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0"/>
  </p:notesMasterIdLst>
  <p:sldIdLst>
    <p:sldId id="256" r:id="rId2"/>
    <p:sldId id="259" r:id="rId3"/>
    <p:sldId id="260" r:id="rId4"/>
    <p:sldId id="267" r:id="rId5"/>
    <p:sldId id="312" r:id="rId6"/>
    <p:sldId id="326" r:id="rId7"/>
    <p:sldId id="363" r:id="rId8"/>
    <p:sldId id="350" r:id="rId9"/>
    <p:sldId id="365" r:id="rId10"/>
    <p:sldId id="310" r:id="rId11"/>
    <p:sldId id="281" r:id="rId12"/>
    <p:sldId id="282" r:id="rId13"/>
    <p:sldId id="283" r:id="rId14"/>
    <p:sldId id="269" r:id="rId15"/>
    <p:sldId id="366" r:id="rId16"/>
    <p:sldId id="284" r:id="rId17"/>
    <p:sldId id="286" r:id="rId18"/>
    <p:sldId id="287" r:id="rId19"/>
    <p:sldId id="289" r:id="rId20"/>
    <p:sldId id="290" r:id="rId21"/>
    <p:sldId id="291" r:id="rId22"/>
    <p:sldId id="293" r:id="rId23"/>
    <p:sldId id="352" r:id="rId24"/>
    <p:sldId id="357" r:id="rId25"/>
    <p:sldId id="270" r:id="rId26"/>
    <p:sldId id="294" r:id="rId27"/>
    <p:sldId id="296" r:id="rId28"/>
    <p:sldId id="297" r:id="rId29"/>
    <p:sldId id="299" r:id="rId30"/>
    <p:sldId id="301" r:id="rId31"/>
    <p:sldId id="302" r:id="rId32"/>
    <p:sldId id="353" r:id="rId33"/>
    <p:sldId id="271" r:id="rId34"/>
    <p:sldId id="303" r:id="rId35"/>
    <p:sldId id="306" r:id="rId36"/>
    <p:sldId id="307" r:id="rId37"/>
    <p:sldId id="308" r:id="rId38"/>
    <p:sldId id="354" r:id="rId39"/>
    <p:sldId id="278" r:id="rId40"/>
    <p:sldId id="261" r:id="rId41"/>
    <p:sldId id="268" r:id="rId42"/>
    <p:sldId id="313" r:id="rId43"/>
    <p:sldId id="325" r:id="rId44"/>
    <p:sldId id="315" r:id="rId45"/>
    <p:sldId id="311" r:id="rId46"/>
    <p:sldId id="277" r:id="rId47"/>
    <p:sldId id="343" r:id="rId48"/>
    <p:sldId id="344" r:id="rId49"/>
    <p:sldId id="345" r:id="rId50"/>
    <p:sldId id="346" r:id="rId51"/>
    <p:sldId id="314" r:id="rId52"/>
    <p:sldId id="319" r:id="rId53"/>
    <p:sldId id="320" r:id="rId54"/>
    <p:sldId id="321" r:id="rId55"/>
    <p:sldId id="323" r:id="rId56"/>
    <p:sldId id="324" r:id="rId57"/>
    <p:sldId id="272" r:id="rId58"/>
    <p:sldId id="328" r:id="rId59"/>
    <p:sldId id="327" r:id="rId60"/>
    <p:sldId id="329" r:id="rId61"/>
    <p:sldId id="330" r:id="rId62"/>
    <p:sldId id="331" r:id="rId63"/>
    <p:sldId id="332" r:id="rId64"/>
    <p:sldId id="333" r:id="rId65"/>
    <p:sldId id="334" r:id="rId66"/>
    <p:sldId id="335" r:id="rId67"/>
    <p:sldId id="336" r:id="rId68"/>
    <p:sldId id="337" r:id="rId69"/>
    <p:sldId id="338" r:id="rId70"/>
    <p:sldId id="339" r:id="rId71"/>
    <p:sldId id="340" r:id="rId72"/>
    <p:sldId id="341" r:id="rId73"/>
    <p:sldId id="342" r:id="rId74"/>
    <p:sldId id="273" r:id="rId75"/>
    <p:sldId id="279" r:id="rId76"/>
    <p:sldId id="348" r:id="rId77"/>
    <p:sldId id="349" r:id="rId78"/>
    <p:sldId id="355" r:id="rId79"/>
    <p:sldId id="356" r:id="rId80"/>
    <p:sldId id="262" r:id="rId81"/>
    <p:sldId id="265" r:id="rId82"/>
    <p:sldId id="266" r:id="rId83"/>
    <p:sldId id="274" r:id="rId84"/>
    <p:sldId id="367" r:id="rId85"/>
    <p:sldId id="351" r:id="rId86"/>
    <p:sldId id="358" r:id="rId87"/>
    <p:sldId id="360" r:id="rId88"/>
    <p:sldId id="275" r:id="rId89"/>
  </p:sldIdLst>
  <p:sldSz cx="9144000" cy="5145088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">
          <p15:clr>
            <a:srgbClr val="A4A3A4"/>
          </p15:clr>
        </p15:guide>
        <p15:guide id="2" orient="horz" pos="3085">
          <p15:clr>
            <a:srgbClr val="A4A3A4"/>
          </p15:clr>
        </p15:guide>
        <p15:guide id="3" orient="horz" pos="910">
          <p15:clr>
            <a:srgbClr val="A4A3A4"/>
          </p15:clr>
        </p15:guide>
        <p15:guide id="4" orient="horz" pos="2742">
          <p15:clr>
            <a:srgbClr val="A4A3A4"/>
          </p15:clr>
        </p15:guide>
        <p15:guide id="5" orient="horz" pos="1121">
          <p15:clr>
            <a:srgbClr val="A4A3A4"/>
          </p15:clr>
        </p15:guide>
        <p15:guide id="6" pos="5534">
          <p15:clr>
            <a:srgbClr val="A4A3A4"/>
          </p15:clr>
        </p15:guide>
        <p15:guide id="7" pos="2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9900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68" d="100"/>
          <a:sy n="68" d="100"/>
        </p:scale>
        <p:origin x="368" y="56"/>
      </p:cViewPr>
      <p:guideLst>
        <p:guide orient="horz" pos="213"/>
        <p:guide orient="horz" pos="3085"/>
        <p:guide orient="horz" pos="910"/>
        <p:guide orient="horz" pos="2742"/>
        <p:guide orient="horz" pos="1121"/>
        <p:guide pos="5534"/>
        <p:guide pos="2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claudiaeloy\Downloads\tipo-de-garantia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Type</a:t>
            </a:r>
            <a:r>
              <a:rPr lang="en-US" baseline="0" dirty="0"/>
              <a:t> of SRIP by # of RE loans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v>Fiduciary Lien</c:v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'Ark1'!$D$3:$D$78</c:f>
              <c:numCache>
                <c:formatCode>mmm\-yy</c:formatCode>
                <c:ptCount val="76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44927</c:v>
                </c:pt>
                <c:pt idx="61">
                  <c:v>44958</c:v>
                </c:pt>
                <c:pt idx="62">
                  <c:v>44986</c:v>
                </c:pt>
                <c:pt idx="63">
                  <c:v>45017</c:v>
                </c:pt>
                <c:pt idx="64">
                  <c:v>45047</c:v>
                </c:pt>
                <c:pt idx="65">
                  <c:v>45078</c:v>
                </c:pt>
                <c:pt idx="66">
                  <c:v>45108</c:v>
                </c:pt>
                <c:pt idx="67">
                  <c:v>45139</c:v>
                </c:pt>
                <c:pt idx="68">
                  <c:v>45170</c:v>
                </c:pt>
                <c:pt idx="69">
                  <c:v>45200</c:v>
                </c:pt>
                <c:pt idx="70">
                  <c:v>45231</c:v>
                </c:pt>
                <c:pt idx="71">
                  <c:v>45261</c:v>
                </c:pt>
                <c:pt idx="72">
                  <c:v>45292</c:v>
                </c:pt>
                <c:pt idx="73">
                  <c:v>45323</c:v>
                </c:pt>
                <c:pt idx="74">
                  <c:v>45352</c:v>
                </c:pt>
                <c:pt idx="75">
                  <c:v>45383</c:v>
                </c:pt>
              </c:numCache>
            </c:numRef>
          </c:cat>
          <c:val>
            <c:numRef>
              <c:f>'Ark1'!$B$3:$B$78</c:f>
              <c:numCache>
                <c:formatCode>0.00</c:formatCode>
                <c:ptCount val="76"/>
                <c:pt idx="0">
                  <c:v>48.737000000000002</c:v>
                </c:pt>
                <c:pt idx="1">
                  <c:v>44.268000000000001</c:v>
                </c:pt>
                <c:pt idx="2">
                  <c:v>55.674999999999997</c:v>
                </c:pt>
                <c:pt idx="3">
                  <c:v>57.942999999999998</c:v>
                </c:pt>
                <c:pt idx="4">
                  <c:v>62.124000000000002</c:v>
                </c:pt>
                <c:pt idx="5">
                  <c:v>61.588999999999999</c:v>
                </c:pt>
                <c:pt idx="6">
                  <c:v>59.969000000000001</c:v>
                </c:pt>
                <c:pt idx="7">
                  <c:v>67.676000000000002</c:v>
                </c:pt>
                <c:pt idx="8">
                  <c:v>50.85</c:v>
                </c:pt>
                <c:pt idx="9">
                  <c:v>57.484999999999999</c:v>
                </c:pt>
                <c:pt idx="10">
                  <c:v>51.929000000000002</c:v>
                </c:pt>
                <c:pt idx="11">
                  <c:v>53.811</c:v>
                </c:pt>
                <c:pt idx="12">
                  <c:v>24.093</c:v>
                </c:pt>
                <c:pt idx="13">
                  <c:v>60.247999999999998</c:v>
                </c:pt>
                <c:pt idx="14">
                  <c:v>54.77</c:v>
                </c:pt>
                <c:pt idx="15">
                  <c:v>54.177</c:v>
                </c:pt>
                <c:pt idx="16">
                  <c:v>59.478999999999999</c:v>
                </c:pt>
                <c:pt idx="17">
                  <c:v>58.988999999999997</c:v>
                </c:pt>
                <c:pt idx="18">
                  <c:v>56.631999999999998</c:v>
                </c:pt>
                <c:pt idx="19">
                  <c:v>31.478999999999999</c:v>
                </c:pt>
                <c:pt idx="20">
                  <c:v>60.031999999999996</c:v>
                </c:pt>
                <c:pt idx="21">
                  <c:v>76.876999999999995</c:v>
                </c:pt>
                <c:pt idx="22">
                  <c:v>65.974999999999994</c:v>
                </c:pt>
                <c:pt idx="23">
                  <c:v>64.795000000000002</c:v>
                </c:pt>
                <c:pt idx="24">
                  <c:v>47.567999999999998</c:v>
                </c:pt>
                <c:pt idx="25">
                  <c:v>47.58</c:v>
                </c:pt>
                <c:pt idx="26">
                  <c:v>61.499000000000002</c:v>
                </c:pt>
                <c:pt idx="27">
                  <c:v>51.393000000000001</c:v>
                </c:pt>
                <c:pt idx="28">
                  <c:v>56.142000000000003</c:v>
                </c:pt>
                <c:pt idx="29">
                  <c:v>68.542000000000002</c:v>
                </c:pt>
                <c:pt idx="30">
                  <c:v>76.137</c:v>
                </c:pt>
                <c:pt idx="31">
                  <c:v>76.930000000000007</c:v>
                </c:pt>
                <c:pt idx="32">
                  <c:v>78.206999999999994</c:v>
                </c:pt>
                <c:pt idx="33">
                  <c:v>81.605999999999995</c:v>
                </c:pt>
                <c:pt idx="34">
                  <c:v>75.399000000000001</c:v>
                </c:pt>
                <c:pt idx="35">
                  <c:v>85.822000000000003</c:v>
                </c:pt>
                <c:pt idx="36">
                  <c:v>66.673000000000002</c:v>
                </c:pt>
                <c:pt idx="37">
                  <c:v>74.775999999999996</c:v>
                </c:pt>
                <c:pt idx="38">
                  <c:v>95.941999999999993</c:v>
                </c:pt>
                <c:pt idx="39">
                  <c:v>86.968999999999994</c:v>
                </c:pt>
                <c:pt idx="40">
                  <c:v>92.088999999999999</c:v>
                </c:pt>
                <c:pt idx="41">
                  <c:v>91.84</c:v>
                </c:pt>
                <c:pt idx="42">
                  <c:v>89.058000000000007</c:v>
                </c:pt>
                <c:pt idx="43">
                  <c:v>100.297</c:v>
                </c:pt>
                <c:pt idx="44">
                  <c:v>89.33</c:v>
                </c:pt>
                <c:pt idx="45">
                  <c:v>76.861000000000004</c:v>
                </c:pt>
                <c:pt idx="46">
                  <c:v>73.998000000000005</c:v>
                </c:pt>
                <c:pt idx="47">
                  <c:v>71.122</c:v>
                </c:pt>
                <c:pt idx="48">
                  <c:v>59.448</c:v>
                </c:pt>
                <c:pt idx="49">
                  <c:v>55.095999999999997</c:v>
                </c:pt>
                <c:pt idx="50">
                  <c:v>67.692999999999998</c:v>
                </c:pt>
                <c:pt idx="51">
                  <c:v>54.158000000000001</c:v>
                </c:pt>
                <c:pt idx="52">
                  <c:v>76.754000000000005</c:v>
                </c:pt>
                <c:pt idx="53">
                  <c:v>73.691000000000003</c:v>
                </c:pt>
                <c:pt idx="54">
                  <c:v>77.525000000000006</c:v>
                </c:pt>
                <c:pt idx="55">
                  <c:v>69.588999999999999</c:v>
                </c:pt>
                <c:pt idx="56">
                  <c:v>72.179000000000002</c:v>
                </c:pt>
                <c:pt idx="57">
                  <c:v>64.835999999999999</c:v>
                </c:pt>
                <c:pt idx="58">
                  <c:v>62.829000000000001</c:v>
                </c:pt>
                <c:pt idx="59">
                  <c:v>69.23</c:v>
                </c:pt>
                <c:pt idx="60">
                  <c:v>59.13</c:v>
                </c:pt>
                <c:pt idx="61">
                  <c:v>53.081000000000003</c:v>
                </c:pt>
                <c:pt idx="62">
                  <c:v>80.477000000000004</c:v>
                </c:pt>
                <c:pt idx="63">
                  <c:v>54.744</c:v>
                </c:pt>
                <c:pt idx="64">
                  <c:v>56.045999999999999</c:v>
                </c:pt>
                <c:pt idx="65">
                  <c:v>33.756999999999998</c:v>
                </c:pt>
                <c:pt idx="66">
                  <c:v>31.545000000000002</c:v>
                </c:pt>
                <c:pt idx="67">
                  <c:v>51.305</c:v>
                </c:pt>
                <c:pt idx="68">
                  <c:v>49.651000000000003</c:v>
                </c:pt>
                <c:pt idx="69">
                  <c:v>33.442999999999998</c:v>
                </c:pt>
                <c:pt idx="70">
                  <c:v>41.984000000000002</c:v>
                </c:pt>
                <c:pt idx="71">
                  <c:v>41.552999999999997</c:v>
                </c:pt>
                <c:pt idx="72">
                  <c:v>43.09</c:v>
                </c:pt>
                <c:pt idx="73">
                  <c:v>30.02</c:v>
                </c:pt>
                <c:pt idx="74">
                  <c:v>56.247999999999998</c:v>
                </c:pt>
                <c:pt idx="75">
                  <c:v>48.045000000000002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EE-354A-ABCC-F476AE81913B}"/>
            </c:ext>
          </c:extLst>
        </c:ser>
        <c:ser>
          <c:idx val="1"/>
          <c:order val="1"/>
          <c:tx>
            <c:v>Mortgage (Hipoteca)</c:v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'Ark1'!$D$3:$D$78</c:f>
              <c:numCache>
                <c:formatCode>mmm\-yy</c:formatCode>
                <c:ptCount val="76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44927</c:v>
                </c:pt>
                <c:pt idx="61">
                  <c:v>44958</c:v>
                </c:pt>
                <c:pt idx="62">
                  <c:v>44986</c:v>
                </c:pt>
                <c:pt idx="63">
                  <c:v>45017</c:v>
                </c:pt>
                <c:pt idx="64">
                  <c:v>45047</c:v>
                </c:pt>
                <c:pt idx="65">
                  <c:v>45078</c:v>
                </c:pt>
                <c:pt idx="66">
                  <c:v>45108</c:v>
                </c:pt>
                <c:pt idx="67">
                  <c:v>45139</c:v>
                </c:pt>
                <c:pt idx="68">
                  <c:v>45170</c:v>
                </c:pt>
                <c:pt idx="69">
                  <c:v>45200</c:v>
                </c:pt>
                <c:pt idx="70">
                  <c:v>45231</c:v>
                </c:pt>
                <c:pt idx="71">
                  <c:v>45261</c:v>
                </c:pt>
                <c:pt idx="72">
                  <c:v>45292</c:v>
                </c:pt>
                <c:pt idx="73">
                  <c:v>45323</c:v>
                </c:pt>
                <c:pt idx="74">
                  <c:v>45352</c:v>
                </c:pt>
                <c:pt idx="75">
                  <c:v>45383</c:v>
                </c:pt>
              </c:numCache>
            </c:numRef>
          </c:cat>
          <c:val>
            <c:numRef>
              <c:f>'Ark1'!$C$3:$C$78</c:f>
              <c:numCache>
                <c:formatCode>0.00</c:formatCode>
                <c:ptCount val="76"/>
                <c:pt idx="0">
                  <c:v>5.4770000000000003</c:v>
                </c:pt>
                <c:pt idx="1">
                  <c:v>5.782</c:v>
                </c:pt>
                <c:pt idx="2">
                  <c:v>6.9509999999999996</c:v>
                </c:pt>
                <c:pt idx="3">
                  <c:v>8.032</c:v>
                </c:pt>
                <c:pt idx="4">
                  <c:v>7.9580000000000002</c:v>
                </c:pt>
                <c:pt idx="5">
                  <c:v>7.923</c:v>
                </c:pt>
                <c:pt idx="6">
                  <c:v>8.3409999999999993</c:v>
                </c:pt>
                <c:pt idx="7">
                  <c:v>8.7159999999999993</c:v>
                </c:pt>
                <c:pt idx="8">
                  <c:v>8.2089999999999996</c:v>
                </c:pt>
                <c:pt idx="9">
                  <c:v>8.609</c:v>
                </c:pt>
                <c:pt idx="10">
                  <c:v>7.9169999999999998</c:v>
                </c:pt>
                <c:pt idx="11">
                  <c:v>7.2640000000000002</c:v>
                </c:pt>
                <c:pt idx="12">
                  <c:v>7.4020000000000001</c:v>
                </c:pt>
                <c:pt idx="13">
                  <c:v>8.1590000000000007</c:v>
                </c:pt>
                <c:pt idx="14">
                  <c:v>6.1509999999999998</c:v>
                </c:pt>
                <c:pt idx="15">
                  <c:v>7.5389999999999997</c:v>
                </c:pt>
                <c:pt idx="16">
                  <c:v>8.3409999999999993</c:v>
                </c:pt>
                <c:pt idx="17">
                  <c:v>7.5940000000000003</c:v>
                </c:pt>
                <c:pt idx="18">
                  <c:v>8.3290000000000006</c:v>
                </c:pt>
                <c:pt idx="19">
                  <c:v>8.0670000000000002</c:v>
                </c:pt>
                <c:pt idx="20">
                  <c:v>7.6920000000000002</c:v>
                </c:pt>
                <c:pt idx="21">
                  <c:v>7.5129999999999999</c:v>
                </c:pt>
                <c:pt idx="22">
                  <c:v>7.016</c:v>
                </c:pt>
                <c:pt idx="23">
                  <c:v>7.1420000000000003</c:v>
                </c:pt>
                <c:pt idx="24">
                  <c:v>7.1920000000000002</c:v>
                </c:pt>
                <c:pt idx="25">
                  <c:v>7.2910000000000004</c:v>
                </c:pt>
                <c:pt idx="26">
                  <c:v>8.0549999999999997</c:v>
                </c:pt>
                <c:pt idx="27">
                  <c:v>8.2270000000000003</c:v>
                </c:pt>
                <c:pt idx="28">
                  <c:v>8.3450000000000006</c:v>
                </c:pt>
                <c:pt idx="29">
                  <c:v>9.6159999999999997</c:v>
                </c:pt>
                <c:pt idx="30">
                  <c:v>9.49</c:v>
                </c:pt>
                <c:pt idx="31">
                  <c:v>9.3740000000000006</c:v>
                </c:pt>
                <c:pt idx="32">
                  <c:v>9.3539999999999992</c:v>
                </c:pt>
                <c:pt idx="33">
                  <c:v>9.6760000000000002</c:v>
                </c:pt>
                <c:pt idx="34">
                  <c:v>9.1329999999999991</c:v>
                </c:pt>
                <c:pt idx="35">
                  <c:v>8.0359999999999996</c:v>
                </c:pt>
                <c:pt idx="36">
                  <c:v>7.0220000000000002</c:v>
                </c:pt>
                <c:pt idx="37">
                  <c:v>7.452</c:v>
                </c:pt>
                <c:pt idx="38">
                  <c:v>8.7949999999999999</c:v>
                </c:pt>
                <c:pt idx="39">
                  <c:v>8.3729999999999993</c:v>
                </c:pt>
                <c:pt idx="40">
                  <c:v>8.2590000000000003</c:v>
                </c:pt>
                <c:pt idx="41">
                  <c:v>9.0830000000000002</c:v>
                </c:pt>
                <c:pt idx="42">
                  <c:v>8.6760000000000002</c:v>
                </c:pt>
                <c:pt idx="43">
                  <c:v>8.8030000000000008</c:v>
                </c:pt>
                <c:pt idx="44">
                  <c:v>7.218</c:v>
                </c:pt>
                <c:pt idx="45">
                  <c:v>7.28</c:v>
                </c:pt>
                <c:pt idx="46">
                  <c:v>6.4619999999999997</c:v>
                </c:pt>
                <c:pt idx="47">
                  <c:v>5.5350000000000001</c:v>
                </c:pt>
                <c:pt idx="48">
                  <c:v>4.4329999999999998</c:v>
                </c:pt>
                <c:pt idx="49">
                  <c:v>3.5529999999999999</c:v>
                </c:pt>
                <c:pt idx="50">
                  <c:v>3.6429999999999998</c:v>
                </c:pt>
                <c:pt idx="51">
                  <c:v>3.24</c:v>
                </c:pt>
                <c:pt idx="52">
                  <c:v>3.7349999999999999</c:v>
                </c:pt>
                <c:pt idx="53">
                  <c:v>3.899</c:v>
                </c:pt>
                <c:pt idx="54">
                  <c:v>3.78</c:v>
                </c:pt>
                <c:pt idx="55">
                  <c:v>4.2140000000000004</c:v>
                </c:pt>
                <c:pt idx="56">
                  <c:v>3.6190000000000002</c:v>
                </c:pt>
                <c:pt idx="57">
                  <c:v>3.4510000000000001</c:v>
                </c:pt>
                <c:pt idx="58">
                  <c:v>3.1779999999999999</c:v>
                </c:pt>
                <c:pt idx="59">
                  <c:v>3.327</c:v>
                </c:pt>
                <c:pt idx="60">
                  <c:v>3.3260000000000001</c:v>
                </c:pt>
                <c:pt idx="61">
                  <c:v>2.6190000000000002</c:v>
                </c:pt>
                <c:pt idx="62">
                  <c:v>3.2149999999999999</c:v>
                </c:pt>
                <c:pt idx="63">
                  <c:v>2.4180000000000001</c:v>
                </c:pt>
                <c:pt idx="64">
                  <c:v>2.544</c:v>
                </c:pt>
                <c:pt idx="65">
                  <c:v>2.7719999999999998</c:v>
                </c:pt>
                <c:pt idx="66">
                  <c:v>2.573</c:v>
                </c:pt>
                <c:pt idx="67">
                  <c:v>2.5710000000000002</c:v>
                </c:pt>
                <c:pt idx="68">
                  <c:v>1.946</c:v>
                </c:pt>
                <c:pt idx="69">
                  <c:v>2.073</c:v>
                </c:pt>
                <c:pt idx="70">
                  <c:v>2.1150000000000002</c:v>
                </c:pt>
                <c:pt idx="71">
                  <c:v>1.9370000000000001</c:v>
                </c:pt>
                <c:pt idx="72">
                  <c:v>1.9690000000000001</c:v>
                </c:pt>
                <c:pt idx="73">
                  <c:v>1.7789999999999999</c:v>
                </c:pt>
                <c:pt idx="74">
                  <c:v>1.867</c:v>
                </c:pt>
                <c:pt idx="75">
                  <c:v>1.62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EE-354A-ABCC-F476AE8191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9505583"/>
        <c:axId val="1231193727"/>
      </c:areaChart>
      <c:dateAx>
        <c:axId val="1239505583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31193727"/>
        <c:crosses val="autoZero"/>
        <c:auto val="1"/>
        <c:lblOffset val="100"/>
        <c:baseTimeUnit val="months"/>
      </c:dateAx>
      <c:valAx>
        <c:axId val="1231193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395055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BBF1A-9EEE-42B6-87DA-11597A5338FB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F900E-8C1A-44BB-9C5F-B18C903DB39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311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96459700"/>
              </p:ext>
            </p:extLst>
          </p:nvPr>
        </p:nvGraphicFramePr>
        <p:xfrm>
          <a:off x="2121" y="827"/>
          <a:ext cx="2116" cy="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1" y="827"/>
                        <a:ext cx="2116" cy="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4000" b="0" i="0" baseline="0" dirty="0">
              <a:latin typeface="PT Serif"/>
              <a:ea typeface="+mj-ea"/>
              <a:cs typeface="+mj-cs"/>
              <a:sym typeface="PT Serif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56600" y="154800"/>
            <a:ext cx="8830800" cy="419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3600" y="1659600"/>
            <a:ext cx="7095600" cy="1231106"/>
          </a:xfrm>
        </p:spPr>
        <p:txBody>
          <a:bodyPr lIns="0" tIns="0" rIns="0" bIns="0" anchor="t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83600" y="4587505"/>
            <a:ext cx="4968000" cy="307777"/>
          </a:xfr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Apercu Pro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pic>
        <p:nvPicPr>
          <p:cNvPr id="3083" name="Grafik 308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4000" y="4582800"/>
            <a:ext cx="1527051" cy="36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84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2 spaltig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900820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000" b="0" i="0" baseline="0" dirty="0">
              <a:latin typeface="PT Serif"/>
              <a:ea typeface="+mj-ea"/>
              <a:cs typeface="+mj-cs"/>
              <a:sym typeface="PT Serif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8775" y="1444625"/>
            <a:ext cx="4032000" cy="138499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5454AF4B-E1CC-4F26-A58D-ABB951CEE50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358775" y="980604"/>
            <a:ext cx="8426450" cy="230832"/>
          </a:xfrm>
        </p:spPr>
        <p:txBody>
          <a:bodyPr/>
          <a:lstStyle>
            <a:lvl1pPr marL="0" indent="0">
              <a:buNone/>
              <a:defRPr sz="1500"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3"/>
          </p:nvPr>
        </p:nvSpPr>
        <p:spPr>
          <a:xfrm>
            <a:off x="4753225" y="1444625"/>
            <a:ext cx="4032000" cy="138499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2061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2 spaltiger Inhalt ohne 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111441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000" b="0" i="0" baseline="0" dirty="0">
              <a:latin typeface="PT Serif"/>
              <a:ea typeface="+mj-ea"/>
              <a:cs typeface="+mj-cs"/>
              <a:sym typeface="PT Serif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8775" y="1444625"/>
            <a:ext cx="4032000" cy="138499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5454AF4B-E1CC-4F26-A58D-ABB951CEE50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3"/>
          </p:nvPr>
        </p:nvSpPr>
        <p:spPr>
          <a:xfrm>
            <a:off x="4753225" y="1444625"/>
            <a:ext cx="4032000" cy="138499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5730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 ohne 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673076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000" b="0" i="0" baseline="0" dirty="0">
              <a:latin typeface="PT Serif"/>
              <a:ea typeface="+mj-ea"/>
              <a:cs typeface="+mj-cs"/>
              <a:sym typeface="PT Serif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8775" y="1444625"/>
            <a:ext cx="8426450" cy="138499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5454AF4B-E1CC-4F26-A58D-ABB951CEE50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8830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5454AF4B-E1CC-4F26-A58D-ABB951CEE50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9271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itglieder_deut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5454AF4B-E1CC-4F26-A58D-ABB951CEE50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7B4FE10-50B4-41FE-B164-28D2C8F8AEFE}"/>
              </a:ext>
            </a:extLst>
          </p:cNvPr>
          <p:cNvSpPr txBox="1"/>
          <p:nvPr/>
        </p:nvSpPr>
        <p:spPr>
          <a:xfrm>
            <a:off x="360000" y="248377"/>
            <a:ext cx="16623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400" dirty="0" err="1"/>
              <a:t>vdp</a:t>
            </a:r>
            <a:r>
              <a:rPr lang="de-DE" sz="1400" baseline="0" dirty="0"/>
              <a:t> Mitgliedsinstitute</a:t>
            </a:r>
            <a:endParaRPr lang="de-DE" sz="1400" dirty="0"/>
          </a:p>
        </p:txBody>
      </p:sp>
      <p:pic>
        <p:nvPicPr>
          <p:cNvPr id="6" name="Grafik 5" descr="Ein Bild, das Logos enthält.">
            <a:extLst>
              <a:ext uri="{FF2B5EF4-FFF2-40B4-BE49-F238E27FC236}">
                <a16:creationId xmlns:a16="http://schemas.microsoft.com/office/drawing/2014/main" id="{950415C2-024C-9077-F2D7-50B4C7CA17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2544"/>
            <a:ext cx="914400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70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itglieder_engl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5454AF4B-E1CC-4F26-A58D-ABB951CEE50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81A783A-852C-5D98-258B-5B00252A9A5D}"/>
              </a:ext>
            </a:extLst>
          </p:cNvPr>
          <p:cNvSpPr txBox="1"/>
          <p:nvPr/>
        </p:nvSpPr>
        <p:spPr>
          <a:xfrm>
            <a:off x="292496" y="248377"/>
            <a:ext cx="188994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400" dirty="0" err="1"/>
              <a:t>vdp</a:t>
            </a:r>
            <a:r>
              <a:rPr lang="de-DE" sz="1400" baseline="0" dirty="0"/>
              <a:t> </a:t>
            </a:r>
            <a:r>
              <a:rPr lang="de-DE" sz="1400" baseline="0" dirty="0" err="1"/>
              <a:t>member</a:t>
            </a:r>
            <a:r>
              <a:rPr lang="de-DE" sz="1400" baseline="0" dirty="0"/>
              <a:t> </a:t>
            </a:r>
            <a:r>
              <a:rPr lang="de-DE" sz="1400" dirty="0" err="1"/>
              <a:t>institutions</a:t>
            </a:r>
            <a:endParaRPr lang="de-DE" sz="1400" dirty="0"/>
          </a:p>
        </p:txBody>
      </p:sp>
      <p:pic>
        <p:nvPicPr>
          <p:cNvPr id="6" name="Grafik 5" descr="Ein Bild, das Text, Screenshot, Schrift, Zahl enthält.&#10;&#10;Automatisch generierte Beschreibung">
            <a:extLst>
              <a:ext uri="{FF2B5EF4-FFF2-40B4-BE49-F238E27FC236}">
                <a16:creationId xmlns:a16="http://schemas.microsoft.com/office/drawing/2014/main" id="{7706FBB5-4FB5-0ABD-8340-F018E0CCAC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2544"/>
            <a:ext cx="914400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18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10884962"/>
              </p:ext>
            </p:extLst>
          </p:nvPr>
        </p:nvGraphicFramePr>
        <p:xfrm>
          <a:off x="2121" y="827"/>
          <a:ext cx="2116" cy="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1" y="827"/>
                        <a:ext cx="2116" cy="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4000" b="0" i="0" baseline="0" dirty="0">
              <a:latin typeface="PT Serif"/>
              <a:ea typeface="+mj-ea"/>
              <a:cs typeface="+mj-cs"/>
              <a:sym typeface="PT Serif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56600" y="154800"/>
            <a:ext cx="8830800" cy="419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83600" y="1575612"/>
            <a:ext cx="3718800" cy="1231106"/>
          </a:xfrm>
        </p:spPr>
        <p:txBody>
          <a:bodyPr lIns="0" tIns="0" rIns="0" bIns="0" anchor="t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Titelmaster-format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5742000" y="864000"/>
            <a:ext cx="2559600" cy="492443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180975" indent="0">
              <a:buNone/>
              <a:defRPr>
                <a:solidFill>
                  <a:schemeClr val="bg1"/>
                </a:solidFill>
              </a:defRPr>
            </a:lvl2pPr>
            <a:lvl3pPr marL="357188" indent="0">
              <a:buNone/>
              <a:defRPr>
                <a:solidFill>
                  <a:schemeClr val="bg1"/>
                </a:solidFill>
              </a:defRPr>
            </a:lvl3pPr>
            <a:lvl4pPr marL="538163" indent="0">
              <a:buNone/>
              <a:defRPr>
                <a:solidFill>
                  <a:schemeClr val="bg1"/>
                </a:solidFill>
              </a:defRPr>
            </a:lvl4pPr>
            <a:lvl5pPr marL="7191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5454AF4B-E1CC-4F26-A58D-ABB951CEE50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1812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975888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4000" b="0" i="0" baseline="0" dirty="0">
              <a:latin typeface="PT Serif"/>
              <a:ea typeface="+mj-ea"/>
              <a:cs typeface="+mj-cs"/>
              <a:sym typeface="PT Serif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56600" y="154800"/>
            <a:ext cx="8830800" cy="419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7200" y="1663200"/>
            <a:ext cx="7095600" cy="1231106"/>
          </a:xfrm>
        </p:spPr>
        <p:txBody>
          <a:bodyPr lIns="0" tIns="0" rIns="0" bIns="0" anchor="t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087200" y="1170000"/>
            <a:ext cx="7095600" cy="307777"/>
          </a:xfrm>
        </p:spPr>
        <p:txBody>
          <a:bodyPr lIns="0" tIns="0" rIns="0" bIns="0" anchor="b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5454AF4B-E1CC-4F26-A58D-ABB951CEE50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0328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sanga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518422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000" b="0" i="0" baseline="0" dirty="0">
              <a:latin typeface="PT Serif"/>
              <a:ea typeface="+mj-ea"/>
              <a:cs typeface="+mj-cs"/>
              <a:sym typeface="PT Serif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8775" y="1444625"/>
            <a:ext cx="8426450" cy="473976"/>
          </a:xfrm>
        </p:spPr>
        <p:txBody>
          <a:bodyPr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b="1"/>
            </a:lvl1pPr>
            <a:lvl2pPr marL="357188" indent="-176213"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700088" indent="-342900">
              <a:buFont typeface="+mj-lt"/>
              <a:buAutoNum type="arabicPeriod"/>
              <a:defRPr/>
            </a:lvl3pPr>
            <a:lvl4pPr marL="881063" indent="-342900">
              <a:buFont typeface="+mj-lt"/>
              <a:buAutoNum type="arabicPeriod"/>
              <a:defRPr/>
            </a:lvl4pPr>
            <a:lvl5pPr marL="1062037" indent="-342900">
              <a:buFont typeface="+mj-lt"/>
              <a:buAutoNum type="arabicPeriod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5454AF4B-E1CC-4F26-A58D-ABB951CEE50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2038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551434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000" b="0" i="0" baseline="0" dirty="0">
              <a:latin typeface="PT Serif"/>
              <a:ea typeface="+mj-ea"/>
              <a:cs typeface="+mj-cs"/>
              <a:sym typeface="PT Serif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5454AF4B-E1CC-4F26-A58D-ABB951CEE50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358775" y="980604"/>
            <a:ext cx="8426450" cy="230832"/>
          </a:xfrm>
        </p:spPr>
        <p:txBody>
          <a:bodyPr/>
          <a:lstStyle>
            <a:lvl1pPr marL="0" indent="0">
              <a:buNone/>
              <a:defRPr sz="1500"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87451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rzer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409486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000" b="0" i="0" baseline="0" dirty="0">
              <a:latin typeface="PT Serif"/>
              <a:ea typeface="+mj-ea"/>
              <a:cs typeface="+mj-cs"/>
              <a:sym typeface="PT Serif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5454AF4B-E1CC-4F26-A58D-ABB951CEE50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358775" y="675804"/>
            <a:ext cx="8426450" cy="230832"/>
          </a:xfrm>
        </p:spPr>
        <p:txBody>
          <a:bodyPr/>
          <a:lstStyle>
            <a:lvl1pPr marL="0" indent="0">
              <a:buNone/>
              <a:defRPr sz="1500"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0371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890446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000" b="0" i="0" baseline="0" dirty="0">
              <a:latin typeface="PT Serif"/>
              <a:ea typeface="+mj-ea"/>
              <a:cs typeface="+mj-cs"/>
              <a:sym typeface="PT Serif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8775" y="1444625"/>
            <a:ext cx="8426450" cy="2154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5454AF4B-E1CC-4F26-A58D-ABB951CEE50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358775" y="980604"/>
            <a:ext cx="8426450" cy="230832"/>
          </a:xfrm>
        </p:spPr>
        <p:txBody>
          <a:bodyPr/>
          <a:lstStyle>
            <a:lvl1pPr marL="0" indent="0">
              <a:buNone/>
              <a:defRPr sz="1500"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13"/>
          </p:nvPr>
        </p:nvSpPr>
        <p:spPr>
          <a:xfrm>
            <a:off x="358775" y="1783147"/>
            <a:ext cx="8426450" cy="2569777"/>
          </a:xfrm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3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2 Inhalt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40405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000" b="0" i="0" baseline="0" dirty="0">
              <a:latin typeface="PT Serif"/>
              <a:ea typeface="+mj-ea"/>
              <a:cs typeface="+mj-cs"/>
              <a:sym typeface="PT Serif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8776" y="1444625"/>
            <a:ext cx="4033225" cy="2154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5454AF4B-E1CC-4F26-A58D-ABB951CEE50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358775" y="980604"/>
            <a:ext cx="8426450" cy="230832"/>
          </a:xfrm>
        </p:spPr>
        <p:txBody>
          <a:bodyPr/>
          <a:lstStyle>
            <a:lvl1pPr marL="0" indent="0">
              <a:buNone/>
              <a:defRPr sz="1500"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3"/>
          </p:nvPr>
        </p:nvSpPr>
        <p:spPr>
          <a:xfrm>
            <a:off x="4752001" y="1444625"/>
            <a:ext cx="4033225" cy="2154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Diagrammplatzhalter 12"/>
          <p:cNvSpPr>
            <a:spLocks noGrp="1"/>
          </p:cNvSpPr>
          <p:nvPr>
            <p:ph type="chart" sz="quarter" idx="14"/>
          </p:nvPr>
        </p:nvSpPr>
        <p:spPr>
          <a:xfrm>
            <a:off x="358776" y="1779587"/>
            <a:ext cx="4033225" cy="2573337"/>
          </a:xfrm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14" name="Diagrammplatzhalter 12"/>
          <p:cNvSpPr>
            <a:spLocks noGrp="1"/>
          </p:cNvSpPr>
          <p:nvPr>
            <p:ph type="chart" sz="quarter" idx="15"/>
          </p:nvPr>
        </p:nvSpPr>
        <p:spPr>
          <a:xfrm>
            <a:off x="4752000" y="1779587"/>
            <a:ext cx="4033225" cy="2573337"/>
          </a:xfrm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5255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5948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000" b="0" i="0" baseline="0" dirty="0">
              <a:latin typeface="PT Serif"/>
              <a:ea typeface="+mj-ea"/>
              <a:cs typeface="+mj-cs"/>
              <a:sym typeface="PT Serif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5454AF4B-E1CC-4F26-A58D-ABB951CEE50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358775" y="980604"/>
            <a:ext cx="8426450" cy="230832"/>
          </a:xfrm>
        </p:spPr>
        <p:txBody>
          <a:bodyPr/>
          <a:lstStyle>
            <a:lvl1pPr marL="0" indent="0">
              <a:buNone/>
              <a:defRPr sz="1500"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1411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Subtitle + Diagramm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398772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000" b="0" i="0" baseline="0" dirty="0">
              <a:latin typeface="PT Serif"/>
              <a:ea typeface="+mj-ea"/>
              <a:cs typeface="+mj-cs"/>
              <a:sym typeface="PT Serif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5454AF4B-E1CC-4F26-A58D-ABB951CEE50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358775" y="980604"/>
            <a:ext cx="8426450" cy="230832"/>
          </a:xfrm>
        </p:spPr>
        <p:txBody>
          <a:bodyPr/>
          <a:lstStyle>
            <a:lvl1pPr marL="0" indent="0">
              <a:buNone/>
              <a:defRPr sz="1500"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358775" y="1444625"/>
            <a:ext cx="8426450" cy="2154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51821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4127353413"/>
              </p:ext>
            </p:extLst>
          </p:nvPr>
        </p:nvGraphicFramePr>
        <p:xfrm>
          <a:off x="1474" y="1192"/>
          <a:ext cx="1465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0" imgW="270" imgH="270" progId="TCLayout.ActiveDocument.1">
                  <p:embed/>
                </p:oleObj>
              </mc:Choice>
              <mc:Fallback>
                <p:oleObj name="think-cell Foli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474" y="1192"/>
                        <a:ext cx="1465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/>
          <p:cNvSpPr/>
          <p:nvPr>
            <p:custDataLst>
              <p:tags r:id="rId1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000" b="0" i="0" baseline="0" dirty="0">
              <a:latin typeface="PT Serif"/>
              <a:ea typeface="+mj-ea"/>
              <a:cs typeface="+mj-cs"/>
              <a:sym typeface="PT Serif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58775" y="334800"/>
            <a:ext cx="8426450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8775" y="1444625"/>
            <a:ext cx="8426450" cy="138499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87200" y="4773600"/>
            <a:ext cx="40752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algn="l" defTabSz="914400" rtl="0" eaLnBrk="1" latinLnBrk="0" hangingPunct="1">
              <a:defRPr lang="de-DE" sz="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60000" y="4773600"/>
            <a:ext cx="58023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Seite </a:t>
            </a:r>
            <a:fld id="{5454AF4B-E1CC-4F26-A58D-ABB951CEE507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600" y="4619682"/>
            <a:ext cx="536449" cy="36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53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50" r:id="rId4"/>
    <p:sldLayoutId id="2147483666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7" r:id="rId11"/>
    <p:sldLayoutId id="2147483668" r:id="rId12"/>
    <p:sldLayoutId id="2147483654" r:id="rId13"/>
    <p:sldLayoutId id="2147483655" r:id="rId14"/>
    <p:sldLayoutId id="2147483669" r:id="rId15"/>
    <p:sldLayoutId id="2147483670" r:id="rId16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9138" indent="-180975" algn="l" defTabSz="914400" rtl="0" eaLnBrk="1" latinLnBrk="0" hangingPunct="1"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76213" algn="l" defTabSz="914400" rtl="0" eaLnBrk="1" latinLnBrk="0" hangingPunct="1"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E74E22-3BF9-802A-CCE7-AC6F67AF75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627" y="634283"/>
            <a:ext cx="8164209" cy="3447098"/>
          </a:xfrm>
        </p:spPr>
        <p:txBody>
          <a:bodyPr/>
          <a:lstStyle/>
          <a:p>
            <a:r>
              <a:rPr lang="de-DE" sz="3600" dirty="0"/>
              <a:t>Security of mortgage lending and structures of mortgage funding </a:t>
            </a:r>
            <a:br>
              <a:rPr lang="de-DE" sz="3600" dirty="0"/>
            </a:br>
            <a:r>
              <a:rPr lang="de-DE" sz="3600" dirty="0"/>
              <a:t>            Europe and Brazil</a:t>
            </a:r>
            <a:br>
              <a:rPr lang="de-DE" sz="3600" dirty="0"/>
            </a:br>
            <a:br>
              <a:rPr lang="de-DE" sz="3600" dirty="0"/>
            </a:br>
            <a:br>
              <a:rPr lang="de-DE" sz="2000" dirty="0"/>
            </a:br>
            <a:r>
              <a:rPr lang="de-DE" sz="2000" dirty="0"/>
              <a:t>32nd IUHF World Congress 2024</a:t>
            </a:r>
            <a:br>
              <a:rPr lang="de-DE" sz="2000" dirty="0"/>
            </a:br>
            <a:r>
              <a:rPr lang="de-DE" sz="2000" dirty="0"/>
              <a:t>19 September 2024</a:t>
            </a:r>
            <a:br>
              <a:rPr lang="de-DE" sz="2000" dirty="0"/>
            </a:br>
            <a:r>
              <a:rPr lang="de-DE" sz="2000" dirty="0"/>
              <a:t>Berlin, Germany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BE2F47D-33AA-CAB2-3297-2A9C7EB942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896" y="4579413"/>
            <a:ext cx="4968000" cy="276999"/>
          </a:xfrm>
        </p:spPr>
        <p:txBody>
          <a:bodyPr/>
          <a:lstStyle/>
          <a:p>
            <a:r>
              <a:rPr lang="de-DE" sz="9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Dr. Claudia Magalhães Eloy, </a:t>
            </a:r>
            <a:r>
              <a:rPr lang="de-DE" sz="900" dirty="0"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Editor of the Latin America and Caribbean Housing Yearbook</a:t>
            </a:r>
            <a:endParaRPr lang="de-DE" sz="900" dirty="0">
              <a:latin typeface="+mn-lt"/>
            </a:endParaRPr>
          </a:p>
          <a:p>
            <a:r>
              <a:rPr lang="de-DE" sz="900" dirty="0">
                <a:latin typeface="+mn-lt"/>
              </a:rPr>
              <a:t>Dr. Tim Lassen, Member </a:t>
            </a:r>
            <a:r>
              <a:rPr lang="de-DE" sz="900" dirty="0" err="1">
                <a:latin typeface="+mn-lt"/>
              </a:rPr>
              <a:t>of</a:t>
            </a:r>
            <a:r>
              <a:rPr lang="de-DE" sz="900" dirty="0">
                <a:latin typeface="+mn-lt"/>
              </a:rPr>
              <a:t> Management Board, Department Head „Cover Assets“ </a:t>
            </a:r>
          </a:p>
        </p:txBody>
      </p:sp>
      <p:pic>
        <p:nvPicPr>
          <p:cNvPr id="4" name="Grafik 1">
            <a:extLst>
              <a:ext uri="{FF2B5EF4-FFF2-40B4-BE49-F238E27FC236}">
                <a16:creationId xmlns:a16="http://schemas.microsoft.com/office/drawing/2014/main" id="{3DEDDD83-072C-1450-9661-60825CE87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538" y="4369566"/>
            <a:ext cx="1787075" cy="76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835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986631C-BBC0-4ECC-3216-D9C948E648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E1FE1B6-AC14-F195-3438-BFC65FAF67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5AAE280-88B2-F862-2873-636A22169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34800"/>
            <a:ext cx="8426450" cy="307777"/>
          </a:xfrm>
        </p:spPr>
        <p:txBody>
          <a:bodyPr/>
          <a:lstStyle/>
          <a:p>
            <a:pPr marL="542925" indent="-542925"/>
            <a:r>
              <a:rPr lang="de-DE" b="1" dirty="0"/>
              <a:t>A. 	Reliability of Mortgage Finance - Europe</a:t>
            </a: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FEA24EAA-9155-2086-B4F9-8EF68F4D7F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2985" y="757008"/>
            <a:ext cx="5127627" cy="215444"/>
          </a:xfrm>
        </p:spPr>
        <p:txBody>
          <a:bodyPr/>
          <a:lstStyle/>
          <a:p>
            <a:r>
              <a:rPr lang="de-DE" sz="1400" dirty="0">
                <a:solidFill>
                  <a:schemeClr val="accent1"/>
                </a:solidFill>
              </a:rPr>
              <a:t>2. </a:t>
            </a:r>
            <a:r>
              <a:rPr lang="de-DE" sz="1400" dirty="0" err="1">
                <a:solidFill>
                  <a:schemeClr val="accent1"/>
                </a:solidFill>
              </a:rPr>
              <a:t>Mortgage</a:t>
            </a:r>
            <a:r>
              <a:rPr lang="de-DE" sz="1400" dirty="0">
                <a:solidFill>
                  <a:schemeClr val="accent1"/>
                </a:solidFill>
              </a:rPr>
              <a:t> </a:t>
            </a:r>
            <a:r>
              <a:rPr lang="de-DE" sz="1400" dirty="0" err="1">
                <a:solidFill>
                  <a:schemeClr val="accent1"/>
                </a:solidFill>
              </a:rPr>
              <a:t>as</a:t>
            </a:r>
            <a:r>
              <a:rPr lang="de-DE" sz="1400" dirty="0">
                <a:solidFill>
                  <a:schemeClr val="accent1"/>
                </a:solidFill>
              </a:rPr>
              <a:t> </a:t>
            </a:r>
            <a:r>
              <a:rPr lang="de-DE" sz="1400" dirty="0" err="1">
                <a:solidFill>
                  <a:schemeClr val="accent1"/>
                </a:solidFill>
              </a:rPr>
              <a:t>Credit</a:t>
            </a:r>
            <a:r>
              <a:rPr lang="de-DE" sz="1400" dirty="0">
                <a:solidFill>
                  <a:schemeClr val="accent1"/>
                </a:solidFill>
              </a:rPr>
              <a:t> Collateral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C5C9403-D6B0-264D-4FE6-2136C6437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993" y="961368"/>
            <a:ext cx="7399231" cy="370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15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2DE4379-851D-D8FF-DF62-744D3D2090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B4466C-3CF6-10AC-12C7-D8512F31B6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FC41A22-D86B-E8CE-6CEB-A72B624F5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01" y="1006690"/>
            <a:ext cx="7271960" cy="3629950"/>
          </a:xfrm>
          <a:prstGeom prst="rect">
            <a:avLst/>
          </a:prstGeom>
        </p:spPr>
      </p:pic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E2F6F639-9A36-DCDE-A6A6-2EA369CCB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57" y="1255081"/>
            <a:ext cx="8426450" cy="215444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 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4F8ABF2A-3F30-E7E0-09F5-6B84C0A17A40}"/>
              </a:ext>
            </a:extLst>
          </p:cNvPr>
          <p:cNvSpPr txBox="1">
            <a:spLocks/>
          </p:cNvSpPr>
          <p:nvPr/>
        </p:nvSpPr>
        <p:spPr>
          <a:xfrm>
            <a:off x="914136" y="778440"/>
            <a:ext cx="5127627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2. </a:t>
            </a:r>
            <a:r>
              <a:rPr lang="de-DE" sz="1400" dirty="0" err="1"/>
              <a:t>Mortgage</a:t>
            </a:r>
            <a:r>
              <a:rPr lang="de-DE" sz="1400" dirty="0"/>
              <a:t> </a:t>
            </a:r>
            <a:r>
              <a:rPr lang="de-DE" sz="1400" dirty="0" err="1"/>
              <a:t>as</a:t>
            </a:r>
            <a:r>
              <a:rPr lang="de-DE" sz="1400" dirty="0"/>
              <a:t> </a:t>
            </a:r>
            <a:r>
              <a:rPr lang="de-DE" sz="1400" dirty="0" err="1"/>
              <a:t>Credit</a:t>
            </a:r>
            <a:r>
              <a:rPr lang="de-DE" sz="1400" dirty="0"/>
              <a:t> Collateral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36C36EC-D6E2-1B21-C174-B9D1DA645647}"/>
              </a:ext>
            </a:extLst>
          </p:cNvPr>
          <p:cNvSpPr txBox="1">
            <a:spLocks/>
          </p:cNvSpPr>
          <p:nvPr/>
        </p:nvSpPr>
        <p:spPr>
          <a:xfrm>
            <a:off x="511175" y="444336"/>
            <a:ext cx="8426450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2925" indent="-542925"/>
            <a:r>
              <a:rPr lang="de-DE" b="1" dirty="0"/>
              <a:t>A. 	Reliability of Mortgage Finance - Europe</a:t>
            </a:r>
          </a:p>
        </p:txBody>
      </p:sp>
    </p:spTree>
    <p:extLst>
      <p:ext uri="{BB962C8B-B14F-4D97-AF65-F5344CB8AC3E}">
        <p14:creationId xmlns:p14="http://schemas.microsoft.com/office/powerpoint/2010/main" val="1365191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501D00-B82D-2534-99F9-63DBDA6212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4139226-20CF-AFF4-CB11-6895C66D7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6C83CC6-0DC5-8301-92AB-0A1491A547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9052" y="705351"/>
            <a:ext cx="5792830" cy="21544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>
                <a:solidFill>
                  <a:schemeClr val="accent1"/>
                </a:solidFill>
                <a:latin typeface="Arial"/>
              </a:rPr>
              <a:t>2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Mortgage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Credit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Collateral </a:t>
            </a:r>
            <a:endParaRPr lang="de-DE" dirty="0">
              <a:solidFill>
                <a:schemeClr val="accent1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35F63D3-3531-72C8-D87A-DD15044F5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592" y="985241"/>
            <a:ext cx="7241009" cy="3638547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3B5591E3-FD19-208F-1D37-F4A0CAB01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34800"/>
            <a:ext cx="8426450" cy="307777"/>
          </a:xfrm>
        </p:spPr>
        <p:txBody>
          <a:bodyPr/>
          <a:lstStyle/>
          <a:p>
            <a:pPr marL="542925" indent="-542925"/>
            <a:r>
              <a:rPr lang="de-DE" b="1" dirty="0"/>
              <a:t>A. 	Reliability of Mortgage Finance - Europe</a:t>
            </a:r>
          </a:p>
        </p:txBody>
      </p:sp>
    </p:spTree>
    <p:extLst>
      <p:ext uri="{BB962C8B-B14F-4D97-AF65-F5344CB8AC3E}">
        <p14:creationId xmlns:p14="http://schemas.microsoft.com/office/powerpoint/2010/main" val="1451482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501D00-B82D-2534-99F9-63DBDA6212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4139226-20CF-AFF4-CB11-6895C66D7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6C83CC6-0DC5-8301-92AB-0A1491A547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7901" y="705351"/>
            <a:ext cx="5056849" cy="21544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>
                <a:solidFill>
                  <a:schemeClr val="accent1"/>
                </a:solidFill>
                <a:latin typeface="Arial"/>
              </a:rPr>
              <a:t>2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Mortgage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Credit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Collateral </a:t>
            </a:r>
            <a:endParaRPr lang="de-DE" dirty="0">
              <a:solidFill>
                <a:schemeClr val="accent1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0B9FE74-ECB6-19E5-6D6E-C422F0301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221" y="1011050"/>
            <a:ext cx="7271051" cy="3644546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32448BC4-B094-6D22-FFE0-3CA6602C4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34800"/>
            <a:ext cx="8426450" cy="307777"/>
          </a:xfrm>
        </p:spPr>
        <p:txBody>
          <a:bodyPr/>
          <a:lstStyle/>
          <a:p>
            <a:pPr marL="542925" indent="-542925"/>
            <a:r>
              <a:rPr lang="de-DE" b="1" dirty="0"/>
              <a:t>A. 	Reliability of Mortgage Finance - Europe</a:t>
            </a:r>
          </a:p>
        </p:txBody>
      </p:sp>
    </p:spTree>
    <p:extLst>
      <p:ext uri="{BB962C8B-B14F-4D97-AF65-F5344CB8AC3E}">
        <p14:creationId xmlns:p14="http://schemas.microsoft.com/office/powerpoint/2010/main" val="1743508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986631C-BBC0-4ECC-3216-D9C948E648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E1FE1B6-AC14-F195-3438-BFC65FAF67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3742A278-8B34-2A97-2D55-1DC786959F00}"/>
              </a:ext>
            </a:extLst>
          </p:cNvPr>
          <p:cNvSpPr txBox="1">
            <a:spLocks/>
          </p:cNvSpPr>
          <p:nvPr/>
        </p:nvSpPr>
        <p:spPr>
          <a:xfrm>
            <a:off x="358775" y="553909"/>
            <a:ext cx="8569094" cy="4043029"/>
          </a:xfrm>
          <a:prstGeom prst="rect">
            <a:avLst/>
          </a:prstGeom>
        </p:spPr>
        <p:txBody>
          <a:bodyPr/>
          <a:lstStyle>
            <a:lvl1pPr marL="180975" indent="-1809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6213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809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809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6213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rgbClr val="990033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99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3.1 “</a:t>
            </a:r>
            <a:r>
              <a:rPr lang="en-US" sz="1600" dirty="0">
                <a:solidFill>
                  <a:srgbClr val="9900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Mortgage” as credit collateral</a:t>
            </a:r>
            <a:r>
              <a:rPr lang="en-US" sz="1600" dirty="0">
                <a:solidFill>
                  <a:srgbClr val="990033"/>
                </a:solidFill>
                <a:latin typeface="+mj-lt"/>
                <a:ea typeface="Times New Roman" panose="02020603050405020304" pitchFamily="18" charset="0"/>
                <a:cs typeface="Times-Roman" pitchFamily="2" charset="0"/>
              </a:rPr>
              <a:t> </a:t>
            </a:r>
          </a:p>
          <a:p>
            <a:pPr lvl="1"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-Roman" pitchFamily="2" charset="0"/>
              </a:rPr>
              <a:t>Types of SRIP: “</a:t>
            </a:r>
            <a:r>
              <a:rPr lang="en-US" sz="1600" u="sng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-Roman" pitchFamily="2" charset="0"/>
              </a:rPr>
              <a:t>hipoteca</a:t>
            </a:r>
            <a:r>
              <a:rPr lang="en-US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-Roman" pitchFamily="2" charset="0"/>
              </a:rPr>
              <a:t>” (subject to judicial liens of privileged claims) and </a:t>
            </a:r>
            <a:r>
              <a:rPr lang="en-US" sz="1600" u="sng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-Roman" pitchFamily="2" charset="0"/>
              </a:rPr>
              <a:t>fiduciary lien</a:t>
            </a:r>
          </a:p>
          <a:p>
            <a:pPr lvl="1">
              <a:spcAft>
                <a:spcPts val="600"/>
              </a:spcAft>
            </a:pPr>
            <a:r>
              <a:rPr lang="en-US" sz="1600" u="sng" dirty="0">
                <a:solidFill>
                  <a:srgbClr val="000000"/>
                </a:solidFill>
                <a:latin typeface="+mj-lt"/>
              </a:rPr>
              <a:t>Lower ranking SRIP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: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possible with any type</a:t>
            </a:r>
          </a:p>
          <a:p>
            <a:pPr marL="538163" lvl="3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-Roman" pitchFamily="2" charset="0"/>
              </a:rPr>
              <a:t>Under the FL, they cannot prevent the planned utilization of an established security right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-Roman" pitchFamily="2" charset="0"/>
              </a:rPr>
              <a:t>“</a:t>
            </a:r>
            <a:r>
              <a:rPr lang="en-US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-Roman" pitchFamily="2" charset="0"/>
              </a:rPr>
              <a:t>superveniente</a:t>
            </a: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-Roman" pitchFamily="2" charset="0"/>
              </a:rPr>
              <a:t>” – efficacy after the extinction of the 1</a:t>
            </a:r>
            <a:r>
              <a:rPr lang="en-US" baseline="30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-Roman" pitchFamily="2" charset="0"/>
              </a:rPr>
              <a:t>st</a:t>
            </a: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-Roman" pitchFamily="2" charset="0"/>
              </a:rPr>
              <a:t> “fiduciary property”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-Roman" pitchFamily="2" charset="0"/>
              </a:rPr>
              <a:t>extended (same creditor)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-Roman" pitchFamily="2" charset="0"/>
              </a:rPr>
              <a:t>A </a:t>
            </a:r>
            <a:r>
              <a:rPr lang="en-US" sz="1600" u="sng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-Roman" pitchFamily="2" charset="0"/>
              </a:rPr>
              <a:t>higher amount of SRIP than the size of the secured claim </a:t>
            </a:r>
            <a:r>
              <a:rPr lang="en-US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-Roman" pitchFamily="2" charset="0"/>
              </a:rPr>
              <a:t>can be registered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-Roman" pitchFamily="2" charset="0"/>
              </a:rPr>
              <a:t>After foreclosure/enforcement – positive balance is paid back to the borrower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The security provider is not responsible for the part of the debt that exceeds the amount obtained with the collateral sale.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-Roman" pitchFamily="2" charset="0"/>
              </a:rPr>
              <a:t>The </a:t>
            </a:r>
            <a:r>
              <a:rPr lang="en-US" sz="1600" u="sng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-Roman" pitchFamily="2" charset="0"/>
              </a:rPr>
              <a:t>extinction of the security claim abolishes the SRIP </a:t>
            </a:r>
            <a:r>
              <a:rPr lang="en-US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-Roman" pitchFamily="2" charset="0"/>
              </a:rPr>
              <a:t>(by notary act)</a:t>
            </a:r>
          </a:p>
          <a:p>
            <a:pPr lvl="3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-Roman" pitchFamily="2" charset="0"/>
              </a:rPr>
              <a:t> lower ranking rights (if there are any) ascend</a:t>
            </a:r>
            <a:endParaRPr lang="en-US" dirty="0">
              <a:solidFill>
                <a:srgbClr val="000000"/>
              </a:solidFill>
              <a:highlight>
                <a:srgbClr val="FFFF00"/>
              </a:highlight>
              <a:latin typeface="+mj-lt"/>
              <a:ea typeface="Times New Roman" panose="02020603050405020304" pitchFamily="18" charset="0"/>
              <a:cs typeface="Times-Roman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-Roman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-Roman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BR" sz="1600" dirty="0"/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085AF081-F320-3C87-4DC2-612F0FBAAB08}"/>
              </a:ext>
            </a:extLst>
          </p:cNvPr>
          <p:cNvSpPr txBox="1">
            <a:spLocks/>
          </p:cNvSpPr>
          <p:nvPr/>
        </p:nvSpPr>
        <p:spPr>
          <a:xfrm>
            <a:off x="511175" y="487200"/>
            <a:ext cx="8426450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2925" indent="-542925"/>
            <a:r>
              <a:rPr lang="de-DE" b="1" dirty="0">
                <a:solidFill>
                  <a:srgbClr val="990033"/>
                </a:solidFill>
              </a:rPr>
              <a:t>A. 	</a:t>
            </a:r>
            <a:r>
              <a:rPr lang="de-DE" b="1" dirty="0" err="1">
                <a:solidFill>
                  <a:srgbClr val="990033"/>
                </a:solidFill>
              </a:rPr>
              <a:t>Reliability</a:t>
            </a:r>
            <a:r>
              <a:rPr lang="de-DE" b="1" dirty="0">
                <a:solidFill>
                  <a:srgbClr val="990033"/>
                </a:solidFill>
              </a:rPr>
              <a:t> </a:t>
            </a:r>
            <a:r>
              <a:rPr lang="de-DE" b="1" dirty="0" err="1">
                <a:solidFill>
                  <a:srgbClr val="990033"/>
                </a:solidFill>
              </a:rPr>
              <a:t>of</a:t>
            </a:r>
            <a:r>
              <a:rPr lang="de-DE" b="1" dirty="0">
                <a:solidFill>
                  <a:srgbClr val="990033"/>
                </a:solidFill>
              </a:rPr>
              <a:t> </a:t>
            </a:r>
            <a:r>
              <a:rPr lang="de-DE" b="1" dirty="0" err="1">
                <a:solidFill>
                  <a:srgbClr val="990033"/>
                </a:solidFill>
              </a:rPr>
              <a:t>Mortgage</a:t>
            </a:r>
            <a:r>
              <a:rPr lang="de-DE" b="1" dirty="0">
                <a:solidFill>
                  <a:srgbClr val="990033"/>
                </a:solidFill>
              </a:rPr>
              <a:t> Finance – Brazil</a:t>
            </a:r>
          </a:p>
        </p:txBody>
      </p:sp>
    </p:spTree>
    <p:extLst>
      <p:ext uri="{BB962C8B-B14F-4D97-AF65-F5344CB8AC3E}">
        <p14:creationId xmlns:p14="http://schemas.microsoft.com/office/powerpoint/2010/main" val="3684293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986631C-BBC0-4ECC-3216-D9C948E648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E1FE1B6-AC14-F195-3438-BFC65FAF67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FEA24EAA-9155-2086-B4F9-8EF68F4D7F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9231" y="721288"/>
            <a:ext cx="5127627" cy="215444"/>
          </a:xfrm>
        </p:spPr>
        <p:txBody>
          <a:bodyPr/>
          <a:lstStyle/>
          <a:p>
            <a:r>
              <a:rPr lang="de-DE" sz="1400" dirty="0">
                <a:solidFill>
                  <a:schemeClr val="accent1"/>
                </a:solidFill>
              </a:rPr>
              <a:t>3. Land Register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53EF676-CAED-C678-A526-FF8BB5A54A46}"/>
              </a:ext>
            </a:extLst>
          </p:cNvPr>
          <p:cNvSpPr txBox="1"/>
          <p:nvPr/>
        </p:nvSpPr>
        <p:spPr>
          <a:xfrm>
            <a:off x="2177383" y="1259515"/>
            <a:ext cx="39708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Reliability and effectiveness of real estate register systems.</a:t>
            </a:r>
            <a:endParaRPr lang="de-DE" sz="1400" b="1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AA77B13-EA17-31BD-AB28-4EFA81937B83}"/>
              </a:ext>
            </a:extLst>
          </p:cNvPr>
          <p:cNvSpPr txBox="1"/>
          <p:nvPr/>
        </p:nvSpPr>
        <p:spPr>
          <a:xfrm>
            <a:off x="606320" y="2188989"/>
            <a:ext cx="29098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/>
              <a:t>Security of real estate transactions in general.</a:t>
            </a:r>
            <a:endParaRPr lang="de-DE" sz="14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BC552CE-5ED7-20D0-F94A-79A9F0823A3E}"/>
              </a:ext>
            </a:extLst>
          </p:cNvPr>
          <p:cNvSpPr txBox="1"/>
          <p:nvPr/>
        </p:nvSpPr>
        <p:spPr>
          <a:xfrm>
            <a:off x="650115" y="3091917"/>
            <a:ext cx="30681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Protection of holders of security rights over real property in particular.</a:t>
            </a:r>
            <a:endParaRPr lang="de-DE" sz="14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31C25C2-5F27-49FB-A1B8-B2D9DDA36B54}"/>
              </a:ext>
            </a:extLst>
          </p:cNvPr>
          <p:cNvSpPr txBox="1"/>
          <p:nvPr/>
        </p:nvSpPr>
        <p:spPr>
          <a:xfrm>
            <a:off x="4213226" y="2172434"/>
            <a:ext cx="4571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Protection of trust in the correctness and completeness of the registration.</a:t>
            </a:r>
            <a:endParaRPr lang="de-DE" sz="14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0059BA2-EF0E-089E-5646-390F4397D40F}"/>
              </a:ext>
            </a:extLst>
          </p:cNvPr>
          <p:cNvSpPr txBox="1"/>
          <p:nvPr/>
        </p:nvSpPr>
        <p:spPr>
          <a:xfrm>
            <a:off x="4213225" y="2928499"/>
            <a:ext cx="4572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/>
              <a:t>Europe-wide trend towards increasing the importance of registration has been observed for many years. Promoted not least by the digitization of registers.</a:t>
            </a:r>
            <a:endParaRPr lang="de-DE" sz="1400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AC45963E-1B37-3CD0-E7F3-A4487A88C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34800"/>
            <a:ext cx="8426450" cy="307777"/>
          </a:xfrm>
        </p:spPr>
        <p:txBody>
          <a:bodyPr/>
          <a:lstStyle/>
          <a:p>
            <a:pPr marL="542925" indent="-542925"/>
            <a:r>
              <a:rPr lang="de-DE" b="1" dirty="0"/>
              <a:t>A. 	Reliability of Mortgage Finance - Europe</a:t>
            </a:r>
          </a:p>
        </p:txBody>
      </p:sp>
    </p:spTree>
    <p:extLst>
      <p:ext uri="{BB962C8B-B14F-4D97-AF65-F5344CB8AC3E}">
        <p14:creationId xmlns:p14="http://schemas.microsoft.com/office/powerpoint/2010/main" val="3558531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986631C-BBC0-4ECC-3216-D9C948E648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E1FE1B6-AC14-F195-3438-BFC65FAF67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FEA24EAA-9155-2086-B4F9-8EF68F4D7F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8080" y="747480"/>
            <a:ext cx="5127627" cy="215444"/>
          </a:xfrm>
        </p:spPr>
        <p:txBody>
          <a:bodyPr/>
          <a:lstStyle/>
          <a:p>
            <a:r>
              <a:rPr lang="de-DE" sz="1400" dirty="0">
                <a:solidFill>
                  <a:schemeClr val="accent1"/>
                </a:solidFill>
              </a:rPr>
              <a:t>3. Land Register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71FF505-45B1-11A4-50A3-04FF2B47D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86" y="996725"/>
            <a:ext cx="7298702" cy="3658437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CBF56886-1C75-2FEC-4C8A-418967ABD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34800"/>
            <a:ext cx="8426450" cy="307777"/>
          </a:xfrm>
        </p:spPr>
        <p:txBody>
          <a:bodyPr/>
          <a:lstStyle/>
          <a:p>
            <a:pPr marL="542925" indent="-542925"/>
            <a:r>
              <a:rPr lang="de-DE" b="1" dirty="0"/>
              <a:t>A. 	Reliability of Mortgage Finance - Europe</a:t>
            </a:r>
          </a:p>
        </p:txBody>
      </p:sp>
    </p:spTree>
    <p:extLst>
      <p:ext uri="{BB962C8B-B14F-4D97-AF65-F5344CB8AC3E}">
        <p14:creationId xmlns:p14="http://schemas.microsoft.com/office/powerpoint/2010/main" val="2658055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986631C-BBC0-4ECC-3216-D9C948E648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E1FE1B6-AC14-F195-3438-BFC65FAF67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FEA24EAA-9155-2086-B4F9-8EF68F4D7F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8080" y="732240"/>
            <a:ext cx="5127627" cy="215444"/>
          </a:xfrm>
        </p:spPr>
        <p:txBody>
          <a:bodyPr/>
          <a:lstStyle/>
          <a:p>
            <a:r>
              <a:rPr lang="de-DE" sz="1400" dirty="0">
                <a:solidFill>
                  <a:schemeClr val="accent1"/>
                </a:solidFill>
              </a:rPr>
              <a:t>3. Land Register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1FADB28-E2FA-8185-5CD2-C8C311704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87" y="980418"/>
            <a:ext cx="7396672" cy="367408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3E41C183-2B9B-EAE4-B933-6DC0C2A14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34800"/>
            <a:ext cx="8426450" cy="307777"/>
          </a:xfrm>
        </p:spPr>
        <p:txBody>
          <a:bodyPr/>
          <a:lstStyle/>
          <a:p>
            <a:pPr marL="542925" indent="-542925"/>
            <a:r>
              <a:rPr lang="de-DE" b="1" dirty="0"/>
              <a:t>A. 	Reliability of Mortgage Finance - Europe</a:t>
            </a:r>
          </a:p>
        </p:txBody>
      </p:sp>
    </p:spTree>
    <p:extLst>
      <p:ext uri="{BB962C8B-B14F-4D97-AF65-F5344CB8AC3E}">
        <p14:creationId xmlns:p14="http://schemas.microsoft.com/office/powerpoint/2010/main" val="1418148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986631C-BBC0-4ECC-3216-D9C948E648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E1FE1B6-AC14-F195-3438-BFC65FAF67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FEA24EAA-9155-2086-B4F9-8EF68F4D7F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8080" y="785580"/>
            <a:ext cx="5127627" cy="215444"/>
          </a:xfrm>
        </p:spPr>
        <p:txBody>
          <a:bodyPr/>
          <a:lstStyle/>
          <a:p>
            <a:r>
              <a:rPr lang="de-DE" sz="1400" dirty="0">
                <a:solidFill>
                  <a:schemeClr val="accent1"/>
                </a:solidFill>
              </a:rPr>
              <a:t>3. Land Register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403C577-53BA-E363-4391-A79220CFA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048" y="976105"/>
            <a:ext cx="7333861" cy="3685114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099A7BAB-5BAD-3D40-4DA7-7A4038ABC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9980"/>
            <a:ext cx="8426450" cy="307777"/>
          </a:xfrm>
        </p:spPr>
        <p:txBody>
          <a:bodyPr/>
          <a:lstStyle/>
          <a:p>
            <a:pPr marL="542925" indent="-542925"/>
            <a:r>
              <a:rPr lang="de-DE" b="1" dirty="0"/>
              <a:t>A. 	Reliability of Mortgage Finance - Europe</a:t>
            </a:r>
          </a:p>
        </p:txBody>
      </p:sp>
    </p:spTree>
    <p:extLst>
      <p:ext uri="{BB962C8B-B14F-4D97-AF65-F5344CB8AC3E}">
        <p14:creationId xmlns:p14="http://schemas.microsoft.com/office/powerpoint/2010/main" val="1652924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986631C-BBC0-4ECC-3216-D9C948E648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E1FE1B6-AC14-F195-3438-BFC65FAF67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FEA24EAA-9155-2086-B4F9-8EF68F4D7F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8080" y="762720"/>
            <a:ext cx="5127627" cy="215444"/>
          </a:xfrm>
        </p:spPr>
        <p:txBody>
          <a:bodyPr/>
          <a:lstStyle/>
          <a:p>
            <a:r>
              <a:rPr lang="de-DE" sz="1400" dirty="0">
                <a:solidFill>
                  <a:schemeClr val="accent1"/>
                </a:solidFill>
              </a:rPr>
              <a:t>3. Land Register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71DBB96-1182-6092-E3F2-9471CF1D7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86" y="1014072"/>
            <a:ext cx="7294036" cy="3674167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860C2972-F40C-E62D-DE4A-2F1C4CC83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9980"/>
            <a:ext cx="8426450" cy="307777"/>
          </a:xfrm>
        </p:spPr>
        <p:txBody>
          <a:bodyPr/>
          <a:lstStyle/>
          <a:p>
            <a:pPr marL="542925" indent="-542925"/>
            <a:r>
              <a:rPr lang="de-DE" b="1" dirty="0"/>
              <a:t>A. 	Reliability of Mortgage Finance - Europe</a:t>
            </a:r>
          </a:p>
        </p:txBody>
      </p:sp>
    </p:spTree>
    <p:extLst>
      <p:ext uri="{BB962C8B-B14F-4D97-AF65-F5344CB8AC3E}">
        <p14:creationId xmlns:p14="http://schemas.microsoft.com/office/powerpoint/2010/main" val="2902989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45131-2287-2327-4712-081FABAD4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AGENDA – Europe			Brazil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AB1EFE-CAEC-06DC-8B78-9E0294FB4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679" y="746802"/>
            <a:ext cx="4398961" cy="356251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de-DE" sz="1200" dirty="0">
                <a:solidFill>
                  <a:srgbClr val="990033"/>
                </a:solidFill>
              </a:rPr>
              <a:t>A.  Reliablility of Mortgage Finance</a:t>
            </a:r>
          </a:p>
          <a:p>
            <a:pPr marL="542925" indent="-276225">
              <a:spcBef>
                <a:spcPts val="0"/>
              </a:spcBef>
              <a:spcAft>
                <a:spcPts val="300"/>
              </a:spcAft>
            </a:pPr>
            <a:r>
              <a:rPr lang="de-DE" sz="1200" b="0" dirty="0">
                <a:cs typeface="Arial" pitchFamily="34" charset="0"/>
              </a:rPr>
              <a:t>Round Table SRIP</a:t>
            </a:r>
            <a:endParaRPr lang="de-DE" sz="1200" b="0" dirty="0"/>
          </a:p>
          <a:p>
            <a:pPr marL="542925" indent="-276225">
              <a:spcBef>
                <a:spcPts val="0"/>
              </a:spcBef>
              <a:spcAft>
                <a:spcPts val="300"/>
              </a:spcAft>
            </a:pPr>
            <a:r>
              <a:rPr lang="de-DE" sz="1200" b="0" dirty="0" err="1"/>
              <a:t>Mortgage</a:t>
            </a:r>
            <a:r>
              <a:rPr lang="de-DE" sz="1200" b="0" dirty="0"/>
              <a:t> </a:t>
            </a:r>
            <a:r>
              <a:rPr lang="de-DE" sz="1200" b="0" dirty="0" err="1"/>
              <a:t>as</a:t>
            </a:r>
            <a:r>
              <a:rPr lang="de-DE" sz="1200" b="0" dirty="0"/>
              <a:t> </a:t>
            </a:r>
            <a:r>
              <a:rPr lang="de-DE" sz="1200" b="0" dirty="0" err="1"/>
              <a:t>Credit</a:t>
            </a:r>
            <a:r>
              <a:rPr lang="de-DE" sz="1200" b="0" dirty="0"/>
              <a:t> Collateral</a:t>
            </a:r>
          </a:p>
          <a:p>
            <a:pPr marL="542925" indent="-276225">
              <a:spcBef>
                <a:spcPts val="0"/>
              </a:spcBef>
              <a:spcAft>
                <a:spcPts val="300"/>
              </a:spcAft>
            </a:pPr>
            <a:r>
              <a:rPr lang="de-DE" sz="1200" b="0" dirty="0"/>
              <a:t>Land Register</a:t>
            </a:r>
          </a:p>
          <a:p>
            <a:pPr marL="542925" indent="-276225">
              <a:spcBef>
                <a:spcPts val="0"/>
              </a:spcBef>
              <a:spcAft>
                <a:spcPts val="300"/>
              </a:spcAft>
            </a:pPr>
            <a:r>
              <a:rPr lang="de-DE" sz="1200" b="0" dirty="0" err="1"/>
              <a:t>Foreclosure</a:t>
            </a:r>
            <a:endParaRPr lang="de-DE" sz="1200" b="0" dirty="0"/>
          </a:p>
          <a:p>
            <a:pPr marL="542925" indent="-276225">
              <a:spcBef>
                <a:spcPts val="0"/>
              </a:spcBef>
            </a:pPr>
            <a:r>
              <a:rPr lang="de-DE" sz="1200" b="0" dirty="0"/>
              <a:t>Insolvency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200" dirty="0">
                <a:solidFill>
                  <a:srgbClr val="990033"/>
                </a:solidFill>
              </a:rPr>
              <a:t>B.  </a:t>
            </a:r>
            <a:r>
              <a:rPr lang="de-DE" sz="1200" dirty="0" err="1">
                <a:solidFill>
                  <a:srgbClr val="990033"/>
                </a:solidFill>
              </a:rPr>
              <a:t>Specific</a:t>
            </a:r>
            <a:r>
              <a:rPr lang="de-DE" sz="1200" dirty="0">
                <a:solidFill>
                  <a:srgbClr val="990033"/>
                </a:solidFill>
              </a:rPr>
              <a:t> Legislation on </a:t>
            </a:r>
            <a:r>
              <a:rPr lang="de-DE" sz="1200" dirty="0" err="1">
                <a:solidFill>
                  <a:srgbClr val="990033"/>
                </a:solidFill>
              </a:rPr>
              <a:t>Covered</a:t>
            </a:r>
            <a:r>
              <a:rPr lang="de-DE" sz="1200" dirty="0">
                <a:solidFill>
                  <a:srgbClr val="990033"/>
                </a:solidFill>
              </a:rPr>
              <a:t> Bonds</a:t>
            </a:r>
          </a:p>
          <a:p>
            <a:pPr marL="542925" indent="-276225">
              <a:spcBef>
                <a:spcPts val="0"/>
              </a:spcBef>
              <a:spcAft>
                <a:spcPts val="300"/>
              </a:spcAft>
            </a:pPr>
            <a:r>
              <a:rPr lang="en-US" sz="1200" b="0" dirty="0"/>
              <a:t>Round Table Covered Bond Legislation (RTCBL)</a:t>
            </a:r>
          </a:p>
          <a:p>
            <a:pPr marL="542925" indent="-276225">
              <a:spcBef>
                <a:spcPts val="0"/>
              </a:spcBef>
              <a:spcAft>
                <a:spcPts val="300"/>
              </a:spcAft>
            </a:pPr>
            <a:r>
              <a:rPr lang="en-US" sz="1200" b="0" dirty="0"/>
              <a:t>Introduction to CBs - A traditional concept with a global footprint</a:t>
            </a:r>
          </a:p>
          <a:p>
            <a:pPr marL="542925" indent="-276225">
              <a:spcBef>
                <a:spcPts val="0"/>
              </a:spcBef>
              <a:spcAft>
                <a:spcPts val="300"/>
              </a:spcAft>
            </a:pPr>
            <a:r>
              <a:rPr lang="de-DE" sz="1200" b="0" dirty="0"/>
              <a:t>Up </a:t>
            </a:r>
            <a:r>
              <a:rPr lang="de-DE" sz="1200" b="0" dirty="0" err="1"/>
              <a:t>to</a:t>
            </a:r>
            <a:r>
              <a:rPr lang="de-DE" sz="1200" b="0" dirty="0"/>
              <a:t> date </a:t>
            </a:r>
            <a:r>
              <a:rPr lang="de-DE" sz="1200" b="0" dirty="0" err="1"/>
              <a:t>Covered</a:t>
            </a:r>
            <a:r>
              <a:rPr lang="de-DE" sz="1200" b="0" dirty="0"/>
              <a:t> Bond Law</a:t>
            </a:r>
          </a:p>
          <a:p>
            <a:pPr marL="542925" indent="-276225">
              <a:spcBef>
                <a:spcPts val="0"/>
              </a:spcBef>
              <a:spcAft>
                <a:spcPts val="300"/>
              </a:spcAft>
            </a:pPr>
            <a:r>
              <a:rPr lang="de-DE" sz="1200" b="0" dirty="0" err="1"/>
              <a:t>Valuation</a:t>
            </a:r>
            <a:r>
              <a:rPr lang="de-DE" sz="1200" b="0" dirty="0"/>
              <a:t> and LTV</a:t>
            </a:r>
          </a:p>
          <a:p>
            <a:pPr marL="542925" indent="-276225">
              <a:spcBef>
                <a:spcPts val="0"/>
              </a:spcBef>
              <a:spcAft>
                <a:spcPts val="300"/>
              </a:spcAft>
            </a:pPr>
            <a:r>
              <a:rPr lang="de-DE" sz="1200" b="0" dirty="0"/>
              <a:t>Independent and </a:t>
            </a:r>
            <a:r>
              <a:rPr lang="de-DE" sz="1200" b="0" dirty="0" err="1"/>
              <a:t>Specific</a:t>
            </a:r>
            <a:r>
              <a:rPr lang="de-DE" sz="1200" b="0" dirty="0"/>
              <a:t> Public Supervision</a:t>
            </a:r>
          </a:p>
          <a:p>
            <a:pPr marL="542925" indent="-276225">
              <a:spcBef>
                <a:spcPts val="0"/>
              </a:spcBef>
              <a:spcAft>
                <a:spcPts val="300"/>
              </a:spcAft>
            </a:pPr>
            <a:r>
              <a:rPr lang="de-DE" sz="1200" b="0" dirty="0" err="1"/>
              <a:t>Insolvency</a:t>
            </a:r>
            <a:r>
              <a:rPr lang="de-DE" sz="1200" b="0" dirty="0"/>
              <a:t> </a:t>
            </a:r>
            <a:r>
              <a:rPr lang="de-DE" sz="1200" b="0" dirty="0" err="1"/>
              <a:t>Procedures</a:t>
            </a:r>
            <a:r>
              <a:rPr lang="de-DE" sz="1200" b="0" dirty="0"/>
              <a:t> </a:t>
            </a:r>
            <a:r>
              <a:rPr lang="de-DE" sz="1200" b="0" dirty="0" err="1"/>
              <a:t>over</a:t>
            </a:r>
            <a:r>
              <a:rPr lang="de-DE" sz="1200" b="0" dirty="0"/>
              <a:t> CB Issuer</a:t>
            </a:r>
          </a:p>
          <a:p>
            <a:pPr marL="542925" indent="-276225">
              <a:spcBef>
                <a:spcPts val="0"/>
              </a:spcBef>
            </a:pPr>
            <a:r>
              <a:rPr lang="de-DE" sz="1200" b="0" dirty="0"/>
              <a:t>Investment Rules</a:t>
            </a:r>
          </a:p>
          <a:p>
            <a:pPr marL="898525" indent="-898525">
              <a:spcBef>
                <a:spcPts val="0"/>
              </a:spcBef>
              <a:buNone/>
            </a:pPr>
            <a:r>
              <a:rPr lang="de-DE" sz="1200" dirty="0">
                <a:solidFill>
                  <a:srgbClr val="990033"/>
                </a:solidFill>
              </a:rPr>
              <a:t>C.  Reconstruction in Germany </a:t>
            </a:r>
            <a:r>
              <a:rPr lang="de-DE" sz="1200" dirty="0" err="1">
                <a:solidFill>
                  <a:srgbClr val="990033"/>
                </a:solidFill>
              </a:rPr>
              <a:t>post</a:t>
            </a:r>
            <a:r>
              <a:rPr lang="de-DE" sz="1200" dirty="0">
                <a:solidFill>
                  <a:srgbClr val="990033"/>
                </a:solidFill>
              </a:rPr>
              <a:t> 1945</a:t>
            </a:r>
          </a:p>
          <a:p>
            <a:pPr marL="542925" indent="-276225">
              <a:spcBef>
                <a:spcPts val="0"/>
              </a:spcBef>
              <a:spcAft>
                <a:spcPts val="300"/>
              </a:spcAft>
            </a:pPr>
            <a:r>
              <a:rPr lang="de-DE" sz="1200" b="0" dirty="0"/>
              <a:t>Public </a:t>
            </a:r>
            <a:r>
              <a:rPr lang="de-DE" sz="1200" b="0" dirty="0" err="1"/>
              <a:t>Guarantees</a:t>
            </a:r>
            <a:r>
              <a:rPr lang="de-DE" sz="1200" b="0" dirty="0"/>
              <a:t> </a:t>
            </a:r>
            <a:r>
              <a:rPr lang="de-DE" sz="1200" b="0" dirty="0" err="1"/>
              <a:t>for</a:t>
            </a:r>
            <a:r>
              <a:rPr lang="de-DE" sz="1200" b="0" dirty="0"/>
              <a:t> Housing Finance</a:t>
            </a:r>
          </a:p>
          <a:p>
            <a:pPr marL="542925" indent="-276225">
              <a:spcBef>
                <a:spcPts val="0"/>
              </a:spcBef>
              <a:spcAft>
                <a:spcPts val="300"/>
              </a:spcAft>
            </a:pPr>
            <a:r>
              <a:rPr lang="de-DE" sz="1200" b="0" dirty="0" err="1"/>
              <a:t>Tax</a:t>
            </a:r>
            <a:r>
              <a:rPr lang="de-DE" sz="1200" b="0" dirty="0"/>
              <a:t> Privilege </a:t>
            </a:r>
            <a:r>
              <a:rPr lang="de-DE" sz="1200" b="0" dirty="0" err="1"/>
              <a:t>for</a:t>
            </a:r>
            <a:r>
              <a:rPr lang="de-DE" sz="1200" b="0" dirty="0"/>
              <a:t> Housing </a:t>
            </a:r>
            <a:r>
              <a:rPr lang="de-DE" sz="1200" b="0" dirty="0" err="1"/>
              <a:t>Covered</a:t>
            </a:r>
            <a:r>
              <a:rPr lang="de-DE" sz="1200" b="0" dirty="0"/>
              <a:t> Bonds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2CB31E3-983E-9791-16C3-390E98A3E9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FEBA690-6BDD-E169-6E50-5704731230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5945299B-BB72-0E18-9F8B-4BA23A7D412A}"/>
              </a:ext>
            </a:extLst>
          </p:cNvPr>
          <p:cNvSpPr txBox="1">
            <a:spLocks/>
          </p:cNvSpPr>
          <p:nvPr/>
        </p:nvSpPr>
        <p:spPr>
          <a:xfrm>
            <a:off x="4902155" y="746802"/>
            <a:ext cx="4163785" cy="4147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80975" indent="-180975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+mj-lt"/>
              <a:buAutoNum type="arabicPeriod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6213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0088" indent="-3429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81063" indent="-3429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2037" indent="-3429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+mj-lt"/>
              <a:buNone/>
            </a:pPr>
            <a:r>
              <a:rPr lang="de-DE" sz="1200" dirty="0">
                <a:solidFill>
                  <a:srgbClr val="990033"/>
                </a:solidFill>
              </a:rPr>
              <a:t>A.  </a:t>
            </a:r>
            <a:r>
              <a:rPr lang="en-GB" sz="1200" dirty="0" err="1">
                <a:solidFill>
                  <a:srgbClr val="990033"/>
                </a:solidFill>
              </a:rPr>
              <a:t>Reliablility</a:t>
            </a:r>
            <a:r>
              <a:rPr lang="en-GB" sz="1200" dirty="0">
                <a:solidFill>
                  <a:srgbClr val="990033"/>
                </a:solidFill>
              </a:rPr>
              <a:t> of Mortgage Finance</a:t>
            </a:r>
            <a:endParaRPr lang="en-GB" sz="1200" b="0" dirty="0"/>
          </a:p>
          <a:p>
            <a:pPr marL="542925" indent="-276225">
              <a:spcBef>
                <a:spcPts val="0"/>
              </a:spcBef>
              <a:spcAft>
                <a:spcPts val="300"/>
              </a:spcAft>
            </a:pPr>
            <a:r>
              <a:rPr lang="en-GB" sz="1200" b="0" dirty="0"/>
              <a:t>The creation of the Fiduciary Lien</a:t>
            </a:r>
          </a:p>
          <a:p>
            <a:pPr marL="542925" indent="-276225">
              <a:spcBef>
                <a:spcPts val="0"/>
              </a:spcBef>
              <a:spcAft>
                <a:spcPts val="300"/>
              </a:spcAft>
            </a:pPr>
            <a:r>
              <a:rPr lang="en-GB" sz="1200" b="0" dirty="0"/>
              <a:t>The substitution of traditional mortgages “</a:t>
            </a:r>
            <a:r>
              <a:rPr lang="en-GB" sz="1200" b="0" dirty="0" err="1"/>
              <a:t>hipoteca</a:t>
            </a:r>
            <a:r>
              <a:rPr lang="en-GB" sz="1200" b="0" dirty="0"/>
              <a:t>”</a:t>
            </a:r>
          </a:p>
          <a:p>
            <a:pPr marL="542925" indent="-276225">
              <a:spcBef>
                <a:spcPts val="0"/>
              </a:spcBef>
              <a:spcAft>
                <a:spcPts val="300"/>
              </a:spcAft>
            </a:pPr>
            <a:r>
              <a:rPr lang="en-GB" sz="1200" b="0" dirty="0"/>
              <a:t>RT SRIP - a brief comparison </a:t>
            </a:r>
          </a:p>
          <a:p>
            <a:pPr marL="719138" lvl="1" indent="-276225">
              <a:spcBef>
                <a:spcPts val="0"/>
              </a:spcBef>
            </a:pPr>
            <a:r>
              <a:rPr lang="en-GB" sz="1200" dirty="0"/>
              <a:t>Mortgage as Credit Collateral</a:t>
            </a:r>
          </a:p>
          <a:p>
            <a:pPr marL="719138" lvl="1" indent="-276225">
              <a:spcBef>
                <a:spcPts val="0"/>
              </a:spcBef>
            </a:pPr>
            <a:r>
              <a:rPr lang="en-GB" sz="1200" dirty="0"/>
              <a:t>Land Register</a:t>
            </a:r>
          </a:p>
          <a:p>
            <a:pPr marL="719138" lvl="1" indent="-276225">
              <a:spcBef>
                <a:spcPts val="0"/>
              </a:spcBef>
            </a:pPr>
            <a:r>
              <a:rPr lang="en-GB" sz="1200" dirty="0"/>
              <a:t>Foreclosure</a:t>
            </a:r>
          </a:p>
          <a:p>
            <a:pPr marL="719138" lvl="1" indent="-276225">
              <a:spcBef>
                <a:spcPts val="0"/>
              </a:spcBef>
            </a:pPr>
            <a:r>
              <a:rPr lang="en-GB" sz="1200" dirty="0"/>
              <a:t>Insolvency</a:t>
            </a:r>
          </a:p>
          <a:p>
            <a:pPr marL="0" indent="0">
              <a:buFont typeface="+mj-lt"/>
              <a:buNone/>
            </a:pPr>
            <a:r>
              <a:rPr lang="en-GB" sz="1200" dirty="0">
                <a:solidFill>
                  <a:srgbClr val="990033"/>
                </a:solidFill>
              </a:rPr>
              <a:t>B.  Specific Legislation on Covered Bonds</a:t>
            </a:r>
          </a:p>
          <a:p>
            <a:pPr marL="542925" indent="-276225">
              <a:spcBef>
                <a:spcPts val="0"/>
              </a:spcBef>
            </a:pPr>
            <a:r>
              <a:rPr lang="en-GB" sz="1200" b="0" dirty="0"/>
              <a:t>Regulatory process (2015 to 2024)</a:t>
            </a:r>
          </a:p>
          <a:p>
            <a:pPr marL="542925" indent="-276225">
              <a:spcBef>
                <a:spcPts val="0"/>
              </a:spcBef>
            </a:pPr>
            <a:r>
              <a:rPr lang="en-GB" sz="1200" b="0" dirty="0"/>
              <a:t>Regulation</a:t>
            </a:r>
          </a:p>
          <a:p>
            <a:pPr marL="719138" lvl="1" indent="-276225">
              <a:spcBef>
                <a:spcPts val="0"/>
              </a:spcBef>
            </a:pPr>
            <a:r>
              <a:rPr lang="en-GB" sz="1200" dirty="0"/>
              <a:t>Issuers and issuance limits</a:t>
            </a:r>
          </a:p>
          <a:p>
            <a:pPr marL="719138" lvl="1" indent="-276225">
              <a:spcBef>
                <a:spcPts val="0"/>
              </a:spcBef>
            </a:pPr>
            <a:r>
              <a:rPr lang="en-GB" sz="1200" dirty="0"/>
              <a:t>Characteristics</a:t>
            </a:r>
          </a:p>
          <a:p>
            <a:pPr marL="719138" lvl="1" indent="-276225">
              <a:spcBef>
                <a:spcPts val="0"/>
              </a:spcBef>
            </a:pPr>
            <a:r>
              <a:rPr lang="en-GB" sz="1200" dirty="0"/>
              <a:t>Fiduciary Regime and Agent</a:t>
            </a:r>
          </a:p>
          <a:p>
            <a:pPr marL="719138" lvl="1" indent="-276225">
              <a:spcBef>
                <a:spcPts val="0"/>
              </a:spcBef>
            </a:pPr>
            <a:r>
              <a:rPr lang="en-GB" sz="1200" dirty="0"/>
              <a:t>Cover Pool</a:t>
            </a:r>
          </a:p>
          <a:p>
            <a:pPr marL="719138" lvl="1" indent="-276225">
              <a:spcBef>
                <a:spcPts val="0"/>
              </a:spcBef>
            </a:pPr>
            <a:r>
              <a:rPr lang="en-GB" sz="1200" dirty="0"/>
              <a:t>Assets’ eligibility and LTV</a:t>
            </a:r>
          </a:p>
          <a:p>
            <a:pPr marL="898525" indent="-898525">
              <a:buFont typeface="+mj-lt"/>
              <a:buNone/>
            </a:pPr>
            <a:r>
              <a:rPr lang="en-GB" sz="1200" dirty="0">
                <a:solidFill>
                  <a:srgbClr val="990033"/>
                </a:solidFill>
              </a:rPr>
              <a:t>C.  Funding for Mortgages/Real Estate</a:t>
            </a:r>
          </a:p>
          <a:p>
            <a:pPr marL="542925" indent="-276225">
              <a:spcBef>
                <a:spcPts val="0"/>
              </a:spcBef>
            </a:pPr>
            <a:r>
              <a:rPr lang="en-GB" sz="1200" b="0" dirty="0"/>
              <a:t>The traditional deposits system</a:t>
            </a:r>
          </a:p>
          <a:p>
            <a:pPr marL="542925" indent="-276225">
              <a:spcBef>
                <a:spcPts val="0"/>
              </a:spcBef>
            </a:pPr>
            <a:r>
              <a:rPr lang="en-GB" sz="1200" b="0" dirty="0"/>
              <a:t>The introduction of CBs (&amp; other securities)</a:t>
            </a:r>
          </a:p>
          <a:p>
            <a:pPr marL="542925" indent="-276225">
              <a:spcBef>
                <a:spcPts val="0"/>
              </a:spcBef>
            </a:pPr>
            <a:r>
              <a:rPr lang="en-GB" sz="1200" b="0" dirty="0"/>
              <a:t>The development of CBs</a:t>
            </a:r>
          </a:p>
          <a:p>
            <a:pPr marL="542925" indent="-276225">
              <a:spcBef>
                <a:spcPts val="0"/>
              </a:spcBef>
              <a:spcAft>
                <a:spcPts val="300"/>
              </a:spcAft>
            </a:pPr>
            <a:r>
              <a:rPr lang="en-GB" sz="1200" b="0" dirty="0"/>
              <a:t>Current funding and mortgage portfolios </a:t>
            </a:r>
          </a:p>
        </p:txBody>
      </p:sp>
    </p:spTree>
    <p:extLst>
      <p:ext uri="{BB962C8B-B14F-4D97-AF65-F5344CB8AC3E}">
        <p14:creationId xmlns:p14="http://schemas.microsoft.com/office/powerpoint/2010/main" val="1403085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986631C-BBC0-4ECC-3216-D9C948E648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E1FE1B6-AC14-F195-3438-BFC65FAF67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FEA24EAA-9155-2086-B4F9-8EF68F4D7F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8080" y="671280"/>
            <a:ext cx="5127627" cy="215444"/>
          </a:xfrm>
        </p:spPr>
        <p:txBody>
          <a:bodyPr/>
          <a:lstStyle/>
          <a:p>
            <a:r>
              <a:rPr lang="de-DE" sz="1400" dirty="0">
                <a:solidFill>
                  <a:schemeClr val="accent1"/>
                </a:solidFill>
              </a:rPr>
              <a:t>3. Land Register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FD1286C-0E01-8E15-03B2-6B1B43410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87" y="1006685"/>
            <a:ext cx="7308031" cy="3672438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86A24D8A-F288-AF9A-6139-8738EBA15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34800"/>
            <a:ext cx="8426450" cy="307777"/>
          </a:xfrm>
        </p:spPr>
        <p:txBody>
          <a:bodyPr/>
          <a:lstStyle/>
          <a:p>
            <a:pPr marL="542925" indent="-542925"/>
            <a:r>
              <a:rPr lang="de-DE" b="1" dirty="0"/>
              <a:t>A. 	Reliability of Mortgage Finance - Europe</a:t>
            </a:r>
          </a:p>
        </p:txBody>
      </p:sp>
    </p:spTree>
    <p:extLst>
      <p:ext uri="{BB962C8B-B14F-4D97-AF65-F5344CB8AC3E}">
        <p14:creationId xmlns:p14="http://schemas.microsoft.com/office/powerpoint/2010/main" val="1946461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986631C-BBC0-4ECC-3216-D9C948E648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E1FE1B6-AC14-F195-3438-BFC65FAF67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FEA24EAA-9155-2086-B4F9-8EF68F4D7F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9231" y="671280"/>
            <a:ext cx="5127627" cy="215444"/>
          </a:xfrm>
        </p:spPr>
        <p:txBody>
          <a:bodyPr/>
          <a:lstStyle/>
          <a:p>
            <a:r>
              <a:rPr lang="de-DE" sz="1400" dirty="0">
                <a:solidFill>
                  <a:schemeClr val="accent1"/>
                </a:solidFill>
              </a:rPr>
              <a:t>3. Land Register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AC9C0C0-204D-D2A1-71E0-0EA134B1F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049" y="1001697"/>
            <a:ext cx="7347857" cy="3673929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2CE557D5-EF90-C6EE-8F9D-68A21CFF7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34800"/>
            <a:ext cx="8426450" cy="307777"/>
          </a:xfrm>
        </p:spPr>
        <p:txBody>
          <a:bodyPr/>
          <a:lstStyle/>
          <a:p>
            <a:pPr marL="542925" indent="-542925"/>
            <a:r>
              <a:rPr lang="de-DE" b="1" dirty="0"/>
              <a:t>A. 	Reliability of Mortgage Finance - Europe</a:t>
            </a:r>
          </a:p>
        </p:txBody>
      </p:sp>
    </p:spTree>
    <p:extLst>
      <p:ext uri="{BB962C8B-B14F-4D97-AF65-F5344CB8AC3E}">
        <p14:creationId xmlns:p14="http://schemas.microsoft.com/office/powerpoint/2010/main" val="131224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986631C-BBC0-4ECC-3216-D9C948E648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E1FE1B6-AC14-F195-3438-BFC65FAF67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FEA24EAA-9155-2086-B4F9-8EF68F4D7F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8080" y="724620"/>
            <a:ext cx="5127627" cy="215444"/>
          </a:xfrm>
        </p:spPr>
        <p:txBody>
          <a:bodyPr/>
          <a:lstStyle/>
          <a:p>
            <a:r>
              <a:rPr lang="de-DE" sz="1400" dirty="0">
                <a:solidFill>
                  <a:schemeClr val="accent1"/>
                </a:solidFill>
              </a:rPr>
              <a:t>3. Land Register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EBF16AA-4B4B-0287-45DC-26EA3538A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082" y="1003047"/>
            <a:ext cx="7366485" cy="3655778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1C08179B-DBC8-3877-DD86-5BD60C6E9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34800"/>
            <a:ext cx="8426450" cy="307777"/>
          </a:xfrm>
        </p:spPr>
        <p:txBody>
          <a:bodyPr/>
          <a:lstStyle/>
          <a:p>
            <a:pPr marL="542925" indent="-542925"/>
            <a:r>
              <a:rPr lang="de-DE" b="1" dirty="0"/>
              <a:t>A. 	Reliability of Mortgage Finance - Europe</a:t>
            </a:r>
          </a:p>
        </p:txBody>
      </p:sp>
    </p:spTree>
    <p:extLst>
      <p:ext uri="{BB962C8B-B14F-4D97-AF65-F5344CB8AC3E}">
        <p14:creationId xmlns:p14="http://schemas.microsoft.com/office/powerpoint/2010/main" val="2114466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2CB31E3-983E-9791-16C3-390E98A3E9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32nd IUHF World Congress 2024 (19 Sept. 2024)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FEBA690-6BDD-E169-6E50-5704731230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58C8FE5-654A-E0AA-8F3F-8EB25DE2E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740025"/>
            <a:ext cx="8274050" cy="4462760"/>
          </a:xfrm>
        </p:spPr>
        <p:txBody>
          <a:bodyPr/>
          <a:lstStyle/>
          <a:p>
            <a:pPr marL="0" indent="0">
              <a:buNone/>
            </a:pPr>
            <a:endParaRPr lang="en-US" sz="1600" dirty="0">
              <a:solidFill>
                <a:srgbClr val="990033"/>
              </a:solidFill>
              <a:effectLst/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1800" b="0" dirty="0">
                <a:solidFill>
                  <a:srgbClr val="99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1600" b="0" u="sng" dirty="0">
                <a:solidFill>
                  <a:srgbClr val="990033"/>
                </a:solidFill>
                <a:latin typeface="+mj-lt"/>
                <a:ea typeface="Times New Roman" panose="02020603050405020304" pitchFamily="18" charset="0"/>
                <a:cs typeface="Times-Roman" pitchFamily="2" charset="0"/>
              </a:rPr>
              <a:t>Land Register</a:t>
            </a:r>
            <a:r>
              <a:rPr lang="en-US" sz="1600" b="0" u="sng" dirty="0">
                <a:solidFill>
                  <a:srgbClr val="990033"/>
                </a:solidFill>
                <a:effectLst/>
                <a:latin typeface="+mj-lt"/>
                <a:ea typeface="Times New Roman" panose="02020603050405020304" pitchFamily="18" charset="0"/>
                <a:cs typeface="Times-Roman" pitchFamily="2" charset="0"/>
              </a:rPr>
              <a:t> </a:t>
            </a:r>
          </a:p>
          <a:p>
            <a:pPr lvl="1"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-Roman" pitchFamily="2" charset="0"/>
              </a:rPr>
              <a:t>A public authority </a:t>
            </a:r>
            <a:r>
              <a:rPr lang="en-US" sz="1600" u="sng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-Roman" pitchFamily="2" charset="0"/>
              </a:rPr>
              <a:t>subject to regulation*</a:t>
            </a:r>
            <a:r>
              <a:rPr lang="en-US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-Roman" pitchFamily="2" charset="0"/>
              </a:rPr>
              <a:t> keeps the land register</a:t>
            </a:r>
            <a:endParaRPr lang="en-US" sz="1600" b="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  <a:cs typeface="Times-Roman" pitchFamily="2" charset="0"/>
            </a:endParaRPr>
          </a:p>
          <a:p>
            <a:pPr lvl="1"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Contracts</a:t>
            </a:r>
            <a:r>
              <a:rPr lang="en-US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-Roman" pitchFamily="2" charset="0"/>
              </a:rPr>
              <a:t> and transactions relating to IP </a:t>
            </a:r>
            <a:r>
              <a:rPr lang="en-US" sz="1600" u="sng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-Roman" pitchFamily="2" charset="0"/>
              </a:rPr>
              <a:t>must be</a:t>
            </a:r>
            <a:r>
              <a:rPr lang="en-US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-Roman" pitchFamily="2" charset="0"/>
              </a:rPr>
              <a:t> concluded before a civil law notary </a:t>
            </a:r>
          </a:p>
          <a:p>
            <a:pPr lvl="1"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-Roman" pitchFamily="2" charset="0"/>
              </a:rPr>
              <a:t>If 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registration</a:t>
            </a:r>
            <a:r>
              <a:rPr lang="en-US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-Roman" pitchFamily="2" charset="0"/>
              </a:rPr>
              <a:t> of a SRIP is applied for with all necessary doc, registration takes </a:t>
            </a:r>
            <a:r>
              <a:rPr lang="en-US" sz="1600" u="sng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-Roman" pitchFamily="2" charset="0"/>
              </a:rPr>
              <a:t>12 days</a:t>
            </a:r>
          </a:p>
          <a:p>
            <a:pPr lvl="1"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-Roman" pitchFamily="2" charset="0"/>
              </a:rPr>
              <a:t>The basic structure of the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-Roman" pitchFamily="2" charset="0"/>
              </a:rPr>
              <a:t> register is the </a:t>
            </a:r>
            <a:r>
              <a:rPr lang="en-US" sz="1600" u="sng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-Roman" pitchFamily="2" charset="0"/>
              </a:rPr>
              <a:t>registration of rights</a:t>
            </a:r>
          </a:p>
          <a:p>
            <a:pPr lvl="1"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-Roman" pitchFamily="2" charset="0"/>
              </a:rPr>
              <a:t>An 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acquisition</a:t>
            </a:r>
            <a:r>
              <a:rPr lang="en-US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-Roman" pitchFamily="2" charset="0"/>
              </a:rPr>
              <a:t> in good faith of land, when the transferor who is registered as owner is not in fact the true owner is possible: </a:t>
            </a:r>
            <a:r>
              <a:rPr lang="en-US" sz="1600" u="sng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-Roman" pitchFamily="2" charset="0"/>
              </a:rPr>
              <a:t>protection of the legal transaction</a:t>
            </a:r>
          </a:p>
          <a:p>
            <a:pPr lvl="1"/>
            <a:r>
              <a:rPr lang="en-US" sz="1600" u="sng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US" sz="1600" u="sng" dirty="0">
                <a:solidFill>
                  <a:srgbClr val="000000"/>
                </a:solidFill>
                <a:effectLst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egistration at the </a:t>
            </a:r>
            <a:r>
              <a:rPr lang="en-US" sz="1600" u="sng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en-US" sz="1600" u="sng" dirty="0">
                <a:solidFill>
                  <a:srgbClr val="000000"/>
                </a:solidFill>
                <a:effectLst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n-US" sz="1600" u="sng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US" sz="1600" u="sng" dirty="0">
                <a:solidFill>
                  <a:srgbClr val="000000"/>
                </a:solidFill>
                <a:effectLst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egistry is necessary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to make the creation in a transaction of a </a:t>
            </a:r>
            <a:r>
              <a:rPr lang="en-US" sz="16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SR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IP effective: the right is constituted by the registry</a:t>
            </a:r>
          </a:p>
          <a:p>
            <a:pPr marL="0" indent="0">
              <a:buNone/>
            </a:pPr>
            <a:endParaRPr lang="en-US" sz="1600" b="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  <a:cs typeface="Times-Roman" pitchFamily="2" charset="0"/>
            </a:endParaRPr>
          </a:p>
          <a:p>
            <a:pPr marL="0" indent="0">
              <a:buNone/>
            </a:pPr>
            <a:endParaRPr lang="en-US" sz="1600" b="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  <a:cs typeface="Times-Roman" pitchFamily="2" charset="0"/>
            </a:endParaRPr>
          </a:p>
          <a:p>
            <a:pPr marL="0" indent="0">
              <a:buNone/>
            </a:pPr>
            <a:endParaRPr lang="en-BR" sz="1600" b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87C3AA-9075-EDBA-DBAD-97307E3B4069}"/>
              </a:ext>
            </a:extLst>
          </p:cNvPr>
          <p:cNvSpPr txBox="1">
            <a:spLocks/>
          </p:cNvSpPr>
          <p:nvPr/>
        </p:nvSpPr>
        <p:spPr>
          <a:xfrm>
            <a:off x="511175" y="487200"/>
            <a:ext cx="8426450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2925" indent="-542925"/>
            <a:r>
              <a:rPr lang="de-DE" b="1" dirty="0">
                <a:solidFill>
                  <a:srgbClr val="990033"/>
                </a:solidFill>
              </a:rPr>
              <a:t>A. 	</a:t>
            </a:r>
            <a:r>
              <a:rPr lang="de-DE" b="1" dirty="0" err="1">
                <a:solidFill>
                  <a:srgbClr val="990033"/>
                </a:solidFill>
              </a:rPr>
              <a:t>Reliability</a:t>
            </a:r>
            <a:r>
              <a:rPr lang="de-DE" b="1" dirty="0">
                <a:solidFill>
                  <a:srgbClr val="990033"/>
                </a:solidFill>
              </a:rPr>
              <a:t> </a:t>
            </a:r>
            <a:r>
              <a:rPr lang="de-DE" b="1" dirty="0" err="1">
                <a:solidFill>
                  <a:srgbClr val="990033"/>
                </a:solidFill>
              </a:rPr>
              <a:t>of</a:t>
            </a:r>
            <a:r>
              <a:rPr lang="de-DE" b="1" dirty="0">
                <a:solidFill>
                  <a:srgbClr val="990033"/>
                </a:solidFill>
              </a:rPr>
              <a:t> </a:t>
            </a:r>
            <a:r>
              <a:rPr lang="de-DE" b="1" dirty="0" err="1">
                <a:solidFill>
                  <a:srgbClr val="990033"/>
                </a:solidFill>
              </a:rPr>
              <a:t>Mortgage</a:t>
            </a:r>
            <a:r>
              <a:rPr lang="de-DE" b="1" dirty="0">
                <a:solidFill>
                  <a:srgbClr val="990033"/>
                </a:solidFill>
              </a:rPr>
              <a:t> Finance – Brazil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6C58BA-5637-D084-6C23-79A366413D7C}"/>
              </a:ext>
            </a:extLst>
          </p:cNvPr>
          <p:cNvSpPr txBox="1"/>
          <p:nvPr/>
        </p:nvSpPr>
        <p:spPr>
          <a:xfrm>
            <a:off x="511175" y="4430749"/>
            <a:ext cx="6023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dirty="0">
                <a:solidFill>
                  <a:srgbClr val="00223C"/>
                </a:solidFill>
                <a:effectLst/>
                <a:highlight>
                  <a:srgbClr val="FFFFFF"/>
                </a:highlight>
                <a:latin typeface="HelveticaNeueLight" panose="02000503000000020004" pitchFamily="2" charset="0"/>
              </a:rPr>
              <a:t>*Brazilian National Council of Justice (“CNJ”)</a:t>
            </a:r>
            <a:endParaRPr lang="en-BR" sz="1100" dirty="0"/>
          </a:p>
        </p:txBody>
      </p:sp>
      <p:sp>
        <p:nvSpPr>
          <p:cNvPr id="6" name="Textfeld 4">
            <a:extLst>
              <a:ext uri="{FF2B5EF4-FFF2-40B4-BE49-F238E27FC236}">
                <a16:creationId xmlns:a16="http://schemas.microsoft.com/office/drawing/2014/main" id="{A552EC2D-3C28-C40C-8153-95481EF99EE3}"/>
              </a:ext>
            </a:extLst>
          </p:cNvPr>
          <p:cNvSpPr txBox="1"/>
          <p:nvPr/>
        </p:nvSpPr>
        <p:spPr>
          <a:xfrm>
            <a:off x="4814405" y="794977"/>
            <a:ext cx="39708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Reliability and effectiveness of real estate register systems.</a:t>
            </a: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2101901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2CB31E3-983E-9791-16C3-390E98A3E9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32nd IUHF World Congress 2024 (19 Sept. 2024)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FEBA690-6BDD-E169-6E50-5704731230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58C8FE5-654A-E0AA-8F3F-8EB25DE2E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175" y="794977"/>
            <a:ext cx="8336338" cy="4893647"/>
          </a:xfrm>
        </p:spPr>
        <p:txBody>
          <a:bodyPr/>
          <a:lstStyle/>
          <a:p>
            <a:pPr marL="0" indent="0">
              <a:buNone/>
            </a:pPr>
            <a:endParaRPr lang="en-US" sz="1600" dirty="0">
              <a:solidFill>
                <a:srgbClr val="000000"/>
              </a:solidFill>
              <a:effectLst/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1600" b="0" u="sng" dirty="0">
                <a:solidFill>
                  <a:srgbClr val="990033"/>
                </a:solidFill>
                <a:latin typeface="+mj-lt"/>
                <a:ea typeface="Times New Roman" panose="02020603050405020304" pitchFamily="18" charset="0"/>
                <a:cs typeface="Times-Roman" pitchFamily="2" charset="0"/>
              </a:rPr>
              <a:t>Land Register</a:t>
            </a:r>
            <a:r>
              <a:rPr lang="en-US" sz="1600" b="0" u="sng" dirty="0">
                <a:solidFill>
                  <a:srgbClr val="990033"/>
                </a:solidFill>
                <a:effectLst/>
                <a:latin typeface="+mj-lt"/>
                <a:ea typeface="Times New Roman" panose="02020603050405020304" pitchFamily="18" charset="0"/>
                <a:cs typeface="Times-Roman" pitchFamily="2" charset="0"/>
              </a:rPr>
              <a:t> …</a:t>
            </a:r>
          </a:p>
          <a:p>
            <a:pPr lvl="1"/>
            <a:r>
              <a:rPr lang="en-US" sz="1600" u="sng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Registration in the Land Registry is decisive </a:t>
            </a:r>
            <a:r>
              <a:rPr lang="en-US" sz="16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for </a:t>
            </a:r>
            <a:r>
              <a:rPr lang="en-US" sz="1600" dirty="0" err="1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erga</a:t>
            </a:r>
            <a:r>
              <a:rPr lang="en-US" sz="16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omnes validity of a transfer of a SRIP: </a:t>
            </a:r>
            <a:r>
              <a:rPr lang="en-US" sz="1600" u="sng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existence, validity and efficacy</a:t>
            </a:r>
            <a:endParaRPr lang="en-US" sz="1600" b="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  <a:cs typeface="Times-Roman" pitchFamily="2" charset="0"/>
            </a:endParaRPr>
          </a:p>
          <a:p>
            <a:pPr lvl="1"/>
            <a:r>
              <a:rPr lang="en-US" sz="16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 is possible, in principle, for there to be an acquisit</a:t>
            </a:r>
            <a:r>
              <a:rPr lang="en-US" sz="16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ion in good faith of security over land when it is created by someone who is registered as its owner but who is not in fact its true owner: </a:t>
            </a:r>
            <a:r>
              <a:rPr lang="en-US" sz="1600" u="sng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legal relations (and the good faith of the purchaser) are protected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It is sufficient for the acquirer of security</a:t>
            </a:r>
            <a:r>
              <a:rPr lang="en-US" sz="16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over land to check that </a:t>
            </a:r>
            <a:r>
              <a:rPr lang="en-US" sz="1600" u="sng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the owner who is creating the </a:t>
            </a:r>
            <a:r>
              <a:rPr lang="en-US" sz="1600" u="sng" dirty="0" err="1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secutiry</a:t>
            </a:r>
            <a:r>
              <a:rPr lang="en-US" sz="1600" u="sng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is registered. </a:t>
            </a:r>
            <a:r>
              <a:rPr lang="en-US" sz="16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Lawyers may perform extra due diligence</a:t>
            </a:r>
          </a:p>
          <a:p>
            <a:pPr lvl="1"/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Digitalising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of land registers has begun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There is no blockchain based land registry system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Buildings are part of the land, yet new rights have been created (surface right, slab right) </a:t>
            </a:r>
          </a:p>
          <a:p>
            <a:pPr lvl="1"/>
            <a:endParaRPr lang="en-US" sz="1600" b="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  <a:cs typeface="Times-Roman" pitchFamily="2" charset="0"/>
            </a:endParaRPr>
          </a:p>
          <a:p>
            <a:pPr marL="0" indent="0">
              <a:buNone/>
            </a:pPr>
            <a:endParaRPr lang="en-US" sz="1600" b="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  <a:cs typeface="Times-Roman" pitchFamily="2" charset="0"/>
            </a:endParaRPr>
          </a:p>
          <a:p>
            <a:pPr marL="0" indent="0">
              <a:buNone/>
            </a:pPr>
            <a:endParaRPr lang="en-US" sz="1600" b="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  <a:cs typeface="Times-Roman" pitchFamily="2" charset="0"/>
            </a:endParaRPr>
          </a:p>
          <a:p>
            <a:pPr marL="0" indent="0">
              <a:buNone/>
            </a:pPr>
            <a:endParaRPr lang="en-BR" sz="1600" b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E648A1-25C9-B59A-260E-4DD97BBE571A}"/>
              </a:ext>
            </a:extLst>
          </p:cNvPr>
          <p:cNvSpPr txBox="1">
            <a:spLocks/>
          </p:cNvSpPr>
          <p:nvPr/>
        </p:nvSpPr>
        <p:spPr>
          <a:xfrm>
            <a:off x="511175" y="487200"/>
            <a:ext cx="8426450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2925" indent="-542925"/>
            <a:r>
              <a:rPr lang="de-DE" b="1" dirty="0">
                <a:solidFill>
                  <a:srgbClr val="990033"/>
                </a:solidFill>
              </a:rPr>
              <a:t>A. 	</a:t>
            </a:r>
            <a:r>
              <a:rPr lang="de-DE" b="1" dirty="0" err="1">
                <a:solidFill>
                  <a:srgbClr val="990033"/>
                </a:solidFill>
              </a:rPr>
              <a:t>Reliability</a:t>
            </a:r>
            <a:r>
              <a:rPr lang="de-DE" b="1" dirty="0">
                <a:solidFill>
                  <a:srgbClr val="990033"/>
                </a:solidFill>
              </a:rPr>
              <a:t> </a:t>
            </a:r>
            <a:r>
              <a:rPr lang="de-DE" b="1" dirty="0" err="1">
                <a:solidFill>
                  <a:srgbClr val="990033"/>
                </a:solidFill>
              </a:rPr>
              <a:t>of</a:t>
            </a:r>
            <a:r>
              <a:rPr lang="de-DE" b="1" dirty="0">
                <a:solidFill>
                  <a:srgbClr val="990033"/>
                </a:solidFill>
              </a:rPr>
              <a:t> </a:t>
            </a:r>
            <a:r>
              <a:rPr lang="de-DE" b="1" dirty="0" err="1">
                <a:solidFill>
                  <a:srgbClr val="990033"/>
                </a:solidFill>
              </a:rPr>
              <a:t>Mortgage</a:t>
            </a:r>
            <a:r>
              <a:rPr lang="de-DE" b="1" dirty="0">
                <a:solidFill>
                  <a:srgbClr val="990033"/>
                </a:solidFill>
              </a:rPr>
              <a:t> Finance – Brazil</a:t>
            </a:r>
          </a:p>
        </p:txBody>
      </p:sp>
    </p:spTree>
    <p:extLst>
      <p:ext uri="{BB962C8B-B14F-4D97-AF65-F5344CB8AC3E}">
        <p14:creationId xmlns:p14="http://schemas.microsoft.com/office/powerpoint/2010/main" val="693242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986631C-BBC0-4ECC-3216-D9C948E648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E1FE1B6-AC14-F195-3438-BFC65FAF67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8FE1C69-4399-27B5-0307-9274B57AEDAA}"/>
              </a:ext>
            </a:extLst>
          </p:cNvPr>
          <p:cNvSpPr txBox="1"/>
          <p:nvPr/>
        </p:nvSpPr>
        <p:spPr>
          <a:xfrm>
            <a:off x="358775" y="1050464"/>
            <a:ext cx="40061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/>
              <a:t>In the event of enforcement, it becomes clear whether the security right over real property delivers what it promises: to be a credit security right that helps the creditor if the debtor is no longer able or willing to service the secured claim. </a:t>
            </a:r>
            <a:endParaRPr lang="de-DE" sz="1000" b="1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CD9A266-13EC-BE53-241D-DC2285CF0524}"/>
              </a:ext>
            </a:extLst>
          </p:cNvPr>
          <p:cNvSpPr txBox="1"/>
          <p:nvPr/>
        </p:nvSpPr>
        <p:spPr>
          <a:xfrm>
            <a:off x="4727934" y="1032122"/>
            <a:ext cx="374415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/>
              <a:t>Conversely, the debtor or owner needs protection against unjustified enforcement if a secured claim does not exist or no longer exists.</a:t>
            </a:r>
          </a:p>
          <a:p>
            <a:pPr algn="ctr"/>
            <a:r>
              <a:rPr lang="en-US" sz="1000" b="1" dirty="0"/>
              <a:t>Protection of the owner if enforcement could have serious consequences (consumer protection).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662F21E-86DB-F199-F6A6-859D29C47109}"/>
              </a:ext>
            </a:extLst>
          </p:cNvPr>
          <p:cNvSpPr txBox="1"/>
          <p:nvPr/>
        </p:nvSpPr>
        <p:spPr>
          <a:xfrm>
            <a:off x="565816" y="2018131"/>
            <a:ext cx="81386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Efficiency and greater security for creditors on the one hand and protection of the owner on the other.</a:t>
            </a:r>
            <a:endParaRPr lang="de-DE" sz="1200" b="1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4FD887A-3DAF-D058-C779-740AD89278CB}"/>
              </a:ext>
            </a:extLst>
          </p:cNvPr>
          <p:cNvSpPr txBox="1"/>
          <p:nvPr/>
        </p:nvSpPr>
        <p:spPr>
          <a:xfrm>
            <a:off x="2096553" y="2638508"/>
            <a:ext cx="517318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- </a:t>
            </a:r>
            <a:r>
              <a:rPr lang="en-US" sz="1200" dirty="0"/>
              <a:t>Rights of the owner </a:t>
            </a:r>
          </a:p>
          <a:p>
            <a:r>
              <a:rPr lang="en-US" sz="1200" dirty="0"/>
              <a:t>- Rights of subordinated creditors </a:t>
            </a:r>
          </a:p>
          <a:p>
            <a:r>
              <a:rPr lang="en-US" sz="1200" dirty="0"/>
              <a:t>- Options before the realization date </a:t>
            </a:r>
          </a:p>
          <a:p>
            <a:r>
              <a:rPr lang="en-US" sz="1200" dirty="0"/>
              <a:t>- Cancellation of rights </a:t>
            </a:r>
          </a:p>
          <a:p>
            <a:r>
              <a:rPr lang="en-US" sz="1200" dirty="0"/>
              <a:t>- Realization at the request of subordinated creditors </a:t>
            </a:r>
          </a:p>
          <a:p>
            <a:r>
              <a:rPr lang="en-US" sz="1200" dirty="0"/>
              <a:t>- Valuation of the property </a:t>
            </a:r>
          </a:p>
          <a:p>
            <a:r>
              <a:rPr lang="en-US" sz="1200" dirty="0"/>
              <a:t>- Protection against dissipation</a:t>
            </a:r>
          </a:p>
          <a:p>
            <a:r>
              <a:rPr lang="en-US" sz="1200" dirty="0"/>
              <a:t>- Claims not evident from the land register that are serviced primarily from the proceeds </a:t>
            </a:r>
          </a:p>
          <a:p>
            <a:r>
              <a:rPr lang="en-US" sz="1200" dirty="0"/>
              <a:t>- Servicing of interest and costs from the proceeds of the forced sale 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A80FAC56-CD4A-1825-A4A1-FD44138C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9980"/>
            <a:ext cx="8426450" cy="307777"/>
          </a:xfrm>
        </p:spPr>
        <p:txBody>
          <a:bodyPr/>
          <a:lstStyle/>
          <a:p>
            <a:pPr marL="542925" indent="-542925"/>
            <a:r>
              <a:rPr lang="de-DE" b="1" dirty="0"/>
              <a:t>A. 	Reliability of Mortgage Finance - Europe</a:t>
            </a: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46F11529-01A7-37CF-5ED9-FBA66AF3A9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0231" y="650449"/>
            <a:ext cx="5127627" cy="246221"/>
          </a:xfrm>
        </p:spPr>
        <p:txBody>
          <a:bodyPr/>
          <a:lstStyle/>
          <a:p>
            <a:r>
              <a:rPr lang="de-DE" sz="1600" u="sng" dirty="0">
                <a:solidFill>
                  <a:schemeClr val="accent1"/>
                </a:solidFill>
              </a:rPr>
              <a:t>Foreclosure</a:t>
            </a:r>
          </a:p>
        </p:txBody>
      </p:sp>
    </p:spTree>
    <p:extLst>
      <p:ext uri="{BB962C8B-B14F-4D97-AF65-F5344CB8AC3E}">
        <p14:creationId xmlns:p14="http://schemas.microsoft.com/office/powerpoint/2010/main" val="31881964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986631C-BBC0-4ECC-3216-D9C948E648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E1FE1B6-AC14-F195-3438-BFC65FAF67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26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DCD3248-0FB4-2919-38C2-056BFF753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048" y="986455"/>
            <a:ext cx="7226189" cy="3636864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06B157C6-D138-D0A2-24DF-75D04EADF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9980"/>
            <a:ext cx="8426450" cy="307777"/>
          </a:xfrm>
        </p:spPr>
        <p:txBody>
          <a:bodyPr/>
          <a:lstStyle/>
          <a:p>
            <a:pPr marL="542925" indent="-542925"/>
            <a:r>
              <a:rPr lang="de-DE" b="1" dirty="0"/>
              <a:t>A. 	Reliability of Mortgage Finance - Europe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BE6674CC-0429-F399-7902-DADB5C6829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0231" y="650449"/>
            <a:ext cx="5127627" cy="246221"/>
          </a:xfrm>
        </p:spPr>
        <p:txBody>
          <a:bodyPr/>
          <a:lstStyle/>
          <a:p>
            <a:r>
              <a:rPr lang="de-DE" sz="1600" u="sng" dirty="0">
                <a:solidFill>
                  <a:schemeClr val="accent1"/>
                </a:solidFill>
              </a:rPr>
              <a:t>Foreclosure</a:t>
            </a:r>
          </a:p>
        </p:txBody>
      </p:sp>
    </p:spTree>
    <p:extLst>
      <p:ext uri="{BB962C8B-B14F-4D97-AF65-F5344CB8AC3E}">
        <p14:creationId xmlns:p14="http://schemas.microsoft.com/office/powerpoint/2010/main" val="4096160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986631C-BBC0-4ECC-3216-D9C948E648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E1FE1B6-AC14-F195-3438-BFC65FAF67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27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574A61E-7EB9-F829-DC3E-48233DCB0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046" y="994025"/>
            <a:ext cx="7259219" cy="3662633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AF0C6027-73C2-19D6-C877-9EAD70B5E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9980"/>
            <a:ext cx="8426450" cy="307777"/>
          </a:xfrm>
        </p:spPr>
        <p:txBody>
          <a:bodyPr/>
          <a:lstStyle/>
          <a:p>
            <a:pPr marL="542925" indent="-542925"/>
            <a:r>
              <a:rPr lang="de-DE" b="1" dirty="0"/>
              <a:t>A. 	Reliability of Mortgage Finance - Europe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A57120D3-086F-C52E-4DC5-17F0F3AC8A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0231" y="650449"/>
            <a:ext cx="5127627" cy="246221"/>
          </a:xfrm>
        </p:spPr>
        <p:txBody>
          <a:bodyPr/>
          <a:lstStyle/>
          <a:p>
            <a:r>
              <a:rPr lang="de-DE" sz="1600" u="sng" dirty="0">
                <a:solidFill>
                  <a:schemeClr val="accent1"/>
                </a:solidFill>
              </a:rPr>
              <a:t>Foreclosure</a:t>
            </a:r>
          </a:p>
        </p:txBody>
      </p:sp>
    </p:spTree>
    <p:extLst>
      <p:ext uri="{BB962C8B-B14F-4D97-AF65-F5344CB8AC3E}">
        <p14:creationId xmlns:p14="http://schemas.microsoft.com/office/powerpoint/2010/main" val="25702274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986631C-BBC0-4ECC-3216-D9C948E648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E1FE1B6-AC14-F195-3438-BFC65FAF67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28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89D9AB2-05F7-1F51-ADEB-A22D26AB0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459" y="995339"/>
            <a:ext cx="7242145" cy="3642004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2306F5C0-5404-6882-D4E8-54EBA0869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9980"/>
            <a:ext cx="8426450" cy="307777"/>
          </a:xfrm>
        </p:spPr>
        <p:txBody>
          <a:bodyPr/>
          <a:lstStyle/>
          <a:p>
            <a:pPr marL="542925" indent="-542925"/>
            <a:r>
              <a:rPr lang="de-DE" b="1" dirty="0"/>
              <a:t>A. 	Reliability of Mortgage Finance - Europe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CB41B1FC-752F-84BB-6782-57339ADC85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0231" y="650449"/>
            <a:ext cx="5127627" cy="246221"/>
          </a:xfrm>
        </p:spPr>
        <p:txBody>
          <a:bodyPr/>
          <a:lstStyle/>
          <a:p>
            <a:r>
              <a:rPr lang="de-DE" sz="1600" u="sng" dirty="0">
                <a:solidFill>
                  <a:schemeClr val="accent1"/>
                </a:solidFill>
              </a:rPr>
              <a:t>Foreclosure</a:t>
            </a:r>
          </a:p>
        </p:txBody>
      </p:sp>
    </p:spTree>
    <p:extLst>
      <p:ext uri="{BB962C8B-B14F-4D97-AF65-F5344CB8AC3E}">
        <p14:creationId xmlns:p14="http://schemas.microsoft.com/office/powerpoint/2010/main" val="30772767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986631C-BBC0-4ECC-3216-D9C948E648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E1FE1B6-AC14-F195-3438-BFC65FAF67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29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7F3EDFE-E243-7101-565A-08B433499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31" y="937726"/>
            <a:ext cx="7242774" cy="3698819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875FE8FB-1168-DD81-04DC-784772AD7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9980"/>
            <a:ext cx="8426450" cy="307777"/>
          </a:xfrm>
        </p:spPr>
        <p:txBody>
          <a:bodyPr/>
          <a:lstStyle/>
          <a:p>
            <a:pPr marL="542925" indent="-542925"/>
            <a:r>
              <a:rPr lang="de-DE" b="1" dirty="0"/>
              <a:t>A. 	Reliability of Mortgage Finance - Europe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8DE565F0-0FBA-671F-B104-91D59E2193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0231" y="650449"/>
            <a:ext cx="5127627" cy="246221"/>
          </a:xfrm>
        </p:spPr>
        <p:txBody>
          <a:bodyPr/>
          <a:lstStyle/>
          <a:p>
            <a:r>
              <a:rPr lang="de-DE" sz="1600" u="sng" dirty="0">
                <a:solidFill>
                  <a:schemeClr val="accent1"/>
                </a:solidFill>
              </a:rPr>
              <a:t>Foreclosure</a:t>
            </a:r>
          </a:p>
        </p:txBody>
      </p:sp>
    </p:spTree>
    <p:extLst>
      <p:ext uri="{BB962C8B-B14F-4D97-AF65-F5344CB8AC3E}">
        <p14:creationId xmlns:p14="http://schemas.microsoft.com/office/powerpoint/2010/main" val="697189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093A31-F6EA-982E-C582-A5BB68707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054" y="1751406"/>
            <a:ext cx="7657129" cy="1231106"/>
          </a:xfrm>
        </p:spPr>
        <p:txBody>
          <a:bodyPr/>
          <a:lstStyle/>
          <a:p>
            <a:r>
              <a:rPr lang="de-DE" dirty="0"/>
              <a:t>A. 	</a:t>
            </a:r>
            <a:r>
              <a:rPr lang="de-DE" dirty="0" err="1"/>
              <a:t>Reliability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	</a:t>
            </a:r>
            <a:r>
              <a:rPr lang="de-DE" dirty="0" err="1"/>
              <a:t>Mortgage</a:t>
            </a:r>
            <a:r>
              <a:rPr lang="de-DE" dirty="0"/>
              <a:t> Finance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D19868D-BB7E-AB69-D689-7BB3A98F4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1D0FEE3-B68A-D85C-E75E-3C1FBAB54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30821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986631C-BBC0-4ECC-3216-D9C948E648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E1FE1B6-AC14-F195-3438-BFC65FAF67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30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FCF9E81-FA2F-2525-132C-E05BED368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57" y="1021704"/>
            <a:ext cx="7405662" cy="3638937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E39E1C79-DC48-64BD-77A1-54DA62A18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9980"/>
            <a:ext cx="8426450" cy="307777"/>
          </a:xfrm>
        </p:spPr>
        <p:txBody>
          <a:bodyPr/>
          <a:lstStyle/>
          <a:p>
            <a:pPr marL="542925" indent="-542925"/>
            <a:r>
              <a:rPr lang="de-DE" b="1" dirty="0"/>
              <a:t>A. 	Reliability of Mortgage Finance - Europe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AA22FF61-AAA1-3011-952F-EC090B424D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0231" y="650449"/>
            <a:ext cx="5127627" cy="246221"/>
          </a:xfrm>
        </p:spPr>
        <p:txBody>
          <a:bodyPr/>
          <a:lstStyle/>
          <a:p>
            <a:r>
              <a:rPr lang="de-DE" sz="1600" u="sng" dirty="0">
                <a:solidFill>
                  <a:schemeClr val="accent1"/>
                </a:solidFill>
              </a:rPr>
              <a:t>Foreclosure</a:t>
            </a:r>
          </a:p>
        </p:txBody>
      </p:sp>
    </p:spTree>
    <p:extLst>
      <p:ext uri="{BB962C8B-B14F-4D97-AF65-F5344CB8AC3E}">
        <p14:creationId xmlns:p14="http://schemas.microsoft.com/office/powerpoint/2010/main" val="34945545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986631C-BBC0-4ECC-3216-D9C948E648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E1FE1B6-AC14-F195-3438-BFC65FAF67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31</a:t>
            </a:fld>
            <a:endParaRPr lang="de-DE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FEA24EAA-9155-2086-B4F9-8EF68F4D7F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0231" y="650449"/>
            <a:ext cx="5127627" cy="246221"/>
          </a:xfrm>
        </p:spPr>
        <p:txBody>
          <a:bodyPr/>
          <a:lstStyle/>
          <a:p>
            <a:r>
              <a:rPr lang="de-DE" sz="1600" u="sng" dirty="0">
                <a:solidFill>
                  <a:schemeClr val="accent1"/>
                </a:solidFill>
              </a:rPr>
              <a:t>Foreclosure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27E326B-CBE9-DF19-9079-68BC9CBB5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628" y="919068"/>
            <a:ext cx="7406927" cy="3718729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621657BE-70F9-982C-AD3F-50165EE37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9980"/>
            <a:ext cx="8426450" cy="307777"/>
          </a:xfrm>
        </p:spPr>
        <p:txBody>
          <a:bodyPr/>
          <a:lstStyle/>
          <a:p>
            <a:pPr marL="542925" indent="-542925"/>
            <a:r>
              <a:rPr lang="de-DE" b="1" dirty="0"/>
              <a:t>A. 	Reliability of Mortgage Finance - Europe</a:t>
            </a:r>
          </a:p>
        </p:txBody>
      </p:sp>
    </p:spTree>
    <p:extLst>
      <p:ext uri="{BB962C8B-B14F-4D97-AF65-F5344CB8AC3E}">
        <p14:creationId xmlns:p14="http://schemas.microsoft.com/office/powerpoint/2010/main" val="13255761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2CB31E3-983E-9791-16C3-390E98A3E9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32nd IUHF World Congress 2024 (19 Sept. 2024)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FEBA690-6BDD-E169-6E50-5704731230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32</a:t>
            </a:fld>
            <a:endParaRPr lang="de-DE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58C8FE5-654A-E0AA-8F3F-8EB25DE2E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747419"/>
            <a:ext cx="8426450" cy="4724370"/>
          </a:xfrm>
        </p:spPr>
        <p:txBody>
          <a:bodyPr/>
          <a:lstStyle/>
          <a:p>
            <a:pPr marL="0" indent="0">
              <a:buNone/>
            </a:pPr>
            <a:endParaRPr lang="en-US" sz="1600" b="0" dirty="0">
              <a:solidFill>
                <a:srgbClr val="000000"/>
              </a:solidFill>
              <a:effectLst/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1800" b="0" dirty="0">
                <a:solidFill>
                  <a:srgbClr val="99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1600" b="0" u="sng" dirty="0">
                <a:solidFill>
                  <a:srgbClr val="9900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Foreclosure</a:t>
            </a:r>
            <a:endParaRPr lang="en-US" sz="1600" b="0" u="sng" dirty="0">
              <a:solidFill>
                <a:srgbClr val="990033"/>
              </a:solidFill>
              <a:effectLst/>
              <a:latin typeface="+mj-lt"/>
              <a:ea typeface="Times New Roman" panose="02020603050405020304" pitchFamily="18" charset="0"/>
              <a:cs typeface="Times-Roman" pitchFamily="2" charset="0"/>
            </a:endParaRPr>
          </a:p>
          <a:p>
            <a:pPr lvl="1"/>
            <a:r>
              <a:rPr lang="en-US" sz="1600" b="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-Roman" pitchFamily="2" charset="0"/>
              </a:rPr>
              <a:t>The right to enforce the SRIP is obtained</a:t>
            </a:r>
            <a:r>
              <a:rPr lang="en-US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-Roman" pitchFamily="2" charset="0"/>
              </a:rPr>
              <a:t> </a:t>
            </a:r>
            <a:r>
              <a:rPr lang="en-US" sz="1600" u="sng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-Roman" pitchFamily="2" charset="0"/>
              </a:rPr>
              <a:t>by a notary act</a:t>
            </a:r>
            <a:endParaRPr lang="en-US" sz="1600" b="0" u="sng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  <a:cs typeface="Times-Roman" pitchFamily="2" charset="0"/>
            </a:endParaRPr>
          </a:p>
          <a:p>
            <a:pPr lvl="1"/>
            <a:r>
              <a:rPr lang="en-US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-Roman" pitchFamily="2" charset="0"/>
              </a:rPr>
              <a:t>During enforcement, </a:t>
            </a:r>
            <a:r>
              <a:rPr lang="en-US" sz="1600" u="sng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-Roman" pitchFamily="2" charset="0"/>
              </a:rPr>
              <a:t>the income of the property can be seized before its sale </a:t>
            </a:r>
            <a:endParaRPr lang="en-US" sz="1600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-Roman" pitchFamily="2" charset="0"/>
            </a:endParaRPr>
          </a:p>
          <a:p>
            <a:pPr lvl="1"/>
            <a:r>
              <a:rPr lang="en-US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-Roman" pitchFamily="2" charset="0"/>
              </a:rPr>
              <a:t>In the FL the borrower is deprived of control of the property before a forced sale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-Roman" pitchFamily="2" charset="0"/>
              </a:rPr>
              <a:t>The </a:t>
            </a:r>
            <a:r>
              <a:rPr lang="en-US" sz="1600" u="sng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-Roman" pitchFamily="2" charset="0"/>
              </a:rPr>
              <a:t>control is transferred to the creditor/holder of the right</a:t>
            </a:r>
            <a:endParaRPr lang="en-US" sz="160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  <a:cs typeface="Times-Roman" pitchFamily="2" charset="0"/>
            </a:endParaRPr>
          </a:p>
          <a:p>
            <a:pPr lvl="1"/>
            <a:r>
              <a:rPr lang="en-US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-Roman" pitchFamily="2" charset="0"/>
              </a:rPr>
              <a:t>A </a:t>
            </a:r>
            <a:r>
              <a:rPr lang="en-US" sz="1600" u="sng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-Roman" pitchFamily="2" charset="0"/>
              </a:rPr>
              <a:t>mandatory valuation of the property </a:t>
            </a:r>
            <a:r>
              <a:rPr lang="en-US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-Roman" pitchFamily="2" charset="0"/>
              </a:rPr>
              <a:t>takes place within the enforcement proceedings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-Roman" pitchFamily="2" charset="0"/>
              </a:rPr>
              <a:t>It establishes the “vile value” (floor price for 2</a:t>
            </a:r>
            <a:r>
              <a:rPr lang="en-US" sz="1600" baseline="30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-Roman" pitchFamily="2" charset="0"/>
              </a:rPr>
              <a:t>nd</a:t>
            </a:r>
            <a:r>
              <a:rPr lang="en-US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-Roman" pitchFamily="2" charset="0"/>
              </a:rPr>
              <a:t> auction)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When the proceeds are distributed, </a:t>
            </a:r>
            <a:r>
              <a:rPr lang="en-US" sz="16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which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claims due by the owner/borrower are covered in priority to a SRIP?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1600" dirty="0" err="1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Hipoteca</a:t>
            </a:r>
            <a:r>
              <a:rPr lang="en-US" sz="16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: fiscal, </a:t>
            </a:r>
            <a:r>
              <a:rPr lang="en-US" sz="1600" dirty="0" err="1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labour</a:t>
            </a:r>
            <a:r>
              <a:rPr lang="en-US" sz="16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and social security 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1600" u="sng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FL</a:t>
            </a:r>
            <a:r>
              <a:rPr lang="en-US" sz="1600" u="sng" dirty="0">
                <a:solidFill>
                  <a:srgbClr val="000000"/>
                </a:solidFill>
                <a:effectLst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: none 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(borrower has expectancy of ownership; the </a:t>
            </a:r>
            <a:r>
              <a:rPr lang="en-US" sz="16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“owner” is now the creditor)</a:t>
            </a:r>
            <a:endParaRPr lang="en-US" sz="1600" dirty="0">
              <a:solidFill>
                <a:srgbClr val="000000"/>
              </a:solidFill>
              <a:effectLst/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1600" b="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  <a:cs typeface="Times-Roman" pitchFamily="2" charset="0"/>
            </a:endParaRPr>
          </a:p>
          <a:p>
            <a:pPr marL="0" indent="0">
              <a:buNone/>
            </a:pPr>
            <a:endParaRPr lang="en-US" sz="1600" b="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  <a:cs typeface="Times-Roman" pitchFamily="2" charset="0"/>
            </a:endParaRPr>
          </a:p>
          <a:p>
            <a:pPr marL="0" indent="0">
              <a:buNone/>
            </a:pPr>
            <a:endParaRPr lang="en-BR" sz="1600" b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6D4C68-3C7D-B1A1-4FED-773F9F3E5AC2}"/>
              </a:ext>
            </a:extLst>
          </p:cNvPr>
          <p:cNvSpPr txBox="1">
            <a:spLocks/>
          </p:cNvSpPr>
          <p:nvPr/>
        </p:nvSpPr>
        <p:spPr>
          <a:xfrm>
            <a:off x="511175" y="487200"/>
            <a:ext cx="8426450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2925" indent="-542925"/>
            <a:r>
              <a:rPr lang="de-DE" b="1" dirty="0">
                <a:solidFill>
                  <a:srgbClr val="990033"/>
                </a:solidFill>
              </a:rPr>
              <a:t>A. 	</a:t>
            </a:r>
            <a:r>
              <a:rPr lang="de-DE" b="1" dirty="0" err="1">
                <a:solidFill>
                  <a:srgbClr val="990033"/>
                </a:solidFill>
              </a:rPr>
              <a:t>Reliability</a:t>
            </a:r>
            <a:r>
              <a:rPr lang="de-DE" b="1" dirty="0">
                <a:solidFill>
                  <a:srgbClr val="990033"/>
                </a:solidFill>
              </a:rPr>
              <a:t> </a:t>
            </a:r>
            <a:r>
              <a:rPr lang="de-DE" b="1" dirty="0" err="1">
                <a:solidFill>
                  <a:srgbClr val="990033"/>
                </a:solidFill>
              </a:rPr>
              <a:t>of</a:t>
            </a:r>
            <a:r>
              <a:rPr lang="de-DE" b="1" dirty="0">
                <a:solidFill>
                  <a:srgbClr val="990033"/>
                </a:solidFill>
              </a:rPr>
              <a:t> </a:t>
            </a:r>
            <a:r>
              <a:rPr lang="de-DE" b="1" dirty="0" err="1">
                <a:solidFill>
                  <a:srgbClr val="990033"/>
                </a:solidFill>
              </a:rPr>
              <a:t>Mortgage</a:t>
            </a:r>
            <a:r>
              <a:rPr lang="de-DE" b="1" dirty="0">
                <a:solidFill>
                  <a:srgbClr val="990033"/>
                </a:solidFill>
              </a:rPr>
              <a:t> Finance – Brazil</a:t>
            </a:r>
          </a:p>
        </p:txBody>
      </p:sp>
    </p:spTree>
    <p:extLst>
      <p:ext uri="{BB962C8B-B14F-4D97-AF65-F5344CB8AC3E}">
        <p14:creationId xmlns:p14="http://schemas.microsoft.com/office/powerpoint/2010/main" val="7564066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986631C-BBC0-4ECC-3216-D9C948E648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E1FE1B6-AC14-F195-3438-BFC65FAF67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33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3165869-1FAB-79A7-8C33-BF54E69EBD7D}"/>
              </a:ext>
            </a:extLst>
          </p:cNvPr>
          <p:cNvSpPr txBox="1"/>
          <p:nvPr/>
        </p:nvSpPr>
        <p:spPr>
          <a:xfrm>
            <a:off x="650115" y="153876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Competing insolvency creditors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1E2EE8C-2D0C-16DD-8B88-BC6D27B2A185}"/>
              </a:ext>
            </a:extLst>
          </p:cNvPr>
          <p:cNvSpPr txBox="1"/>
          <p:nvPr/>
        </p:nvSpPr>
        <p:spPr>
          <a:xfrm>
            <a:off x="3771269" y="3745216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/>
              <a:t>Etc.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133D0EB-D163-F87B-4E36-32CDFD8C84DD}"/>
              </a:ext>
            </a:extLst>
          </p:cNvPr>
          <p:cNvSpPr txBox="1"/>
          <p:nvPr/>
        </p:nvSpPr>
        <p:spPr>
          <a:xfrm>
            <a:off x="1336236" y="3264328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May different assets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76F398E-55BD-3FC0-AEAA-83BBE910B8B3}"/>
              </a:ext>
            </a:extLst>
          </p:cNvPr>
          <p:cNvSpPr txBox="1"/>
          <p:nvPr/>
        </p:nvSpPr>
        <p:spPr>
          <a:xfrm>
            <a:off x="5792042" y="319507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 err="1"/>
              <a:t>Debtors</a:t>
            </a:r>
            <a:r>
              <a:rPr lang="de-DE" dirty="0"/>
              <a:t>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5F8A5E4-B266-C848-2ED7-B9575DC70BB1}"/>
              </a:ext>
            </a:extLst>
          </p:cNvPr>
          <p:cNvSpPr txBox="1"/>
          <p:nvPr/>
        </p:nvSpPr>
        <p:spPr>
          <a:xfrm>
            <a:off x="3200400" y="2608251"/>
            <a:ext cx="51832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/>
              <a:t>Many </a:t>
            </a:r>
            <a:r>
              <a:rPr lang="de-DE" sz="1400" b="1" dirty="0" err="1"/>
              <a:t>conflicting</a:t>
            </a:r>
            <a:r>
              <a:rPr lang="de-DE" sz="1400" b="1" dirty="0"/>
              <a:t> </a:t>
            </a:r>
            <a:r>
              <a:rPr lang="de-DE" sz="1400" b="1" dirty="0" err="1"/>
              <a:t>interests</a:t>
            </a:r>
            <a:r>
              <a:rPr lang="de-DE" sz="1400" b="1" dirty="0"/>
              <a:t>: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8565731-EB15-A699-4972-2E42AB0CEA65}"/>
              </a:ext>
            </a:extLst>
          </p:cNvPr>
          <p:cNvSpPr txBox="1"/>
          <p:nvPr/>
        </p:nvSpPr>
        <p:spPr>
          <a:xfrm>
            <a:off x="368791" y="2353595"/>
            <a:ext cx="24906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Parties entitled to separate satisfaction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21EA86E-3EEF-2AE0-5237-F55D20FDEF8B}"/>
              </a:ext>
            </a:extLst>
          </p:cNvPr>
          <p:cNvSpPr txBox="1"/>
          <p:nvPr/>
        </p:nvSpPr>
        <p:spPr>
          <a:xfrm>
            <a:off x="5713737" y="2175312"/>
            <a:ext cx="51832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 err="1"/>
              <a:t>Secured</a:t>
            </a:r>
            <a:r>
              <a:rPr lang="de-DE" sz="1400" dirty="0"/>
              <a:t> </a:t>
            </a:r>
            <a:r>
              <a:rPr lang="de-DE" sz="1400" dirty="0" err="1"/>
              <a:t>creditors</a:t>
            </a:r>
            <a:endParaRPr lang="de-DE" sz="140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3D10753-AF9E-737D-1393-538D3766CB47}"/>
              </a:ext>
            </a:extLst>
          </p:cNvPr>
          <p:cNvSpPr txBox="1"/>
          <p:nvPr/>
        </p:nvSpPr>
        <p:spPr>
          <a:xfrm>
            <a:off x="4996364" y="1397780"/>
            <a:ext cx="53676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 err="1"/>
              <a:t>Employees</a:t>
            </a:r>
            <a:endParaRPr lang="de-DE" sz="1400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8EE9050B-F847-340C-0785-DF23FEADF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9980"/>
            <a:ext cx="8426450" cy="307777"/>
          </a:xfrm>
        </p:spPr>
        <p:txBody>
          <a:bodyPr/>
          <a:lstStyle/>
          <a:p>
            <a:pPr marL="542925" indent="-542925"/>
            <a:r>
              <a:rPr lang="de-DE" b="1" dirty="0"/>
              <a:t>A. 	Reliability of Mortgage Finance - Europe</a:t>
            </a:r>
          </a:p>
        </p:txBody>
      </p:sp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172AC301-8DC8-CDBC-F55E-A469780814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8080" y="770340"/>
            <a:ext cx="5127627" cy="246221"/>
          </a:xfrm>
        </p:spPr>
        <p:txBody>
          <a:bodyPr/>
          <a:lstStyle/>
          <a:p>
            <a:r>
              <a:rPr lang="de-DE" sz="1600" u="sng" dirty="0">
                <a:solidFill>
                  <a:schemeClr val="accent1"/>
                </a:solidFill>
              </a:rPr>
              <a:t>Insolvency</a:t>
            </a:r>
          </a:p>
        </p:txBody>
      </p:sp>
    </p:spTree>
    <p:extLst>
      <p:ext uri="{BB962C8B-B14F-4D97-AF65-F5344CB8AC3E}">
        <p14:creationId xmlns:p14="http://schemas.microsoft.com/office/powerpoint/2010/main" val="15182084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986631C-BBC0-4ECC-3216-D9C948E648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E1FE1B6-AC14-F195-3438-BFC65FAF67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34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03DA921-877D-7BED-5495-8EE61386B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88" y="992440"/>
            <a:ext cx="7296246" cy="3654203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52F061B0-4ED4-4AB3-737E-C0C58911B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9980"/>
            <a:ext cx="8426450" cy="307777"/>
          </a:xfrm>
        </p:spPr>
        <p:txBody>
          <a:bodyPr/>
          <a:lstStyle/>
          <a:p>
            <a:pPr marL="542925" indent="-542925"/>
            <a:r>
              <a:rPr lang="de-DE" b="1" dirty="0"/>
              <a:t>A. 	Reliability of Mortgage Finance - Europe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8131E031-42DB-6809-80DA-78152AA939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8080" y="770340"/>
            <a:ext cx="5127627" cy="246221"/>
          </a:xfrm>
        </p:spPr>
        <p:txBody>
          <a:bodyPr/>
          <a:lstStyle/>
          <a:p>
            <a:r>
              <a:rPr lang="de-DE" sz="1600" u="sng" dirty="0">
                <a:solidFill>
                  <a:schemeClr val="accent1"/>
                </a:solidFill>
              </a:rPr>
              <a:t>Insolvency</a:t>
            </a:r>
          </a:p>
        </p:txBody>
      </p:sp>
    </p:spTree>
    <p:extLst>
      <p:ext uri="{BB962C8B-B14F-4D97-AF65-F5344CB8AC3E}">
        <p14:creationId xmlns:p14="http://schemas.microsoft.com/office/powerpoint/2010/main" val="23219301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986631C-BBC0-4ECC-3216-D9C948E648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E1FE1B6-AC14-F195-3438-BFC65FAF67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35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10A5F4A-7894-553B-6FAA-64CD67848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485" y="995134"/>
            <a:ext cx="7376413" cy="3648614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2945BD20-1F3D-8343-FD0E-F7BC28B41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9980"/>
            <a:ext cx="8426450" cy="307777"/>
          </a:xfrm>
        </p:spPr>
        <p:txBody>
          <a:bodyPr/>
          <a:lstStyle/>
          <a:p>
            <a:pPr marL="542925" indent="-542925"/>
            <a:r>
              <a:rPr lang="de-DE" b="1" dirty="0"/>
              <a:t>A. 	Reliability of Mortgage Finance - Europe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BAE47FCA-A9B0-0DFF-1CC8-C21B6073C9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8080" y="770340"/>
            <a:ext cx="5127627" cy="246221"/>
          </a:xfrm>
        </p:spPr>
        <p:txBody>
          <a:bodyPr/>
          <a:lstStyle/>
          <a:p>
            <a:r>
              <a:rPr lang="de-DE" sz="1600" u="sng" dirty="0">
                <a:solidFill>
                  <a:schemeClr val="accent1"/>
                </a:solidFill>
              </a:rPr>
              <a:t>Insolvency</a:t>
            </a:r>
          </a:p>
        </p:txBody>
      </p:sp>
    </p:spTree>
    <p:extLst>
      <p:ext uri="{BB962C8B-B14F-4D97-AF65-F5344CB8AC3E}">
        <p14:creationId xmlns:p14="http://schemas.microsoft.com/office/powerpoint/2010/main" val="12117356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986631C-BBC0-4ECC-3216-D9C948E648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E1FE1B6-AC14-F195-3438-BFC65FAF67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36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E217876-31EA-C601-C9B0-E7DA1F1C1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62" y="978499"/>
            <a:ext cx="7382968" cy="367928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B84C379E-AF8A-BB75-C3EB-0C4653EC0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9980"/>
            <a:ext cx="8426450" cy="307777"/>
          </a:xfrm>
        </p:spPr>
        <p:txBody>
          <a:bodyPr/>
          <a:lstStyle/>
          <a:p>
            <a:pPr marL="542925" indent="-542925"/>
            <a:r>
              <a:rPr lang="de-DE" b="1" dirty="0"/>
              <a:t>A. 	Reliability of Mortgage Finance - Europe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8D391ECF-255B-C509-99A1-BC3DF457AB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8080" y="770340"/>
            <a:ext cx="5127627" cy="246221"/>
          </a:xfrm>
        </p:spPr>
        <p:txBody>
          <a:bodyPr/>
          <a:lstStyle/>
          <a:p>
            <a:r>
              <a:rPr lang="de-DE" sz="1600" u="sng" dirty="0">
                <a:solidFill>
                  <a:schemeClr val="accent1"/>
                </a:solidFill>
              </a:rPr>
              <a:t>Insolvency</a:t>
            </a:r>
          </a:p>
        </p:txBody>
      </p:sp>
    </p:spTree>
    <p:extLst>
      <p:ext uri="{BB962C8B-B14F-4D97-AF65-F5344CB8AC3E}">
        <p14:creationId xmlns:p14="http://schemas.microsoft.com/office/powerpoint/2010/main" val="15439350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986631C-BBC0-4ECC-3216-D9C948E648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E1FE1B6-AC14-F195-3438-BFC65FAF67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37</a:t>
            </a:fld>
            <a:endParaRPr lang="de-DE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FEA24EAA-9155-2086-B4F9-8EF68F4D7F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8080" y="770340"/>
            <a:ext cx="5127627" cy="246221"/>
          </a:xfrm>
        </p:spPr>
        <p:txBody>
          <a:bodyPr/>
          <a:lstStyle/>
          <a:p>
            <a:r>
              <a:rPr lang="de-DE" sz="1600" u="sng" dirty="0">
                <a:solidFill>
                  <a:schemeClr val="accent1"/>
                </a:solidFill>
              </a:rPr>
              <a:t>Insolvency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D8CA374-5BD7-FFA6-1A82-6BD25942A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691" y="1012373"/>
            <a:ext cx="7388203" cy="365477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86D27788-755A-DA9E-8D0A-4599FA673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9980"/>
            <a:ext cx="8426450" cy="307777"/>
          </a:xfrm>
        </p:spPr>
        <p:txBody>
          <a:bodyPr/>
          <a:lstStyle/>
          <a:p>
            <a:pPr marL="542925" indent="-542925"/>
            <a:r>
              <a:rPr lang="de-DE" b="1" dirty="0"/>
              <a:t>A. 	Reliability of Mortgage Finance - Europe</a:t>
            </a:r>
          </a:p>
        </p:txBody>
      </p:sp>
    </p:spTree>
    <p:extLst>
      <p:ext uri="{BB962C8B-B14F-4D97-AF65-F5344CB8AC3E}">
        <p14:creationId xmlns:p14="http://schemas.microsoft.com/office/powerpoint/2010/main" val="6081230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2CB31E3-983E-9791-16C3-390E98A3E9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32nd IUHF World Congress 2024 (19 Sept. 2024)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FEBA690-6BDD-E169-6E50-5704731230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38</a:t>
            </a:fld>
            <a:endParaRPr lang="de-DE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58C8FE5-654A-E0AA-8F3F-8EB25DE2E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483172"/>
            <a:ext cx="8424000" cy="4560223"/>
          </a:xfrm>
        </p:spPr>
        <p:txBody>
          <a:bodyPr/>
          <a:lstStyle/>
          <a:p>
            <a:pPr marL="0" indent="0">
              <a:buNone/>
            </a:pPr>
            <a:endParaRPr lang="en-US" sz="1600" b="0" dirty="0">
              <a:solidFill>
                <a:srgbClr val="000000"/>
              </a:solidFill>
              <a:effectLst/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1800" b="0" dirty="0">
                <a:solidFill>
                  <a:srgbClr val="99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1600" b="0" u="sng" dirty="0">
                <a:solidFill>
                  <a:srgbClr val="99003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Insolvency</a:t>
            </a:r>
            <a:endParaRPr lang="en-US" sz="1600" b="0" u="sng" dirty="0">
              <a:solidFill>
                <a:srgbClr val="990033"/>
              </a:solidFill>
              <a:effectLst/>
              <a:latin typeface="+mj-lt"/>
              <a:ea typeface="Times New Roman" panose="02020603050405020304" pitchFamily="18" charset="0"/>
              <a:cs typeface="Times-Roman" pitchFamily="2" charset="0"/>
            </a:endParaRPr>
          </a:p>
          <a:p>
            <a:pPr lvl="1"/>
            <a:r>
              <a:rPr lang="en-US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-Roman" pitchFamily="2" charset="0"/>
              </a:rPr>
              <a:t>w</a:t>
            </a:r>
            <a:r>
              <a:rPr lang="en-US" sz="1600" b="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-Roman" pitchFamily="2" charset="0"/>
              </a:rPr>
              <a:t>hat are the minimum requirements to enable proceedings to be opened against the wishes of a secured creditor so as to impair a secured claim?</a:t>
            </a:r>
          </a:p>
          <a:p>
            <a:pPr lvl="2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under the FL, the secured claim is protected  </a:t>
            </a:r>
          </a:p>
          <a:p>
            <a:pPr lvl="2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the collateral does not constitute part of the debtor’s or creditor’s bankrupt estate</a:t>
            </a:r>
          </a:p>
          <a:p>
            <a:pPr lvl="2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-Roman" pitchFamily="2" charset="0"/>
              </a:rPr>
              <a:t>the insolvency of the lender/creditor does not affect the expectancy rights of the borrower (as long as payments towards the bankrupt estate are maintained)</a:t>
            </a:r>
            <a:endParaRPr lang="en-US" dirty="0">
              <a:solidFill>
                <a:srgbClr val="000000"/>
              </a:solidFill>
              <a:latin typeface="+mj-lt"/>
            </a:endParaRPr>
          </a:p>
          <a:p>
            <a:pPr lvl="1">
              <a:spcBef>
                <a:spcPts val="800"/>
              </a:spcBef>
            </a:pPr>
            <a:r>
              <a:rPr lang="en-US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-Roman" pitchFamily="2" charset="0"/>
              </a:rPr>
              <a:t>the holders of the SRIP </a:t>
            </a:r>
            <a:r>
              <a:rPr lang="en-US" sz="1600" u="sng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-Roman" pitchFamily="2" charset="0"/>
              </a:rPr>
              <a:t>can access the rents and other revenues </a:t>
            </a:r>
            <a:r>
              <a:rPr lang="en-US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-Roman" pitchFamily="2" charset="0"/>
              </a:rPr>
              <a:t>of the property due after the opening of the insolvency procedures</a:t>
            </a:r>
          </a:p>
          <a:p>
            <a:pPr lvl="2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Legally possible but not used in practice</a:t>
            </a:r>
          </a:p>
          <a:p>
            <a:pPr lvl="1">
              <a:spcBef>
                <a:spcPts val="800"/>
              </a:spcBef>
            </a:pPr>
            <a:r>
              <a:rPr lang="en-US" sz="16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under the FL, even during insolvency procedures of the creditor, no privileged claims can be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covered in priority to the SRIP since the property is transferred to the FA/investors</a:t>
            </a:r>
          </a:p>
          <a:p>
            <a:pPr marL="0" indent="0">
              <a:buNone/>
            </a:pPr>
            <a:endParaRPr lang="en-US" sz="1600" b="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  <a:cs typeface="Times-Roman" pitchFamily="2" charset="0"/>
            </a:endParaRPr>
          </a:p>
          <a:p>
            <a:pPr marL="0" indent="0">
              <a:buNone/>
            </a:pPr>
            <a:endParaRPr lang="en-US" sz="1600" b="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  <a:cs typeface="Times-Roman" pitchFamily="2" charset="0"/>
            </a:endParaRPr>
          </a:p>
          <a:p>
            <a:pPr marL="0" indent="0">
              <a:buNone/>
            </a:pPr>
            <a:endParaRPr lang="en-BR" sz="1600" b="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5E3A372E-8D94-4401-1538-C0F59C4612C4}"/>
              </a:ext>
            </a:extLst>
          </p:cNvPr>
          <p:cNvSpPr txBox="1">
            <a:spLocks/>
          </p:cNvSpPr>
          <p:nvPr/>
        </p:nvSpPr>
        <p:spPr>
          <a:xfrm>
            <a:off x="511175" y="487200"/>
            <a:ext cx="8426450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2925" indent="-542925"/>
            <a:r>
              <a:rPr lang="de-DE" b="1" dirty="0">
                <a:solidFill>
                  <a:srgbClr val="990033"/>
                </a:solidFill>
              </a:rPr>
              <a:t>A. 	</a:t>
            </a:r>
            <a:r>
              <a:rPr lang="de-DE" b="1" dirty="0" err="1">
                <a:solidFill>
                  <a:srgbClr val="990033"/>
                </a:solidFill>
              </a:rPr>
              <a:t>Reliability</a:t>
            </a:r>
            <a:r>
              <a:rPr lang="de-DE" b="1" dirty="0">
                <a:solidFill>
                  <a:srgbClr val="990033"/>
                </a:solidFill>
              </a:rPr>
              <a:t> </a:t>
            </a:r>
            <a:r>
              <a:rPr lang="de-DE" b="1" dirty="0" err="1">
                <a:solidFill>
                  <a:srgbClr val="990033"/>
                </a:solidFill>
              </a:rPr>
              <a:t>of</a:t>
            </a:r>
            <a:r>
              <a:rPr lang="de-DE" b="1" dirty="0">
                <a:solidFill>
                  <a:srgbClr val="990033"/>
                </a:solidFill>
              </a:rPr>
              <a:t> </a:t>
            </a:r>
            <a:r>
              <a:rPr lang="de-DE" b="1" dirty="0" err="1">
                <a:solidFill>
                  <a:srgbClr val="990033"/>
                </a:solidFill>
              </a:rPr>
              <a:t>Mortgage</a:t>
            </a:r>
            <a:r>
              <a:rPr lang="de-DE" b="1" dirty="0">
                <a:solidFill>
                  <a:srgbClr val="990033"/>
                </a:solidFill>
              </a:rPr>
              <a:t> Finance – Brazil</a:t>
            </a:r>
          </a:p>
        </p:txBody>
      </p:sp>
    </p:spTree>
    <p:extLst>
      <p:ext uri="{BB962C8B-B14F-4D97-AF65-F5344CB8AC3E}">
        <p14:creationId xmlns:p14="http://schemas.microsoft.com/office/powerpoint/2010/main" val="2038617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F2DA22-2783-4A60-BBA6-D66332A7B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287" y="2572544"/>
            <a:ext cx="4372438" cy="861774"/>
          </a:xfrm>
        </p:spPr>
        <p:txBody>
          <a:bodyPr/>
          <a:lstStyle/>
          <a:p>
            <a:r>
              <a:rPr lang="de-DE" sz="2800" b="1" dirty="0">
                <a:solidFill>
                  <a:schemeClr val="accent2"/>
                </a:solidFill>
              </a:rPr>
              <a:t>www.vdpmortgage.com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D1AFA4A-86CC-BD72-6947-8E632A401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998D665-5038-63BF-5188-04F479671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39</a:t>
            </a:fld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199BDBD-89B7-7CFB-D5EC-7FBAE3AE89E9}"/>
              </a:ext>
            </a:extLst>
          </p:cNvPr>
          <p:cNvSpPr txBox="1"/>
          <p:nvPr/>
        </p:nvSpPr>
        <p:spPr>
          <a:xfrm>
            <a:off x="2285999" y="1147007"/>
            <a:ext cx="51630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The database for international comparison of security rights over immovable property: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717103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986631C-BBC0-4ECC-3216-D9C948E648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E1FE1B6-AC14-F195-3438-BFC65FAF67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5AAE280-88B2-F862-2873-636A22169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34800"/>
            <a:ext cx="8426450" cy="307777"/>
          </a:xfrm>
        </p:spPr>
        <p:txBody>
          <a:bodyPr/>
          <a:lstStyle/>
          <a:p>
            <a:pPr marL="542925" indent="-542925"/>
            <a:r>
              <a:rPr lang="de-DE" b="1" dirty="0"/>
              <a:t>A. 	Reliability of Mortgage Finance - Europe</a:t>
            </a: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FEA24EAA-9155-2086-B4F9-8EF68F4D7F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2985" y="707001"/>
            <a:ext cx="5594762" cy="215444"/>
          </a:xfrm>
        </p:spPr>
        <p:txBody>
          <a:bodyPr/>
          <a:lstStyle/>
          <a:p>
            <a:r>
              <a:rPr lang="de-DE" sz="1400" dirty="0">
                <a:solidFill>
                  <a:schemeClr val="accent1"/>
                </a:solidFill>
              </a:rPr>
              <a:t>1. </a:t>
            </a:r>
            <a:r>
              <a:rPr lang="de-DE" sz="1400" b="0" dirty="0">
                <a:solidFill>
                  <a:schemeClr val="accent1"/>
                </a:solidFill>
                <a:cs typeface="Arial" pitchFamily="34" charset="0"/>
              </a:rPr>
              <a:t>Round Table Security Rights Over </a:t>
            </a:r>
            <a:r>
              <a:rPr lang="de-DE" sz="1400" b="0" dirty="0" err="1">
                <a:solidFill>
                  <a:schemeClr val="accent1"/>
                </a:solidFill>
                <a:cs typeface="Arial" pitchFamily="34" charset="0"/>
              </a:rPr>
              <a:t>Immovable</a:t>
            </a:r>
            <a:r>
              <a:rPr lang="de-DE" sz="1400" b="0" dirty="0">
                <a:solidFill>
                  <a:schemeClr val="accent1"/>
                </a:solidFill>
                <a:cs typeface="Arial" pitchFamily="34" charset="0"/>
              </a:rPr>
              <a:t> Property (RT SRIP)</a:t>
            </a:r>
            <a:endParaRPr lang="de-DE" sz="1400" b="0" dirty="0">
              <a:solidFill>
                <a:schemeClr val="accent1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7E7D012-7999-3B0D-F76D-EBEE2F860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22" y="1106407"/>
            <a:ext cx="3005588" cy="110347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A47E0F0-4777-FB44-4CD3-772AF40D0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694" y="1067930"/>
            <a:ext cx="5706351" cy="135342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1549DB5-DD25-9312-B1F8-124E220C2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9674" y="2458916"/>
            <a:ext cx="4646461" cy="218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141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093A31-F6EA-982E-C582-A5BB68707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054" y="1759498"/>
            <a:ext cx="7657129" cy="1231106"/>
          </a:xfrm>
        </p:spPr>
        <p:txBody>
          <a:bodyPr/>
          <a:lstStyle/>
          <a:p>
            <a:r>
              <a:rPr lang="de-DE" dirty="0"/>
              <a:t>B. 	</a:t>
            </a:r>
            <a:r>
              <a:rPr lang="de-DE" dirty="0" err="1"/>
              <a:t>Specific</a:t>
            </a:r>
            <a:r>
              <a:rPr lang="de-DE" dirty="0"/>
              <a:t> Legislation </a:t>
            </a:r>
            <a:br>
              <a:rPr lang="de-DE" dirty="0"/>
            </a:br>
            <a:r>
              <a:rPr lang="de-DE" dirty="0"/>
              <a:t>	on </a:t>
            </a:r>
            <a:r>
              <a:rPr lang="de-DE" dirty="0" err="1"/>
              <a:t>Covered</a:t>
            </a:r>
            <a:r>
              <a:rPr lang="de-DE" dirty="0"/>
              <a:t> Bonds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D19868D-BB7E-AB69-D689-7BB3A98F4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1D0FEE3-B68A-D85C-E75E-3C1FBAB54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40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17661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F685116-08DA-6BDF-22CC-B0591A5B04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051810-0609-2FC7-422F-F2D0892175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41</a:t>
            </a:fld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93DBFC6-F3D8-2CA6-EEBE-9460786A5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34800"/>
            <a:ext cx="8426450" cy="307777"/>
          </a:xfrm>
        </p:spPr>
        <p:txBody>
          <a:bodyPr/>
          <a:lstStyle/>
          <a:p>
            <a:pPr marL="542925" indent="-542925"/>
            <a:r>
              <a:rPr lang="de-DE" b="1" dirty="0"/>
              <a:t>B. </a:t>
            </a:r>
            <a:r>
              <a:rPr lang="en-US" b="1" dirty="0"/>
              <a:t>Specific Legislation on Covered Bonds - Europe</a:t>
            </a:r>
            <a:endParaRPr lang="de-DE" b="1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502F88C6-CCAB-C62E-3267-9371831985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3458" y="627102"/>
            <a:ext cx="7128191" cy="215444"/>
          </a:xfrm>
        </p:spPr>
        <p:txBody>
          <a:bodyPr/>
          <a:lstStyle/>
          <a:p>
            <a:r>
              <a:rPr lang="de-DE" sz="1400" dirty="0">
                <a:solidFill>
                  <a:schemeClr val="accent1"/>
                </a:solidFill>
              </a:rPr>
              <a:t>1. Round Table </a:t>
            </a:r>
            <a:r>
              <a:rPr lang="de-DE" sz="1400" dirty="0" err="1">
                <a:solidFill>
                  <a:schemeClr val="accent1"/>
                </a:solidFill>
              </a:rPr>
              <a:t>Covered</a:t>
            </a:r>
            <a:r>
              <a:rPr lang="de-DE" sz="1400" dirty="0">
                <a:solidFill>
                  <a:schemeClr val="accent1"/>
                </a:solidFill>
              </a:rPr>
              <a:t> Bond Legislation (RTCBL)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CC0A449-B281-B44F-A66C-5ACC936E9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94" y="950268"/>
            <a:ext cx="7044612" cy="373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838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F685116-08DA-6BDF-22CC-B0591A5B04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051810-0609-2FC7-422F-F2D0892175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42</a:t>
            </a:fld>
            <a:endParaRPr lang="de-DE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502F88C6-CCAB-C62E-3267-9371831985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2307" y="642577"/>
            <a:ext cx="7128191" cy="215444"/>
          </a:xfrm>
        </p:spPr>
        <p:txBody>
          <a:bodyPr/>
          <a:lstStyle/>
          <a:p>
            <a:r>
              <a:rPr lang="de-DE" sz="1400" dirty="0">
                <a:solidFill>
                  <a:schemeClr val="accent1"/>
                </a:solidFill>
              </a:rPr>
              <a:t>1. Round Table </a:t>
            </a:r>
            <a:r>
              <a:rPr lang="de-DE" sz="1400" dirty="0" err="1">
                <a:solidFill>
                  <a:schemeClr val="accent1"/>
                </a:solidFill>
              </a:rPr>
              <a:t>Covered</a:t>
            </a:r>
            <a:r>
              <a:rPr lang="de-DE" sz="1400" dirty="0">
                <a:solidFill>
                  <a:schemeClr val="accent1"/>
                </a:solidFill>
              </a:rPr>
              <a:t> Bond Legislation (RTCBL)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F5FCADD-2965-21E5-3F4E-4CB5B7EC0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94" y="1045971"/>
            <a:ext cx="6416526" cy="345654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546AF0EF-9595-630F-DFD3-B9F65616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34800"/>
            <a:ext cx="8426450" cy="307777"/>
          </a:xfrm>
        </p:spPr>
        <p:txBody>
          <a:bodyPr/>
          <a:lstStyle/>
          <a:p>
            <a:pPr marL="542925" indent="-542925"/>
            <a:r>
              <a:rPr lang="de-DE" b="1" dirty="0"/>
              <a:t>B. </a:t>
            </a:r>
            <a:r>
              <a:rPr lang="en-US" b="1" dirty="0"/>
              <a:t>Specific Legislation on Covered Bonds - Europe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9249961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F685116-08DA-6BDF-22CC-B0591A5B04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051810-0609-2FC7-422F-F2D0892175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43</a:t>
            </a:fld>
            <a:endParaRPr lang="de-DE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502F88C6-CCAB-C62E-3267-9371831985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2307" y="642577"/>
            <a:ext cx="7128191" cy="215444"/>
          </a:xfrm>
        </p:spPr>
        <p:txBody>
          <a:bodyPr/>
          <a:lstStyle/>
          <a:p>
            <a:r>
              <a:rPr lang="de-DE" sz="1400" dirty="0">
                <a:solidFill>
                  <a:schemeClr val="accent1"/>
                </a:solidFill>
              </a:rPr>
              <a:t>1. Round Table </a:t>
            </a:r>
            <a:r>
              <a:rPr lang="de-DE" sz="1400" dirty="0" err="1">
                <a:solidFill>
                  <a:schemeClr val="accent1"/>
                </a:solidFill>
              </a:rPr>
              <a:t>Covered</a:t>
            </a:r>
            <a:r>
              <a:rPr lang="de-DE" sz="1400" dirty="0">
                <a:solidFill>
                  <a:schemeClr val="accent1"/>
                </a:solidFill>
              </a:rPr>
              <a:t> Bond Legislation (RTCBL)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7307698-3D4D-43B1-FD44-527706570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958" y="995865"/>
            <a:ext cx="7452083" cy="363989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3072F0BD-E7D5-E79F-96CB-E37AAA8A1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34800"/>
            <a:ext cx="8426450" cy="307777"/>
          </a:xfrm>
        </p:spPr>
        <p:txBody>
          <a:bodyPr/>
          <a:lstStyle/>
          <a:p>
            <a:pPr marL="542925" indent="-542925"/>
            <a:r>
              <a:rPr lang="de-DE" b="1" dirty="0"/>
              <a:t>B. </a:t>
            </a:r>
            <a:r>
              <a:rPr lang="en-US" b="1" dirty="0"/>
              <a:t>Specific Legislation on Covered Bonds - Europe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0886716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F685116-08DA-6BDF-22CC-B0591A5B04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051810-0609-2FC7-422F-F2D0892175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44</a:t>
            </a:fld>
            <a:endParaRPr lang="de-DE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502F88C6-CCAB-C62E-3267-9371831985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2307" y="642577"/>
            <a:ext cx="7128191" cy="215444"/>
          </a:xfrm>
        </p:spPr>
        <p:txBody>
          <a:bodyPr/>
          <a:lstStyle/>
          <a:p>
            <a:r>
              <a:rPr lang="de-DE" sz="1400" dirty="0">
                <a:solidFill>
                  <a:schemeClr val="accent1"/>
                </a:solidFill>
              </a:rPr>
              <a:t>1. Round Table </a:t>
            </a:r>
            <a:r>
              <a:rPr lang="de-DE" sz="1400" dirty="0" err="1">
                <a:solidFill>
                  <a:schemeClr val="accent1"/>
                </a:solidFill>
              </a:rPr>
              <a:t>Covered</a:t>
            </a:r>
            <a:r>
              <a:rPr lang="de-DE" sz="1400" dirty="0">
                <a:solidFill>
                  <a:schemeClr val="accent1"/>
                </a:solidFill>
              </a:rPr>
              <a:t> Bond Legislation (RTCBL)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BD054ED-9D3D-065F-89B2-7CA0A650F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922" y="950354"/>
            <a:ext cx="5986336" cy="3703514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C145662B-F12F-FA84-24DD-C22A8E478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34800"/>
            <a:ext cx="8426450" cy="307777"/>
          </a:xfrm>
        </p:spPr>
        <p:txBody>
          <a:bodyPr/>
          <a:lstStyle/>
          <a:p>
            <a:pPr marL="542925" indent="-542925"/>
            <a:r>
              <a:rPr lang="de-DE" b="1" dirty="0"/>
              <a:t>B. </a:t>
            </a:r>
            <a:r>
              <a:rPr lang="en-US" b="1" dirty="0"/>
              <a:t>Specific Legislation on Covered Bonds - Europe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7179379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F685116-08DA-6BDF-22CC-B0591A5B04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051810-0609-2FC7-422F-F2D0892175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45</a:t>
            </a:fld>
            <a:endParaRPr lang="de-DE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502F88C6-CCAB-C62E-3267-9371831985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2307" y="642577"/>
            <a:ext cx="7128191" cy="215444"/>
          </a:xfrm>
        </p:spPr>
        <p:txBody>
          <a:bodyPr/>
          <a:lstStyle/>
          <a:p>
            <a:r>
              <a:rPr lang="de-DE" sz="1400" dirty="0">
                <a:solidFill>
                  <a:schemeClr val="accent1"/>
                </a:solidFill>
              </a:rPr>
              <a:t>2. </a:t>
            </a:r>
            <a:r>
              <a:rPr lang="de-DE" sz="1400" dirty="0" err="1">
                <a:solidFill>
                  <a:schemeClr val="accent1"/>
                </a:solidFill>
              </a:rPr>
              <a:t>Introduction</a:t>
            </a:r>
            <a:r>
              <a:rPr lang="de-DE" sz="1400" dirty="0">
                <a:solidFill>
                  <a:schemeClr val="accent1"/>
                </a:solidFill>
              </a:rPr>
              <a:t> </a:t>
            </a:r>
            <a:r>
              <a:rPr lang="de-DE" sz="1400" dirty="0" err="1">
                <a:solidFill>
                  <a:schemeClr val="accent1"/>
                </a:solidFill>
              </a:rPr>
              <a:t>to</a:t>
            </a:r>
            <a:r>
              <a:rPr lang="de-DE" sz="1400" dirty="0">
                <a:solidFill>
                  <a:schemeClr val="accent1"/>
                </a:solidFill>
              </a:rPr>
              <a:t> </a:t>
            </a:r>
            <a:r>
              <a:rPr lang="de-DE" sz="1400" dirty="0" err="1">
                <a:solidFill>
                  <a:schemeClr val="accent1"/>
                </a:solidFill>
              </a:rPr>
              <a:t>Covered</a:t>
            </a:r>
            <a:r>
              <a:rPr lang="de-DE" sz="1400" dirty="0">
                <a:solidFill>
                  <a:schemeClr val="accent1"/>
                </a:solidFill>
              </a:rPr>
              <a:t> Bonds - </a:t>
            </a:r>
            <a:r>
              <a:rPr lang="en-US" sz="1400" dirty="0">
                <a:solidFill>
                  <a:schemeClr val="accent1"/>
                </a:solidFill>
              </a:rPr>
              <a:t>A traditional concept with a global footprint</a:t>
            </a:r>
            <a:endParaRPr lang="de-DE" sz="1400" dirty="0">
              <a:solidFill>
                <a:schemeClr val="accent1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5D21C1A-A2F9-4A09-5B6F-42AD58874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6699"/>
            <a:ext cx="5352752" cy="338357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EC446F1-ED0B-845C-DC3F-C85172C92B04}"/>
              </a:ext>
            </a:extLst>
          </p:cNvPr>
          <p:cNvSpPr txBox="1"/>
          <p:nvPr/>
        </p:nvSpPr>
        <p:spPr>
          <a:xfrm>
            <a:off x="5079415" y="1462685"/>
            <a:ext cx="3770671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400" dirty="0" err="1"/>
              <a:t>Invented</a:t>
            </a:r>
            <a:r>
              <a:rPr lang="de-DE" sz="1400" dirty="0"/>
              <a:t> in 1769 in </a:t>
            </a:r>
            <a:r>
              <a:rPr lang="en-US" sz="1400" b="0" dirty="0">
                <a:solidFill>
                  <a:srgbClr val="0C1E36"/>
                </a:solidFill>
                <a:effectLst/>
              </a:rPr>
              <a:t>Prussia by edict of Frederick the Great in 1769.</a:t>
            </a:r>
          </a:p>
          <a:p>
            <a:pPr marL="285750" indent="-28575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C1E36"/>
                </a:solidFill>
              </a:rPr>
              <a:t>Real Pan-European instrument since Denmark and France developed product further in 18</a:t>
            </a:r>
            <a:r>
              <a:rPr lang="en-US" sz="1400" baseline="30000" dirty="0">
                <a:solidFill>
                  <a:srgbClr val="0C1E36"/>
                </a:solidFill>
              </a:rPr>
              <a:t>th</a:t>
            </a:r>
            <a:r>
              <a:rPr lang="en-US" sz="1400" dirty="0">
                <a:solidFill>
                  <a:srgbClr val="0C1E36"/>
                </a:solidFill>
              </a:rPr>
              <a:t> and 19</a:t>
            </a:r>
            <a:r>
              <a:rPr lang="en-US" sz="1400" baseline="30000" dirty="0">
                <a:solidFill>
                  <a:srgbClr val="0C1E36"/>
                </a:solidFill>
              </a:rPr>
              <a:t>th</a:t>
            </a:r>
            <a:r>
              <a:rPr lang="en-US" sz="1400" dirty="0">
                <a:solidFill>
                  <a:srgbClr val="0C1E36"/>
                </a:solidFill>
              </a:rPr>
              <a:t> century.</a:t>
            </a:r>
          </a:p>
          <a:p>
            <a:pPr marL="285750" indent="-28575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0C1E36"/>
                </a:solidFill>
                <a:effectLst/>
              </a:rPr>
              <a:t>In 1900 German Mortg</a:t>
            </a:r>
            <a:r>
              <a:rPr lang="en-US" sz="1400" dirty="0">
                <a:solidFill>
                  <a:srgbClr val="0C1E36"/>
                </a:solidFill>
              </a:rPr>
              <a:t>age Bank Act entered into force.</a:t>
            </a:r>
          </a:p>
          <a:p>
            <a:pPr marL="285750" indent="-28575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0C1E36"/>
                </a:solidFill>
                <a:effectLst/>
              </a:rPr>
              <a:t>Covered Bond Directive in 2019 milestone in harmonization.</a:t>
            </a:r>
            <a:endParaRPr lang="de-DE" sz="1400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B937F08-180B-AD94-CA5E-CB83EFA22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34800"/>
            <a:ext cx="8426450" cy="307777"/>
          </a:xfrm>
        </p:spPr>
        <p:txBody>
          <a:bodyPr/>
          <a:lstStyle/>
          <a:p>
            <a:pPr marL="542925" indent="-542925"/>
            <a:r>
              <a:rPr lang="de-DE" b="1" dirty="0"/>
              <a:t>B. </a:t>
            </a:r>
            <a:r>
              <a:rPr lang="en-US" b="1" dirty="0"/>
              <a:t>Specific Legislation on Covered Bonds - Europe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1779662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975FC8-BB5C-D579-8762-652BAF83B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490" y="650246"/>
            <a:ext cx="6395258" cy="215444"/>
          </a:xfrm>
        </p:spPr>
        <p:txBody>
          <a:bodyPr/>
          <a:lstStyle/>
          <a:p>
            <a:r>
              <a:rPr lang="de-DE" sz="1400" dirty="0">
                <a:solidFill>
                  <a:schemeClr val="accent1"/>
                </a:solidFill>
              </a:rPr>
              <a:t>2. </a:t>
            </a:r>
            <a:r>
              <a:rPr lang="de-DE" sz="1400" dirty="0" err="1">
                <a:solidFill>
                  <a:schemeClr val="accent1"/>
                </a:solidFill>
              </a:rPr>
              <a:t>Introduction</a:t>
            </a:r>
            <a:r>
              <a:rPr lang="de-DE" sz="1400" dirty="0">
                <a:solidFill>
                  <a:schemeClr val="accent1"/>
                </a:solidFill>
              </a:rPr>
              <a:t> </a:t>
            </a:r>
            <a:r>
              <a:rPr lang="de-DE" sz="1400" dirty="0" err="1">
                <a:solidFill>
                  <a:schemeClr val="accent1"/>
                </a:solidFill>
              </a:rPr>
              <a:t>to</a:t>
            </a:r>
            <a:r>
              <a:rPr lang="de-DE" sz="1400" dirty="0">
                <a:solidFill>
                  <a:schemeClr val="accent1"/>
                </a:solidFill>
              </a:rPr>
              <a:t> </a:t>
            </a:r>
            <a:r>
              <a:rPr lang="de-DE" sz="1400" dirty="0" err="1">
                <a:solidFill>
                  <a:schemeClr val="accent1"/>
                </a:solidFill>
              </a:rPr>
              <a:t>covered</a:t>
            </a:r>
            <a:r>
              <a:rPr lang="de-DE" sz="1400" dirty="0">
                <a:solidFill>
                  <a:schemeClr val="accent1"/>
                </a:solidFill>
              </a:rPr>
              <a:t> </a:t>
            </a:r>
            <a:r>
              <a:rPr lang="de-DE" sz="1400" dirty="0" err="1">
                <a:solidFill>
                  <a:schemeClr val="accent1"/>
                </a:solidFill>
              </a:rPr>
              <a:t>bonds</a:t>
            </a:r>
            <a:r>
              <a:rPr lang="de-DE" sz="1400" dirty="0">
                <a:solidFill>
                  <a:schemeClr val="accent1"/>
                </a:solidFill>
              </a:rPr>
              <a:t> - </a:t>
            </a:r>
            <a:r>
              <a:rPr lang="en-US" sz="1400" dirty="0">
                <a:solidFill>
                  <a:schemeClr val="accent1"/>
                </a:solidFill>
              </a:rPr>
              <a:t>A traditional concept with a global footprint </a:t>
            </a:r>
            <a:endParaRPr lang="de-DE" sz="1400" b="1" dirty="0">
              <a:solidFill>
                <a:schemeClr val="accent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A053FF2-DE0C-A58D-FCC2-FB27061CEF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A2AB42-D07C-0CC2-B7DE-2410155E94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46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3AEC89B-36CC-0195-875E-B2083F50F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90" y="1204413"/>
            <a:ext cx="6665884" cy="3520401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3C6A351-7D67-34F3-A15C-656D3B1F49CB}"/>
              </a:ext>
            </a:extLst>
          </p:cNvPr>
          <p:cNvSpPr txBox="1"/>
          <p:nvPr/>
        </p:nvSpPr>
        <p:spPr>
          <a:xfrm>
            <a:off x="880232" y="1012408"/>
            <a:ext cx="4304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/>
              <a:t>Covered</a:t>
            </a:r>
            <a:r>
              <a:rPr lang="de-DE" sz="1400" dirty="0"/>
              <a:t> Bond Legislation in Europe </a:t>
            </a:r>
            <a:r>
              <a:rPr lang="de-DE" sz="1400" dirty="0" err="1"/>
              <a:t>as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July</a:t>
            </a:r>
            <a:r>
              <a:rPr lang="de-DE" sz="1400" dirty="0"/>
              <a:t> 2023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0DCBC22-95EE-1D74-49FC-F740865DCF7D}"/>
              </a:ext>
            </a:extLst>
          </p:cNvPr>
          <p:cNvSpPr txBox="1">
            <a:spLocks/>
          </p:cNvSpPr>
          <p:nvPr/>
        </p:nvSpPr>
        <p:spPr>
          <a:xfrm>
            <a:off x="358775" y="334800"/>
            <a:ext cx="8426450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2925" indent="-542925"/>
            <a:r>
              <a:rPr lang="de-DE" b="1"/>
              <a:t>B. </a:t>
            </a:r>
            <a:r>
              <a:rPr lang="en-US" b="1"/>
              <a:t>Specific Legislation on Covered Bonds - Europe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9620768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7C2DC96-7DE1-AC9E-6634-645F60450A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3ECD6A0-3D93-F84C-9B99-ACBDDD09AA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50764" y="4773600"/>
            <a:ext cx="580231" cy="123111"/>
          </a:xfrm>
        </p:spPr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47</a:t>
            </a:fld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D401AC0-F6FE-DAA2-2F05-E58EB84C39DF}"/>
              </a:ext>
            </a:extLst>
          </p:cNvPr>
          <p:cNvSpPr txBox="1"/>
          <p:nvPr/>
        </p:nvSpPr>
        <p:spPr>
          <a:xfrm>
            <a:off x="442964" y="1272620"/>
            <a:ext cx="78486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accent2"/>
              </a:buClr>
            </a:pPr>
            <a:r>
              <a:rPr lang="de-DE" sz="1400" b="1" dirty="0" err="1"/>
              <a:t>What</a:t>
            </a:r>
            <a:r>
              <a:rPr lang="de-DE" sz="1400" b="1" dirty="0"/>
              <a:t> </a:t>
            </a:r>
            <a:r>
              <a:rPr lang="de-DE" sz="1400" b="1" dirty="0" err="1"/>
              <a:t>is</a:t>
            </a:r>
            <a:r>
              <a:rPr lang="de-DE" sz="1400" b="1" dirty="0"/>
              <a:t> a </a:t>
            </a:r>
            <a:r>
              <a:rPr lang="de-DE" sz="1400" b="1" dirty="0" err="1"/>
              <a:t>Covered</a:t>
            </a:r>
            <a:r>
              <a:rPr lang="de-DE" sz="1400" b="1" dirty="0"/>
              <a:t> Bond?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6C46739-A32E-684D-3E5F-0C0544F7B01D}"/>
              </a:ext>
            </a:extLst>
          </p:cNvPr>
          <p:cNvSpPr txBox="1"/>
          <p:nvPr/>
        </p:nvSpPr>
        <p:spPr>
          <a:xfrm>
            <a:off x="442964" y="1654276"/>
            <a:ext cx="768511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err="1"/>
              <a:t>Directive</a:t>
            </a:r>
            <a:r>
              <a:rPr lang="de-DE" sz="1400" dirty="0"/>
              <a:t> (EU) 2019/2162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European </a:t>
            </a:r>
            <a:r>
              <a:rPr lang="de-DE" sz="1400" dirty="0" err="1"/>
              <a:t>Parliament</a:t>
            </a:r>
            <a:r>
              <a:rPr lang="de-DE" sz="1400" dirty="0"/>
              <a:t> and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Council </a:t>
            </a:r>
            <a:r>
              <a:rPr lang="de-DE" sz="1400" dirty="0" err="1"/>
              <a:t>of</a:t>
            </a:r>
            <a:r>
              <a:rPr lang="de-DE" sz="1400" dirty="0"/>
              <a:t> 27 November 2019</a:t>
            </a:r>
          </a:p>
          <a:p>
            <a:pPr algn="ctr"/>
            <a:r>
              <a:rPr lang="de-DE" sz="1400" dirty="0"/>
              <a:t>on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issue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covered</a:t>
            </a:r>
            <a:r>
              <a:rPr lang="de-DE" sz="1400" dirty="0"/>
              <a:t> </a:t>
            </a:r>
            <a:r>
              <a:rPr lang="de-DE" sz="1400" dirty="0" err="1"/>
              <a:t>bonds</a:t>
            </a:r>
            <a:r>
              <a:rPr lang="de-DE" sz="1400" dirty="0"/>
              <a:t> and </a:t>
            </a:r>
            <a:r>
              <a:rPr lang="de-DE" sz="1400" dirty="0" err="1"/>
              <a:t>covered</a:t>
            </a:r>
            <a:r>
              <a:rPr lang="de-DE" sz="1400" dirty="0"/>
              <a:t> </a:t>
            </a:r>
            <a:r>
              <a:rPr lang="de-DE" sz="1400" dirty="0" err="1"/>
              <a:t>bond</a:t>
            </a:r>
            <a:r>
              <a:rPr lang="de-DE" sz="1400" dirty="0"/>
              <a:t> </a:t>
            </a:r>
            <a:r>
              <a:rPr lang="de-DE" sz="1400" dirty="0" err="1"/>
              <a:t>public</a:t>
            </a:r>
            <a:r>
              <a:rPr lang="de-DE" sz="1400" dirty="0"/>
              <a:t> </a:t>
            </a:r>
            <a:r>
              <a:rPr lang="de-DE" sz="1400" dirty="0" err="1"/>
              <a:t>supervision</a:t>
            </a:r>
            <a:r>
              <a:rPr lang="de-DE" sz="1400" dirty="0"/>
              <a:t> (CBD)</a:t>
            </a:r>
          </a:p>
          <a:p>
            <a:pPr algn="ctr"/>
            <a:endParaRPr lang="de-DE" sz="1400" dirty="0"/>
          </a:p>
          <a:p>
            <a:pPr algn="ctr"/>
            <a:endParaRPr lang="de-DE" sz="1400" dirty="0"/>
          </a:p>
          <a:p>
            <a:pPr algn="ctr"/>
            <a:r>
              <a:rPr lang="de-DE" sz="1400" b="1" dirty="0"/>
              <a:t>Art. 1 CBD – Investor </a:t>
            </a:r>
            <a:r>
              <a:rPr lang="de-DE" sz="1400" b="1" dirty="0" err="1"/>
              <a:t>Protection</a:t>
            </a:r>
            <a:r>
              <a:rPr lang="de-DE" sz="1400" b="1" dirty="0"/>
              <a:t> </a:t>
            </a:r>
            <a:r>
              <a:rPr lang="de-DE" sz="1400" b="1" dirty="0" err="1"/>
              <a:t>rules</a:t>
            </a:r>
            <a:r>
              <a:rPr lang="de-DE" sz="1400" b="1" dirty="0"/>
              <a:t> 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C41071C6-26A1-DF6E-954D-DE20D339D38D}"/>
              </a:ext>
            </a:extLst>
          </p:cNvPr>
          <p:cNvSpPr/>
          <p:nvPr/>
        </p:nvSpPr>
        <p:spPr>
          <a:xfrm>
            <a:off x="1768151" y="2757196"/>
            <a:ext cx="9144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F091748-D315-92A2-3070-7C0F0FB431C4}"/>
              </a:ext>
            </a:extLst>
          </p:cNvPr>
          <p:cNvSpPr txBox="1"/>
          <p:nvPr/>
        </p:nvSpPr>
        <p:spPr>
          <a:xfrm>
            <a:off x="632201" y="2974070"/>
            <a:ext cx="1606530" cy="738664"/>
          </a:xfrm>
          <a:prstGeom prst="rect">
            <a:avLst/>
          </a:prstGeom>
          <a:noFill/>
          <a:ln>
            <a:solidFill>
              <a:srgbClr val="990033"/>
            </a:solidFill>
            <a:prstDash val="solid"/>
          </a:ln>
        </p:spPr>
        <p:txBody>
          <a:bodyPr wrap="none" rtlCol="0">
            <a:spAutoFit/>
          </a:bodyPr>
          <a:lstStyle/>
          <a:p>
            <a:pPr algn="ctr"/>
            <a:r>
              <a:rPr lang="de-DE" sz="1400" dirty="0" err="1"/>
              <a:t>Requirements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</a:p>
          <a:p>
            <a:pPr algn="ctr"/>
            <a:r>
              <a:rPr lang="de-DE" sz="1400" dirty="0"/>
              <a:t>Issuing </a:t>
            </a:r>
          </a:p>
          <a:p>
            <a:pPr algn="ctr"/>
            <a:r>
              <a:rPr lang="de-DE" sz="1400" dirty="0" err="1"/>
              <a:t>Covered</a:t>
            </a:r>
            <a:r>
              <a:rPr lang="de-DE" sz="1400" dirty="0"/>
              <a:t> Bonds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381BF1D-4F93-B442-0E83-FA1CD98E8ED7}"/>
              </a:ext>
            </a:extLst>
          </p:cNvPr>
          <p:cNvSpPr txBox="1"/>
          <p:nvPr/>
        </p:nvSpPr>
        <p:spPr>
          <a:xfrm>
            <a:off x="2416375" y="2987879"/>
            <a:ext cx="1755609" cy="738664"/>
          </a:xfrm>
          <a:prstGeom prst="rect">
            <a:avLst/>
          </a:prstGeom>
          <a:noFill/>
          <a:ln>
            <a:solidFill>
              <a:srgbClr val="990000"/>
            </a:solidFill>
            <a:prstDash val="solid"/>
          </a:ln>
        </p:spPr>
        <p:txBody>
          <a:bodyPr wrap="none" rtlCol="0">
            <a:spAutoFit/>
          </a:bodyPr>
          <a:lstStyle/>
          <a:p>
            <a:pPr algn="ctr"/>
            <a:r>
              <a:rPr lang="de-DE" sz="1400" dirty="0" err="1"/>
              <a:t>Structural</a:t>
            </a:r>
            <a:r>
              <a:rPr lang="de-DE" sz="1400" dirty="0"/>
              <a:t> Features </a:t>
            </a:r>
          </a:p>
          <a:p>
            <a:pPr algn="ctr"/>
            <a:r>
              <a:rPr lang="de-DE" sz="1400" dirty="0" err="1"/>
              <a:t>of</a:t>
            </a:r>
            <a:endParaRPr lang="de-DE" sz="1400" dirty="0"/>
          </a:p>
          <a:p>
            <a:pPr algn="ctr"/>
            <a:r>
              <a:rPr lang="de-DE" sz="1400" dirty="0" err="1"/>
              <a:t>Covered</a:t>
            </a:r>
            <a:r>
              <a:rPr lang="de-DE" sz="1400" dirty="0"/>
              <a:t> Bonds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FAE61AD-D1D5-B3D6-EB21-7339CF7062BA}"/>
              </a:ext>
            </a:extLst>
          </p:cNvPr>
          <p:cNvSpPr txBox="1"/>
          <p:nvPr/>
        </p:nvSpPr>
        <p:spPr>
          <a:xfrm>
            <a:off x="4419300" y="2992637"/>
            <a:ext cx="1329210" cy="738664"/>
          </a:xfrm>
          <a:prstGeom prst="rect">
            <a:avLst/>
          </a:prstGeom>
          <a:noFill/>
          <a:ln>
            <a:solidFill>
              <a:srgbClr val="990033"/>
            </a:solidFill>
            <a:prstDash val="solid"/>
          </a:ln>
        </p:spPr>
        <p:txBody>
          <a:bodyPr wrap="none" rtlCol="0">
            <a:spAutoFit/>
          </a:bodyPr>
          <a:lstStyle/>
          <a:p>
            <a:pPr algn="ctr"/>
            <a:r>
              <a:rPr lang="de-DE" sz="1400" dirty="0" err="1"/>
              <a:t>Covered</a:t>
            </a:r>
            <a:r>
              <a:rPr lang="de-DE" sz="1400" dirty="0"/>
              <a:t> Bond</a:t>
            </a:r>
          </a:p>
          <a:p>
            <a:pPr algn="ctr"/>
            <a:r>
              <a:rPr lang="de-DE" sz="1400" dirty="0"/>
              <a:t>Public</a:t>
            </a:r>
          </a:p>
          <a:p>
            <a:pPr algn="ctr"/>
            <a:r>
              <a:rPr lang="de-DE" sz="1400" dirty="0"/>
              <a:t>Supervision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5C8A6DB-8B52-D0D7-D6CD-A13F585C34AA}"/>
              </a:ext>
            </a:extLst>
          </p:cNvPr>
          <p:cNvSpPr txBox="1"/>
          <p:nvPr/>
        </p:nvSpPr>
        <p:spPr>
          <a:xfrm>
            <a:off x="5919316" y="3006346"/>
            <a:ext cx="2274982" cy="738664"/>
          </a:xfrm>
          <a:prstGeom prst="rect">
            <a:avLst/>
          </a:prstGeom>
          <a:noFill/>
          <a:ln>
            <a:solidFill>
              <a:srgbClr val="990000"/>
            </a:solidFill>
            <a:prstDash val="solid"/>
          </a:ln>
        </p:spPr>
        <p:txBody>
          <a:bodyPr wrap="none" rtlCol="0">
            <a:spAutoFit/>
          </a:bodyPr>
          <a:lstStyle/>
          <a:p>
            <a:pPr algn="ctr"/>
            <a:r>
              <a:rPr lang="de-DE" sz="1400" dirty="0" err="1"/>
              <a:t>Publication</a:t>
            </a:r>
            <a:r>
              <a:rPr lang="de-DE" sz="1400" dirty="0"/>
              <a:t> </a:t>
            </a:r>
            <a:r>
              <a:rPr lang="de-DE" sz="1400" dirty="0" err="1"/>
              <a:t>Requirements</a:t>
            </a:r>
            <a:r>
              <a:rPr lang="de-DE" sz="1400" dirty="0"/>
              <a:t> </a:t>
            </a:r>
          </a:p>
          <a:p>
            <a:pPr algn="ctr"/>
            <a:r>
              <a:rPr lang="de-DE" sz="1400" dirty="0" err="1"/>
              <a:t>for</a:t>
            </a:r>
            <a:r>
              <a:rPr lang="de-DE" sz="1400" dirty="0"/>
              <a:t> Issuing </a:t>
            </a:r>
          </a:p>
          <a:p>
            <a:pPr algn="ctr"/>
            <a:r>
              <a:rPr lang="de-DE" sz="1400" dirty="0" err="1"/>
              <a:t>Covered</a:t>
            </a:r>
            <a:r>
              <a:rPr lang="de-DE" sz="1400" dirty="0"/>
              <a:t> Bonds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541DEFDF-83EB-A94C-5E4E-058EC8BB062C}"/>
              </a:ext>
            </a:extLst>
          </p:cNvPr>
          <p:cNvSpPr txBox="1">
            <a:spLocks/>
          </p:cNvSpPr>
          <p:nvPr/>
        </p:nvSpPr>
        <p:spPr>
          <a:xfrm>
            <a:off x="911807" y="657556"/>
            <a:ext cx="5388768" cy="215444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180975" indent="-180975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+mj-lt"/>
              <a:buAutoNum type="arabicPeriod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6213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0088" indent="-3429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81063" indent="-3429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2037" indent="-3429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r>
              <a:rPr lang="de-DE" b="0" dirty="0">
                <a:solidFill>
                  <a:schemeClr val="accent1"/>
                </a:solidFill>
              </a:rPr>
              <a:t>3. Up </a:t>
            </a:r>
            <a:r>
              <a:rPr lang="de-DE" b="0" dirty="0" err="1">
                <a:solidFill>
                  <a:schemeClr val="accent1"/>
                </a:solidFill>
              </a:rPr>
              <a:t>to</a:t>
            </a:r>
            <a:r>
              <a:rPr lang="de-DE" b="0" dirty="0">
                <a:solidFill>
                  <a:schemeClr val="accent1"/>
                </a:solidFill>
              </a:rPr>
              <a:t> date </a:t>
            </a:r>
            <a:r>
              <a:rPr lang="de-DE" b="0" dirty="0" err="1">
                <a:solidFill>
                  <a:schemeClr val="accent1"/>
                </a:solidFill>
              </a:rPr>
              <a:t>Covered</a:t>
            </a:r>
            <a:r>
              <a:rPr lang="de-DE" b="0" dirty="0">
                <a:solidFill>
                  <a:schemeClr val="accent1"/>
                </a:solidFill>
              </a:rPr>
              <a:t> Bond Law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6B1DB21A-70EE-E83F-6685-DB7A00034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34800"/>
            <a:ext cx="8426450" cy="307777"/>
          </a:xfrm>
        </p:spPr>
        <p:txBody>
          <a:bodyPr/>
          <a:lstStyle/>
          <a:p>
            <a:pPr marL="542925" indent="-542925"/>
            <a:r>
              <a:rPr lang="de-DE" b="1" dirty="0"/>
              <a:t>B. </a:t>
            </a:r>
            <a:r>
              <a:rPr lang="en-US" b="1" dirty="0"/>
              <a:t>Specific Legislation on Covered Bonds - Europe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6673837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7C2DC96-7DE1-AC9E-6634-645F60450A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3ECD6A0-3D93-F84C-9B99-ACBDDD09AA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48</a:t>
            </a:fld>
            <a:endParaRPr lang="de-DE" dirty="0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C41071C6-26A1-DF6E-954D-DE20D339D38D}"/>
              </a:ext>
            </a:extLst>
          </p:cNvPr>
          <p:cNvSpPr/>
          <p:nvPr/>
        </p:nvSpPr>
        <p:spPr>
          <a:xfrm>
            <a:off x="1768151" y="2757196"/>
            <a:ext cx="9144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F091748-D315-92A2-3070-7C0F0FB431C4}"/>
              </a:ext>
            </a:extLst>
          </p:cNvPr>
          <p:cNvSpPr txBox="1"/>
          <p:nvPr/>
        </p:nvSpPr>
        <p:spPr>
          <a:xfrm>
            <a:off x="778908" y="1195038"/>
            <a:ext cx="4966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/>
              <a:t>Requirements</a:t>
            </a:r>
            <a:r>
              <a:rPr lang="de-DE" sz="1400" b="1" dirty="0"/>
              <a:t> </a:t>
            </a:r>
            <a:r>
              <a:rPr lang="de-DE" sz="1400" b="1" dirty="0" err="1"/>
              <a:t>for</a:t>
            </a:r>
            <a:r>
              <a:rPr lang="de-DE" sz="1400" b="1" dirty="0"/>
              <a:t> Issuing </a:t>
            </a:r>
            <a:r>
              <a:rPr lang="de-DE" sz="1400" b="1" dirty="0" err="1"/>
              <a:t>Covered</a:t>
            </a:r>
            <a:r>
              <a:rPr lang="de-DE" sz="1400" b="1" dirty="0"/>
              <a:t> Bonds (art. 2 CBD)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93A49E6-4D88-F5ED-385C-112A0FBF035B}"/>
              </a:ext>
            </a:extLst>
          </p:cNvPr>
          <p:cNvSpPr txBox="1"/>
          <p:nvPr/>
        </p:nvSpPr>
        <p:spPr>
          <a:xfrm>
            <a:off x="402760" y="1771882"/>
            <a:ext cx="1558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/>
              <a:t>Covered</a:t>
            </a:r>
            <a:r>
              <a:rPr lang="de-DE" sz="1400" dirty="0"/>
              <a:t> Bond </a:t>
            </a:r>
            <a:r>
              <a:rPr lang="de-DE" sz="1400" dirty="0" err="1"/>
              <a:t>is</a:t>
            </a:r>
            <a:r>
              <a:rPr lang="de-DE" sz="1400" dirty="0"/>
              <a:t>: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EC337D8-4927-852D-6DE4-5217BC4EBE8A}"/>
              </a:ext>
            </a:extLst>
          </p:cNvPr>
          <p:cNvSpPr txBox="1"/>
          <p:nvPr/>
        </p:nvSpPr>
        <p:spPr>
          <a:xfrm>
            <a:off x="402760" y="2288796"/>
            <a:ext cx="1309974" cy="1600438"/>
          </a:xfrm>
          <a:prstGeom prst="rect">
            <a:avLst/>
          </a:prstGeom>
          <a:noFill/>
          <a:ln>
            <a:solidFill>
              <a:srgbClr val="990033"/>
            </a:solidFill>
            <a:prstDash val="solid"/>
          </a:ln>
        </p:spPr>
        <p:txBody>
          <a:bodyPr wrap="none" rtlCol="0">
            <a:spAutoFit/>
          </a:bodyPr>
          <a:lstStyle/>
          <a:p>
            <a:pPr algn="ctr"/>
            <a:endParaRPr lang="de-DE" sz="1400" dirty="0"/>
          </a:p>
          <a:p>
            <a:pPr algn="ctr"/>
            <a:r>
              <a:rPr lang="de-DE" sz="1400" dirty="0" err="1"/>
              <a:t>Debt</a:t>
            </a:r>
            <a:endParaRPr lang="de-DE" sz="1400" dirty="0"/>
          </a:p>
          <a:p>
            <a:pPr algn="ctr"/>
            <a:r>
              <a:rPr lang="de-DE" sz="1400" dirty="0" err="1"/>
              <a:t>obligation</a:t>
            </a:r>
            <a:endParaRPr lang="de-DE" sz="1400" dirty="0"/>
          </a:p>
          <a:p>
            <a:pPr algn="ctr"/>
            <a:r>
              <a:rPr lang="de-DE" sz="1400" dirty="0"/>
              <a:t>Art. 3 (1) CBD</a:t>
            </a:r>
          </a:p>
          <a:p>
            <a:pPr algn="ctr"/>
            <a:endParaRPr lang="de-DE" sz="1400" dirty="0"/>
          </a:p>
          <a:p>
            <a:pPr algn="ctr"/>
            <a:endParaRPr lang="de-DE" sz="1400" dirty="0"/>
          </a:p>
          <a:p>
            <a:pPr algn="ctr"/>
            <a:endParaRPr lang="de-DE" sz="14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3A4A6EC-92F9-3BBC-A7C5-BF946E9A4C9E}"/>
              </a:ext>
            </a:extLst>
          </p:cNvPr>
          <p:cNvSpPr txBox="1"/>
          <p:nvPr/>
        </p:nvSpPr>
        <p:spPr>
          <a:xfrm>
            <a:off x="1763360" y="2288872"/>
            <a:ext cx="1588897" cy="1600438"/>
          </a:xfrm>
          <a:prstGeom prst="rect">
            <a:avLst/>
          </a:prstGeom>
          <a:noFill/>
          <a:ln>
            <a:solidFill>
              <a:srgbClr val="990033"/>
            </a:solidFill>
            <a:prstDash val="solid"/>
          </a:ln>
        </p:spPr>
        <p:txBody>
          <a:bodyPr wrap="none" rtlCol="0">
            <a:spAutoFit/>
          </a:bodyPr>
          <a:lstStyle/>
          <a:p>
            <a:pPr algn="ctr"/>
            <a:endParaRPr lang="de-DE" sz="1400" dirty="0"/>
          </a:p>
          <a:p>
            <a:pPr algn="ctr"/>
            <a:r>
              <a:rPr lang="de-DE" sz="1400" dirty="0" err="1"/>
              <a:t>Issued</a:t>
            </a:r>
            <a:r>
              <a:rPr lang="de-DE" sz="1400" dirty="0"/>
              <a:t> </a:t>
            </a:r>
            <a:r>
              <a:rPr lang="de-DE" sz="1400" dirty="0" err="1"/>
              <a:t>by</a:t>
            </a:r>
            <a:r>
              <a:rPr lang="de-DE" sz="1400" dirty="0"/>
              <a:t> </a:t>
            </a:r>
          </a:p>
          <a:p>
            <a:pPr algn="ctr"/>
            <a:r>
              <a:rPr lang="de-DE" sz="1400" dirty="0"/>
              <a:t>a </a:t>
            </a:r>
            <a:r>
              <a:rPr lang="de-DE" sz="1400" dirty="0" err="1"/>
              <a:t>credit</a:t>
            </a:r>
            <a:r>
              <a:rPr lang="de-DE" sz="1400" dirty="0"/>
              <a:t> </a:t>
            </a:r>
            <a:r>
              <a:rPr lang="de-DE" sz="1400" dirty="0" err="1"/>
              <a:t>institution</a:t>
            </a:r>
            <a:endParaRPr lang="de-DE" sz="1400" dirty="0"/>
          </a:p>
          <a:p>
            <a:pPr algn="ctr"/>
            <a:r>
              <a:rPr lang="de-DE" sz="1400" dirty="0"/>
              <a:t>Art. 3 (7) CBD</a:t>
            </a:r>
          </a:p>
          <a:p>
            <a:pPr algn="ctr"/>
            <a:r>
              <a:rPr lang="de-DE" sz="1400" dirty="0"/>
              <a:t>CRR (Regulation </a:t>
            </a:r>
          </a:p>
          <a:p>
            <a:pPr algn="ctr"/>
            <a:r>
              <a:rPr lang="de-DE" sz="1400" dirty="0"/>
              <a:t>575/2013)</a:t>
            </a:r>
          </a:p>
          <a:p>
            <a:pPr algn="ctr"/>
            <a:endParaRPr lang="de-DE" sz="140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44864B6-81BC-9E12-3F69-9C21F8A14332}"/>
              </a:ext>
            </a:extLst>
          </p:cNvPr>
          <p:cNvSpPr txBox="1"/>
          <p:nvPr/>
        </p:nvSpPr>
        <p:spPr>
          <a:xfrm>
            <a:off x="3430893" y="2292642"/>
            <a:ext cx="2053767" cy="1600438"/>
          </a:xfrm>
          <a:prstGeom prst="rect">
            <a:avLst/>
          </a:prstGeom>
          <a:noFill/>
          <a:ln>
            <a:solidFill>
              <a:srgbClr val="990033"/>
            </a:solidFill>
            <a:prstDash val="solid"/>
          </a:ln>
        </p:spPr>
        <p:txBody>
          <a:bodyPr wrap="none" rtlCol="0">
            <a:spAutoFit/>
          </a:bodyPr>
          <a:lstStyle/>
          <a:p>
            <a:pPr algn="ctr"/>
            <a:endParaRPr lang="de-DE" sz="1400" dirty="0"/>
          </a:p>
          <a:p>
            <a:pPr algn="ctr"/>
            <a:r>
              <a:rPr lang="de-DE" sz="1400" dirty="0"/>
              <a:t>In </a:t>
            </a:r>
            <a:r>
              <a:rPr lang="de-DE" sz="1400" dirty="0" err="1"/>
              <a:t>accordance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</a:p>
          <a:p>
            <a:pPr algn="ctr"/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provisions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</a:p>
          <a:p>
            <a:pPr algn="ctr"/>
            <a:r>
              <a:rPr lang="de-DE" sz="1400" dirty="0"/>
              <a:t>national </a:t>
            </a:r>
            <a:r>
              <a:rPr lang="de-DE" sz="1400" dirty="0" err="1"/>
              <a:t>law</a:t>
            </a:r>
            <a:r>
              <a:rPr lang="de-DE" sz="1400" dirty="0"/>
              <a:t>, </a:t>
            </a:r>
          </a:p>
          <a:p>
            <a:pPr algn="ctr"/>
            <a:r>
              <a:rPr lang="de-DE" sz="1400" dirty="0" err="1"/>
              <a:t>transposing</a:t>
            </a:r>
            <a:r>
              <a:rPr lang="de-DE" sz="1400" dirty="0"/>
              <a:t> </a:t>
            </a:r>
            <a:r>
              <a:rPr lang="de-DE" sz="1400" dirty="0" err="1"/>
              <a:t>mandatory</a:t>
            </a:r>
            <a:r>
              <a:rPr lang="de-DE" sz="1400" dirty="0"/>
              <a:t> </a:t>
            </a:r>
          </a:p>
          <a:p>
            <a:pPr algn="ctr"/>
            <a:r>
              <a:rPr lang="de-DE" sz="1400" dirty="0"/>
              <a:t>CBD-Rules</a:t>
            </a:r>
          </a:p>
          <a:p>
            <a:pPr algn="ctr"/>
            <a:r>
              <a:rPr lang="de-DE" sz="1400" dirty="0"/>
              <a:t>Art. 3 (2) CBD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DA2EDC0-D878-92A5-1E47-3773A0CB4DFD}"/>
              </a:ext>
            </a:extLst>
          </p:cNvPr>
          <p:cNvSpPr txBox="1"/>
          <p:nvPr/>
        </p:nvSpPr>
        <p:spPr>
          <a:xfrm>
            <a:off x="5552747" y="2295671"/>
            <a:ext cx="1338828" cy="1600438"/>
          </a:xfrm>
          <a:prstGeom prst="rect">
            <a:avLst/>
          </a:prstGeom>
          <a:noFill/>
          <a:ln>
            <a:solidFill>
              <a:srgbClr val="990033"/>
            </a:solidFill>
            <a:prstDash val="solid"/>
          </a:ln>
        </p:spPr>
        <p:txBody>
          <a:bodyPr wrap="none" rtlCol="0">
            <a:spAutoFit/>
          </a:bodyPr>
          <a:lstStyle/>
          <a:p>
            <a:pPr algn="ctr"/>
            <a:endParaRPr lang="de-DE" sz="1400" dirty="0"/>
          </a:p>
          <a:p>
            <a:pPr algn="ctr"/>
            <a:r>
              <a:rPr lang="de-DE" sz="1400" dirty="0" err="1"/>
              <a:t>Secured</a:t>
            </a:r>
            <a:r>
              <a:rPr lang="de-DE" sz="1400" dirty="0"/>
              <a:t> </a:t>
            </a:r>
            <a:r>
              <a:rPr lang="de-DE" sz="1400" dirty="0" err="1"/>
              <a:t>by</a:t>
            </a:r>
            <a:r>
              <a:rPr lang="de-DE" sz="1400" dirty="0"/>
              <a:t> </a:t>
            </a:r>
          </a:p>
          <a:p>
            <a:pPr algn="ctr"/>
            <a:r>
              <a:rPr lang="de-DE" sz="1400" dirty="0" err="1"/>
              <a:t>cover</a:t>
            </a:r>
            <a:r>
              <a:rPr lang="de-DE" sz="1400" dirty="0"/>
              <a:t> </a:t>
            </a:r>
            <a:r>
              <a:rPr lang="de-DE" sz="1400" dirty="0" err="1"/>
              <a:t>assets</a:t>
            </a:r>
            <a:r>
              <a:rPr lang="de-DE" sz="1400" dirty="0"/>
              <a:t> / </a:t>
            </a:r>
          </a:p>
          <a:p>
            <a:pPr algn="ctr"/>
            <a:r>
              <a:rPr lang="de-DE" sz="1400" dirty="0" err="1"/>
              <a:t>cover</a:t>
            </a:r>
            <a:r>
              <a:rPr lang="de-DE" sz="1400" dirty="0"/>
              <a:t> pool</a:t>
            </a:r>
          </a:p>
          <a:p>
            <a:pPr algn="ctr"/>
            <a:r>
              <a:rPr lang="de-DE" sz="1400" dirty="0"/>
              <a:t>Art. 3 (3); (4)</a:t>
            </a:r>
          </a:p>
          <a:p>
            <a:pPr algn="ctr"/>
            <a:endParaRPr lang="de-DE" sz="1400" dirty="0"/>
          </a:p>
          <a:p>
            <a:pPr algn="ctr"/>
            <a:endParaRPr lang="de-DE" sz="1400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7120202-577C-4DFE-8918-D7C3FAA6A4D8}"/>
              </a:ext>
            </a:extLst>
          </p:cNvPr>
          <p:cNvSpPr txBox="1"/>
          <p:nvPr/>
        </p:nvSpPr>
        <p:spPr>
          <a:xfrm>
            <a:off x="6959662" y="2301873"/>
            <a:ext cx="2006640" cy="1600438"/>
          </a:xfrm>
          <a:prstGeom prst="rect">
            <a:avLst/>
          </a:prstGeom>
          <a:noFill/>
          <a:ln>
            <a:solidFill>
              <a:srgbClr val="990033"/>
            </a:solidFill>
            <a:prstDash val="solid"/>
          </a:ln>
        </p:spPr>
        <p:txBody>
          <a:bodyPr wrap="none" rtlCol="0">
            <a:spAutoFit/>
          </a:bodyPr>
          <a:lstStyle/>
          <a:p>
            <a:pPr algn="ctr"/>
            <a:endParaRPr lang="de-DE" sz="1400" dirty="0"/>
          </a:p>
          <a:p>
            <a:pPr algn="ctr"/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which</a:t>
            </a:r>
            <a:r>
              <a:rPr lang="de-DE" sz="1400" dirty="0"/>
              <a:t> CB-investors </a:t>
            </a:r>
          </a:p>
          <a:p>
            <a:pPr algn="ctr"/>
            <a:r>
              <a:rPr lang="de-DE" sz="1400" dirty="0" err="1"/>
              <a:t>have</a:t>
            </a:r>
            <a:r>
              <a:rPr lang="de-DE" sz="1400" dirty="0"/>
              <a:t> </a:t>
            </a:r>
            <a:r>
              <a:rPr lang="de-DE" sz="1400" dirty="0" err="1"/>
              <a:t>direct</a:t>
            </a:r>
            <a:r>
              <a:rPr lang="de-DE" sz="1400" dirty="0"/>
              <a:t> </a:t>
            </a:r>
            <a:r>
              <a:rPr lang="de-DE" sz="1400" dirty="0" err="1"/>
              <a:t>recours</a:t>
            </a:r>
            <a:r>
              <a:rPr lang="de-DE" sz="1400" dirty="0"/>
              <a:t> </a:t>
            </a:r>
          </a:p>
          <a:p>
            <a:pPr algn="ctr"/>
            <a:r>
              <a:rPr lang="de-DE" sz="1400" dirty="0" err="1"/>
              <a:t>as</a:t>
            </a:r>
            <a:r>
              <a:rPr lang="de-DE" sz="1400" dirty="0"/>
              <a:t> </a:t>
            </a:r>
            <a:r>
              <a:rPr lang="de-DE" sz="1400" dirty="0" err="1"/>
              <a:t>preferred</a:t>
            </a:r>
            <a:r>
              <a:rPr lang="de-DE" sz="1400" dirty="0"/>
              <a:t> </a:t>
            </a:r>
            <a:r>
              <a:rPr lang="de-DE" sz="1400" dirty="0" err="1"/>
              <a:t>creditors</a:t>
            </a:r>
            <a:endParaRPr lang="de-DE" sz="1400" dirty="0"/>
          </a:p>
          <a:p>
            <a:pPr algn="ctr"/>
            <a:r>
              <a:rPr lang="de-DE" sz="1400" dirty="0"/>
              <a:t>Art. 3 (1) CBD</a:t>
            </a:r>
          </a:p>
          <a:p>
            <a:pPr algn="ctr"/>
            <a:endParaRPr lang="de-DE" sz="1400" dirty="0"/>
          </a:p>
          <a:p>
            <a:pPr algn="ctr"/>
            <a:endParaRPr lang="de-DE" sz="1400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64681E29-2428-89A3-E735-FC098CCB7995}"/>
              </a:ext>
            </a:extLst>
          </p:cNvPr>
          <p:cNvSpPr txBox="1">
            <a:spLocks/>
          </p:cNvSpPr>
          <p:nvPr/>
        </p:nvSpPr>
        <p:spPr>
          <a:xfrm>
            <a:off x="911807" y="657556"/>
            <a:ext cx="5388768" cy="215444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180975" indent="-180975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+mj-lt"/>
              <a:buAutoNum type="arabicPeriod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6213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0088" indent="-3429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81063" indent="-3429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2037" indent="-3429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r>
              <a:rPr lang="de-DE" b="0" dirty="0">
                <a:solidFill>
                  <a:schemeClr val="accent1"/>
                </a:solidFill>
              </a:rPr>
              <a:t>3. Up </a:t>
            </a:r>
            <a:r>
              <a:rPr lang="de-DE" b="0" dirty="0" err="1">
                <a:solidFill>
                  <a:schemeClr val="accent1"/>
                </a:solidFill>
              </a:rPr>
              <a:t>to</a:t>
            </a:r>
            <a:r>
              <a:rPr lang="de-DE" b="0" dirty="0">
                <a:solidFill>
                  <a:schemeClr val="accent1"/>
                </a:solidFill>
              </a:rPr>
              <a:t> date </a:t>
            </a:r>
            <a:r>
              <a:rPr lang="de-DE" b="0" dirty="0" err="1">
                <a:solidFill>
                  <a:schemeClr val="accent1"/>
                </a:solidFill>
              </a:rPr>
              <a:t>Covered</a:t>
            </a:r>
            <a:r>
              <a:rPr lang="de-DE" b="0" dirty="0">
                <a:solidFill>
                  <a:schemeClr val="accent1"/>
                </a:solidFill>
              </a:rPr>
              <a:t> Bond Law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7E516D7-1667-9376-0BB8-54A066DAE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34800"/>
            <a:ext cx="8426450" cy="307777"/>
          </a:xfrm>
        </p:spPr>
        <p:txBody>
          <a:bodyPr/>
          <a:lstStyle/>
          <a:p>
            <a:pPr marL="542925" indent="-542925"/>
            <a:r>
              <a:rPr lang="de-DE" b="1" dirty="0"/>
              <a:t>B. </a:t>
            </a:r>
            <a:r>
              <a:rPr lang="en-US" b="1" dirty="0"/>
              <a:t>Specific Legislation on Covered Bonds - Europe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6651929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7C2DC96-7DE1-AC9E-6634-645F60450A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3ECD6A0-3D93-F84C-9B99-ACBDDD09AA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49</a:t>
            </a:fld>
            <a:endParaRPr lang="de-DE" dirty="0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C41071C6-26A1-DF6E-954D-DE20D339D38D}"/>
              </a:ext>
            </a:extLst>
          </p:cNvPr>
          <p:cNvSpPr/>
          <p:nvPr/>
        </p:nvSpPr>
        <p:spPr>
          <a:xfrm>
            <a:off x="1768151" y="2757196"/>
            <a:ext cx="9144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F091748-D315-92A2-3070-7C0F0FB431C4}"/>
              </a:ext>
            </a:extLst>
          </p:cNvPr>
          <p:cNvSpPr txBox="1"/>
          <p:nvPr/>
        </p:nvSpPr>
        <p:spPr>
          <a:xfrm>
            <a:off x="807054" y="1048927"/>
            <a:ext cx="4433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Structural</a:t>
            </a:r>
            <a:r>
              <a:rPr lang="de-DE" sz="1400" dirty="0"/>
              <a:t> Features (art. 4 </a:t>
            </a:r>
            <a:r>
              <a:rPr lang="de-DE" sz="1400" dirty="0" err="1"/>
              <a:t>to</a:t>
            </a:r>
            <a:r>
              <a:rPr lang="de-DE" sz="1400" dirty="0"/>
              <a:t> 17 CBD)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9CB28CE-5058-3898-EEFB-82C4879E4C35}"/>
              </a:ext>
            </a:extLst>
          </p:cNvPr>
          <p:cNvSpPr txBox="1"/>
          <p:nvPr/>
        </p:nvSpPr>
        <p:spPr>
          <a:xfrm>
            <a:off x="197794" y="1639317"/>
            <a:ext cx="1426995" cy="954107"/>
          </a:xfrm>
          <a:prstGeom prst="rect">
            <a:avLst/>
          </a:prstGeom>
          <a:solidFill>
            <a:srgbClr val="9900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2"/>
                </a:solidFill>
              </a:rPr>
              <a:t>Dual </a:t>
            </a:r>
            <a:r>
              <a:rPr lang="de-DE" sz="1400" b="1" dirty="0" err="1">
                <a:solidFill>
                  <a:schemeClr val="bg2"/>
                </a:solidFill>
              </a:rPr>
              <a:t>recourse</a:t>
            </a:r>
            <a:endParaRPr lang="de-DE" sz="1400" b="1" dirty="0">
              <a:solidFill>
                <a:schemeClr val="bg2"/>
              </a:solidFill>
            </a:endParaRPr>
          </a:p>
          <a:p>
            <a:pPr algn="ctr"/>
            <a:r>
              <a:rPr lang="de-DE" sz="1400" b="1" dirty="0">
                <a:solidFill>
                  <a:schemeClr val="bg2"/>
                </a:solidFill>
              </a:rPr>
              <a:t>and </a:t>
            </a:r>
          </a:p>
          <a:p>
            <a:pPr algn="ctr"/>
            <a:r>
              <a:rPr lang="de-DE" sz="1400" b="1" dirty="0" err="1">
                <a:solidFill>
                  <a:schemeClr val="bg2"/>
                </a:solidFill>
              </a:rPr>
              <a:t>bankruptcy</a:t>
            </a:r>
            <a:r>
              <a:rPr lang="de-DE" sz="1400" b="1" dirty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de-DE" sz="1400" b="1" dirty="0" err="1">
                <a:solidFill>
                  <a:schemeClr val="bg2"/>
                </a:solidFill>
              </a:rPr>
              <a:t>remoteness</a:t>
            </a:r>
            <a:endParaRPr lang="de-DE" sz="1400" b="1" dirty="0">
              <a:solidFill>
                <a:schemeClr val="bg2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1D067B2-6BAD-8F9E-3FD5-4BFE40E254FA}"/>
              </a:ext>
            </a:extLst>
          </p:cNvPr>
          <p:cNvSpPr txBox="1"/>
          <p:nvPr/>
        </p:nvSpPr>
        <p:spPr>
          <a:xfrm>
            <a:off x="2682551" y="1639714"/>
            <a:ext cx="5239616" cy="307777"/>
          </a:xfrm>
          <a:prstGeom prst="rect">
            <a:avLst/>
          </a:prstGeom>
          <a:solidFill>
            <a:srgbClr val="9900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2"/>
                </a:solidFill>
              </a:rPr>
              <a:t>Cover pool and Coverage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B07EEE1-CEB3-EFD2-AD3F-9B3E457BBD3A}"/>
              </a:ext>
            </a:extLst>
          </p:cNvPr>
          <p:cNvSpPr txBox="1"/>
          <p:nvPr/>
        </p:nvSpPr>
        <p:spPr>
          <a:xfrm>
            <a:off x="2700640" y="2265720"/>
            <a:ext cx="1426994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90033"/>
            </a:solidFill>
          </a:ln>
        </p:spPr>
        <p:txBody>
          <a:bodyPr wrap="none" rtlCol="0">
            <a:spAutoFit/>
          </a:bodyPr>
          <a:lstStyle/>
          <a:p>
            <a:r>
              <a:rPr lang="de-DE" sz="1400" b="1" u="sng" dirty="0" err="1"/>
              <a:t>Eligible</a:t>
            </a:r>
            <a:r>
              <a:rPr lang="de-DE" sz="1400" b="1" u="sng" dirty="0"/>
              <a:t> </a:t>
            </a:r>
            <a:r>
              <a:rPr lang="de-DE" sz="1400" b="1" u="sng" dirty="0" err="1"/>
              <a:t>assets</a:t>
            </a:r>
            <a:endParaRPr lang="de-DE" sz="1400" b="1" u="sng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F217123-E996-45BA-D815-011D536F0FEE}"/>
              </a:ext>
            </a:extLst>
          </p:cNvPr>
          <p:cNvSpPr txBox="1"/>
          <p:nvPr/>
        </p:nvSpPr>
        <p:spPr>
          <a:xfrm>
            <a:off x="5820310" y="2268119"/>
            <a:ext cx="210185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990033"/>
            </a:solidFill>
          </a:ln>
        </p:spPr>
        <p:txBody>
          <a:bodyPr wrap="none" rtlCol="0">
            <a:spAutoFit/>
          </a:bodyPr>
          <a:lstStyle/>
          <a:p>
            <a:r>
              <a:rPr lang="de-DE" sz="1400" b="1" u="sng" dirty="0"/>
              <a:t>Coverage and </a:t>
            </a:r>
            <a:r>
              <a:rPr lang="de-DE" sz="1400" b="1" u="sng" dirty="0" err="1"/>
              <a:t>liquidity</a:t>
            </a:r>
            <a:endParaRPr lang="de-DE" sz="1400" b="1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507359E-747D-5817-4AC7-9261F8D749C8}"/>
              </a:ext>
            </a:extLst>
          </p:cNvPr>
          <p:cNvSpPr txBox="1"/>
          <p:nvPr/>
        </p:nvSpPr>
        <p:spPr>
          <a:xfrm>
            <a:off x="1809699" y="2710758"/>
            <a:ext cx="104708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90033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/>
              <a:t>Eligible</a:t>
            </a:r>
            <a:endParaRPr lang="de-DE" sz="1200" dirty="0"/>
          </a:p>
          <a:p>
            <a:pPr algn="ctr"/>
            <a:r>
              <a:rPr lang="de-DE" sz="1200" dirty="0" err="1"/>
              <a:t>cover</a:t>
            </a:r>
            <a:r>
              <a:rPr lang="de-DE" sz="1200" dirty="0"/>
              <a:t> </a:t>
            </a:r>
            <a:r>
              <a:rPr lang="de-DE" sz="1200" dirty="0" err="1"/>
              <a:t>assets</a:t>
            </a:r>
            <a:endParaRPr lang="de-DE" sz="1200" dirty="0"/>
          </a:p>
          <a:p>
            <a:pPr algn="ctr"/>
            <a:r>
              <a:rPr lang="de-DE" sz="1200" dirty="0"/>
              <a:t>Art. 6 CBD;</a:t>
            </a:r>
          </a:p>
          <a:p>
            <a:pPr algn="ctr"/>
            <a:r>
              <a:rPr lang="de-DE" sz="1200" dirty="0"/>
              <a:t>129 CRR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04197DF-2DE6-1465-4AAB-D6C0905681D4}"/>
              </a:ext>
            </a:extLst>
          </p:cNvPr>
          <p:cNvSpPr txBox="1"/>
          <p:nvPr/>
        </p:nvSpPr>
        <p:spPr>
          <a:xfrm>
            <a:off x="2900455" y="2706768"/>
            <a:ext cx="1141659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90033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/>
              <a:t>Composition</a:t>
            </a:r>
            <a:r>
              <a:rPr lang="de-DE" sz="1200" dirty="0"/>
              <a:t> </a:t>
            </a:r>
          </a:p>
          <a:p>
            <a:pPr algn="ctr"/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cover</a:t>
            </a:r>
            <a:r>
              <a:rPr lang="de-DE" sz="1200" dirty="0"/>
              <a:t> </a:t>
            </a:r>
            <a:r>
              <a:rPr lang="de-DE" sz="1200" dirty="0" err="1"/>
              <a:t>pools</a:t>
            </a:r>
            <a:r>
              <a:rPr lang="de-DE" sz="1200" dirty="0"/>
              <a:t> </a:t>
            </a:r>
          </a:p>
          <a:p>
            <a:pPr algn="ctr"/>
            <a:r>
              <a:rPr lang="de-DE" sz="1200" dirty="0"/>
              <a:t>Art. 10 CBD</a:t>
            </a:r>
          </a:p>
          <a:p>
            <a:pPr algn="ctr"/>
            <a:endParaRPr lang="de-DE" sz="1200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E64E40D-D54D-3623-52B7-9F473B858253}"/>
              </a:ext>
            </a:extLst>
          </p:cNvPr>
          <p:cNvSpPr txBox="1"/>
          <p:nvPr/>
        </p:nvSpPr>
        <p:spPr>
          <a:xfrm>
            <a:off x="4109827" y="2698533"/>
            <a:ext cx="992508" cy="8298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Derivatives</a:t>
            </a:r>
          </a:p>
          <a:p>
            <a:pPr algn="ctr"/>
            <a:r>
              <a:rPr lang="de-DE" sz="1200" dirty="0"/>
              <a:t>Art. 11 CBD</a:t>
            </a:r>
          </a:p>
          <a:p>
            <a:pPr algn="ctr"/>
            <a:endParaRPr lang="de-DE" sz="1200" dirty="0"/>
          </a:p>
          <a:p>
            <a:pPr algn="ctr"/>
            <a:endParaRPr lang="de-DE" sz="120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7B2F5FE9-5116-7F28-FE61-D0B62B7979B7}"/>
              </a:ext>
            </a:extLst>
          </p:cNvPr>
          <p:cNvSpPr txBox="1"/>
          <p:nvPr/>
        </p:nvSpPr>
        <p:spPr>
          <a:xfrm>
            <a:off x="1624789" y="3616555"/>
            <a:ext cx="124122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Segregation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</a:p>
          <a:p>
            <a:pPr algn="ctr"/>
            <a:r>
              <a:rPr lang="de-DE" sz="1200" dirty="0" err="1"/>
              <a:t>cover</a:t>
            </a:r>
            <a:r>
              <a:rPr lang="de-DE" sz="1200" dirty="0"/>
              <a:t> </a:t>
            </a:r>
            <a:r>
              <a:rPr lang="de-DE" sz="1200" dirty="0" err="1"/>
              <a:t>assets</a:t>
            </a:r>
            <a:endParaRPr lang="de-DE" sz="1200" dirty="0"/>
          </a:p>
          <a:p>
            <a:pPr algn="ctr"/>
            <a:r>
              <a:rPr lang="de-DE" sz="1200" dirty="0"/>
              <a:t>Art. 12 CBD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0A172587-2736-AB8F-FD95-80C322ECCBF3}"/>
              </a:ext>
            </a:extLst>
          </p:cNvPr>
          <p:cNvSpPr txBox="1"/>
          <p:nvPr/>
        </p:nvSpPr>
        <p:spPr>
          <a:xfrm>
            <a:off x="2915499" y="3612223"/>
            <a:ext cx="114165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Cover pool </a:t>
            </a:r>
          </a:p>
          <a:p>
            <a:pPr algn="ctr"/>
            <a:r>
              <a:rPr lang="de-DE" sz="1200" dirty="0"/>
              <a:t>monitor</a:t>
            </a:r>
          </a:p>
          <a:p>
            <a:pPr algn="ctr"/>
            <a:r>
              <a:rPr lang="de-DE" sz="1200" dirty="0"/>
              <a:t>Art. 13 CBD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54F6480B-82DE-CD82-EED7-B1BC2132AB71}"/>
              </a:ext>
            </a:extLst>
          </p:cNvPr>
          <p:cNvSpPr txBox="1"/>
          <p:nvPr/>
        </p:nvSpPr>
        <p:spPr>
          <a:xfrm>
            <a:off x="4121956" y="3597977"/>
            <a:ext cx="100540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90033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1200" dirty="0"/>
              <a:t>Investor </a:t>
            </a:r>
          </a:p>
          <a:p>
            <a:pPr algn="ctr"/>
            <a:r>
              <a:rPr lang="de-DE" sz="1200" dirty="0" err="1"/>
              <a:t>information</a:t>
            </a:r>
            <a:endParaRPr lang="de-DE" sz="1200" dirty="0"/>
          </a:p>
          <a:p>
            <a:pPr algn="ctr"/>
            <a:r>
              <a:rPr lang="de-DE" sz="1200" dirty="0"/>
              <a:t>Art. 14 CBD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6DDC9CE-882C-AEDC-823F-F7C087D53E8D}"/>
              </a:ext>
            </a:extLst>
          </p:cNvPr>
          <p:cNvSpPr txBox="1"/>
          <p:nvPr/>
        </p:nvSpPr>
        <p:spPr>
          <a:xfrm>
            <a:off x="5373025" y="2714848"/>
            <a:ext cx="100540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990033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1200" dirty="0"/>
              <a:t>Coverage </a:t>
            </a:r>
          </a:p>
          <a:p>
            <a:pPr algn="ctr"/>
            <a:r>
              <a:rPr lang="de-DE" sz="1200" dirty="0" err="1"/>
              <a:t>requirments</a:t>
            </a:r>
            <a:endParaRPr lang="de-DE" sz="1200" dirty="0"/>
          </a:p>
          <a:p>
            <a:pPr algn="ctr"/>
            <a:r>
              <a:rPr lang="de-DE" sz="1200" dirty="0"/>
              <a:t>Art. 15 CBD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864A735C-937C-FE8C-8274-F1D2FF32FE49}"/>
              </a:ext>
            </a:extLst>
          </p:cNvPr>
          <p:cNvSpPr txBox="1"/>
          <p:nvPr/>
        </p:nvSpPr>
        <p:spPr>
          <a:xfrm>
            <a:off x="6445983" y="2717735"/>
            <a:ext cx="100540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990033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1200" dirty="0" err="1"/>
              <a:t>Liquidity</a:t>
            </a:r>
            <a:endParaRPr lang="de-DE" sz="1200" dirty="0"/>
          </a:p>
          <a:p>
            <a:pPr algn="ctr"/>
            <a:r>
              <a:rPr lang="de-DE" sz="1200" dirty="0" err="1"/>
              <a:t>buffer</a:t>
            </a:r>
            <a:endParaRPr lang="de-DE" sz="1200" dirty="0"/>
          </a:p>
          <a:p>
            <a:pPr algn="ctr"/>
            <a:r>
              <a:rPr lang="de-DE" sz="1200" dirty="0"/>
              <a:t>Art. 16 CBD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069644C-8951-D1C8-AD08-D77536478A5C}"/>
              </a:ext>
            </a:extLst>
          </p:cNvPr>
          <p:cNvSpPr txBox="1"/>
          <p:nvPr/>
        </p:nvSpPr>
        <p:spPr>
          <a:xfrm>
            <a:off x="7518942" y="2726972"/>
            <a:ext cx="100540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990033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1200" dirty="0" err="1"/>
              <a:t>Extendable</a:t>
            </a:r>
            <a:r>
              <a:rPr lang="de-DE" sz="1200" dirty="0"/>
              <a:t> </a:t>
            </a:r>
          </a:p>
          <a:p>
            <a:pPr algn="ctr"/>
            <a:r>
              <a:rPr lang="de-DE" sz="1200" dirty="0" err="1"/>
              <a:t>maturity</a:t>
            </a:r>
            <a:endParaRPr lang="de-DE" sz="1200" dirty="0"/>
          </a:p>
          <a:p>
            <a:pPr algn="ctr"/>
            <a:r>
              <a:rPr lang="de-DE" sz="1200" dirty="0"/>
              <a:t>Art. 17 CBD</a:t>
            </a:r>
          </a:p>
        </p:txBody>
      </p: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285E915C-7F63-B47E-AF2F-8FB98DAC36EC}"/>
              </a:ext>
            </a:extLst>
          </p:cNvPr>
          <p:cNvSpPr txBox="1">
            <a:spLocks/>
          </p:cNvSpPr>
          <p:nvPr/>
        </p:nvSpPr>
        <p:spPr>
          <a:xfrm>
            <a:off x="911807" y="657556"/>
            <a:ext cx="5388768" cy="215444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180975" indent="-180975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+mj-lt"/>
              <a:buAutoNum type="arabicPeriod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6213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0088" indent="-3429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81063" indent="-3429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2037" indent="-3429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r>
              <a:rPr lang="de-DE" b="0" dirty="0">
                <a:solidFill>
                  <a:schemeClr val="accent1"/>
                </a:solidFill>
              </a:rPr>
              <a:t>3. Up </a:t>
            </a:r>
            <a:r>
              <a:rPr lang="de-DE" b="0" dirty="0" err="1">
                <a:solidFill>
                  <a:schemeClr val="accent1"/>
                </a:solidFill>
              </a:rPr>
              <a:t>to</a:t>
            </a:r>
            <a:r>
              <a:rPr lang="de-DE" b="0" dirty="0">
                <a:solidFill>
                  <a:schemeClr val="accent1"/>
                </a:solidFill>
              </a:rPr>
              <a:t> date </a:t>
            </a:r>
            <a:r>
              <a:rPr lang="de-DE" b="0" dirty="0" err="1">
                <a:solidFill>
                  <a:schemeClr val="accent1"/>
                </a:solidFill>
              </a:rPr>
              <a:t>Covered</a:t>
            </a:r>
            <a:r>
              <a:rPr lang="de-DE" b="0" dirty="0">
                <a:solidFill>
                  <a:schemeClr val="accent1"/>
                </a:solidFill>
              </a:rPr>
              <a:t> Bond Law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3657530A-3D92-CCAC-C224-BCD021CA0646}"/>
              </a:ext>
            </a:extLst>
          </p:cNvPr>
          <p:cNvSpPr txBox="1"/>
          <p:nvPr/>
        </p:nvSpPr>
        <p:spPr>
          <a:xfrm>
            <a:off x="197794" y="2693321"/>
            <a:ext cx="1426995" cy="276999"/>
          </a:xfrm>
          <a:prstGeom prst="rect">
            <a:avLst/>
          </a:prstGeom>
          <a:noFill/>
          <a:ln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/>
              <a:t>Art. 4, 5 CBD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6E30FFDD-F264-96C5-5ADD-ECBDCBD49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34800"/>
            <a:ext cx="8426450" cy="307777"/>
          </a:xfrm>
        </p:spPr>
        <p:txBody>
          <a:bodyPr/>
          <a:lstStyle/>
          <a:p>
            <a:pPr marL="542925" indent="-542925"/>
            <a:r>
              <a:rPr lang="de-DE" b="1" dirty="0"/>
              <a:t>B. </a:t>
            </a:r>
            <a:r>
              <a:rPr lang="en-US" b="1" dirty="0"/>
              <a:t>Specific Legislation on Covered Bonds - Europe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621466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986631C-BBC0-4ECC-3216-D9C948E648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E1FE1B6-AC14-F195-3438-BFC65FAF67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5AAE280-88B2-F862-2873-636A22169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34800"/>
            <a:ext cx="8426450" cy="307777"/>
          </a:xfrm>
        </p:spPr>
        <p:txBody>
          <a:bodyPr/>
          <a:lstStyle/>
          <a:p>
            <a:pPr marL="542925" indent="-542925"/>
            <a:r>
              <a:rPr lang="de-DE" b="1" dirty="0"/>
              <a:t>A. 	Reliability of Mortgage Finance - Europe</a:t>
            </a: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FEA24EAA-9155-2086-B4F9-8EF68F4D7F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2985" y="764154"/>
            <a:ext cx="5594762" cy="215444"/>
          </a:xfrm>
        </p:spPr>
        <p:txBody>
          <a:bodyPr/>
          <a:lstStyle/>
          <a:p>
            <a:r>
              <a:rPr lang="de-DE" sz="1400" dirty="0">
                <a:solidFill>
                  <a:schemeClr val="accent1"/>
                </a:solidFill>
              </a:rPr>
              <a:t>1. </a:t>
            </a:r>
            <a:r>
              <a:rPr lang="de-DE" sz="1400" b="0" dirty="0">
                <a:solidFill>
                  <a:schemeClr val="accent1"/>
                </a:solidFill>
                <a:cs typeface="Arial" pitchFamily="34" charset="0"/>
              </a:rPr>
              <a:t>Round Table Security Rights Over </a:t>
            </a:r>
            <a:r>
              <a:rPr lang="de-DE" sz="1400" b="0" dirty="0" err="1">
                <a:solidFill>
                  <a:schemeClr val="accent1"/>
                </a:solidFill>
                <a:cs typeface="Arial" pitchFamily="34" charset="0"/>
              </a:rPr>
              <a:t>Immovable</a:t>
            </a:r>
            <a:r>
              <a:rPr lang="de-DE" sz="1400" b="0" dirty="0">
                <a:solidFill>
                  <a:schemeClr val="accent1"/>
                </a:solidFill>
                <a:cs typeface="Arial" pitchFamily="34" charset="0"/>
              </a:rPr>
              <a:t> Property (RT SRIP)</a:t>
            </a:r>
            <a:endParaRPr lang="de-DE" sz="1400" dirty="0">
              <a:solidFill>
                <a:schemeClr val="accent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41899B4-2172-A9C9-722C-2C228A18F8EE}"/>
              </a:ext>
            </a:extLst>
          </p:cNvPr>
          <p:cNvSpPr txBox="1"/>
          <p:nvPr/>
        </p:nvSpPr>
        <p:spPr>
          <a:xfrm>
            <a:off x="849087" y="956000"/>
            <a:ext cx="22906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Scoring the results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435D76D-2E12-068D-797A-D6E053E5310B}"/>
              </a:ext>
            </a:extLst>
          </p:cNvPr>
          <p:cNvSpPr txBox="1"/>
          <p:nvPr/>
        </p:nvSpPr>
        <p:spPr>
          <a:xfrm>
            <a:off x="880684" y="1306674"/>
            <a:ext cx="57580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ts val="300"/>
              </a:spcBef>
              <a:spcAft>
                <a:spcPts val="300"/>
              </a:spcAft>
              <a:tabLst>
                <a:tab pos="273050" algn="l"/>
              </a:tabLst>
              <a:defRPr/>
            </a:pPr>
            <a:r>
              <a:rPr lang="en-US" sz="1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Round Table SRIP developed the idea to assess the results of legal facts.</a:t>
            </a:r>
            <a:br>
              <a:rPr lang="en-US" sz="1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Discussion showed:</a:t>
            </a:r>
          </a:p>
          <a:p>
            <a:pPr lvl="0" fontAlgn="base">
              <a:spcBef>
                <a:spcPts val="300"/>
              </a:spcBef>
              <a:spcAft>
                <a:spcPts val="300"/>
              </a:spcAft>
              <a:tabLst>
                <a:tab pos="273050" algn="l"/>
              </a:tabLst>
              <a:defRPr/>
            </a:pPr>
            <a:r>
              <a:rPr lang="en-US" sz="1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Assessment depends on perspective:</a:t>
            </a:r>
          </a:p>
          <a:p>
            <a:pPr marL="171450" lvl="0" indent="-17145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73050" algn="l"/>
              </a:tabLst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Bank – enforcement</a:t>
            </a:r>
          </a:p>
          <a:p>
            <a:pPr marL="171450" lvl="0" indent="-17145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73050" algn="l"/>
              </a:tabLst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Bank – usability (flexibility)</a:t>
            </a:r>
          </a:p>
          <a:p>
            <a:pPr marL="171450" lvl="0" indent="-17145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73050" algn="l"/>
              </a:tabLst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Owner</a:t>
            </a:r>
          </a:p>
          <a:p>
            <a:pPr marL="171450" lvl="0" indent="-17145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73050" algn="l"/>
              </a:tabLst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Legislator</a:t>
            </a:r>
          </a:p>
          <a:p>
            <a:pPr lvl="0" fontAlgn="base">
              <a:spcBef>
                <a:spcPts val="300"/>
              </a:spcBef>
              <a:spcAft>
                <a:spcPts val="300"/>
              </a:spcAft>
              <a:tabLst>
                <a:tab pos="273050" algn="l"/>
              </a:tabLst>
              <a:defRPr/>
            </a:pPr>
            <a:r>
              <a:rPr lang="en-US" sz="1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Perspective of the legislator regards also interests of third parties. </a:t>
            </a:r>
            <a:r>
              <a:rPr lang="en-US" sz="1200" i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Interest = well-understood interest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6BE4EC17-A899-9BCB-3D88-F8A827DEEAAD}"/>
              </a:ext>
            </a:extLst>
          </p:cNvPr>
          <p:cNvSpPr txBox="1">
            <a:spLocks noChangeArrowheads="1"/>
          </p:cNvSpPr>
          <p:nvPr/>
        </p:nvSpPr>
        <p:spPr>
          <a:xfrm>
            <a:off x="2920481" y="3335694"/>
            <a:ext cx="4834257" cy="1510682"/>
          </a:xfrm>
          <a:prstGeom prst="rect">
            <a:avLst/>
          </a:prstGeom>
        </p:spPr>
        <p:txBody>
          <a:bodyPr/>
          <a:lstStyle>
            <a:lvl1pPr marL="180975" indent="-1809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6213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809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809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6213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8C0E3E"/>
              </a:buClr>
              <a:buSzPct val="115000"/>
              <a:buFont typeface="Wingdings 3" pitchFamily="18" charset="2"/>
              <a:buChar char="[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Support of Legislation</a:t>
            </a:r>
          </a:p>
          <a:p>
            <a:pPr>
              <a:buClr>
                <a:srgbClr val="8C0E3E"/>
              </a:buClr>
              <a:buSzPct val="115000"/>
              <a:buFont typeface="Wingdings 3" pitchFamily="18" charset="2"/>
              <a:buChar char="[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Support of scholars in the comparison of law</a:t>
            </a:r>
          </a:p>
          <a:p>
            <a:pPr>
              <a:buClr>
                <a:srgbClr val="8C0E3E"/>
              </a:buClr>
              <a:buSzPct val="115000"/>
              <a:buFont typeface="Wingdings 3" pitchFamily="18" charset="2"/>
              <a:buChar char="[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Internal Rating (Basel II, CRD)</a:t>
            </a:r>
          </a:p>
          <a:p>
            <a:pPr marL="722313" lvl="3" indent="-361950">
              <a:buClr>
                <a:srgbClr val="8C0E3E"/>
              </a:buClr>
              <a:buSzPct val="115000"/>
              <a:buFont typeface="Wingdings 3" pitchFamily="18" charset="2"/>
              <a:buChar char="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LGD-Grading</a:t>
            </a:r>
          </a:p>
          <a:p>
            <a:pPr marL="722313" lvl="3" indent="-361950">
              <a:spcAft>
                <a:spcPts val="800"/>
              </a:spcAft>
              <a:buClr>
                <a:srgbClr val="8C0E3E"/>
              </a:buClr>
              <a:buSzPct val="115000"/>
              <a:buFont typeface="Wingdings 3" pitchFamily="18" charset="2"/>
              <a:buChar char="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Compensation for non-existing data on </a:t>
            </a:r>
            <a:br>
              <a:rPr lang="en-US" sz="1200" dirty="0">
                <a:latin typeface="Arial" pitchFamily="34" charset="0"/>
                <a:cs typeface="Arial" pitchFamily="34" charset="0"/>
              </a:rPr>
            </a:br>
            <a:r>
              <a:rPr lang="en-US" sz="1200" dirty="0">
                <a:latin typeface="Arial" pitchFamily="34" charset="0"/>
                <a:cs typeface="Arial" pitchFamily="34" charset="0"/>
              </a:rPr>
              <a:t>recovery rates in real estate finance in most countries</a:t>
            </a:r>
          </a:p>
        </p:txBody>
      </p:sp>
    </p:spTree>
    <p:extLst>
      <p:ext uri="{BB962C8B-B14F-4D97-AF65-F5344CB8AC3E}">
        <p14:creationId xmlns:p14="http://schemas.microsoft.com/office/powerpoint/2010/main" val="36615662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7C2DC96-7DE1-AC9E-6634-645F60450A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3ECD6A0-3D93-F84C-9B99-ACBDDD09AA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50</a:t>
            </a:fld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F091748-D315-92A2-3070-7C0F0FB431C4}"/>
              </a:ext>
            </a:extLst>
          </p:cNvPr>
          <p:cNvSpPr txBox="1"/>
          <p:nvPr/>
        </p:nvSpPr>
        <p:spPr>
          <a:xfrm>
            <a:off x="1861576" y="1626742"/>
            <a:ext cx="4873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/>
              <a:t>Covered</a:t>
            </a:r>
            <a:r>
              <a:rPr lang="de-DE" sz="1400" b="1" dirty="0"/>
              <a:t> Bond Public Supervision (art. 18 </a:t>
            </a:r>
            <a:r>
              <a:rPr lang="de-DE" sz="1400" b="1" dirty="0" err="1"/>
              <a:t>to</a:t>
            </a:r>
            <a:r>
              <a:rPr lang="de-DE" sz="1400" b="1" dirty="0"/>
              <a:t> 26 CBD)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E0FE2E2-3345-19D6-27AC-263D6019EE42}"/>
              </a:ext>
            </a:extLst>
          </p:cNvPr>
          <p:cNvSpPr txBox="1"/>
          <p:nvPr/>
        </p:nvSpPr>
        <p:spPr>
          <a:xfrm>
            <a:off x="386653" y="2145766"/>
            <a:ext cx="2949846" cy="1169551"/>
          </a:xfrm>
          <a:prstGeom prst="rect">
            <a:avLst/>
          </a:prstGeom>
          <a:noFill/>
          <a:ln>
            <a:solidFill>
              <a:srgbClr val="990033"/>
            </a:solidFill>
            <a:prstDash val="solid"/>
          </a:ln>
        </p:spPr>
        <p:txBody>
          <a:bodyPr wrap="none" rtlCol="0">
            <a:spAutoFit/>
          </a:bodyPr>
          <a:lstStyle/>
          <a:p>
            <a:pPr algn="ctr"/>
            <a:r>
              <a:rPr lang="de-DE" sz="1400" dirty="0"/>
              <a:t>Supervision </a:t>
            </a:r>
          </a:p>
          <a:p>
            <a:pPr algn="ctr"/>
            <a:r>
              <a:rPr lang="de-DE" sz="1400" dirty="0" err="1"/>
              <a:t>ensuring</a:t>
            </a:r>
            <a:r>
              <a:rPr lang="de-DE" sz="1400" dirty="0"/>
              <a:t> </a:t>
            </a:r>
          </a:p>
          <a:p>
            <a:pPr algn="ctr"/>
            <a:r>
              <a:rPr lang="de-DE" sz="1400" dirty="0" err="1"/>
              <a:t>compliance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/ </a:t>
            </a:r>
            <a:r>
              <a:rPr lang="de-DE" sz="1400" dirty="0" err="1"/>
              <a:t>enformcement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endParaRPr lang="de-DE" sz="1400" dirty="0"/>
          </a:p>
          <a:p>
            <a:pPr algn="ctr"/>
            <a:r>
              <a:rPr lang="de-DE" sz="1400" dirty="0" err="1"/>
              <a:t>requirements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issue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CB</a:t>
            </a:r>
          </a:p>
          <a:p>
            <a:pPr algn="ctr"/>
            <a:r>
              <a:rPr lang="de-DE" sz="1400" dirty="0"/>
              <a:t>Art. 3 (18); 18 CBD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821D26D-35F1-DBE8-86E9-F6260228CCF5}"/>
              </a:ext>
            </a:extLst>
          </p:cNvPr>
          <p:cNvSpPr txBox="1"/>
          <p:nvPr/>
        </p:nvSpPr>
        <p:spPr>
          <a:xfrm>
            <a:off x="3848028" y="2143276"/>
            <a:ext cx="1755609" cy="1169551"/>
          </a:xfrm>
          <a:prstGeom prst="rect">
            <a:avLst/>
          </a:prstGeom>
          <a:noFill/>
          <a:ln>
            <a:solidFill>
              <a:srgbClr val="990033"/>
            </a:solidFill>
            <a:prstDash val="solid"/>
          </a:ln>
        </p:spPr>
        <p:txBody>
          <a:bodyPr wrap="none" rtlCol="0">
            <a:spAutoFit/>
          </a:bodyPr>
          <a:lstStyle/>
          <a:p>
            <a:pPr algn="ctr"/>
            <a:endParaRPr lang="de-DE" sz="1400" dirty="0"/>
          </a:p>
          <a:p>
            <a:pPr algn="ctr"/>
            <a:r>
              <a:rPr lang="de-DE" sz="1400" dirty="0"/>
              <a:t>Permission </a:t>
            </a:r>
          </a:p>
          <a:p>
            <a:pPr algn="ctr"/>
            <a:r>
              <a:rPr lang="de-DE" sz="1400" dirty="0" err="1"/>
              <a:t>for</a:t>
            </a:r>
            <a:r>
              <a:rPr lang="de-DE" sz="1400" dirty="0"/>
              <a:t> CB-programmes</a:t>
            </a:r>
          </a:p>
          <a:p>
            <a:pPr algn="ctr"/>
            <a:r>
              <a:rPr lang="de-DE" sz="1400" dirty="0"/>
              <a:t>Art. 19 CBD</a:t>
            </a:r>
          </a:p>
          <a:p>
            <a:pPr algn="ctr"/>
            <a:endParaRPr lang="de-DE" sz="1400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67C5075-FBBE-C8A4-DB02-4C98A5E7A9D9}"/>
              </a:ext>
            </a:extLst>
          </p:cNvPr>
          <p:cNvSpPr txBox="1"/>
          <p:nvPr/>
        </p:nvSpPr>
        <p:spPr>
          <a:xfrm>
            <a:off x="6258723" y="2138439"/>
            <a:ext cx="2097049" cy="1169551"/>
          </a:xfrm>
          <a:prstGeom prst="rect">
            <a:avLst/>
          </a:prstGeom>
          <a:noFill/>
          <a:ln>
            <a:solidFill>
              <a:srgbClr val="990033"/>
            </a:solidFill>
            <a:prstDash val="solid"/>
          </a:ln>
        </p:spPr>
        <p:txBody>
          <a:bodyPr wrap="none" rtlCol="0">
            <a:spAutoFit/>
          </a:bodyPr>
          <a:lstStyle/>
          <a:p>
            <a:pPr algn="ctr"/>
            <a:endParaRPr lang="de-DE" sz="1400" dirty="0"/>
          </a:p>
          <a:p>
            <a:pPr algn="ctr"/>
            <a:r>
              <a:rPr lang="de-DE" sz="1400" dirty="0"/>
              <a:t>CB </a:t>
            </a:r>
            <a:r>
              <a:rPr lang="de-DE" sz="1400" dirty="0" err="1"/>
              <a:t>public</a:t>
            </a:r>
            <a:r>
              <a:rPr lang="de-DE" sz="1400" dirty="0"/>
              <a:t> </a:t>
            </a:r>
            <a:r>
              <a:rPr lang="de-DE" sz="1400" dirty="0" err="1"/>
              <a:t>supervision</a:t>
            </a:r>
            <a:r>
              <a:rPr lang="de-DE" sz="1400" dirty="0"/>
              <a:t> in</a:t>
            </a:r>
          </a:p>
          <a:p>
            <a:pPr algn="ctr"/>
            <a:r>
              <a:rPr lang="de-DE" sz="1400" dirty="0" err="1"/>
              <a:t>insolvency</a:t>
            </a:r>
            <a:r>
              <a:rPr lang="de-DE" sz="1400" dirty="0"/>
              <a:t> / </a:t>
            </a:r>
            <a:r>
              <a:rPr lang="de-DE" sz="1400" dirty="0" err="1"/>
              <a:t>resolution</a:t>
            </a:r>
            <a:endParaRPr lang="de-DE" sz="1400" dirty="0"/>
          </a:p>
          <a:p>
            <a:pPr algn="ctr"/>
            <a:r>
              <a:rPr lang="de-DE" sz="1400" dirty="0"/>
              <a:t>Art. 20 CBD</a:t>
            </a:r>
          </a:p>
          <a:p>
            <a:pPr algn="ctr"/>
            <a:endParaRPr lang="de-DE" sz="1400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B48C7A75-EEA7-FBB0-668C-9B2090AF63F2}"/>
              </a:ext>
            </a:extLst>
          </p:cNvPr>
          <p:cNvSpPr txBox="1">
            <a:spLocks/>
          </p:cNvSpPr>
          <p:nvPr/>
        </p:nvSpPr>
        <p:spPr>
          <a:xfrm>
            <a:off x="911807" y="694500"/>
            <a:ext cx="5388768" cy="215444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180975" indent="-180975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+mj-lt"/>
              <a:buAutoNum type="arabicPeriod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6213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0088" indent="-3429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81063" indent="-3429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2037" indent="-3429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r>
              <a:rPr lang="de-DE" b="0" dirty="0">
                <a:solidFill>
                  <a:schemeClr val="accent1"/>
                </a:solidFill>
              </a:rPr>
              <a:t>3. Up </a:t>
            </a:r>
            <a:r>
              <a:rPr lang="de-DE" b="0" dirty="0" err="1">
                <a:solidFill>
                  <a:schemeClr val="accent1"/>
                </a:solidFill>
              </a:rPr>
              <a:t>to</a:t>
            </a:r>
            <a:r>
              <a:rPr lang="de-DE" b="0" dirty="0">
                <a:solidFill>
                  <a:schemeClr val="accent1"/>
                </a:solidFill>
              </a:rPr>
              <a:t> date </a:t>
            </a:r>
            <a:r>
              <a:rPr lang="de-DE" b="0" dirty="0" err="1">
                <a:solidFill>
                  <a:schemeClr val="accent1"/>
                </a:solidFill>
              </a:rPr>
              <a:t>Covered</a:t>
            </a:r>
            <a:r>
              <a:rPr lang="de-DE" b="0" dirty="0">
                <a:solidFill>
                  <a:schemeClr val="accent1"/>
                </a:solidFill>
              </a:rPr>
              <a:t> Bond Law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E3B81F4-4B07-A17A-F82D-E6EA0B8BA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34800"/>
            <a:ext cx="8426450" cy="307777"/>
          </a:xfrm>
        </p:spPr>
        <p:txBody>
          <a:bodyPr/>
          <a:lstStyle/>
          <a:p>
            <a:pPr marL="542925" indent="-542925"/>
            <a:r>
              <a:rPr lang="de-DE" b="1" dirty="0"/>
              <a:t>B. </a:t>
            </a:r>
            <a:r>
              <a:rPr lang="en-US" b="1" dirty="0"/>
              <a:t>Specific Legislation on Covered Bonds - Europe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5357345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CC49CF-B31C-CDCB-96F9-063BDCAFF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807" y="657556"/>
            <a:ext cx="5388768" cy="215444"/>
          </a:xfrm>
        </p:spPr>
        <p:txBody>
          <a:bodyPr/>
          <a:lstStyle/>
          <a:p>
            <a:pPr marL="0" indent="0">
              <a:buNone/>
            </a:pPr>
            <a:r>
              <a:rPr lang="de-DE" b="0" dirty="0">
                <a:solidFill>
                  <a:schemeClr val="accent1"/>
                </a:solidFill>
              </a:rPr>
              <a:t>3</a:t>
            </a:r>
            <a:r>
              <a:rPr lang="de-DE" sz="1400" b="0" dirty="0">
                <a:solidFill>
                  <a:schemeClr val="accent1"/>
                </a:solidFill>
              </a:rPr>
              <a:t>. Up </a:t>
            </a:r>
            <a:r>
              <a:rPr lang="de-DE" sz="1400" b="0" dirty="0" err="1">
                <a:solidFill>
                  <a:schemeClr val="accent1"/>
                </a:solidFill>
              </a:rPr>
              <a:t>to</a:t>
            </a:r>
            <a:r>
              <a:rPr lang="de-DE" sz="1400" b="0" dirty="0">
                <a:solidFill>
                  <a:schemeClr val="accent1"/>
                </a:solidFill>
              </a:rPr>
              <a:t> date </a:t>
            </a:r>
            <a:r>
              <a:rPr lang="de-DE" sz="1400" b="0" dirty="0" err="1">
                <a:solidFill>
                  <a:schemeClr val="accent1"/>
                </a:solidFill>
              </a:rPr>
              <a:t>Covered</a:t>
            </a:r>
            <a:r>
              <a:rPr lang="de-DE" sz="1400" b="0" dirty="0">
                <a:solidFill>
                  <a:schemeClr val="accent1"/>
                </a:solidFill>
              </a:rPr>
              <a:t> Bond Law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BFEDC93-C956-8641-741D-1349FD3E7A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3553FA1-177C-771A-999E-7594A77066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51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AB71ADE-77E4-713A-4C8D-4A89AF7B1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203" y="922962"/>
            <a:ext cx="7074597" cy="3810342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DF0F2215-7618-01B0-EADA-E35E14307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34800"/>
            <a:ext cx="8426450" cy="307777"/>
          </a:xfrm>
        </p:spPr>
        <p:txBody>
          <a:bodyPr/>
          <a:lstStyle/>
          <a:p>
            <a:pPr marL="542925" indent="-542925"/>
            <a:r>
              <a:rPr lang="de-DE" b="1" dirty="0"/>
              <a:t>B. </a:t>
            </a:r>
            <a:r>
              <a:rPr lang="en-US" b="1" dirty="0"/>
              <a:t>Specific Legislation on Covered Bonds - Europe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339427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CC49CF-B31C-CDCB-96F9-063BDCAFF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149" y="662162"/>
            <a:ext cx="6849578" cy="215444"/>
          </a:xfrm>
        </p:spPr>
        <p:txBody>
          <a:bodyPr/>
          <a:lstStyle/>
          <a:p>
            <a:pPr marL="0" indent="0">
              <a:buNone/>
            </a:pPr>
            <a:r>
              <a:rPr lang="de-DE" b="0" dirty="0">
                <a:solidFill>
                  <a:schemeClr val="accent1"/>
                </a:solidFill>
              </a:rPr>
              <a:t>3</a:t>
            </a:r>
            <a:r>
              <a:rPr lang="de-DE" sz="1400" b="0" dirty="0">
                <a:solidFill>
                  <a:schemeClr val="accent1"/>
                </a:solidFill>
              </a:rPr>
              <a:t>. Up </a:t>
            </a:r>
            <a:r>
              <a:rPr lang="de-DE" sz="1400" b="0" dirty="0" err="1">
                <a:solidFill>
                  <a:schemeClr val="accent1"/>
                </a:solidFill>
              </a:rPr>
              <a:t>to</a:t>
            </a:r>
            <a:r>
              <a:rPr lang="de-DE" sz="1400" b="0" dirty="0">
                <a:solidFill>
                  <a:schemeClr val="accent1"/>
                </a:solidFill>
              </a:rPr>
              <a:t> date </a:t>
            </a:r>
            <a:r>
              <a:rPr lang="de-DE" sz="1400" b="0" dirty="0" err="1">
                <a:solidFill>
                  <a:schemeClr val="accent1"/>
                </a:solidFill>
              </a:rPr>
              <a:t>Covered</a:t>
            </a:r>
            <a:r>
              <a:rPr lang="de-DE" sz="1400" b="0" dirty="0">
                <a:solidFill>
                  <a:schemeClr val="accent1"/>
                </a:solidFill>
              </a:rPr>
              <a:t> Bond Law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BFEDC93-C956-8641-741D-1349FD3E7A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3553FA1-177C-771A-999E-7594A77066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52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D86C5F7-079C-EE61-E920-3F8E024E2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64" y="913726"/>
            <a:ext cx="6671346" cy="3818816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3BF037A4-DEAC-1591-BD65-A1AB4054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34800"/>
            <a:ext cx="8426450" cy="307777"/>
          </a:xfrm>
        </p:spPr>
        <p:txBody>
          <a:bodyPr/>
          <a:lstStyle/>
          <a:p>
            <a:pPr marL="542925" indent="-542925"/>
            <a:r>
              <a:rPr lang="de-DE" b="1" dirty="0"/>
              <a:t>B. </a:t>
            </a:r>
            <a:r>
              <a:rPr lang="en-US" b="1" dirty="0"/>
              <a:t>Specific Legislation on Covered Bonds - Europe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5102609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BFEDC93-C956-8641-741D-1349FD3E7A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3553FA1-177C-771A-999E-7594A77066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53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C873359-EF20-D8EC-EB5E-98E2B096D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281" y="887486"/>
            <a:ext cx="6381101" cy="3844942"/>
          </a:xfrm>
          <a:prstGeom prst="rect">
            <a:avLst/>
          </a:prstGeo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98A4605A-4710-8478-A4FF-C5612DB09303}"/>
              </a:ext>
            </a:extLst>
          </p:cNvPr>
          <p:cNvSpPr txBox="1">
            <a:spLocks/>
          </p:cNvSpPr>
          <p:nvPr/>
        </p:nvSpPr>
        <p:spPr>
          <a:xfrm>
            <a:off x="904914" y="642938"/>
            <a:ext cx="6849578" cy="215444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180975" indent="-180975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+mj-lt"/>
              <a:buAutoNum type="arabicPeriod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6213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0088" indent="-3429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81063" indent="-3429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2037" indent="-3429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r>
              <a:rPr lang="de-DE" b="0" dirty="0">
                <a:solidFill>
                  <a:schemeClr val="accent1"/>
                </a:solidFill>
              </a:rPr>
              <a:t>3. Up </a:t>
            </a:r>
            <a:r>
              <a:rPr lang="de-DE" b="0" dirty="0" err="1">
                <a:solidFill>
                  <a:schemeClr val="accent1"/>
                </a:solidFill>
              </a:rPr>
              <a:t>to</a:t>
            </a:r>
            <a:r>
              <a:rPr lang="de-DE" b="0" dirty="0">
                <a:solidFill>
                  <a:schemeClr val="accent1"/>
                </a:solidFill>
              </a:rPr>
              <a:t> date </a:t>
            </a:r>
            <a:r>
              <a:rPr lang="de-DE" b="0" dirty="0" err="1">
                <a:solidFill>
                  <a:schemeClr val="accent1"/>
                </a:solidFill>
              </a:rPr>
              <a:t>Covered</a:t>
            </a:r>
            <a:r>
              <a:rPr lang="de-DE" b="0" dirty="0">
                <a:solidFill>
                  <a:schemeClr val="accent1"/>
                </a:solidFill>
              </a:rPr>
              <a:t> Bond Law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90C7471A-E04D-5E4B-2901-A4AE8F30D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34800"/>
            <a:ext cx="8426450" cy="307777"/>
          </a:xfrm>
        </p:spPr>
        <p:txBody>
          <a:bodyPr/>
          <a:lstStyle/>
          <a:p>
            <a:pPr marL="542925" indent="-542925"/>
            <a:r>
              <a:rPr lang="de-DE" b="1" dirty="0"/>
              <a:t>B. </a:t>
            </a:r>
            <a:r>
              <a:rPr lang="en-US" b="1" dirty="0"/>
              <a:t>Specific Legislation on Covered Bonds - Europe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2770065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BFEDC93-C956-8641-741D-1349FD3E7A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3553FA1-177C-771A-999E-7594A77066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54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C873359-EF20-D8EC-EB5E-98E2B096D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282" y="915196"/>
            <a:ext cx="6342128" cy="3821459"/>
          </a:xfrm>
          <a:prstGeom prst="rect">
            <a:avLst/>
          </a:prstGeo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BD279BDC-50EF-99AD-B5E0-F93A28508E50}"/>
              </a:ext>
            </a:extLst>
          </p:cNvPr>
          <p:cNvSpPr txBox="1">
            <a:spLocks/>
          </p:cNvSpPr>
          <p:nvPr/>
        </p:nvSpPr>
        <p:spPr>
          <a:xfrm>
            <a:off x="923388" y="680634"/>
            <a:ext cx="6849578" cy="215444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180975" indent="-180975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+mj-lt"/>
              <a:buAutoNum type="arabicPeriod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6213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0088" indent="-3429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81063" indent="-3429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2037" indent="-3429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r>
              <a:rPr lang="de-DE" b="0" dirty="0">
                <a:solidFill>
                  <a:schemeClr val="accent1"/>
                </a:solidFill>
              </a:rPr>
              <a:t>3. Up </a:t>
            </a:r>
            <a:r>
              <a:rPr lang="de-DE" b="0" dirty="0" err="1">
                <a:solidFill>
                  <a:schemeClr val="accent1"/>
                </a:solidFill>
              </a:rPr>
              <a:t>to</a:t>
            </a:r>
            <a:r>
              <a:rPr lang="de-DE" b="0" dirty="0">
                <a:solidFill>
                  <a:schemeClr val="accent1"/>
                </a:solidFill>
              </a:rPr>
              <a:t> date </a:t>
            </a:r>
            <a:r>
              <a:rPr lang="de-DE" b="0" dirty="0" err="1">
                <a:solidFill>
                  <a:schemeClr val="accent1"/>
                </a:solidFill>
              </a:rPr>
              <a:t>Covered</a:t>
            </a:r>
            <a:r>
              <a:rPr lang="de-DE" b="0" dirty="0">
                <a:solidFill>
                  <a:schemeClr val="accent1"/>
                </a:solidFill>
              </a:rPr>
              <a:t> Bond Law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9C0A6AC9-9035-EDC7-C574-148FB7C60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34800"/>
            <a:ext cx="8426450" cy="307777"/>
          </a:xfrm>
        </p:spPr>
        <p:txBody>
          <a:bodyPr/>
          <a:lstStyle/>
          <a:p>
            <a:pPr marL="542925" indent="-542925"/>
            <a:r>
              <a:rPr lang="de-DE" b="1" dirty="0"/>
              <a:t>B. </a:t>
            </a:r>
            <a:r>
              <a:rPr lang="en-US" b="1" dirty="0"/>
              <a:t>Specific Legislation on Covered Bonds - Europe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5416809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BFEDC93-C956-8641-741D-1349FD3E7A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3553FA1-177C-771A-999E-7594A77066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55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64BD4D5-BDF1-97D9-DC39-5DE503728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174" y="933915"/>
            <a:ext cx="6364584" cy="3793505"/>
          </a:xfrm>
          <a:prstGeom prst="rect">
            <a:avLst/>
          </a:prstGeo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C7551470-B595-7040-E2F5-6DAB5FE88FF2}"/>
              </a:ext>
            </a:extLst>
          </p:cNvPr>
          <p:cNvSpPr txBox="1">
            <a:spLocks/>
          </p:cNvSpPr>
          <p:nvPr/>
        </p:nvSpPr>
        <p:spPr>
          <a:xfrm>
            <a:off x="914153" y="671398"/>
            <a:ext cx="6849578" cy="215444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180975" indent="-180975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+mj-lt"/>
              <a:buAutoNum type="arabicPeriod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6213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0088" indent="-3429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81063" indent="-3429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2037" indent="-3429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r>
              <a:rPr lang="de-DE" b="0" dirty="0">
                <a:solidFill>
                  <a:schemeClr val="accent1"/>
                </a:solidFill>
              </a:rPr>
              <a:t>3. Up </a:t>
            </a:r>
            <a:r>
              <a:rPr lang="de-DE" b="0" dirty="0" err="1">
                <a:solidFill>
                  <a:schemeClr val="accent1"/>
                </a:solidFill>
              </a:rPr>
              <a:t>to</a:t>
            </a:r>
            <a:r>
              <a:rPr lang="de-DE" b="0" dirty="0">
                <a:solidFill>
                  <a:schemeClr val="accent1"/>
                </a:solidFill>
              </a:rPr>
              <a:t> date </a:t>
            </a:r>
            <a:r>
              <a:rPr lang="de-DE" b="0" dirty="0" err="1">
                <a:solidFill>
                  <a:schemeClr val="accent1"/>
                </a:solidFill>
              </a:rPr>
              <a:t>Covered</a:t>
            </a:r>
            <a:r>
              <a:rPr lang="de-DE" b="0" dirty="0">
                <a:solidFill>
                  <a:schemeClr val="accent1"/>
                </a:solidFill>
              </a:rPr>
              <a:t> Bond Law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FD2CC3C-FF08-036A-5F45-D3A7C3B01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34800"/>
            <a:ext cx="8426450" cy="307777"/>
          </a:xfrm>
        </p:spPr>
        <p:txBody>
          <a:bodyPr/>
          <a:lstStyle/>
          <a:p>
            <a:pPr marL="542925" indent="-542925"/>
            <a:r>
              <a:rPr lang="de-DE" b="1" dirty="0"/>
              <a:t>B. </a:t>
            </a:r>
            <a:r>
              <a:rPr lang="en-US" b="1" dirty="0"/>
              <a:t>Specific Legislation on Covered Bonds - Europe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0674107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BFEDC93-C956-8641-741D-1349FD3E7A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3553FA1-177C-771A-999E-7594A77066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56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214FF29-7E76-4606-68FF-F8412F881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90" y="950669"/>
            <a:ext cx="6701112" cy="3776751"/>
          </a:xfrm>
          <a:prstGeom prst="rect">
            <a:avLst/>
          </a:prstGeo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0793EE4-0BEA-BB83-F9F1-6CD97B575D1C}"/>
              </a:ext>
            </a:extLst>
          </p:cNvPr>
          <p:cNvSpPr txBox="1">
            <a:spLocks/>
          </p:cNvSpPr>
          <p:nvPr/>
        </p:nvSpPr>
        <p:spPr>
          <a:xfrm>
            <a:off x="914148" y="652926"/>
            <a:ext cx="6849578" cy="215444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180975" indent="-180975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+mj-lt"/>
              <a:buAutoNum type="arabicPeriod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6213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0088" indent="-3429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81063" indent="-3429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2037" indent="-3429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r>
              <a:rPr lang="de-DE" b="0" dirty="0">
                <a:solidFill>
                  <a:schemeClr val="accent1"/>
                </a:solidFill>
              </a:rPr>
              <a:t>3. Up </a:t>
            </a:r>
            <a:r>
              <a:rPr lang="de-DE" b="0" dirty="0" err="1">
                <a:solidFill>
                  <a:schemeClr val="accent1"/>
                </a:solidFill>
              </a:rPr>
              <a:t>to</a:t>
            </a:r>
            <a:r>
              <a:rPr lang="de-DE" b="0" dirty="0">
                <a:solidFill>
                  <a:schemeClr val="accent1"/>
                </a:solidFill>
              </a:rPr>
              <a:t> date </a:t>
            </a:r>
            <a:r>
              <a:rPr lang="de-DE" b="0" dirty="0" err="1">
                <a:solidFill>
                  <a:schemeClr val="accent1"/>
                </a:solidFill>
              </a:rPr>
              <a:t>Covered</a:t>
            </a:r>
            <a:r>
              <a:rPr lang="de-DE" b="0" dirty="0">
                <a:solidFill>
                  <a:schemeClr val="accent1"/>
                </a:solidFill>
              </a:rPr>
              <a:t> Bond Law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C06A65C-F373-72BC-172A-3FE49B035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34800"/>
            <a:ext cx="8426450" cy="307777"/>
          </a:xfrm>
        </p:spPr>
        <p:txBody>
          <a:bodyPr/>
          <a:lstStyle/>
          <a:p>
            <a:pPr marL="542925" indent="-542925"/>
            <a:r>
              <a:rPr lang="de-DE" b="1" dirty="0"/>
              <a:t>B. </a:t>
            </a:r>
            <a:r>
              <a:rPr lang="en-US" b="1" dirty="0"/>
              <a:t>Specific Legislation on Covered Bonds - Europe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8045271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F685116-08DA-6BDF-22CC-B0591A5B04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051810-0609-2FC7-422F-F2D0892175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57</a:t>
            </a:fld>
            <a:endParaRPr lang="de-DE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502F88C6-CCAB-C62E-3267-9371831985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4136" y="671280"/>
            <a:ext cx="5127627" cy="215444"/>
          </a:xfrm>
        </p:spPr>
        <p:txBody>
          <a:bodyPr/>
          <a:lstStyle/>
          <a:p>
            <a:r>
              <a:rPr lang="de-DE" sz="1400" dirty="0">
                <a:solidFill>
                  <a:schemeClr val="accent1"/>
                </a:solidFill>
              </a:rPr>
              <a:t>4. </a:t>
            </a:r>
            <a:r>
              <a:rPr lang="de-DE" sz="1400" dirty="0" err="1">
                <a:solidFill>
                  <a:schemeClr val="accent1"/>
                </a:solidFill>
              </a:rPr>
              <a:t>Valuation</a:t>
            </a:r>
            <a:r>
              <a:rPr lang="de-DE" sz="1400" dirty="0">
                <a:solidFill>
                  <a:schemeClr val="accent1"/>
                </a:solidFill>
              </a:rPr>
              <a:t> and LTV</a:t>
            </a:r>
            <a:endParaRPr lang="de-DE" sz="1400" b="0" dirty="0">
              <a:solidFill>
                <a:schemeClr val="accent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413C7EC-6FEC-31E4-1343-2E83F24AE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736" y="902875"/>
            <a:ext cx="7299417" cy="3673799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67782A1C-D8F8-13B2-3DC4-CDE0B2206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34800"/>
            <a:ext cx="8426450" cy="307777"/>
          </a:xfrm>
        </p:spPr>
        <p:txBody>
          <a:bodyPr/>
          <a:lstStyle/>
          <a:p>
            <a:pPr marL="542925" indent="-542925"/>
            <a:r>
              <a:rPr lang="de-DE" b="1" dirty="0"/>
              <a:t>B. </a:t>
            </a:r>
            <a:r>
              <a:rPr lang="en-US" b="1" dirty="0"/>
              <a:t>Specific Legislation on Covered Bonds - Europe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8544032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F685116-08DA-6BDF-22CC-B0591A5B04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051810-0609-2FC7-422F-F2D0892175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58</a:t>
            </a:fld>
            <a:endParaRPr lang="de-DE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502F88C6-CCAB-C62E-3267-9371831985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4136" y="671280"/>
            <a:ext cx="5127627" cy="215444"/>
          </a:xfrm>
        </p:spPr>
        <p:txBody>
          <a:bodyPr/>
          <a:lstStyle/>
          <a:p>
            <a:r>
              <a:rPr lang="de-DE" sz="1400" dirty="0">
                <a:solidFill>
                  <a:schemeClr val="accent1"/>
                </a:solidFill>
              </a:rPr>
              <a:t>4. </a:t>
            </a:r>
            <a:r>
              <a:rPr lang="de-DE" sz="1400" dirty="0" err="1">
                <a:solidFill>
                  <a:schemeClr val="accent1"/>
                </a:solidFill>
              </a:rPr>
              <a:t>Valuation</a:t>
            </a:r>
            <a:r>
              <a:rPr lang="de-DE" sz="1400" dirty="0">
                <a:solidFill>
                  <a:schemeClr val="accent1"/>
                </a:solidFill>
              </a:rPr>
              <a:t> and LTV</a:t>
            </a:r>
            <a:endParaRPr lang="de-DE" sz="1400" b="0" dirty="0">
              <a:solidFill>
                <a:schemeClr val="accent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0FA444B-6875-17F4-E9D3-D52FCB723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946" y="981479"/>
            <a:ext cx="7357292" cy="3687729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EB71AC8A-EC96-9500-08BC-900C89A68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34800"/>
            <a:ext cx="8426450" cy="307777"/>
          </a:xfrm>
        </p:spPr>
        <p:txBody>
          <a:bodyPr/>
          <a:lstStyle/>
          <a:p>
            <a:pPr marL="542925" indent="-542925"/>
            <a:r>
              <a:rPr lang="de-DE" b="1" dirty="0"/>
              <a:t>B. </a:t>
            </a:r>
            <a:r>
              <a:rPr lang="en-US" b="1" dirty="0"/>
              <a:t>Specific Legislation on Covered Bonds - Europe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5951975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F685116-08DA-6BDF-22CC-B0591A5B04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051810-0609-2FC7-422F-F2D0892175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59</a:t>
            </a:fld>
            <a:endParaRPr lang="de-DE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502F88C6-CCAB-C62E-3267-9371831985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25287" y="671280"/>
            <a:ext cx="5127627" cy="215444"/>
          </a:xfrm>
        </p:spPr>
        <p:txBody>
          <a:bodyPr/>
          <a:lstStyle/>
          <a:p>
            <a:r>
              <a:rPr lang="de-DE" sz="1400" dirty="0">
                <a:solidFill>
                  <a:schemeClr val="accent1"/>
                </a:solidFill>
              </a:rPr>
              <a:t>5. </a:t>
            </a:r>
            <a:r>
              <a:rPr lang="de-DE" sz="1400" b="0" dirty="0">
                <a:solidFill>
                  <a:schemeClr val="accent1"/>
                </a:solidFill>
              </a:rPr>
              <a:t>Independent and </a:t>
            </a:r>
            <a:r>
              <a:rPr lang="de-DE" sz="1400" b="0" dirty="0" err="1">
                <a:solidFill>
                  <a:schemeClr val="accent1"/>
                </a:solidFill>
              </a:rPr>
              <a:t>Specific</a:t>
            </a:r>
            <a:r>
              <a:rPr lang="de-DE" sz="1400" b="0" dirty="0">
                <a:solidFill>
                  <a:schemeClr val="accent1"/>
                </a:solidFill>
              </a:rPr>
              <a:t> Public Supervision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82DCA39-4161-E551-67CA-C22119430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911" y="994111"/>
            <a:ext cx="7412310" cy="3672491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40C08C4F-2189-EAAB-3388-F39D367A8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34800"/>
            <a:ext cx="8426450" cy="307777"/>
          </a:xfrm>
        </p:spPr>
        <p:txBody>
          <a:bodyPr/>
          <a:lstStyle/>
          <a:p>
            <a:pPr marL="542925" indent="-542925"/>
            <a:r>
              <a:rPr lang="de-DE" b="1" dirty="0"/>
              <a:t>B. </a:t>
            </a:r>
            <a:r>
              <a:rPr lang="en-US" b="1" dirty="0"/>
              <a:t>Specific Legislation on Covered Bonds - Europe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289740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986631C-BBC0-4ECC-3216-D9C948E648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E1FE1B6-AC14-F195-3438-BFC65FAF67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5AAE280-88B2-F862-2873-636A22169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34800"/>
            <a:ext cx="8426450" cy="307777"/>
          </a:xfrm>
        </p:spPr>
        <p:txBody>
          <a:bodyPr/>
          <a:lstStyle/>
          <a:p>
            <a:pPr marL="542925" indent="-542925"/>
            <a:r>
              <a:rPr lang="de-DE" b="1" dirty="0"/>
              <a:t>A. 	Reliability of Mortgage Finance - Europe</a:t>
            </a: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FEA24EAA-9155-2086-B4F9-8EF68F4D7F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2985" y="721289"/>
            <a:ext cx="5594762" cy="215444"/>
          </a:xfrm>
        </p:spPr>
        <p:txBody>
          <a:bodyPr/>
          <a:lstStyle/>
          <a:p>
            <a:r>
              <a:rPr lang="de-DE" sz="1400" dirty="0">
                <a:solidFill>
                  <a:schemeClr val="accent1"/>
                </a:solidFill>
              </a:rPr>
              <a:t>1. </a:t>
            </a:r>
            <a:r>
              <a:rPr lang="de-DE" sz="1400" b="0" dirty="0">
                <a:solidFill>
                  <a:schemeClr val="accent1"/>
                </a:solidFill>
                <a:cs typeface="Arial" pitchFamily="34" charset="0"/>
              </a:rPr>
              <a:t>Round Table Security Rights Over </a:t>
            </a:r>
            <a:r>
              <a:rPr lang="de-DE" sz="1400" b="0" dirty="0" err="1">
                <a:solidFill>
                  <a:schemeClr val="accent1"/>
                </a:solidFill>
                <a:cs typeface="Arial" pitchFamily="34" charset="0"/>
              </a:rPr>
              <a:t>Immovable</a:t>
            </a:r>
            <a:r>
              <a:rPr lang="de-DE" sz="1400" b="0" dirty="0">
                <a:solidFill>
                  <a:schemeClr val="accent1"/>
                </a:solidFill>
                <a:cs typeface="Arial" pitchFamily="34" charset="0"/>
              </a:rPr>
              <a:t> Property (RT SRIP)</a:t>
            </a:r>
            <a:endParaRPr lang="de-DE" sz="1400" dirty="0">
              <a:solidFill>
                <a:schemeClr val="accent1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B4D2DCB-A23C-6A82-6F14-1607C782B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17" y="970138"/>
            <a:ext cx="7521498" cy="376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652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F685116-08DA-6BDF-22CC-B0591A5B04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051810-0609-2FC7-422F-F2D0892175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60</a:t>
            </a:fld>
            <a:endParaRPr lang="de-DE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502F88C6-CCAB-C62E-3267-9371831985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6438" y="671280"/>
            <a:ext cx="5127627" cy="215444"/>
          </a:xfrm>
        </p:spPr>
        <p:txBody>
          <a:bodyPr/>
          <a:lstStyle/>
          <a:p>
            <a:r>
              <a:rPr lang="de-DE" sz="1400" dirty="0">
                <a:solidFill>
                  <a:schemeClr val="accent1"/>
                </a:solidFill>
              </a:rPr>
              <a:t>5. </a:t>
            </a:r>
            <a:r>
              <a:rPr lang="de-DE" sz="1400" b="0" dirty="0">
                <a:solidFill>
                  <a:schemeClr val="accent1"/>
                </a:solidFill>
              </a:rPr>
              <a:t>Independent and </a:t>
            </a:r>
            <a:r>
              <a:rPr lang="de-DE" sz="1400" b="0" dirty="0" err="1">
                <a:solidFill>
                  <a:schemeClr val="accent1"/>
                </a:solidFill>
              </a:rPr>
              <a:t>Specific</a:t>
            </a:r>
            <a:r>
              <a:rPr lang="de-DE" sz="1400" b="0" dirty="0">
                <a:solidFill>
                  <a:schemeClr val="accent1"/>
                </a:solidFill>
              </a:rPr>
              <a:t> Public Supervision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8273141-394F-3B4A-7ED7-E193DFD04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04" y="990072"/>
            <a:ext cx="7363798" cy="3684949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00386CC3-AAC6-1B79-0AB3-0DDD55107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34800"/>
            <a:ext cx="8426450" cy="307777"/>
          </a:xfrm>
        </p:spPr>
        <p:txBody>
          <a:bodyPr/>
          <a:lstStyle/>
          <a:p>
            <a:pPr marL="542925" indent="-542925"/>
            <a:r>
              <a:rPr lang="de-DE" b="1" dirty="0"/>
              <a:t>B. </a:t>
            </a:r>
            <a:r>
              <a:rPr lang="en-US" b="1" dirty="0"/>
              <a:t>Specific Legislation on Covered Bonds - Europe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9973069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F685116-08DA-6BDF-22CC-B0591A5B04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051810-0609-2FC7-422F-F2D0892175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61</a:t>
            </a:fld>
            <a:endParaRPr lang="de-DE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502F88C6-CCAB-C62E-3267-9371831985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0231" y="653728"/>
            <a:ext cx="5127627" cy="215444"/>
          </a:xfrm>
        </p:spPr>
        <p:txBody>
          <a:bodyPr/>
          <a:lstStyle/>
          <a:p>
            <a:r>
              <a:rPr lang="de-DE" sz="1400" dirty="0">
                <a:solidFill>
                  <a:schemeClr val="accent1"/>
                </a:solidFill>
              </a:rPr>
              <a:t>5. </a:t>
            </a:r>
            <a:r>
              <a:rPr lang="de-DE" sz="1400" b="0" dirty="0">
                <a:solidFill>
                  <a:schemeClr val="accent1"/>
                </a:solidFill>
              </a:rPr>
              <a:t>Independent and </a:t>
            </a:r>
            <a:r>
              <a:rPr lang="de-DE" sz="1400" b="0" dirty="0" err="1">
                <a:solidFill>
                  <a:schemeClr val="accent1"/>
                </a:solidFill>
              </a:rPr>
              <a:t>Specific</a:t>
            </a:r>
            <a:r>
              <a:rPr lang="de-DE" sz="1400" b="0" dirty="0">
                <a:solidFill>
                  <a:schemeClr val="accent1"/>
                </a:solidFill>
              </a:rPr>
              <a:t> Public Supervision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374ED7E-CB7A-8B60-16B4-510E92ADB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751" y="954276"/>
            <a:ext cx="7329494" cy="370736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5AE3333B-01B7-7805-4421-892C4F6BA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34800"/>
            <a:ext cx="8426450" cy="307777"/>
          </a:xfrm>
        </p:spPr>
        <p:txBody>
          <a:bodyPr/>
          <a:lstStyle/>
          <a:p>
            <a:pPr marL="542925" indent="-542925"/>
            <a:r>
              <a:rPr lang="de-DE" b="1" dirty="0"/>
              <a:t>B. </a:t>
            </a:r>
            <a:r>
              <a:rPr lang="en-US" b="1" dirty="0"/>
              <a:t>Specific Legislation on Covered Bonds - Europe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1875994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F685116-08DA-6BDF-22CC-B0591A5B04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051810-0609-2FC7-422F-F2D0892175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62</a:t>
            </a:fld>
            <a:endParaRPr lang="de-DE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502F88C6-CCAB-C62E-3267-9371831985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25287" y="671280"/>
            <a:ext cx="5127627" cy="215444"/>
          </a:xfrm>
        </p:spPr>
        <p:txBody>
          <a:bodyPr/>
          <a:lstStyle/>
          <a:p>
            <a:r>
              <a:rPr lang="de-DE" sz="1400" dirty="0">
                <a:solidFill>
                  <a:schemeClr val="accent1"/>
                </a:solidFill>
              </a:rPr>
              <a:t>5. </a:t>
            </a:r>
            <a:r>
              <a:rPr lang="de-DE" sz="1400" b="0" dirty="0">
                <a:solidFill>
                  <a:schemeClr val="accent1"/>
                </a:solidFill>
              </a:rPr>
              <a:t>Independent and </a:t>
            </a:r>
            <a:r>
              <a:rPr lang="de-DE" sz="1400" b="0" dirty="0" err="1">
                <a:solidFill>
                  <a:schemeClr val="accent1"/>
                </a:solidFill>
              </a:rPr>
              <a:t>Specific</a:t>
            </a:r>
            <a:r>
              <a:rPr lang="de-DE" sz="1400" b="0" dirty="0">
                <a:solidFill>
                  <a:schemeClr val="accent1"/>
                </a:solidFill>
              </a:rPr>
              <a:t> Public Supervision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DDAC7CE-637E-85AF-84C8-FC6F849F9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14" y="975281"/>
            <a:ext cx="7356277" cy="368726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DC59F03E-01C4-98A3-6C64-BA0FECC43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34800"/>
            <a:ext cx="8426450" cy="307777"/>
          </a:xfrm>
        </p:spPr>
        <p:txBody>
          <a:bodyPr/>
          <a:lstStyle/>
          <a:p>
            <a:pPr marL="542925" indent="-542925"/>
            <a:r>
              <a:rPr lang="de-DE" b="1" dirty="0"/>
              <a:t>B. </a:t>
            </a:r>
            <a:r>
              <a:rPr lang="en-US" b="1" dirty="0"/>
              <a:t>Specific Legislation on Covered Bonds - Europe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6785704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F685116-08DA-6BDF-22CC-B0591A5B04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051810-0609-2FC7-422F-F2D0892175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63</a:t>
            </a:fld>
            <a:endParaRPr lang="de-DE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502F88C6-CCAB-C62E-3267-9371831985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4136" y="671280"/>
            <a:ext cx="5127627" cy="215444"/>
          </a:xfrm>
        </p:spPr>
        <p:txBody>
          <a:bodyPr/>
          <a:lstStyle/>
          <a:p>
            <a:r>
              <a:rPr lang="de-DE" sz="1400" dirty="0">
                <a:solidFill>
                  <a:schemeClr val="accent1"/>
                </a:solidFill>
              </a:rPr>
              <a:t>5. </a:t>
            </a:r>
            <a:r>
              <a:rPr lang="de-DE" sz="1400" b="0" dirty="0">
                <a:solidFill>
                  <a:schemeClr val="accent1"/>
                </a:solidFill>
              </a:rPr>
              <a:t>Independent and </a:t>
            </a:r>
            <a:r>
              <a:rPr lang="de-DE" sz="1400" b="0" dirty="0" err="1">
                <a:solidFill>
                  <a:schemeClr val="accent1"/>
                </a:solidFill>
              </a:rPr>
              <a:t>Specific</a:t>
            </a:r>
            <a:r>
              <a:rPr lang="de-DE" sz="1400" b="0" dirty="0">
                <a:solidFill>
                  <a:schemeClr val="accent1"/>
                </a:solidFill>
              </a:rPr>
              <a:t> Public Supervision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6683E46-6A4B-93D0-37A2-22362EE62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283" y="1008906"/>
            <a:ext cx="7426934" cy="366460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30DACA5E-7B88-22B8-95A5-635496559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34800"/>
            <a:ext cx="8426450" cy="307777"/>
          </a:xfrm>
        </p:spPr>
        <p:txBody>
          <a:bodyPr/>
          <a:lstStyle/>
          <a:p>
            <a:pPr marL="542925" indent="-542925"/>
            <a:r>
              <a:rPr lang="de-DE" b="1" dirty="0"/>
              <a:t>B. </a:t>
            </a:r>
            <a:r>
              <a:rPr lang="en-US" b="1" dirty="0"/>
              <a:t>Specific Legislation on Covered Bonds - Europe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2844498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F685116-08DA-6BDF-22CC-B0591A5B04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051810-0609-2FC7-422F-F2D0892175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64</a:t>
            </a:fld>
            <a:endParaRPr lang="de-DE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502F88C6-CCAB-C62E-3267-9371831985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4136" y="671280"/>
            <a:ext cx="5127627" cy="215444"/>
          </a:xfrm>
        </p:spPr>
        <p:txBody>
          <a:bodyPr/>
          <a:lstStyle/>
          <a:p>
            <a:r>
              <a:rPr lang="de-DE" sz="1400" dirty="0">
                <a:solidFill>
                  <a:schemeClr val="accent1"/>
                </a:solidFill>
              </a:rPr>
              <a:t>5. </a:t>
            </a:r>
            <a:r>
              <a:rPr lang="de-DE" sz="1400" b="0" dirty="0">
                <a:solidFill>
                  <a:schemeClr val="accent1"/>
                </a:solidFill>
              </a:rPr>
              <a:t>Independent and </a:t>
            </a:r>
            <a:r>
              <a:rPr lang="de-DE" sz="1400" b="0" dirty="0" err="1">
                <a:solidFill>
                  <a:schemeClr val="accent1"/>
                </a:solidFill>
              </a:rPr>
              <a:t>Specific</a:t>
            </a:r>
            <a:r>
              <a:rPr lang="de-DE" sz="1400" b="0" dirty="0">
                <a:solidFill>
                  <a:schemeClr val="accent1"/>
                </a:solidFill>
              </a:rPr>
              <a:t> Public Supervision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CD090D2-5817-0F75-79EC-3228B1764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751" y="982857"/>
            <a:ext cx="7342490" cy="369857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BED44BD7-BF53-47C3-8841-7DC833D37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34800"/>
            <a:ext cx="8426450" cy="307777"/>
          </a:xfrm>
        </p:spPr>
        <p:txBody>
          <a:bodyPr/>
          <a:lstStyle/>
          <a:p>
            <a:pPr marL="542925" indent="-542925"/>
            <a:r>
              <a:rPr lang="de-DE" b="1" dirty="0"/>
              <a:t>B. </a:t>
            </a:r>
            <a:r>
              <a:rPr lang="en-US" b="1" dirty="0"/>
              <a:t>Specific Legislation on Covered Bonds - Europe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7357421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F685116-08DA-6BDF-22CC-B0591A5B04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051810-0609-2FC7-422F-F2D0892175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65</a:t>
            </a:fld>
            <a:endParaRPr lang="de-DE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502F88C6-CCAB-C62E-3267-9371831985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4136" y="671280"/>
            <a:ext cx="5127627" cy="215444"/>
          </a:xfrm>
        </p:spPr>
        <p:txBody>
          <a:bodyPr/>
          <a:lstStyle/>
          <a:p>
            <a:r>
              <a:rPr lang="de-DE" sz="1400" dirty="0">
                <a:solidFill>
                  <a:schemeClr val="accent1"/>
                </a:solidFill>
              </a:rPr>
              <a:t>6. </a:t>
            </a:r>
            <a:r>
              <a:rPr lang="de-DE" sz="1400" b="0" dirty="0" err="1">
                <a:solidFill>
                  <a:schemeClr val="accent1"/>
                </a:solidFill>
              </a:rPr>
              <a:t>Insolvency</a:t>
            </a:r>
            <a:r>
              <a:rPr lang="de-DE" sz="1400" b="0" dirty="0">
                <a:solidFill>
                  <a:schemeClr val="accent1"/>
                </a:solidFill>
              </a:rPr>
              <a:t> </a:t>
            </a:r>
            <a:r>
              <a:rPr lang="de-DE" sz="1400" b="0" dirty="0" err="1">
                <a:solidFill>
                  <a:schemeClr val="accent1"/>
                </a:solidFill>
              </a:rPr>
              <a:t>Procedures</a:t>
            </a:r>
            <a:r>
              <a:rPr lang="de-DE" sz="1400" b="0" dirty="0">
                <a:solidFill>
                  <a:schemeClr val="accent1"/>
                </a:solidFill>
              </a:rPr>
              <a:t> </a:t>
            </a:r>
            <a:r>
              <a:rPr lang="de-DE" sz="1400" b="0" dirty="0" err="1">
                <a:solidFill>
                  <a:schemeClr val="accent1"/>
                </a:solidFill>
              </a:rPr>
              <a:t>over</a:t>
            </a:r>
            <a:r>
              <a:rPr lang="de-DE" sz="1400" b="0" dirty="0">
                <a:solidFill>
                  <a:schemeClr val="accent1"/>
                </a:solidFill>
              </a:rPr>
              <a:t> </a:t>
            </a:r>
            <a:r>
              <a:rPr lang="de-DE" sz="1400" b="0" dirty="0" err="1">
                <a:solidFill>
                  <a:schemeClr val="accent1"/>
                </a:solidFill>
              </a:rPr>
              <a:t>the</a:t>
            </a:r>
            <a:r>
              <a:rPr lang="de-DE" sz="1400" b="0" dirty="0">
                <a:solidFill>
                  <a:schemeClr val="accent1"/>
                </a:solidFill>
              </a:rPr>
              <a:t> CB </a:t>
            </a:r>
            <a:r>
              <a:rPr lang="de-DE" sz="1400" dirty="0">
                <a:solidFill>
                  <a:schemeClr val="accent1"/>
                </a:solidFill>
              </a:rPr>
              <a:t>I</a:t>
            </a:r>
            <a:r>
              <a:rPr lang="de-DE" sz="1400" b="0" dirty="0">
                <a:solidFill>
                  <a:schemeClr val="accent1"/>
                </a:solidFill>
              </a:rPr>
              <a:t>ssuer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386AD74-8F7E-4097-663F-ECDA3C57E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687" y="933412"/>
            <a:ext cx="7318228" cy="3713458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818E1B23-2BEA-377E-EA36-B889D59EB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34800"/>
            <a:ext cx="8426450" cy="307777"/>
          </a:xfrm>
        </p:spPr>
        <p:txBody>
          <a:bodyPr/>
          <a:lstStyle/>
          <a:p>
            <a:pPr marL="542925" indent="-542925"/>
            <a:r>
              <a:rPr lang="de-DE" b="1" dirty="0"/>
              <a:t>B. </a:t>
            </a:r>
            <a:r>
              <a:rPr lang="en-US" b="1" dirty="0"/>
              <a:t>Specific Legislation on Covered Bonds - Europe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7590576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F685116-08DA-6BDF-22CC-B0591A5B04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051810-0609-2FC7-422F-F2D0892175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66</a:t>
            </a:fld>
            <a:endParaRPr lang="de-DE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502F88C6-CCAB-C62E-3267-9371831985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4136" y="671280"/>
            <a:ext cx="5127627" cy="215444"/>
          </a:xfrm>
        </p:spPr>
        <p:txBody>
          <a:bodyPr/>
          <a:lstStyle/>
          <a:p>
            <a:r>
              <a:rPr lang="de-DE" sz="1400" dirty="0">
                <a:solidFill>
                  <a:schemeClr val="accent1"/>
                </a:solidFill>
              </a:rPr>
              <a:t>6. </a:t>
            </a:r>
            <a:r>
              <a:rPr lang="de-DE" sz="1400" b="0" dirty="0" err="1">
                <a:solidFill>
                  <a:schemeClr val="accent1"/>
                </a:solidFill>
              </a:rPr>
              <a:t>Insolvency</a:t>
            </a:r>
            <a:r>
              <a:rPr lang="de-DE" sz="1400" b="0" dirty="0">
                <a:solidFill>
                  <a:schemeClr val="accent1"/>
                </a:solidFill>
              </a:rPr>
              <a:t> </a:t>
            </a:r>
            <a:r>
              <a:rPr lang="de-DE" sz="1400" b="0" dirty="0" err="1">
                <a:solidFill>
                  <a:schemeClr val="accent1"/>
                </a:solidFill>
              </a:rPr>
              <a:t>Procedures</a:t>
            </a:r>
            <a:r>
              <a:rPr lang="de-DE" sz="1400" b="0" dirty="0">
                <a:solidFill>
                  <a:schemeClr val="accent1"/>
                </a:solidFill>
              </a:rPr>
              <a:t> </a:t>
            </a:r>
            <a:r>
              <a:rPr lang="de-DE" sz="1400" b="0" dirty="0" err="1">
                <a:solidFill>
                  <a:schemeClr val="accent1"/>
                </a:solidFill>
              </a:rPr>
              <a:t>over</a:t>
            </a:r>
            <a:r>
              <a:rPr lang="de-DE" sz="1400" b="0" dirty="0">
                <a:solidFill>
                  <a:schemeClr val="accent1"/>
                </a:solidFill>
              </a:rPr>
              <a:t> </a:t>
            </a:r>
            <a:r>
              <a:rPr lang="de-DE" sz="1400" b="0" dirty="0" err="1">
                <a:solidFill>
                  <a:schemeClr val="accent1"/>
                </a:solidFill>
              </a:rPr>
              <a:t>the</a:t>
            </a:r>
            <a:r>
              <a:rPr lang="de-DE" sz="1400" b="0" dirty="0">
                <a:solidFill>
                  <a:schemeClr val="accent1"/>
                </a:solidFill>
              </a:rPr>
              <a:t> CB </a:t>
            </a:r>
            <a:r>
              <a:rPr lang="de-DE" sz="1400" dirty="0">
                <a:solidFill>
                  <a:schemeClr val="accent1"/>
                </a:solidFill>
              </a:rPr>
              <a:t>I</a:t>
            </a:r>
            <a:r>
              <a:rPr lang="de-DE" sz="1400" b="0" dirty="0">
                <a:solidFill>
                  <a:schemeClr val="accent1"/>
                </a:solidFill>
              </a:rPr>
              <a:t>ssuer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3D5FC90-EC17-16D1-9820-743A6DAA3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012" y="936077"/>
            <a:ext cx="7453195" cy="3699308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0E19B9C1-1D0D-6B83-790A-C0431F46A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34800"/>
            <a:ext cx="8426450" cy="307777"/>
          </a:xfrm>
        </p:spPr>
        <p:txBody>
          <a:bodyPr/>
          <a:lstStyle/>
          <a:p>
            <a:pPr marL="542925" indent="-542925"/>
            <a:r>
              <a:rPr lang="de-DE" b="1" dirty="0"/>
              <a:t>B. </a:t>
            </a:r>
            <a:r>
              <a:rPr lang="en-US" b="1" dirty="0"/>
              <a:t>Specific Legislation on Covered Bonds - Europe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41869016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F685116-08DA-6BDF-22CC-B0591A5B04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051810-0609-2FC7-422F-F2D0892175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67</a:t>
            </a:fld>
            <a:endParaRPr lang="de-DE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502F88C6-CCAB-C62E-3267-9371831985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4136" y="671280"/>
            <a:ext cx="5127627" cy="215444"/>
          </a:xfrm>
        </p:spPr>
        <p:txBody>
          <a:bodyPr/>
          <a:lstStyle/>
          <a:p>
            <a:r>
              <a:rPr lang="de-DE" sz="1400" dirty="0">
                <a:solidFill>
                  <a:schemeClr val="accent1"/>
                </a:solidFill>
              </a:rPr>
              <a:t>6. </a:t>
            </a:r>
            <a:r>
              <a:rPr lang="de-DE" sz="1400" b="0" dirty="0" err="1">
                <a:solidFill>
                  <a:schemeClr val="accent1"/>
                </a:solidFill>
              </a:rPr>
              <a:t>Insolvency</a:t>
            </a:r>
            <a:r>
              <a:rPr lang="de-DE" sz="1400" b="0" dirty="0">
                <a:solidFill>
                  <a:schemeClr val="accent1"/>
                </a:solidFill>
              </a:rPr>
              <a:t> </a:t>
            </a:r>
            <a:r>
              <a:rPr lang="de-DE" sz="1400" b="0" dirty="0" err="1">
                <a:solidFill>
                  <a:schemeClr val="accent1"/>
                </a:solidFill>
              </a:rPr>
              <a:t>Procedures</a:t>
            </a:r>
            <a:r>
              <a:rPr lang="de-DE" sz="1400" b="0" dirty="0">
                <a:solidFill>
                  <a:schemeClr val="accent1"/>
                </a:solidFill>
              </a:rPr>
              <a:t> </a:t>
            </a:r>
            <a:r>
              <a:rPr lang="de-DE" sz="1400" b="0" dirty="0" err="1">
                <a:solidFill>
                  <a:schemeClr val="accent1"/>
                </a:solidFill>
              </a:rPr>
              <a:t>over</a:t>
            </a:r>
            <a:r>
              <a:rPr lang="de-DE" sz="1400" b="0" dirty="0">
                <a:solidFill>
                  <a:schemeClr val="accent1"/>
                </a:solidFill>
              </a:rPr>
              <a:t> </a:t>
            </a:r>
            <a:r>
              <a:rPr lang="de-DE" sz="1400" b="0" dirty="0" err="1">
                <a:solidFill>
                  <a:schemeClr val="accent1"/>
                </a:solidFill>
              </a:rPr>
              <a:t>the</a:t>
            </a:r>
            <a:r>
              <a:rPr lang="de-DE" sz="1400" b="0" dirty="0">
                <a:solidFill>
                  <a:schemeClr val="accent1"/>
                </a:solidFill>
              </a:rPr>
              <a:t> CB </a:t>
            </a:r>
            <a:r>
              <a:rPr lang="de-DE" sz="1400" dirty="0">
                <a:solidFill>
                  <a:schemeClr val="accent1"/>
                </a:solidFill>
              </a:rPr>
              <a:t>I</a:t>
            </a:r>
            <a:r>
              <a:rPr lang="de-DE" sz="1400" b="0" dirty="0">
                <a:solidFill>
                  <a:schemeClr val="accent1"/>
                </a:solidFill>
              </a:rPr>
              <a:t>ssuer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1E8346D-5209-AD53-7C5F-CC380EF28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66" y="988698"/>
            <a:ext cx="7336310" cy="365008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EF1EC3AC-1444-2507-1E98-AB4683C6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34800"/>
            <a:ext cx="8426450" cy="307777"/>
          </a:xfrm>
        </p:spPr>
        <p:txBody>
          <a:bodyPr/>
          <a:lstStyle/>
          <a:p>
            <a:pPr marL="542925" indent="-542925"/>
            <a:r>
              <a:rPr lang="de-DE" b="1" dirty="0"/>
              <a:t>B. </a:t>
            </a:r>
            <a:r>
              <a:rPr lang="en-US" b="1" dirty="0"/>
              <a:t>Specific Legislation on Covered Bonds - Europe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5333216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F685116-08DA-6BDF-22CC-B0591A5B04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051810-0609-2FC7-422F-F2D0892175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68</a:t>
            </a:fld>
            <a:endParaRPr lang="de-DE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502F88C6-CCAB-C62E-3267-9371831985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7627" y="671280"/>
            <a:ext cx="5127627" cy="215444"/>
          </a:xfrm>
        </p:spPr>
        <p:txBody>
          <a:bodyPr/>
          <a:lstStyle/>
          <a:p>
            <a:r>
              <a:rPr lang="de-DE" sz="1400" dirty="0">
                <a:solidFill>
                  <a:schemeClr val="accent1"/>
                </a:solidFill>
              </a:rPr>
              <a:t>6. </a:t>
            </a:r>
            <a:r>
              <a:rPr lang="de-DE" sz="1400" b="0" dirty="0" err="1">
                <a:solidFill>
                  <a:schemeClr val="accent1"/>
                </a:solidFill>
              </a:rPr>
              <a:t>Insolvency</a:t>
            </a:r>
            <a:r>
              <a:rPr lang="de-DE" sz="1400" b="0" dirty="0">
                <a:solidFill>
                  <a:schemeClr val="accent1"/>
                </a:solidFill>
              </a:rPr>
              <a:t> </a:t>
            </a:r>
            <a:r>
              <a:rPr lang="de-DE" sz="1400" b="0" dirty="0" err="1">
                <a:solidFill>
                  <a:schemeClr val="accent1"/>
                </a:solidFill>
              </a:rPr>
              <a:t>Procedures</a:t>
            </a:r>
            <a:r>
              <a:rPr lang="de-DE" sz="1400" b="0" dirty="0">
                <a:solidFill>
                  <a:schemeClr val="accent1"/>
                </a:solidFill>
              </a:rPr>
              <a:t> </a:t>
            </a:r>
            <a:r>
              <a:rPr lang="de-DE" sz="1400" b="0" dirty="0" err="1">
                <a:solidFill>
                  <a:schemeClr val="accent1"/>
                </a:solidFill>
              </a:rPr>
              <a:t>over</a:t>
            </a:r>
            <a:r>
              <a:rPr lang="de-DE" sz="1400" b="0" dirty="0">
                <a:solidFill>
                  <a:schemeClr val="accent1"/>
                </a:solidFill>
              </a:rPr>
              <a:t> </a:t>
            </a:r>
            <a:r>
              <a:rPr lang="de-DE" sz="1400" b="0" dirty="0" err="1">
                <a:solidFill>
                  <a:schemeClr val="accent1"/>
                </a:solidFill>
              </a:rPr>
              <a:t>the</a:t>
            </a:r>
            <a:r>
              <a:rPr lang="de-DE" sz="1400" b="0" dirty="0">
                <a:solidFill>
                  <a:schemeClr val="accent1"/>
                </a:solidFill>
              </a:rPr>
              <a:t> CB </a:t>
            </a:r>
            <a:r>
              <a:rPr lang="de-DE" sz="1400" dirty="0">
                <a:solidFill>
                  <a:schemeClr val="accent1"/>
                </a:solidFill>
              </a:rPr>
              <a:t>I</a:t>
            </a:r>
            <a:r>
              <a:rPr lang="de-DE" sz="1400" b="0" dirty="0">
                <a:solidFill>
                  <a:schemeClr val="accent1"/>
                </a:solidFill>
              </a:rPr>
              <a:t>ssuer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B68C113-453C-3129-C869-BBA26ADCC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755" y="976293"/>
            <a:ext cx="7480780" cy="3673161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507AFD07-96A3-EF0C-50F8-45F3C9E63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34800"/>
            <a:ext cx="8426450" cy="307777"/>
          </a:xfrm>
        </p:spPr>
        <p:txBody>
          <a:bodyPr/>
          <a:lstStyle/>
          <a:p>
            <a:pPr marL="542925" indent="-542925"/>
            <a:r>
              <a:rPr lang="de-DE" b="1" dirty="0"/>
              <a:t>B. </a:t>
            </a:r>
            <a:r>
              <a:rPr lang="en-US" b="1" dirty="0"/>
              <a:t>Specific Legislation on Covered Bonds - Europe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03284085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F685116-08DA-6BDF-22CC-B0591A5B04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051810-0609-2FC7-422F-F2D0892175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69</a:t>
            </a:fld>
            <a:endParaRPr lang="de-DE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502F88C6-CCAB-C62E-3267-9371831985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4136" y="671280"/>
            <a:ext cx="5127627" cy="215444"/>
          </a:xfrm>
        </p:spPr>
        <p:txBody>
          <a:bodyPr/>
          <a:lstStyle/>
          <a:p>
            <a:r>
              <a:rPr lang="de-DE" sz="1400" dirty="0">
                <a:solidFill>
                  <a:schemeClr val="accent1"/>
                </a:solidFill>
              </a:rPr>
              <a:t>6. </a:t>
            </a:r>
            <a:r>
              <a:rPr lang="de-DE" sz="1400" b="0" dirty="0" err="1">
                <a:solidFill>
                  <a:schemeClr val="accent1"/>
                </a:solidFill>
              </a:rPr>
              <a:t>Insolvency</a:t>
            </a:r>
            <a:r>
              <a:rPr lang="de-DE" sz="1400" b="0" dirty="0">
                <a:solidFill>
                  <a:schemeClr val="accent1"/>
                </a:solidFill>
              </a:rPr>
              <a:t> </a:t>
            </a:r>
            <a:r>
              <a:rPr lang="de-DE" sz="1400" b="0" dirty="0" err="1">
                <a:solidFill>
                  <a:schemeClr val="accent1"/>
                </a:solidFill>
              </a:rPr>
              <a:t>Procedures</a:t>
            </a:r>
            <a:r>
              <a:rPr lang="de-DE" sz="1400" b="0" dirty="0">
                <a:solidFill>
                  <a:schemeClr val="accent1"/>
                </a:solidFill>
              </a:rPr>
              <a:t> </a:t>
            </a:r>
            <a:r>
              <a:rPr lang="de-DE" sz="1400" b="0" dirty="0" err="1">
                <a:solidFill>
                  <a:schemeClr val="accent1"/>
                </a:solidFill>
              </a:rPr>
              <a:t>over</a:t>
            </a:r>
            <a:r>
              <a:rPr lang="de-DE" sz="1400" b="0" dirty="0">
                <a:solidFill>
                  <a:schemeClr val="accent1"/>
                </a:solidFill>
              </a:rPr>
              <a:t> </a:t>
            </a:r>
            <a:r>
              <a:rPr lang="de-DE" sz="1400" b="0" dirty="0" err="1">
                <a:solidFill>
                  <a:schemeClr val="accent1"/>
                </a:solidFill>
              </a:rPr>
              <a:t>the</a:t>
            </a:r>
            <a:r>
              <a:rPr lang="de-DE" sz="1400" b="0" dirty="0">
                <a:solidFill>
                  <a:schemeClr val="accent1"/>
                </a:solidFill>
              </a:rPr>
              <a:t> CB </a:t>
            </a:r>
            <a:r>
              <a:rPr lang="de-DE" sz="1400" dirty="0">
                <a:solidFill>
                  <a:schemeClr val="accent1"/>
                </a:solidFill>
              </a:rPr>
              <a:t>I</a:t>
            </a:r>
            <a:r>
              <a:rPr lang="de-DE" sz="1400" b="0" dirty="0">
                <a:solidFill>
                  <a:schemeClr val="accent1"/>
                </a:solidFill>
              </a:rPr>
              <a:t>ssuer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97CB24D-B3F7-882C-EA52-26F98F513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89" y="945645"/>
            <a:ext cx="7365077" cy="3715988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7C2962FA-AFCE-E379-1E20-A5E220C86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34800"/>
            <a:ext cx="8426450" cy="307777"/>
          </a:xfrm>
        </p:spPr>
        <p:txBody>
          <a:bodyPr/>
          <a:lstStyle/>
          <a:p>
            <a:pPr marL="542925" indent="-542925"/>
            <a:r>
              <a:rPr lang="de-DE" b="1" dirty="0"/>
              <a:t>B. </a:t>
            </a:r>
            <a:r>
              <a:rPr lang="en-US" b="1" dirty="0"/>
              <a:t>Specific Legislation on Covered Bonds - Europe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762341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E5788-2322-ECBF-490F-3E2C8B847C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FD26B2-3353-1F70-B2CA-615E3FDB59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5454AF4B-E1CC-4F26-A58D-ABB951CEE507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4AC9EB20-9EB7-1288-3D4E-DB375DF65B68}"/>
              </a:ext>
            </a:extLst>
          </p:cNvPr>
          <p:cNvSpPr txBox="1">
            <a:spLocks/>
          </p:cNvSpPr>
          <p:nvPr/>
        </p:nvSpPr>
        <p:spPr>
          <a:xfrm>
            <a:off x="511175" y="487200"/>
            <a:ext cx="8426450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2925" indent="-542925"/>
            <a:r>
              <a:rPr lang="de-DE" b="1" dirty="0">
                <a:solidFill>
                  <a:srgbClr val="990033"/>
                </a:solidFill>
              </a:rPr>
              <a:t>A. 	</a:t>
            </a:r>
            <a:r>
              <a:rPr lang="de-DE" b="1" dirty="0" err="1">
                <a:solidFill>
                  <a:srgbClr val="990033"/>
                </a:solidFill>
              </a:rPr>
              <a:t>Reliability</a:t>
            </a:r>
            <a:r>
              <a:rPr lang="de-DE" b="1" dirty="0">
                <a:solidFill>
                  <a:srgbClr val="990033"/>
                </a:solidFill>
              </a:rPr>
              <a:t> </a:t>
            </a:r>
            <a:r>
              <a:rPr lang="de-DE" b="1" dirty="0" err="1">
                <a:solidFill>
                  <a:srgbClr val="990033"/>
                </a:solidFill>
              </a:rPr>
              <a:t>of</a:t>
            </a:r>
            <a:r>
              <a:rPr lang="de-DE" b="1" dirty="0">
                <a:solidFill>
                  <a:srgbClr val="990033"/>
                </a:solidFill>
              </a:rPr>
              <a:t> </a:t>
            </a:r>
            <a:r>
              <a:rPr lang="de-DE" b="1" dirty="0" err="1">
                <a:solidFill>
                  <a:srgbClr val="990033"/>
                </a:solidFill>
              </a:rPr>
              <a:t>Mortgage</a:t>
            </a:r>
            <a:r>
              <a:rPr lang="de-DE" b="1" dirty="0">
                <a:solidFill>
                  <a:srgbClr val="990033"/>
                </a:solidFill>
              </a:rPr>
              <a:t> Finance – Brazil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453C94-D28F-1934-1C8F-B1B2A5D15EA3}"/>
              </a:ext>
            </a:extLst>
          </p:cNvPr>
          <p:cNvSpPr txBox="1">
            <a:spLocks/>
          </p:cNvSpPr>
          <p:nvPr/>
        </p:nvSpPr>
        <p:spPr>
          <a:xfrm>
            <a:off x="358775" y="3565731"/>
            <a:ext cx="8426450" cy="109260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180975" indent="-180975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+mj-lt"/>
              <a:buAutoNum type="arabicPeriod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6213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0088" indent="-3429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81063" indent="-3429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2037" indent="-3429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BR" b="0" dirty="0"/>
              <a:t>The need to strenghen creditor rights led to the creation of the </a:t>
            </a:r>
          </a:p>
          <a:p>
            <a:pPr marL="0" indent="0">
              <a:buNone/>
            </a:pPr>
            <a:r>
              <a:rPr lang="en-BR" dirty="0"/>
              <a:t>F</a:t>
            </a:r>
            <a:r>
              <a:rPr lang="en-US" dirty="0" err="1"/>
              <a:t>i</a:t>
            </a:r>
            <a:r>
              <a:rPr lang="en-BR" dirty="0"/>
              <a:t>duciary Lien - </a:t>
            </a:r>
            <a:r>
              <a:rPr lang="en-BR" b="0" dirty="0"/>
              <a:t>Law (9,514/1997) – more robust SRIP, faster foreclosure </a:t>
            </a:r>
          </a:p>
          <a:p>
            <a:pPr marL="0" indent="0">
              <a:buNone/>
            </a:pPr>
            <a:r>
              <a:rPr lang="en-BR" dirty="0"/>
              <a:t>→ </a:t>
            </a:r>
            <a:r>
              <a:rPr lang="en-US" b="0" i="0" dirty="0">
                <a:solidFill>
                  <a:srgbClr val="14212E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temporarily transfers ownership of the collateral to the creditor, </a:t>
            </a:r>
            <a:r>
              <a:rPr lang="en-US" b="0" i="0" dirty="0">
                <a:solidFill>
                  <a:srgbClr val="14212E"/>
                </a:solidFill>
                <a:effectLst/>
                <a:latin typeface="Open Sans" panose="020B0606030504020204" pitchFamily="34" charset="0"/>
              </a:rPr>
              <a:t>the debtor keeps possession.</a:t>
            </a:r>
            <a:endParaRPr lang="en-BR" b="0" i="0" dirty="0">
              <a:solidFill>
                <a:srgbClr val="14212E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en-US" b="0" i="0" dirty="0">
              <a:solidFill>
                <a:srgbClr val="14212E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F2E7603-8EC1-15EA-9C9A-0440A3639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956651"/>
            <a:ext cx="8426450" cy="2769989"/>
          </a:xfrm>
        </p:spPr>
        <p:txBody>
          <a:bodyPr/>
          <a:lstStyle/>
          <a:p>
            <a:pPr marL="0" indent="0">
              <a:buNone/>
            </a:pPr>
            <a:r>
              <a:rPr lang="pt-BR" b="0" dirty="0" err="1"/>
              <a:t>Until</a:t>
            </a:r>
            <a:r>
              <a:rPr lang="pt-BR" b="0" dirty="0"/>
              <a:t> </a:t>
            </a:r>
            <a:r>
              <a:rPr lang="pt-BR" b="0" dirty="0" err="1"/>
              <a:t>mid</a:t>
            </a:r>
            <a:r>
              <a:rPr lang="pt-BR" b="0" dirty="0"/>
              <a:t> 90s</a:t>
            </a:r>
            <a:r>
              <a:rPr lang="en-BR" b="0" dirty="0"/>
              <a:t> the only type of SRIP was the traditional mortgage –</a:t>
            </a:r>
            <a:r>
              <a:rPr lang="en-BR" dirty="0"/>
              <a:t> Hipoteca</a:t>
            </a:r>
          </a:p>
          <a:p>
            <a:pPr marL="0" indent="0">
              <a:buNone/>
            </a:pPr>
            <a:r>
              <a:rPr lang="en-BR" b="0" dirty="0"/>
              <a:t>Problems – riskier and time consuming for creditors: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0" dirty="0"/>
              <a:t>Must be created by means of a public deed 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0" dirty="0"/>
              <a:t>D</a:t>
            </a:r>
            <a:r>
              <a:rPr lang="en-BR" b="0" dirty="0"/>
              <a:t>ebts/Claims with priviledge – fiscal, labour and social security    judicial lien    early foreclosure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BR" b="0" dirty="0"/>
              <a:t>Personal guarantees of debtors (surety, endorsement)     judicial lien    early foreclosure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BR" b="0" dirty="0"/>
              <a:t>Property could be sold by owner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0" dirty="0"/>
              <a:t>Creditors subject to the debtor’s insolvency proceedings (as secured creditors up to the limit of the value of the collateral; as unsecured creditors for the portion of the credit in excess of such value)</a:t>
            </a:r>
            <a:endParaRPr lang="en-BR" b="0" dirty="0"/>
          </a:p>
          <a:p>
            <a:pPr marL="285750" indent="-285750">
              <a:buFont typeface="Wingdings" pitchFamily="2" charset="2"/>
              <a:buChar char="Ø"/>
            </a:pPr>
            <a:r>
              <a:rPr lang="en-BR" b="0" dirty="0"/>
              <a:t>Enforcement – lenghty judicial action (specific Law)</a:t>
            </a:r>
          </a:p>
          <a:p>
            <a:pPr marL="0" indent="0">
              <a:buNone/>
            </a:pPr>
            <a:endParaRPr lang="en-BR" dirty="0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59B37219-AE60-65C6-BC76-2512C7241EE5}"/>
              </a:ext>
            </a:extLst>
          </p:cNvPr>
          <p:cNvSpPr/>
          <p:nvPr/>
        </p:nvSpPr>
        <p:spPr>
          <a:xfrm>
            <a:off x="5609916" y="1857027"/>
            <a:ext cx="121185" cy="176270"/>
          </a:xfrm>
          <a:prstGeom prst="rightArrow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ACADE3FD-E984-365A-8B96-0ABF856C4E0A}"/>
              </a:ext>
            </a:extLst>
          </p:cNvPr>
          <p:cNvSpPr/>
          <p:nvPr/>
        </p:nvSpPr>
        <p:spPr>
          <a:xfrm>
            <a:off x="6675640" y="1857026"/>
            <a:ext cx="121185" cy="176270"/>
          </a:xfrm>
          <a:prstGeom prst="rightArrow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A2D1165B-9F68-5736-F3C7-097ED70EE2A6}"/>
              </a:ext>
            </a:extLst>
          </p:cNvPr>
          <p:cNvSpPr/>
          <p:nvPr/>
        </p:nvSpPr>
        <p:spPr>
          <a:xfrm>
            <a:off x="6035876" y="2152648"/>
            <a:ext cx="121185" cy="176270"/>
          </a:xfrm>
          <a:prstGeom prst="rightArrow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D1BDAC49-F91A-3BAB-DC85-43EEC22366A8}"/>
              </a:ext>
            </a:extLst>
          </p:cNvPr>
          <p:cNvSpPr/>
          <p:nvPr/>
        </p:nvSpPr>
        <p:spPr>
          <a:xfrm>
            <a:off x="4941134" y="2150810"/>
            <a:ext cx="121185" cy="176270"/>
          </a:xfrm>
          <a:prstGeom prst="rightArrow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10485598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F685116-08DA-6BDF-22CC-B0591A5B04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051810-0609-2FC7-422F-F2D0892175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70</a:t>
            </a:fld>
            <a:endParaRPr lang="de-DE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502F88C6-CCAB-C62E-3267-9371831985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4136" y="671280"/>
            <a:ext cx="5127627" cy="215444"/>
          </a:xfrm>
        </p:spPr>
        <p:txBody>
          <a:bodyPr/>
          <a:lstStyle/>
          <a:p>
            <a:r>
              <a:rPr lang="de-DE" sz="1400" dirty="0">
                <a:solidFill>
                  <a:schemeClr val="accent1"/>
                </a:solidFill>
              </a:rPr>
              <a:t>6. </a:t>
            </a:r>
            <a:r>
              <a:rPr lang="de-DE" sz="1400" b="0" dirty="0" err="1">
                <a:solidFill>
                  <a:schemeClr val="accent1"/>
                </a:solidFill>
              </a:rPr>
              <a:t>Insolvency</a:t>
            </a:r>
            <a:r>
              <a:rPr lang="de-DE" sz="1400" b="0" dirty="0">
                <a:solidFill>
                  <a:schemeClr val="accent1"/>
                </a:solidFill>
              </a:rPr>
              <a:t> </a:t>
            </a:r>
            <a:r>
              <a:rPr lang="de-DE" sz="1400" b="0" dirty="0" err="1">
                <a:solidFill>
                  <a:schemeClr val="accent1"/>
                </a:solidFill>
              </a:rPr>
              <a:t>Procedures</a:t>
            </a:r>
            <a:r>
              <a:rPr lang="de-DE" sz="1400" b="0" dirty="0">
                <a:solidFill>
                  <a:schemeClr val="accent1"/>
                </a:solidFill>
              </a:rPr>
              <a:t> </a:t>
            </a:r>
            <a:r>
              <a:rPr lang="de-DE" sz="1400" b="0" dirty="0" err="1">
                <a:solidFill>
                  <a:schemeClr val="accent1"/>
                </a:solidFill>
              </a:rPr>
              <a:t>over</a:t>
            </a:r>
            <a:r>
              <a:rPr lang="de-DE" sz="1400" b="0" dirty="0">
                <a:solidFill>
                  <a:schemeClr val="accent1"/>
                </a:solidFill>
              </a:rPr>
              <a:t> </a:t>
            </a:r>
            <a:r>
              <a:rPr lang="de-DE" sz="1400" b="0" dirty="0" err="1">
                <a:solidFill>
                  <a:schemeClr val="accent1"/>
                </a:solidFill>
              </a:rPr>
              <a:t>the</a:t>
            </a:r>
            <a:r>
              <a:rPr lang="de-DE" sz="1400" b="0" dirty="0">
                <a:solidFill>
                  <a:schemeClr val="accent1"/>
                </a:solidFill>
              </a:rPr>
              <a:t> CB </a:t>
            </a:r>
            <a:r>
              <a:rPr lang="de-DE" sz="1400" dirty="0">
                <a:solidFill>
                  <a:schemeClr val="accent1"/>
                </a:solidFill>
              </a:rPr>
              <a:t>I</a:t>
            </a:r>
            <a:r>
              <a:rPr lang="de-DE" sz="1400" b="0" dirty="0">
                <a:solidFill>
                  <a:schemeClr val="accent1"/>
                </a:solidFill>
              </a:rPr>
              <a:t>ssuer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7C2D73F-00F3-C4E1-17A3-7FEEDD359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862" y="998692"/>
            <a:ext cx="7274400" cy="3643172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5902CE3C-C109-3F82-8D1D-1FC00EEF7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34800"/>
            <a:ext cx="8426450" cy="307777"/>
          </a:xfrm>
        </p:spPr>
        <p:txBody>
          <a:bodyPr/>
          <a:lstStyle/>
          <a:p>
            <a:pPr marL="542925" indent="-542925"/>
            <a:r>
              <a:rPr lang="de-DE" b="1" dirty="0"/>
              <a:t>B. </a:t>
            </a:r>
            <a:r>
              <a:rPr lang="en-US" b="1" dirty="0"/>
              <a:t>Specific Legislation on Covered Bonds - Europe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74669080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F685116-08DA-6BDF-22CC-B0591A5B04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051810-0609-2FC7-422F-F2D0892175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71</a:t>
            </a:fld>
            <a:endParaRPr lang="de-DE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502F88C6-CCAB-C62E-3267-9371831985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4136" y="671280"/>
            <a:ext cx="5127627" cy="215444"/>
          </a:xfrm>
        </p:spPr>
        <p:txBody>
          <a:bodyPr/>
          <a:lstStyle/>
          <a:p>
            <a:r>
              <a:rPr lang="de-DE" sz="1400" dirty="0">
                <a:solidFill>
                  <a:schemeClr val="accent1"/>
                </a:solidFill>
              </a:rPr>
              <a:t>6. </a:t>
            </a:r>
            <a:r>
              <a:rPr lang="de-DE" sz="1400" b="0" dirty="0" err="1">
                <a:solidFill>
                  <a:schemeClr val="accent1"/>
                </a:solidFill>
              </a:rPr>
              <a:t>Insolvency</a:t>
            </a:r>
            <a:r>
              <a:rPr lang="de-DE" sz="1400" b="0" dirty="0">
                <a:solidFill>
                  <a:schemeClr val="accent1"/>
                </a:solidFill>
              </a:rPr>
              <a:t> </a:t>
            </a:r>
            <a:r>
              <a:rPr lang="de-DE" sz="1400" b="0" dirty="0" err="1">
                <a:solidFill>
                  <a:schemeClr val="accent1"/>
                </a:solidFill>
              </a:rPr>
              <a:t>Procedures</a:t>
            </a:r>
            <a:r>
              <a:rPr lang="de-DE" sz="1400" b="0" dirty="0">
                <a:solidFill>
                  <a:schemeClr val="accent1"/>
                </a:solidFill>
              </a:rPr>
              <a:t> </a:t>
            </a:r>
            <a:r>
              <a:rPr lang="de-DE" sz="1400" b="0" dirty="0" err="1">
                <a:solidFill>
                  <a:schemeClr val="accent1"/>
                </a:solidFill>
              </a:rPr>
              <a:t>over</a:t>
            </a:r>
            <a:r>
              <a:rPr lang="de-DE" sz="1400" b="0" dirty="0">
                <a:solidFill>
                  <a:schemeClr val="accent1"/>
                </a:solidFill>
              </a:rPr>
              <a:t> </a:t>
            </a:r>
            <a:r>
              <a:rPr lang="de-DE" sz="1400" b="0" dirty="0" err="1">
                <a:solidFill>
                  <a:schemeClr val="accent1"/>
                </a:solidFill>
              </a:rPr>
              <a:t>the</a:t>
            </a:r>
            <a:r>
              <a:rPr lang="de-DE" sz="1400" b="0" dirty="0">
                <a:solidFill>
                  <a:schemeClr val="accent1"/>
                </a:solidFill>
              </a:rPr>
              <a:t> CB </a:t>
            </a:r>
            <a:r>
              <a:rPr lang="de-DE" sz="1400" dirty="0">
                <a:solidFill>
                  <a:schemeClr val="accent1"/>
                </a:solidFill>
              </a:rPr>
              <a:t>I</a:t>
            </a:r>
            <a:r>
              <a:rPr lang="de-DE" sz="1400" b="0" dirty="0">
                <a:solidFill>
                  <a:schemeClr val="accent1"/>
                </a:solidFill>
              </a:rPr>
              <a:t>ssuer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2CDFAE1-8EC1-325C-F1B8-725B58BC9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86" y="984992"/>
            <a:ext cx="7387343" cy="367553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96C3B908-39FE-D5FE-996C-C48D04585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34800"/>
            <a:ext cx="8426450" cy="307777"/>
          </a:xfrm>
        </p:spPr>
        <p:txBody>
          <a:bodyPr/>
          <a:lstStyle/>
          <a:p>
            <a:pPr marL="542925" indent="-542925"/>
            <a:r>
              <a:rPr lang="de-DE" b="1" dirty="0"/>
              <a:t>B. </a:t>
            </a:r>
            <a:r>
              <a:rPr lang="en-US" b="1" dirty="0"/>
              <a:t>Specific Legislation on Covered Bonds - Europe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26154386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F685116-08DA-6BDF-22CC-B0591A5B04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051810-0609-2FC7-422F-F2D0892175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72</a:t>
            </a:fld>
            <a:endParaRPr lang="de-DE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502F88C6-CCAB-C62E-3267-9371831985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4136" y="671280"/>
            <a:ext cx="5127627" cy="215444"/>
          </a:xfrm>
        </p:spPr>
        <p:txBody>
          <a:bodyPr/>
          <a:lstStyle/>
          <a:p>
            <a:r>
              <a:rPr lang="de-DE" sz="1400" dirty="0">
                <a:solidFill>
                  <a:schemeClr val="accent1"/>
                </a:solidFill>
              </a:rPr>
              <a:t>6. </a:t>
            </a:r>
            <a:r>
              <a:rPr lang="de-DE" sz="1400" b="0" dirty="0" err="1">
                <a:solidFill>
                  <a:schemeClr val="accent1"/>
                </a:solidFill>
              </a:rPr>
              <a:t>Insolvency</a:t>
            </a:r>
            <a:r>
              <a:rPr lang="de-DE" sz="1400" b="0" dirty="0">
                <a:solidFill>
                  <a:schemeClr val="accent1"/>
                </a:solidFill>
              </a:rPr>
              <a:t> </a:t>
            </a:r>
            <a:r>
              <a:rPr lang="de-DE" sz="1400" b="0" dirty="0" err="1">
                <a:solidFill>
                  <a:schemeClr val="accent1"/>
                </a:solidFill>
              </a:rPr>
              <a:t>Procedures</a:t>
            </a:r>
            <a:r>
              <a:rPr lang="de-DE" sz="1400" b="0" dirty="0">
                <a:solidFill>
                  <a:schemeClr val="accent1"/>
                </a:solidFill>
              </a:rPr>
              <a:t> </a:t>
            </a:r>
            <a:r>
              <a:rPr lang="de-DE" sz="1400" b="0" dirty="0" err="1">
                <a:solidFill>
                  <a:schemeClr val="accent1"/>
                </a:solidFill>
              </a:rPr>
              <a:t>over</a:t>
            </a:r>
            <a:r>
              <a:rPr lang="de-DE" sz="1400" b="0" dirty="0">
                <a:solidFill>
                  <a:schemeClr val="accent1"/>
                </a:solidFill>
              </a:rPr>
              <a:t> </a:t>
            </a:r>
            <a:r>
              <a:rPr lang="de-DE" sz="1400" b="0" dirty="0" err="1">
                <a:solidFill>
                  <a:schemeClr val="accent1"/>
                </a:solidFill>
              </a:rPr>
              <a:t>the</a:t>
            </a:r>
            <a:r>
              <a:rPr lang="de-DE" sz="1400" b="0" dirty="0">
                <a:solidFill>
                  <a:schemeClr val="accent1"/>
                </a:solidFill>
              </a:rPr>
              <a:t> CB </a:t>
            </a:r>
            <a:r>
              <a:rPr lang="de-DE" sz="1400" dirty="0">
                <a:solidFill>
                  <a:schemeClr val="accent1"/>
                </a:solidFill>
              </a:rPr>
              <a:t>I</a:t>
            </a:r>
            <a:r>
              <a:rPr lang="de-DE" sz="1400" b="0" dirty="0">
                <a:solidFill>
                  <a:schemeClr val="accent1"/>
                </a:solidFill>
              </a:rPr>
              <a:t>ssuer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49BEAF0-66D6-C84A-2250-C7BFAC77E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88" y="967289"/>
            <a:ext cx="7340688" cy="3676371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AF8F5E33-EAE2-93D1-D528-B9C1E7E3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34800"/>
            <a:ext cx="8426450" cy="307777"/>
          </a:xfrm>
        </p:spPr>
        <p:txBody>
          <a:bodyPr/>
          <a:lstStyle/>
          <a:p>
            <a:pPr marL="542925" indent="-542925"/>
            <a:r>
              <a:rPr lang="de-DE" b="1" dirty="0"/>
              <a:t>B. </a:t>
            </a:r>
            <a:r>
              <a:rPr lang="en-US" b="1" dirty="0"/>
              <a:t>Specific Legislation on Covered Bonds - Europe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33191532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F685116-08DA-6BDF-22CC-B0591A5B04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051810-0609-2FC7-422F-F2D0892175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73</a:t>
            </a:fld>
            <a:endParaRPr lang="de-DE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502F88C6-CCAB-C62E-3267-9371831985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4136" y="671280"/>
            <a:ext cx="5127627" cy="215444"/>
          </a:xfrm>
        </p:spPr>
        <p:txBody>
          <a:bodyPr/>
          <a:lstStyle/>
          <a:p>
            <a:r>
              <a:rPr lang="de-DE" sz="1400" dirty="0">
                <a:solidFill>
                  <a:schemeClr val="accent1"/>
                </a:solidFill>
              </a:rPr>
              <a:t>6. </a:t>
            </a:r>
            <a:r>
              <a:rPr lang="de-DE" sz="1400" b="0" dirty="0" err="1">
                <a:solidFill>
                  <a:schemeClr val="accent1"/>
                </a:solidFill>
              </a:rPr>
              <a:t>Insolvency</a:t>
            </a:r>
            <a:r>
              <a:rPr lang="de-DE" sz="1400" b="0" dirty="0">
                <a:solidFill>
                  <a:schemeClr val="accent1"/>
                </a:solidFill>
              </a:rPr>
              <a:t> </a:t>
            </a:r>
            <a:r>
              <a:rPr lang="de-DE" sz="1400" b="0" dirty="0" err="1">
                <a:solidFill>
                  <a:schemeClr val="accent1"/>
                </a:solidFill>
              </a:rPr>
              <a:t>Procedures</a:t>
            </a:r>
            <a:r>
              <a:rPr lang="de-DE" sz="1400" b="0" dirty="0">
                <a:solidFill>
                  <a:schemeClr val="accent1"/>
                </a:solidFill>
              </a:rPr>
              <a:t> </a:t>
            </a:r>
            <a:r>
              <a:rPr lang="de-DE" sz="1400" b="0" dirty="0" err="1">
                <a:solidFill>
                  <a:schemeClr val="accent1"/>
                </a:solidFill>
              </a:rPr>
              <a:t>over</a:t>
            </a:r>
            <a:r>
              <a:rPr lang="de-DE" sz="1400" b="0" dirty="0">
                <a:solidFill>
                  <a:schemeClr val="accent1"/>
                </a:solidFill>
              </a:rPr>
              <a:t> </a:t>
            </a:r>
            <a:r>
              <a:rPr lang="de-DE" sz="1400" b="0" dirty="0" err="1">
                <a:solidFill>
                  <a:schemeClr val="accent1"/>
                </a:solidFill>
              </a:rPr>
              <a:t>the</a:t>
            </a:r>
            <a:r>
              <a:rPr lang="de-DE" sz="1400" b="0" dirty="0">
                <a:solidFill>
                  <a:schemeClr val="accent1"/>
                </a:solidFill>
              </a:rPr>
              <a:t> CB </a:t>
            </a:r>
            <a:r>
              <a:rPr lang="de-DE" sz="1400" dirty="0">
                <a:solidFill>
                  <a:schemeClr val="accent1"/>
                </a:solidFill>
              </a:rPr>
              <a:t>I</a:t>
            </a:r>
            <a:r>
              <a:rPr lang="de-DE" sz="1400" b="0" dirty="0">
                <a:solidFill>
                  <a:schemeClr val="accent1"/>
                </a:solidFill>
              </a:rPr>
              <a:t>ssuer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D05753C-C64E-ABBF-8C71-413F6DA47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784" y="975799"/>
            <a:ext cx="7320130" cy="364804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5F037437-D787-0F98-A859-554F2E9D8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34800"/>
            <a:ext cx="8426450" cy="307777"/>
          </a:xfrm>
        </p:spPr>
        <p:txBody>
          <a:bodyPr/>
          <a:lstStyle/>
          <a:p>
            <a:pPr marL="542925" indent="-542925"/>
            <a:r>
              <a:rPr lang="de-DE" b="1" dirty="0"/>
              <a:t>B. </a:t>
            </a:r>
            <a:r>
              <a:rPr lang="en-US" b="1" dirty="0"/>
              <a:t>Specific Legislation on Covered Bonds - Europe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41784316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F685116-08DA-6BDF-22CC-B0591A5B04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051810-0609-2FC7-422F-F2D0892175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74</a:t>
            </a:fld>
            <a:endParaRPr lang="de-DE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502F88C6-CCAB-C62E-3267-9371831985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2985" y="671280"/>
            <a:ext cx="5127627" cy="215444"/>
          </a:xfrm>
        </p:spPr>
        <p:txBody>
          <a:bodyPr/>
          <a:lstStyle/>
          <a:p>
            <a:r>
              <a:rPr lang="de-DE" sz="1400" dirty="0">
                <a:solidFill>
                  <a:schemeClr val="accent1"/>
                </a:solidFill>
              </a:rPr>
              <a:t>7. </a:t>
            </a:r>
            <a:r>
              <a:rPr lang="de-DE" sz="1400" b="0" dirty="0">
                <a:solidFill>
                  <a:schemeClr val="accent1"/>
                </a:solidFill>
              </a:rPr>
              <a:t>Investment Rules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87AB10FE-1B07-32FA-C265-037931F18BD1}"/>
              </a:ext>
            </a:extLst>
          </p:cNvPr>
          <p:cNvSpPr/>
          <p:nvPr/>
        </p:nvSpPr>
        <p:spPr>
          <a:xfrm>
            <a:off x="807097" y="1046989"/>
            <a:ext cx="7767735" cy="62319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tx1"/>
                </a:solidFill>
              </a:rPr>
              <a:t>Covered</a:t>
            </a:r>
            <a:r>
              <a:rPr lang="de-DE" b="1" dirty="0">
                <a:solidFill>
                  <a:schemeClr val="tx1"/>
                </a:solidFill>
              </a:rPr>
              <a:t> Bond </a:t>
            </a:r>
            <a:r>
              <a:rPr lang="de-DE" b="1" dirty="0" err="1">
                <a:solidFill>
                  <a:schemeClr val="tx1"/>
                </a:solidFill>
              </a:rPr>
              <a:t>Directive</a:t>
            </a:r>
            <a:r>
              <a:rPr lang="de-DE" b="1" dirty="0">
                <a:solidFill>
                  <a:schemeClr val="tx1"/>
                </a:solidFill>
              </a:rPr>
              <a:t> (</a:t>
            </a:r>
            <a:r>
              <a:rPr lang="de-DE" b="1" dirty="0" err="1">
                <a:solidFill>
                  <a:schemeClr val="tx1"/>
                </a:solidFill>
              </a:rPr>
              <a:t>Directive</a:t>
            </a:r>
            <a:r>
              <a:rPr lang="de-DE" b="1" dirty="0">
                <a:solidFill>
                  <a:schemeClr val="tx1"/>
                </a:solidFill>
              </a:rPr>
              <a:t> (EU) 2019/2162)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CBD </a:t>
            </a:r>
            <a:r>
              <a:rPr lang="de-DE" dirty="0" err="1">
                <a:solidFill>
                  <a:schemeClr val="tx1"/>
                </a:solidFill>
              </a:rPr>
              <a:t>lists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key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features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of</a:t>
            </a:r>
            <a:r>
              <a:rPr lang="de-DE" dirty="0">
                <a:solidFill>
                  <a:schemeClr val="tx1"/>
                </a:solidFill>
              </a:rPr>
              <a:t> a </a:t>
            </a:r>
            <a:r>
              <a:rPr lang="de-DE" dirty="0" err="1">
                <a:solidFill>
                  <a:schemeClr val="tx1"/>
                </a:solidFill>
              </a:rPr>
              <a:t>Covered</a:t>
            </a:r>
            <a:r>
              <a:rPr lang="de-DE" dirty="0">
                <a:solidFill>
                  <a:schemeClr val="tx1"/>
                </a:solidFill>
              </a:rPr>
              <a:t> Bond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906EF45E-6EB8-7828-07D4-F67FC12F1819}"/>
              </a:ext>
            </a:extLst>
          </p:cNvPr>
          <p:cNvSpPr/>
          <p:nvPr/>
        </p:nvSpPr>
        <p:spPr>
          <a:xfrm>
            <a:off x="816062" y="1807181"/>
            <a:ext cx="1010814" cy="26433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Lower risk-weighting for EEA Covered Bonds bought by EEA banks under the EU’s CRR </a:t>
            </a:r>
          </a:p>
          <a:p>
            <a:pPr algn="ctr"/>
            <a:endParaRPr lang="en-US" sz="900" b="1" dirty="0">
              <a:solidFill>
                <a:schemeClr val="tx1"/>
              </a:solidFill>
            </a:endParaRPr>
          </a:p>
          <a:p>
            <a:pPr algn="ctr"/>
            <a:r>
              <a:rPr lang="en-US" sz="900" dirty="0">
                <a:solidFill>
                  <a:schemeClr val="tx1"/>
                </a:solidFill>
              </a:rPr>
              <a:t>(Art. 129 Regulation (EU) No 575/2013)</a:t>
            </a:r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36CF00A0-C1CD-5726-7EDB-71201A54F2C9}"/>
              </a:ext>
            </a:extLst>
          </p:cNvPr>
          <p:cNvSpPr/>
          <p:nvPr/>
        </p:nvSpPr>
        <p:spPr>
          <a:xfrm>
            <a:off x="1985649" y="1797706"/>
            <a:ext cx="1085791" cy="26433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Eligible as liquid assets under the EU LCR regulation </a:t>
            </a:r>
          </a:p>
          <a:p>
            <a:pPr algn="ctr"/>
            <a:endParaRPr lang="en-US" sz="850" b="1" dirty="0">
              <a:solidFill>
                <a:schemeClr val="tx1"/>
              </a:solidFill>
            </a:endParaRPr>
          </a:p>
          <a:p>
            <a:pPr algn="ctr"/>
            <a:r>
              <a:rPr lang="en-US" sz="850" dirty="0">
                <a:solidFill>
                  <a:schemeClr val="tx1"/>
                </a:solidFill>
              </a:rPr>
              <a:t>(Art. 10 (1)(f), (2); art. 11 (1)(c)(d); art. 12 (1)(e); art. 15 (2)(b)(c)(f); art. 17 (1)(b); art. 28 (3)(a)(b) Commission Delegated Regulation (EU) 2015/61)</a:t>
            </a:r>
            <a:endParaRPr lang="de-DE" sz="850" dirty="0">
              <a:solidFill>
                <a:schemeClr val="tx1"/>
              </a:solidFill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74A2A602-9538-6C09-A0B2-604C0F2E6F5D}"/>
              </a:ext>
            </a:extLst>
          </p:cNvPr>
          <p:cNvSpPr/>
          <p:nvPr/>
        </p:nvSpPr>
        <p:spPr>
          <a:xfrm>
            <a:off x="3194110" y="1797706"/>
            <a:ext cx="1014887" cy="262957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Exemption from bail-in under EU’s BRRD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en-US" sz="900" dirty="0">
              <a:solidFill>
                <a:schemeClr val="tx1"/>
              </a:solidFill>
            </a:endParaRPr>
          </a:p>
          <a:p>
            <a:pPr algn="ctr"/>
            <a:r>
              <a:rPr lang="en-US" sz="900" dirty="0">
                <a:solidFill>
                  <a:schemeClr val="tx1"/>
                </a:solidFill>
              </a:rPr>
              <a:t>(Art. 44 (2) </a:t>
            </a:r>
            <a:r>
              <a:rPr lang="en-US" sz="900" dirty="0" err="1">
                <a:solidFill>
                  <a:schemeClr val="tx1"/>
                </a:solidFill>
              </a:rPr>
              <a:t>subsec</a:t>
            </a:r>
            <a:r>
              <a:rPr lang="en-US" sz="900" dirty="0">
                <a:solidFill>
                  <a:schemeClr val="tx1"/>
                </a:solidFill>
              </a:rPr>
              <a:t> 1(b); </a:t>
            </a:r>
            <a:r>
              <a:rPr lang="en-US" sz="900" dirty="0" err="1">
                <a:solidFill>
                  <a:schemeClr val="tx1"/>
                </a:solidFill>
              </a:rPr>
              <a:t>subsec</a:t>
            </a:r>
            <a:r>
              <a:rPr lang="en-US" sz="900" dirty="0">
                <a:solidFill>
                  <a:schemeClr val="tx1"/>
                </a:solidFill>
              </a:rPr>
              <a:t> 2; art. 76 (2); art. 79 Directive 2014/59/EU)</a:t>
            </a:r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DA8FC318-4194-DD54-31CC-7FC2C0C8C6FF}"/>
              </a:ext>
            </a:extLst>
          </p:cNvPr>
          <p:cNvSpPr/>
          <p:nvPr/>
        </p:nvSpPr>
        <p:spPr>
          <a:xfrm>
            <a:off x="4315930" y="1807181"/>
            <a:ext cx="1014887" cy="262009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Privileged treatment of covered bonds under the EU large exposure rules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en-US" sz="900" dirty="0">
              <a:solidFill>
                <a:schemeClr val="tx1"/>
              </a:solidFill>
            </a:endParaRPr>
          </a:p>
          <a:p>
            <a:pPr algn="ctr"/>
            <a:r>
              <a:rPr lang="en-US" sz="900" dirty="0">
                <a:solidFill>
                  <a:schemeClr val="tx1"/>
                </a:solidFill>
              </a:rPr>
              <a:t>(Art. 387; 400 (2)(a) CRR) and Basel Committee on Banking Supervision (BCBS) rules (Rules 2023, 30.37 – 30.40)</a:t>
            </a:r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0C941F15-1ED1-D621-31B4-4321A502345F}"/>
              </a:ext>
            </a:extLst>
          </p:cNvPr>
          <p:cNvSpPr/>
          <p:nvPr/>
        </p:nvSpPr>
        <p:spPr>
          <a:xfrm>
            <a:off x="5453562" y="1814148"/>
            <a:ext cx="1010814" cy="261313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err="1">
                <a:solidFill>
                  <a:schemeClr val="tx1"/>
                </a:solidFill>
              </a:rPr>
              <a:t>Favourable</a:t>
            </a:r>
            <a:r>
              <a:rPr lang="en-US" sz="900" b="1" dirty="0">
                <a:solidFill>
                  <a:schemeClr val="tx1"/>
                </a:solidFill>
              </a:rPr>
              <a:t> treatment under Solvency II</a:t>
            </a:r>
          </a:p>
          <a:p>
            <a:pPr algn="ctr"/>
            <a:endParaRPr lang="en-US" sz="900" dirty="0">
              <a:solidFill>
                <a:schemeClr val="tx1"/>
              </a:solidFill>
            </a:endParaRPr>
          </a:p>
          <a:p>
            <a:pPr algn="ctr"/>
            <a:r>
              <a:rPr lang="en-US" sz="900" dirty="0">
                <a:solidFill>
                  <a:schemeClr val="tx1"/>
                </a:solidFill>
              </a:rPr>
              <a:t>(Art. 180; 187 Commission Delegated Regulation (EU) 2015/35)</a:t>
            </a:r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ED83B17C-8543-5B92-8580-B1419EEEBD44}"/>
              </a:ext>
            </a:extLst>
          </p:cNvPr>
          <p:cNvSpPr/>
          <p:nvPr/>
        </p:nvSpPr>
        <p:spPr>
          <a:xfrm>
            <a:off x="6533007" y="1797706"/>
            <a:ext cx="1010813" cy="26433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Higher investment share for funds in UCITS Directive</a:t>
            </a:r>
          </a:p>
          <a:p>
            <a:pPr algn="ctr"/>
            <a:endParaRPr lang="en-US" sz="900" dirty="0">
              <a:solidFill>
                <a:schemeClr val="tx1"/>
              </a:solidFill>
            </a:endParaRPr>
          </a:p>
          <a:p>
            <a:pPr algn="ctr"/>
            <a:r>
              <a:rPr lang="en-US" sz="900" dirty="0">
                <a:solidFill>
                  <a:schemeClr val="tx1"/>
                </a:solidFill>
              </a:rPr>
              <a:t>(Art. 52 (4) Directive 2009/65/EC)</a:t>
            </a:r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25FA025F-1A1B-0638-2CA8-560833F6EBA7}"/>
              </a:ext>
            </a:extLst>
          </p:cNvPr>
          <p:cNvSpPr/>
          <p:nvPr/>
        </p:nvSpPr>
        <p:spPr>
          <a:xfrm>
            <a:off x="7612452" y="1802516"/>
            <a:ext cx="962380" cy="26247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err="1">
                <a:solidFill>
                  <a:schemeClr val="tx1"/>
                </a:solidFill>
              </a:rPr>
              <a:t>Favourable</a:t>
            </a:r>
            <a:r>
              <a:rPr lang="en-US" sz="900" b="1" dirty="0">
                <a:solidFill>
                  <a:schemeClr val="tx1"/>
                </a:solidFill>
              </a:rPr>
              <a:t> repo treatment</a:t>
            </a:r>
            <a:r>
              <a:rPr lang="en-US" sz="900" dirty="0">
                <a:solidFill>
                  <a:schemeClr val="tx1"/>
                </a:solidFill>
              </a:rPr>
              <a:t> at the European Central Bank (ECB) and other central banks</a:t>
            </a:r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0EBB571A-D0E3-119F-7BF6-379107F07739}"/>
              </a:ext>
            </a:extLst>
          </p:cNvPr>
          <p:cNvSpPr/>
          <p:nvPr/>
        </p:nvSpPr>
        <p:spPr>
          <a:xfrm>
            <a:off x="816062" y="4516394"/>
            <a:ext cx="7758770" cy="49599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b="1" dirty="0">
                <a:solidFill>
                  <a:schemeClr val="tx1"/>
                </a:solidFill>
              </a:rPr>
              <a:t>Art. 129 CRR </a:t>
            </a:r>
            <a:r>
              <a:rPr lang="de-DE" sz="900" b="1" dirty="0" err="1">
                <a:solidFill>
                  <a:schemeClr val="tx1"/>
                </a:solidFill>
              </a:rPr>
              <a:t>defines</a:t>
            </a:r>
            <a:r>
              <a:rPr lang="de-DE" sz="900" b="1" dirty="0">
                <a:solidFill>
                  <a:schemeClr val="tx1"/>
                </a:solidFill>
              </a:rPr>
              <a:t> </a:t>
            </a:r>
            <a:r>
              <a:rPr lang="de-DE" sz="900" b="1" dirty="0" err="1">
                <a:solidFill>
                  <a:schemeClr val="tx1"/>
                </a:solidFill>
              </a:rPr>
              <a:t>the</a:t>
            </a:r>
            <a:r>
              <a:rPr lang="de-DE" sz="900" b="1" dirty="0">
                <a:solidFill>
                  <a:schemeClr val="tx1"/>
                </a:solidFill>
              </a:rPr>
              <a:t> </a:t>
            </a:r>
            <a:r>
              <a:rPr lang="de-DE" sz="900" b="1" dirty="0" err="1">
                <a:solidFill>
                  <a:schemeClr val="tx1"/>
                </a:solidFill>
              </a:rPr>
              <a:t>preferential</a:t>
            </a:r>
            <a:r>
              <a:rPr lang="de-DE" sz="900" b="1" dirty="0">
                <a:solidFill>
                  <a:schemeClr val="tx1"/>
                </a:solidFill>
              </a:rPr>
              <a:t> </a:t>
            </a:r>
            <a:r>
              <a:rPr lang="de-DE" sz="900" b="1" dirty="0" err="1">
                <a:solidFill>
                  <a:schemeClr val="tx1"/>
                </a:solidFill>
              </a:rPr>
              <a:t>risk</a:t>
            </a:r>
            <a:r>
              <a:rPr lang="de-DE" sz="900" b="1" dirty="0">
                <a:solidFill>
                  <a:schemeClr val="tx1"/>
                </a:solidFill>
              </a:rPr>
              <a:t> </a:t>
            </a:r>
            <a:r>
              <a:rPr lang="de-DE" sz="900" b="1" dirty="0" err="1">
                <a:solidFill>
                  <a:schemeClr val="tx1"/>
                </a:solidFill>
              </a:rPr>
              <a:t>weights</a:t>
            </a:r>
            <a:r>
              <a:rPr lang="de-DE" sz="900" b="1" dirty="0">
                <a:solidFill>
                  <a:schemeClr val="tx1"/>
                </a:solidFill>
              </a:rPr>
              <a:t> and </a:t>
            </a:r>
            <a:r>
              <a:rPr lang="de-DE" sz="900" b="1" dirty="0" err="1">
                <a:solidFill>
                  <a:schemeClr val="tx1"/>
                </a:solidFill>
              </a:rPr>
              <a:t>the</a:t>
            </a:r>
            <a:r>
              <a:rPr lang="de-DE" sz="900" b="1" dirty="0">
                <a:solidFill>
                  <a:schemeClr val="tx1"/>
                </a:solidFill>
              </a:rPr>
              <a:t> </a:t>
            </a:r>
            <a:r>
              <a:rPr lang="de-DE" sz="900" b="1" dirty="0" err="1">
                <a:solidFill>
                  <a:schemeClr val="tx1"/>
                </a:solidFill>
              </a:rPr>
              <a:t>eligible</a:t>
            </a:r>
            <a:r>
              <a:rPr lang="de-DE" sz="900" b="1" dirty="0">
                <a:solidFill>
                  <a:schemeClr val="tx1"/>
                </a:solidFill>
              </a:rPr>
              <a:t> </a:t>
            </a:r>
            <a:r>
              <a:rPr lang="de-DE" sz="900" b="1" dirty="0" err="1">
                <a:solidFill>
                  <a:schemeClr val="tx1"/>
                </a:solidFill>
              </a:rPr>
              <a:t>assets</a:t>
            </a:r>
            <a:r>
              <a:rPr lang="de-DE" sz="900" b="1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A569BF4-5E4F-FC2E-971A-B706B6561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34800"/>
            <a:ext cx="8426450" cy="307777"/>
          </a:xfrm>
        </p:spPr>
        <p:txBody>
          <a:bodyPr/>
          <a:lstStyle/>
          <a:p>
            <a:pPr marL="542925" indent="-542925"/>
            <a:r>
              <a:rPr lang="de-DE" b="1" dirty="0"/>
              <a:t>B. </a:t>
            </a:r>
            <a:r>
              <a:rPr lang="en-US" b="1" dirty="0"/>
              <a:t>Specific Legislation on Covered Bonds - Europe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64541206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93801D-07D6-A83C-A913-7F952367D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0527" y="2588409"/>
            <a:ext cx="5229279" cy="861774"/>
          </a:xfrm>
        </p:spPr>
        <p:txBody>
          <a:bodyPr/>
          <a:lstStyle/>
          <a:p>
            <a:r>
              <a:rPr lang="de-DE" sz="2800" b="1" dirty="0">
                <a:solidFill>
                  <a:schemeClr val="accent2"/>
                </a:solidFill>
              </a:rPr>
              <a:t>www.vdpcoveredbonds.com</a:t>
            </a:r>
            <a:br>
              <a:rPr lang="de-DE" sz="2800" b="1" dirty="0">
                <a:solidFill>
                  <a:schemeClr val="accent2"/>
                </a:solidFill>
              </a:rPr>
            </a:br>
            <a:endParaRPr lang="de-DE" sz="2800" b="1" dirty="0">
              <a:solidFill>
                <a:schemeClr val="accent2"/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698505A-6466-DD5D-FAFF-92D17B23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794FE2C-7DE2-56C3-C383-AB30EDC54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75</a:t>
            </a:fld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BD23EAB-EF91-E8B8-2629-535F8A12898F}"/>
              </a:ext>
            </a:extLst>
          </p:cNvPr>
          <p:cNvSpPr txBox="1"/>
          <p:nvPr/>
        </p:nvSpPr>
        <p:spPr>
          <a:xfrm>
            <a:off x="1760199" y="1144326"/>
            <a:ext cx="53828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The database for international comparison of the national law on Covered Bonds: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59507515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Arrow 11">
            <a:extLst>
              <a:ext uri="{FF2B5EF4-FFF2-40B4-BE49-F238E27FC236}">
                <a16:creationId xmlns:a16="http://schemas.microsoft.com/office/drawing/2014/main" id="{6E855C25-194D-DFCC-0E6B-748CC90924E8}"/>
              </a:ext>
            </a:extLst>
          </p:cNvPr>
          <p:cNvSpPr/>
          <p:nvPr/>
        </p:nvSpPr>
        <p:spPr>
          <a:xfrm>
            <a:off x="264405" y="2506442"/>
            <a:ext cx="8879595" cy="1217258"/>
          </a:xfrm>
          <a:prstGeom prst="rightArrow">
            <a:avLst/>
          </a:prstGeom>
          <a:gradFill>
            <a:gsLst>
              <a:gs pos="25000">
                <a:srgbClr val="95B1D8"/>
              </a:gs>
              <a:gs pos="46000">
                <a:srgbClr val="99B6DE"/>
              </a:gs>
              <a:gs pos="83000">
                <a:srgbClr val="95B1D8"/>
              </a:gs>
              <a:gs pos="100000">
                <a:srgbClr val="6795D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F685116-08DA-6BDF-22CC-B0591A5B04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051810-0609-2FC7-422F-F2D0892175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76</a:t>
            </a:fld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93DBFC6-F3D8-2CA6-EEBE-9460786A5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34800"/>
            <a:ext cx="8426450" cy="307777"/>
          </a:xfrm>
        </p:spPr>
        <p:txBody>
          <a:bodyPr/>
          <a:lstStyle/>
          <a:p>
            <a:pPr marL="542925" indent="-542925"/>
            <a:r>
              <a:rPr lang="de-DE" b="1" dirty="0">
                <a:solidFill>
                  <a:srgbClr val="990033"/>
                </a:solidFill>
              </a:rPr>
              <a:t>B. 	</a:t>
            </a:r>
            <a:r>
              <a:rPr lang="de-DE" b="1" dirty="0" err="1">
                <a:solidFill>
                  <a:srgbClr val="990033"/>
                </a:solidFill>
              </a:rPr>
              <a:t>Specific</a:t>
            </a:r>
            <a:r>
              <a:rPr lang="de-DE" b="1" dirty="0">
                <a:solidFill>
                  <a:srgbClr val="990033"/>
                </a:solidFill>
              </a:rPr>
              <a:t> Legislation on </a:t>
            </a:r>
            <a:r>
              <a:rPr lang="de-DE" b="1" dirty="0" err="1">
                <a:solidFill>
                  <a:srgbClr val="990033"/>
                </a:solidFill>
              </a:rPr>
              <a:t>Covered</a:t>
            </a:r>
            <a:r>
              <a:rPr lang="de-DE" b="1" dirty="0">
                <a:solidFill>
                  <a:srgbClr val="990033"/>
                </a:solidFill>
              </a:rPr>
              <a:t> Bonds (Brazil)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87AB10FE-1B07-32FA-C265-037931F18BD1}"/>
              </a:ext>
            </a:extLst>
          </p:cNvPr>
          <p:cNvSpPr/>
          <p:nvPr/>
        </p:nvSpPr>
        <p:spPr>
          <a:xfrm>
            <a:off x="807097" y="1046989"/>
            <a:ext cx="7767735" cy="623191"/>
          </a:xfrm>
          <a:prstGeom prst="roundRect">
            <a:avLst/>
          </a:prstGeom>
          <a:solidFill>
            <a:srgbClr val="A8C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-Roman" pitchFamily="2" charset="0"/>
              </a:rPr>
              <a:t>Secured Real Estate Bills 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-Roman" pitchFamily="2" charset="0"/>
              </a:rPr>
              <a:t>(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-Roman" pitchFamily="2" charset="0"/>
              </a:rPr>
              <a:t>Letras</a:t>
            </a:r>
            <a:r>
              <a:rPr lang="en-US" sz="1800" i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-Roman" pitchFamily="2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-Roman" pitchFamily="2" charset="0"/>
              </a:rPr>
              <a:t>Imobiliárias</a:t>
            </a:r>
            <a:r>
              <a:rPr lang="en-US" sz="1800" i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-Roman" pitchFamily="2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-Roman" pitchFamily="2" charset="0"/>
              </a:rPr>
              <a:t>Garantidas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-Roman" pitchFamily="2" charset="0"/>
              </a:rPr>
              <a:t> - LIGs)</a:t>
            </a:r>
            <a:r>
              <a:rPr lang="en-BR" dirty="0">
                <a:effectLst/>
              </a:rPr>
              <a:t> 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906EF45E-6EB8-7828-07D4-F67FC12F1819}"/>
              </a:ext>
            </a:extLst>
          </p:cNvPr>
          <p:cNvSpPr/>
          <p:nvPr/>
        </p:nvSpPr>
        <p:spPr>
          <a:xfrm>
            <a:off x="816062" y="1789485"/>
            <a:ext cx="1452180" cy="26433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-Roman" pitchFamily="2" charset="0"/>
              </a:rPr>
              <a:t>The creation of registered, transferable and freely traded credit instruments, 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1100" dirty="0">
                <a:solidFill>
                  <a:schemeClr val="tx1"/>
                </a:solidFill>
                <a:latin typeface="+mj-lt"/>
              </a:rPr>
              <a:t>(</a:t>
            </a:r>
            <a:r>
              <a:rPr lang="en-US" sz="11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-Roman" pitchFamily="2" charset="0"/>
              </a:rPr>
              <a:t>Law No. 13,097 of January 2015</a:t>
            </a:r>
            <a:r>
              <a:rPr lang="en-US" sz="1100" dirty="0">
                <a:solidFill>
                  <a:schemeClr val="tx1"/>
                </a:solidFill>
                <a:latin typeface="+mj-lt"/>
              </a:rPr>
              <a:t>)</a:t>
            </a:r>
            <a:endParaRPr lang="de-DE" sz="11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74A2A602-9538-6C09-A0B2-604C0F2E6F5D}"/>
              </a:ext>
            </a:extLst>
          </p:cNvPr>
          <p:cNvSpPr/>
          <p:nvPr/>
        </p:nvSpPr>
        <p:spPr>
          <a:xfrm>
            <a:off x="2479428" y="1788157"/>
            <a:ext cx="1385338" cy="26433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+mj-lt"/>
              </a:rPr>
              <a:t>Central Banks’ public consultation of draft resolution: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(January thru April 2017)</a:t>
            </a:r>
            <a:endParaRPr lang="de-DE" sz="1100" dirty="0">
              <a:solidFill>
                <a:schemeClr val="tx1"/>
              </a:solidFill>
            </a:endParaRP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DA8FC318-4194-DD54-31CC-7FC2C0C8C6FF}"/>
              </a:ext>
            </a:extLst>
          </p:cNvPr>
          <p:cNvSpPr/>
          <p:nvPr/>
        </p:nvSpPr>
        <p:spPr>
          <a:xfrm>
            <a:off x="5623374" y="1788156"/>
            <a:ext cx="1348984" cy="262009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+mj-lt"/>
              </a:rPr>
              <a:t>Resolution CMN No.5,001/2022</a:t>
            </a:r>
          </a:p>
          <a:p>
            <a:pPr algn="ctr"/>
            <a:endParaRPr lang="en-US" sz="11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hteck: abgerundete Ecken 16">
            <a:extLst>
              <a:ext uri="{FF2B5EF4-FFF2-40B4-BE49-F238E27FC236}">
                <a16:creationId xmlns:a16="http://schemas.microsoft.com/office/drawing/2014/main" id="{7063A717-F750-70E0-CAE5-7C686E687C5E}"/>
              </a:ext>
            </a:extLst>
          </p:cNvPr>
          <p:cNvSpPr/>
          <p:nvPr/>
        </p:nvSpPr>
        <p:spPr>
          <a:xfrm>
            <a:off x="4058561" y="1788155"/>
            <a:ext cx="1348984" cy="26200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+mj-lt"/>
              </a:rPr>
              <a:t>Resolution CMN </a:t>
            </a:r>
            <a:r>
              <a:rPr lang="en-US" sz="1200" dirty="0">
                <a:solidFill>
                  <a:schemeClr val="tx1"/>
                </a:solidFill>
              </a:rPr>
              <a:t>4598/2017</a:t>
            </a:r>
            <a:endParaRPr lang="en-US" sz="12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11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hteck: abgerundete Ecken 16">
            <a:extLst>
              <a:ext uri="{FF2B5EF4-FFF2-40B4-BE49-F238E27FC236}">
                <a16:creationId xmlns:a16="http://schemas.microsoft.com/office/drawing/2014/main" id="{DD6CF9AE-EA4A-9F77-5672-503EB3FB785A}"/>
              </a:ext>
            </a:extLst>
          </p:cNvPr>
          <p:cNvSpPr/>
          <p:nvPr/>
        </p:nvSpPr>
        <p:spPr>
          <a:xfrm>
            <a:off x="7188187" y="1799788"/>
            <a:ext cx="1348984" cy="262009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Amending Resolution CMN No.5118/2024</a:t>
            </a:r>
          </a:p>
          <a:p>
            <a:pPr algn="ctr"/>
            <a:endParaRPr lang="en-US" sz="11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938112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2CB31E3-983E-9791-16C3-390E98A3E9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32nd IUHF World Congress 2024 (19 Sept. 2024)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FEBA690-6BDD-E169-6E50-5704731230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77</a:t>
            </a:fld>
            <a:endParaRPr lang="de-DE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58C8FE5-654A-E0AA-8F3F-8EB25DE2E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851437"/>
            <a:ext cx="8569094" cy="3662541"/>
          </a:xfrm>
        </p:spPr>
        <p:txBody>
          <a:bodyPr/>
          <a:lstStyle/>
          <a:p>
            <a:pPr marL="0" indent="0">
              <a:buNone/>
            </a:pPr>
            <a:r>
              <a:rPr lang="en-US" sz="1800" b="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Regulation:</a:t>
            </a:r>
          </a:p>
          <a:p>
            <a:pPr>
              <a:buFont typeface="+mj-lt"/>
              <a:buAutoNum type="romanLcPeriod"/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Issuers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-Roman" pitchFamily="2" charset="0"/>
              </a:rPr>
              <a:t>:</a:t>
            </a:r>
            <a:r>
              <a:rPr lang="en-US" sz="1600" b="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-Roman" pitchFamily="2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-Roman" pitchFamily="2" charset="0"/>
              </a:rPr>
              <a:t>multiple banks, commercial banks, investment banks, credit, financing and investment companies, savings banks, mortgage companies, savings and loans associations, credit unions.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 Issuance limits: </a:t>
            </a:r>
            <a:r>
              <a:rPr lang="en-US" b="0" dirty="0">
                <a:solidFill>
                  <a:srgbClr val="000000"/>
                </a:solidFill>
                <a:latin typeface="+mj-lt"/>
              </a:rPr>
              <a:t>10%〰️ 30% of issuer’s total assets; compliance with Tier 1 capital requirements</a:t>
            </a:r>
            <a:endParaRPr lang="en-US" dirty="0">
              <a:solidFill>
                <a:srgbClr val="000000"/>
              </a:solidFill>
              <a:latin typeface="+mj-lt"/>
            </a:endParaRPr>
          </a:p>
          <a:p>
            <a:pPr>
              <a:buFont typeface="+mj-lt"/>
              <a:buAutoNum type="romanLcPeriod"/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 Characteristics: 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+mj-lt"/>
              </a:rPr>
              <a:t>single or program; comprehensive + registered Issuance Deed compulsory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+mj-lt"/>
              </a:rPr>
              <a:t>remuneration </a:t>
            </a:r>
            <a:r>
              <a:rPr lang="en-US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-Roman" pitchFamily="2" charset="0"/>
              </a:rPr>
              <a:t>based on fixed or floating interest rate</a:t>
            </a:r>
            <a:r>
              <a:rPr lang="en-BR" dirty="0">
                <a:effectLst/>
                <a:latin typeface="+mj-lt"/>
              </a:rPr>
              <a:t> </a:t>
            </a:r>
          </a:p>
          <a:p>
            <a:pPr lvl="1"/>
            <a:r>
              <a:rPr lang="en-US" b="0" dirty="0">
                <a:solidFill>
                  <a:srgbClr val="000000"/>
                </a:solidFill>
                <a:latin typeface="+mj-lt"/>
              </a:rPr>
              <a:t>periodical payment of earnings and of principal</a:t>
            </a:r>
            <a:endParaRPr lang="en-US" dirty="0">
              <a:solidFill>
                <a:srgbClr val="000000"/>
              </a:solidFill>
              <a:latin typeface="+mj-lt"/>
            </a:endParaRPr>
          </a:p>
          <a:p>
            <a:pPr lvl="1"/>
            <a:r>
              <a:rPr lang="en-US" b="0" dirty="0">
                <a:solidFill>
                  <a:srgbClr val="000000"/>
                </a:solidFill>
                <a:latin typeface="+mj-lt"/>
              </a:rPr>
              <a:t>adjustment based on a price index or an exchange variation</a:t>
            </a:r>
            <a:endParaRPr lang="en-US" dirty="0">
              <a:solidFill>
                <a:srgbClr val="000000"/>
              </a:solidFill>
              <a:latin typeface="+mj-lt"/>
            </a:endParaRPr>
          </a:p>
          <a:p>
            <a:pPr lvl="1"/>
            <a:r>
              <a:rPr lang="en-US" b="0" dirty="0">
                <a:solidFill>
                  <a:srgbClr val="000000"/>
                </a:solidFill>
                <a:latin typeface="+mj-lt"/>
              </a:rPr>
              <a:t>weighted average term of at least 24 months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+mj-lt"/>
              </a:rPr>
              <a:t>early redemption/repurchase by issuers forbidden before 12 months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+mj-lt"/>
              </a:rPr>
              <a:t>e</a:t>
            </a:r>
            <a:r>
              <a:rPr lang="en-US" b="0" dirty="0">
                <a:solidFill>
                  <a:srgbClr val="000000"/>
                </a:solidFill>
                <a:latin typeface="+mj-lt"/>
              </a:rPr>
              <a:t>arl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y maturity only permitted in case of insolvency of asset portfolio</a:t>
            </a:r>
            <a:endParaRPr lang="en-US" b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054304-24EF-CAC9-26B5-3C101DE17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34800"/>
            <a:ext cx="8426450" cy="307777"/>
          </a:xfrm>
        </p:spPr>
        <p:txBody>
          <a:bodyPr/>
          <a:lstStyle/>
          <a:p>
            <a:pPr marL="542925" indent="-542925"/>
            <a:r>
              <a:rPr lang="de-DE" b="1" dirty="0">
                <a:solidFill>
                  <a:srgbClr val="990033"/>
                </a:solidFill>
              </a:rPr>
              <a:t>B. 	</a:t>
            </a:r>
            <a:r>
              <a:rPr lang="de-DE" b="1" dirty="0" err="1">
                <a:solidFill>
                  <a:srgbClr val="990033"/>
                </a:solidFill>
              </a:rPr>
              <a:t>Specific</a:t>
            </a:r>
            <a:r>
              <a:rPr lang="de-DE" b="1" dirty="0">
                <a:solidFill>
                  <a:srgbClr val="990033"/>
                </a:solidFill>
              </a:rPr>
              <a:t> Legislation on </a:t>
            </a:r>
            <a:r>
              <a:rPr lang="de-DE" b="1" dirty="0" err="1">
                <a:solidFill>
                  <a:srgbClr val="990033"/>
                </a:solidFill>
              </a:rPr>
              <a:t>Covered</a:t>
            </a:r>
            <a:r>
              <a:rPr lang="de-DE" b="1" dirty="0">
                <a:solidFill>
                  <a:srgbClr val="990033"/>
                </a:solidFill>
              </a:rPr>
              <a:t> Bonds (Brazil)</a:t>
            </a:r>
          </a:p>
        </p:txBody>
      </p:sp>
    </p:spTree>
    <p:extLst>
      <p:ext uri="{BB962C8B-B14F-4D97-AF65-F5344CB8AC3E}">
        <p14:creationId xmlns:p14="http://schemas.microsoft.com/office/powerpoint/2010/main" val="236946347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2CB31E3-983E-9791-16C3-390E98A3E9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32nd IUHF World Congress 2024 (19 Sept. 2024)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FEBA690-6BDD-E169-6E50-5704731230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78</a:t>
            </a:fld>
            <a:endParaRPr lang="de-DE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58C8FE5-654A-E0AA-8F3F-8EB25DE2E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175" y="583686"/>
            <a:ext cx="8426450" cy="4247317"/>
          </a:xfrm>
        </p:spPr>
        <p:txBody>
          <a:bodyPr/>
          <a:lstStyle/>
          <a:p>
            <a:pPr marL="0" indent="0">
              <a:buNone/>
            </a:pPr>
            <a:endParaRPr lang="en-US" sz="16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buFont typeface="+mj-lt"/>
              <a:buAutoNum type="romanLcPeriod" startAt="4"/>
            </a:pP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Fiduciary Regime on the Assets Portfolio:</a:t>
            </a:r>
          </a:p>
          <a:p>
            <a:pPr lvl="1"/>
            <a:r>
              <a:rPr lang="en-US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-Roman" pitchFamily="2" charset="0"/>
              </a:rPr>
              <a:t> identification of the fiduciary agent (FA)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-Roman" pitchFamily="2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-Roman" pitchFamily="2" charset="0"/>
              </a:rPr>
              <a:t>obligations, responsibilities and fees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-Roman" pitchFamily="2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-Roman" pitchFamily="2" charset="0"/>
              </a:rPr>
              <a:t>events, conditions and method of removal or replacement of the FA 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+mj-lt"/>
              </a:rPr>
              <a:t> management transition plan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+mj-lt"/>
              <a:buAutoNum type="romanLcPeriod" startAt="4"/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 Fiduciary Agent: </a:t>
            </a:r>
            <a:r>
              <a:rPr lang="en-US" sz="1600" b="0" dirty="0">
                <a:solidFill>
                  <a:srgbClr val="000000"/>
                </a:solidFill>
                <a:latin typeface="+mj-lt"/>
              </a:rPr>
              <a:t>represents the creditors in the taking of security and its foreclosure</a:t>
            </a:r>
          </a:p>
          <a:p>
            <a:pPr>
              <a:buFont typeface="+mj-lt"/>
              <a:buAutoNum type="romanLcPeriod" startAt="4"/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 Dynamic Assets Portfolio </a:t>
            </a:r>
            <a:endParaRPr lang="en-US" sz="1600" b="0" dirty="0">
              <a:solidFill>
                <a:srgbClr val="000000"/>
              </a:solidFill>
              <a:latin typeface="+mj-lt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+mj-lt"/>
              </a:rPr>
              <a:t>real estate mortgages – Real Estate Credit Notes (CCI) or Bank Credit Notes (CCB), representing their total value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+mj-lt"/>
              </a:rPr>
              <a:t>National Treasury Securities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+mj-lt"/>
              </a:rPr>
              <a:t>derivative instruments – specific account, segregated, for hedging purposes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+mj-lt"/>
              </a:rPr>
              <a:t>cash and cash equivalents</a:t>
            </a:r>
          </a:p>
          <a:p>
            <a:pPr marL="0" indent="0">
              <a:buNone/>
            </a:pPr>
            <a:endParaRPr lang="en-BR" sz="1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6C16EF4-9BF3-5FCC-F8AF-793788133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34800"/>
            <a:ext cx="8426450" cy="307777"/>
          </a:xfrm>
        </p:spPr>
        <p:txBody>
          <a:bodyPr/>
          <a:lstStyle/>
          <a:p>
            <a:pPr marL="542925" indent="-542925"/>
            <a:r>
              <a:rPr lang="de-DE" b="1" dirty="0">
                <a:solidFill>
                  <a:srgbClr val="990033"/>
                </a:solidFill>
              </a:rPr>
              <a:t>B. 	</a:t>
            </a:r>
            <a:r>
              <a:rPr lang="de-DE" b="1" dirty="0" err="1">
                <a:solidFill>
                  <a:srgbClr val="990033"/>
                </a:solidFill>
              </a:rPr>
              <a:t>Specific</a:t>
            </a:r>
            <a:r>
              <a:rPr lang="de-DE" b="1" dirty="0">
                <a:solidFill>
                  <a:srgbClr val="990033"/>
                </a:solidFill>
              </a:rPr>
              <a:t> Legislation on </a:t>
            </a:r>
            <a:r>
              <a:rPr lang="de-DE" b="1" dirty="0" err="1">
                <a:solidFill>
                  <a:srgbClr val="990033"/>
                </a:solidFill>
              </a:rPr>
              <a:t>Covered</a:t>
            </a:r>
            <a:r>
              <a:rPr lang="de-DE" b="1" dirty="0">
                <a:solidFill>
                  <a:srgbClr val="990033"/>
                </a:solidFill>
              </a:rPr>
              <a:t> Bonds (Brazil)</a:t>
            </a:r>
          </a:p>
        </p:txBody>
      </p:sp>
    </p:spTree>
    <p:extLst>
      <p:ext uri="{BB962C8B-B14F-4D97-AF65-F5344CB8AC3E}">
        <p14:creationId xmlns:p14="http://schemas.microsoft.com/office/powerpoint/2010/main" val="55815944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2CB31E3-983E-9791-16C3-390E98A3E9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32nd IUHF World Congress 2024 (19 Sept. 2024)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FEBA690-6BDD-E169-6E50-5704731230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79</a:t>
            </a:fld>
            <a:endParaRPr lang="de-DE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58C8FE5-654A-E0AA-8F3F-8EB25DE2E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419" y="541672"/>
            <a:ext cx="8426450" cy="4339650"/>
          </a:xfrm>
        </p:spPr>
        <p:txBody>
          <a:bodyPr/>
          <a:lstStyle/>
          <a:p>
            <a:pPr marL="0" indent="0">
              <a:buNone/>
            </a:pPr>
            <a:endParaRPr lang="en-US" sz="16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buFont typeface="+mj-lt"/>
              <a:buAutoNum type="romanLcPeriod" startAt="7"/>
            </a:pPr>
            <a:r>
              <a:rPr lang="en-US" sz="16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-Roman" pitchFamily="2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-Roman" pitchFamily="2" charset="0"/>
              </a:rPr>
              <a:t>Eligibility of Real Estate Credits:</a:t>
            </a:r>
          </a:p>
          <a:p>
            <a:pPr lvl="1"/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-Roman" pitchFamily="2" charset="0"/>
              </a:rPr>
              <a:t>fiduciary lien</a:t>
            </a:r>
            <a:r>
              <a:rPr lang="en-BR" dirty="0">
                <a:effectLst/>
              </a:rPr>
              <a:t> on immovable property (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-Roman" pitchFamily="2" charset="0"/>
              </a:rPr>
              <a:t>mortgage is accepted, but not used)</a:t>
            </a:r>
            <a:endParaRPr lang="en-BR" dirty="0">
              <a:effectLst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-Roman" pitchFamily="2" charset="0"/>
              </a:rPr>
              <a:t>p</a:t>
            </a:r>
            <a:r>
              <a:rPr lang="en-BR" dirty="0">
                <a:solidFill>
                  <a:srgbClr val="000000"/>
                </a:solidFill>
                <a:ea typeface="Times New Roman" panose="02020603050405020304" pitchFamily="18" charset="0"/>
                <a:cs typeface="Times-Roman" pitchFamily="2" charset="0"/>
              </a:rPr>
              <a:t>erforming and free of other liens (except those securing rights of CB holders)</a:t>
            </a:r>
          </a:p>
          <a:p>
            <a:pPr lvl="1"/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-Roman" pitchFamily="2" charset="0"/>
              </a:rPr>
              <a:t>i</a:t>
            </a:r>
            <a:r>
              <a:rPr lang="en-BR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-Roman" pitchFamily="2" charset="0"/>
              </a:rPr>
              <a:t>n the case of RE development (credit for production), segregated from developers assets (Article 31-A, Law 4591/1964)</a:t>
            </a:r>
          </a:p>
          <a:p>
            <a:pPr lvl="1"/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-Roman" pitchFamily="2" charset="0"/>
              </a:rPr>
              <a:t>c</a:t>
            </a:r>
            <a:r>
              <a:rPr lang="en-BR" dirty="0">
                <a:solidFill>
                  <a:srgbClr val="000000"/>
                </a:solidFill>
                <a:ea typeface="Times New Roman" panose="02020603050405020304" pitchFamily="18" charset="0"/>
                <a:cs typeface="Times-Roman" pitchFamily="2" charset="0"/>
              </a:rPr>
              <a:t>redit risk rated B or above</a:t>
            </a:r>
          </a:p>
          <a:p>
            <a:pPr lvl="1"/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-Roman" pitchFamily="2" charset="0"/>
              </a:rPr>
              <a:t>insurance coverage at least for risks of death and permanent disability of the borrower; for physical damage to the real property</a:t>
            </a:r>
            <a:r>
              <a:rPr lang="en-BR" dirty="0">
                <a:solidFill>
                  <a:srgbClr val="000000"/>
                </a:solidFill>
                <a:ea typeface="Times New Roman" panose="02020603050405020304" pitchFamily="18" charset="0"/>
                <a:cs typeface="Times-Roman" pitchFamily="2" charset="0"/>
              </a:rPr>
              <a:t>;</a:t>
            </a:r>
            <a:r>
              <a:rPr lang="en-BR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for builders’ civil liability</a:t>
            </a:r>
            <a:r>
              <a:rPr lang="en-BR" sz="16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endParaRPr lang="en-US" sz="16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buFont typeface="+mj-lt"/>
              <a:buAutoNum type="romanLcPeriod" startAt="7"/>
            </a:pP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-Roman" pitchFamily="2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-Roman" pitchFamily="2" charset="0"/>
              </a:rPr>
              <a:t>Max LTV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-Roman" pitchFamily="2" charset="0"/>
              </a:rPr>
              <a:t> </a:t>
            </a:r>
            <a:r>
              <a:rPr lang="en-BR" sz="1600" dirty="0">
                <a:effectLst/>
                <a:latin typeface="+mj-lt"/>
              </a:rPr>
              <a:t> </a:t>
            </a:r>
            <a:r>
              <a:rPr lang="en-BR" b="0" dirty="0">
                <a:effectLst/>
              </a:rPr>
              <a:t>(</a:t>
            </a:r>
            <a:r>
              <a:rPr lang="en-US" b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-Roman" pitchFamily="2" charset="0"/>
              </a:rPr>
              <a:t>ratio between the updated par value of the transaction, comprising principal and ancillary expenses, and the appraisal value of the collatera</a:t>
            </a:r>
            <a:r>
              <a:rPr lang="en-US" b="0" dirty="0"/>
              <a:t>l)</a:t>
            </a:r>
          </a:p>
          <a:p>
            <a:pPr lvl="1"/>
            <a:r>
              <a:rPr lang="en-US" b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-Roman" pitchFamily="2" charset="0"/>
              </a:rPr>
              <a:t>80% (residential properties)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-Roman" pitchFamily="2" charset="0"/>
              </a:rPr>
              <a:t>60% (nonresidential properties)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-Roman" pitchFamily="2" charset="0"/>
              </a:rPr>
              <a:t>v</a:t>
            </a:r>
            <a:r>
              <a:rPr lang="en-US" b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-Roman" pitchFamily="2" charset="0"/>
              </a:rPr>
              <a:t>erified every 3 years; </a:t>
            </a:r>
            <a:br>
              <a:rPr lang="en-US" b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-Roman" pitchFamily="2" charset="0"/>
              </a:rPr>
            </a:br>
            <a:r>
              <a:rPr lang="en-BR" sz="2000" dirty="0">
                <a:effectLst/>
              </a:rPr>
              <a:t> </a:t>
            </a:r>
            <a:endParaRPr lang="en-BR" sz="1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2789AB7-BAD1-B3CB-6369-18A46BF45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34800"/>
            <a:ext cx="8426450" cy="307777"/>
          </a:xfrm>
        </p:spPr>
        <p:txBody>
          <a:bodyPr/>
          <a:lstStyle/>
          <a:p>
            <a:pPr marL="542925" indent="-542925"/>
            <a:r>
              <a:rPr lang="de-DE" b="1" dirty="0">
                <a:solidFill>
                  <a:srgbClr val="990033"/>
                </a:solidFill>
              </a:rPr>
              <a:t>B. 	</a:t>
            </a:r>
            <a:r>
              <a:rPr lang="de-DE" b="1" dirty="0" err="1">
                <a:solidFill>
                  <a:srgbClr val="990033"/>
                </a:solidFill>
              </a:rPr>
              <a:t>Specific</a:t>
            </a:r>
            <a:r>
              <a:rPr lang="de-DE" b="1" dirty="0">
                <a:solidFill>
                  <a:srgbClr val="990033"/>
                </a:solidFill>
              </a:rPr>
              <a:t> Legislation on </a:t>
            </a:r>
            <a:r>
              <a:rPr lang="de-DE" b="1" dirty="0" err="1">
                <a:solidFill>
                  <a:srgbClr val="990033"/>
                </a:solidFill>
              </a:rPr>
              <a:t>Covered</a:t>
            </a:r>
            <a:r>
              <a:rPr lang="de-DE" b="1" dirty="0">
                <a:solidFill>
                  <a:srgbClr val="990033"/>
                </a:solidFill>
              </a:rPr>
              <a:t> Bonds (Brazil)</a:t>
            </a:r>
          </a:p>
        </p:txBody>
      </p:sp>
    </p:spTree>
    <p:extLst>
      <p:ext uri="{BB962C8B-B14F-4D97-AF65-F5344CB8AC3E}">
        <p14:creationId xmlns:p14="http://schemas.microsoft.com/office/powerpoint/2010/main" val="2772354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2CB31E3-983E-9791-16C3-390E98A3E9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32nd IUHF World Congress 2024 (19 Sept. 2024)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FEBA690-6BDD-E169-6E50-5704731230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8</a:t>
            </a:fld>
            <a:endParaRPr lang="de-DE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C37C87D-41A3-4416-7597-51C52BE5B2E4}"/>
              </a:ext>
            </a:extLst>
          </p:cNvPr>
          <p:cNvGraphicFramePr>
            <a:graphicFrameLocks/>
          </p:cNvGraphicFramePr>
          <p:nvPr/>
        </p:nvGraphicFramePr>
        <p:xfrm>
          <a:off x="4079297" y="1234440"/>
          <a:ext cx="4829751" cy="3061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itel 1">
            <a:extLst>
              <a:ext uri="{FF2B5EF4-FFF2-40B4-BE49-F238E27FC236}">
                <a16:creationId xmlns:a16="http://schemas.microsoft.com/office/drawing/2014/main" id="{015CACC8-A688-BDA9-C250-F9DE8564C286}"/>
              </a:ext>
            </a:extLst>
          </p:cNvPr>
          <p:cNvSpPr txBox="1">
            <a:spLocks/>
          </p:cNvSpPr>
          <p:nvPr/>
        </p:nvSpPr>
        <p:spPr>
          <a:xfrm>
            <a:off x="511175" y="487200"/>
            <a:ext cx="8426450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2925" indent="-542925"/>
            <a:r>
              <a:rPr lang="de-DE" b="1" dirty="0">
                <a:solidFill>
                  <a:srgbClr val="990033"/>
                </a:solidFill>
              </a:rPr>
              <a:t>A. 	</a:t>
            </a:r>
            <a:r>
              <a:rPr lang="de-DE" b="1" dirty="0" err="1">
                <a:solidFill>
                  <a:srgbClr val="990033"/>
                </a:solidFill>
              </a:rPr>
              <a:t>Reliability</a:t>
            </a:r>
            <a:r>
              <a:rPr lang="de-DE" b="1" dirty="0">
                <a:solidFill>
                  <a:srgbClr val="990033"/>
                </a:solidFill>
              </a:rPr>
              <a:t> </a:t>
            </a:r>
            <a:r>
              <a:rPr lang="de-DE" b="1" dirty="0" err="1">
                <a:solidFill>
                  <a:srgbClr val="990033"/>
                </a:solidFill>
              </a:rPr>
              <a:t>of</a:t>
            </a:r>
            <a:r>
              <a:rPr lang="de-DE" b="1" dirty="0">
                <a:solidFill>
                  <a:srgbClr val="990033"/>
                </a:solidFill>
              </a:rPr>
              <a:t> </a:t>
            </a:r>
            <a:r>
              <a:rPr lang="de-DE" b="1" dirty="0" err="1">
                <a:solidFill>
                  <a:srgbClr val="990033"/>
                </a:solidFill>
              </a:rPr>
              <a:t>Mortgage</a:t>
            </a:r>
            <a:r>
              <a:rPr lang="de-DE" b="1" dirty="0">
                <a:solidFill>
                  <a:srgbClr val="990033"/>
                </a:solidFill>
              </a:rPr>
              <a:t> Finance – Brazil</a:t>
            </a:r>
          </a:p>
        </p:txBody>
      </p:sp>
      <p:sp>
        <p:nvSpPr>
          <p:cNvPr id="3" name="Action Button: Home 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71A58AF-C1D6-F6C9-5009-3A2FD22A7319}"/>
              </a:ext>
            </a:extLst>
          </p:cNvPr>
          <p:cNvSpPr/>
          <p:nvPr/>
        </p:nvSpPr>
        <p:spPr>
          <a:xfrm>
            <a:off x="1425687" y="3210246"/>
            <a:ext cx="1308409" cy="944137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pic>
        <p:nvPicPr>
          <p:cNvPr id="10" name="Graphic 9" descr="Building outline">
            <a:extLst>
              <a:ext uri="{FF2B5EF4-FFF2-40B4-BE49-F238E27FC236}">
                <a16:creationId xmlns:a16="http://schemas.microsoft.com/office/drawing/2014/main" id="{C6E095A3-9722-03C0-4596-DA4029D33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81900" y="1552137"/>
            <a:ext cx="914400" cy="914400"/>
          </a:xfrm>
          <a:prstGeom prst="rect">
            <a:avLst/>
          </a:prstGeom>
        </p:spPr>
      </p:pic>
      <p:pic>
        <p:nvPicPr>
          <p:cNvPr id="18" name="Graphic 17" descr="Diploma roll with solid fill">
            <a:extLst>
              <a:ext uri="{FF2B5EF4-FFF2-40B4-BE49-F238E27FC236}">
                <a16:creationId xmlns:a16="http://schemas.microsoft.com/office/drawing/2014/main" id="{2AD0C5AB-B6C4-36B8-F949-C9C34D2A66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85514" y="1505744"/>
            <a:ext cx="914400" cy="914400"/>
          </a:xfrm>
          <a:prstGeom prst="rect">
            <a:avLst/>
          </a:prstGeom>
        </p:spPr>
      </p:pic>
      <p:pic>
        <p:nvPicPr>
          <p:cNvPr id="20" name="Graphic 19" descr="Family with boy outline">
            <a:extLst>
              <a:ext uri="{FF2B5EF4-FFF2-40B4-BE49-F238E27FC236}">
                <a16:creationId xmlns:a16="http://schemas.microsoft.com/office/drawing/2014/main" id="{444D9FA4-D8F1-8786-C8D8-DBDA9B7BBF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7308" y="1762504"/>
            <a:ext cx="680890" cy="68089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A8E31D9-690D-B81A-51F2-C029C60B82E7}"/>
              </a:ext>
            </a:extLst>
          </p:cNvPr>
          <p:cNvSpPr txBox="1"/>
          <p:nvPr/>
        </p:nvSpPr>
        <p:spPr>
          <a:xfrm>
            <a:off x="1668597" y="1472644"/>
            <a:ext cx="730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1200" dirty="0">
                <a:solidFill>
                  <a:schemeClr val="tx2">
                    <a:lumMod val="75000"/>
                  </a:schemeClr>
                </a:solidFill>
              </a:rPr>
              <a:t>contract</a:t>
            </a:r>
          </a:p>
        </p:txBody>
      </p:sp>
      <p:sp>
        <p:nvSpPr>
          <p:cNvPr id="22" name="Left-Right Arrow 21">
            <a:extLst>
              <a:ext uri="{FF2B5EF4-FFF2-40B4-BE49-F238E27FC236}">
                <a16:creationId xmlns:a16="http://schemas.microsoft.com/office/drawing/2014/main" id="{3A78A3CC-0384-FFB8-0D01-82C4FA88F86F}"/>
              </a:ext>
            </a:extLst>
          </p:cNvPr>
          <p:cNvSpPr/>
          <p:nvPr/>
        </p:nvSpPr>
        <p:spPr>
          <a:xfrm>
            <a:off x="1415951" y="2218030"/>
            <a:ext cx="1308409" cy="123825"/>
          </a:xfrm>
          <a:prstGeom prst="left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23" name="Bent Arrow 22">
            <a:extLst>
              <a:ext uri="{FF2B5EF4-FFF2-40B4-BE49-F238E27FC236}">
                <a16:creationId xmlns:a16="http://schemas.microsoft.com/office/drawing/2014/main" id="{80F3455D-A26F-94A3-1684-B4BD0B71CEAE}"/>
              </a:ext>
            </a:extLst>
          </p:cNvPr>
          <p:cNvSpPr/>
          <p:nvPr/>
        </p:nvSpPr>
        <p:spPr>
          <a:xfrm rot="10800000">
            <a:off x="2953169" y="2534080"/>
            <a:ext cx="294855" cy="82102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052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chemeClr val="tx1"/>
              </a:solidFill>
            </a:endParaRPr>
          </a:p>
        </p:txBody>
      </p:sp>
      <p:sp>
        <p:nvSpPr>
          <p:cNvPr id="24" name="Bent Arrow 23">
            <a:extLst>
              <a:ext uri="{FF2B5EF4-FFF2-40B4-BE49-F238E27FC236}">
                <a16:creationId xmlns:a16="http://schemas.microsoft.com/office/drawing/2014/main" id="{501F78B7-1AB4-5714-A9A1-04A1E8CF3940}"/>
              </a:ext>
            </a:extLst>
          </p:cNvPr>
          <p:cNvSpPr/>
          <p:nvPr/>
        </p:nvSpPr>
        <p:spPr>
          <a:xfrm rot="10800000" flipH="1">
            <a:off x="876909" y="2534080"/>
            <a:ext cx="294857" cy="82102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53441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53FC73-C8E2-1959-EE0D-75C6EBB1F33A}"/>
              </a:ext>
            </a:extLst>
          </p:cNvPr>
          <p:cNvSpPr txBox="1"/>
          <p:nvPr/>
        </p:nvSpPr>
        <p:spPr>
          <a:xfrm>
            <a:off x="2724360" y="3391482"/>
            <a:ext cx="1308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Fiduciary ownership*</a:t>
            </a:r>
          </a:p>
          <a:p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D</a:t>
            </a:r>
            <a:r>
              <a:rPr lang="en-BR" sz="1200" dirty="0">
                <a:solidFill>
                  <a:schemeClr val="tx2">
                    <a:lumMod val="75000"/>
                  </a:schemeClr>
                </a:solidFill>
              </a:rPr>
              <a:t>irect proprietorship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73A545-DA9E-C4D2-0104-83E45F219656}"/>
              </a:ext>
            </a:extLst>
          </p:cNvPr>
          <p:cNvSpPr txBox="1"/>
          <p:nvPr/>
        </p:nvSpPr>
        <p:spPr>
          <a:xfrm>
            <a:off x="355846" y="3391482"/>
            <a:ext cx="1308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Possession</a:t>
            </a:r>
          </a:p>
          <a:p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Ind</a:t>
            </a:r>
            <a:r>
              <a:rPr lang="en-BR" sz="1200" dirty="0">
                <a:solidFill>
                  <a:schemeClr val="tx2">
                    <a:lumMod val="75000"/>
                  </a:schemeClr>
                </a:solidFill>
              </a:rPr>
              <a:t>irect proprietorship</a:t>
            </a:r>
          </a:p>
          <a:p>
            <a:r>
              <a:rPr lang="en-BR" sz="1200" dirty="0">
                <a:solidFill>
                  <a:schemeClr val="tx2">
                    <a:lumMod val="75000"/>
                  </a:schemeClr>
                </a:solidFill>
              </a:rPr>
              <a:t>“expectancy”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B8D408-5133-CDC0-A5D8-9E0C1B734920}"/>
              </a:ext>
            </a:extLst>
          </p:cNvPr>
          <p:cNvSpPr txBox="1"/>
          <p:nvPr/>
        </p:nvSpPr>
        <p:spPr>
          <a:xfrm>
            <a:off x="511175" y="1085850"/>
            <a:ext cx="3317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dirty="0">
                <a:solidFill>
                  <a:srgbClr val="5F6368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Fiduciary lien</a:t>
            </a:r>
            <a:r>
              <a:rPr lang="en-US" sz="1800" b="0" i="0" dirty="0">
                <a:solidFill>
                  <a:srgbClr val="4D515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of real estate: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DB43C5-7002-B758-7849-D33ECFB18D9C}"/>
              </a:ext>
            </a:extLst>
          </p:cNvPr>
          <p:cNvSpPr txBox="1"/>
          <p:nvPr/>
        </p:nvSpPr>
        <p:spPr>
          <a:xfrm>
            <a:off x="294226" y="4420562"/>
            <a:ext cx="86540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900" dirty="0"/>
              <a:t>*</a:t>
            </a:r>
            <a:r>
              <a:rPr lang="en-US" sz="900" b="0" i="0" dirty="0">
                <a:solidFill>
                  <a:srgbClr val="14212E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Brazilian Civil Code of 2002: FO can be created only over non-fungible movable goods and can benefit any creditor, either domestic or foreign </a:t>
            </a:r>
            <a:endParaRPr lang="en-BR" sz="9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5A13D8-A089-72FC-DAF7-4A6C6E169727}"/>
              </a:ext>
            </a:extLst>
          </p:cNvPr>
          <p:cNvSpPr txBox="1"/>
          <p:nvPr/>
        </p:nvSpPr>
        <p:spPr>
          <a:xfrm>
            <a:off x="2929543" y="2317271"/>
            <a:ext cx="6260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1000" dirty="0"/>
              <a:t>creditor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27CC8C-7A79-1380-DC0E-05A03C8F741E}"/>
              </a:ext>
            </a:extLst>
          </p:cNvPr>
          <p:cNvSpPr txBox="1"/>
          <p:nvPr/>
        </p:nvSpPr>
        <p:spPr>
          <a:xfrm>
            <a:off x="573059" y="2332881"/>
            <a:ext cx="707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1000" dirty="0"/>
              <a:t>borrower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53FDAC-0FB9-2B6F-883A-4E900473B924}"/>
              </a:ext>
            </a:extLst>
          </p:cNvPr>
          <p:cNvSpPr txBox="1"/>
          <p:nvPr/>
        </p:nvSpPr>
        <p:spPr>
          <a:xfrm>
            <a:off x="1729017" y="2700719"/>
            <a:ext cx="730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1200" dirty="0">
                <a:solidFill>
                  <a:schemeClr val="tx2">
                    <a:lumMod val="75000"/>
                  </a:schemeClr>
                </a:solidFill>
              </a:rPr>
              <a:t>registry</a:t>
            </a:r>
          </a:p>
        </p:txBody>
      </p:sp>
      <p:pic>
        <p:nvPicPr>
          <p:cNvPr id="29" name="Graphic 28" descr="Checklist outline">
            <a:extLst>
              <a:ext uri="{FF2B5EF4-FFF2-40B4-BE49-F238E27FC236}">
                <a16:creationId xmlns:a16="http://schemas.microsoft.com/office/drawing/2014/main" id="{4C4D3AFE-2C11-5E24-A617-3350BD7EA1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47581" y="2355570"/>
            <a:ext cx="424599" cy="424599"/>
          </a:xfrm>
          <a:prstGeom prst="rect">
            <a:avLst/>
          </a:prstGeom>
        </p:spPr>
      </p:pic>
      <p:sp>
        <p:nvSpPr>
          <p:cNvPr id="34" name="Left Brace 33">
            <a:extLst>
              <a:ext uri="{FF2B5EF4-FFF2-40B4-BE49-F238E27FC236}">
                <a16:creationId xmlns:a16="http://schemas.microsoft.com/office/drawing/2014/main" id="{09085743-0594-981D-4B13-0C9AC924E138}"/>
              </a:ext>
            </a:extLst>
          </p:cNvPr>
          <p:cNvSpPr/>
          <p:nvPr/>
        </p:nvSpPr>
        <p:spPr>
          <a:xfrm rot="5400000">
            <a:off x="1846404" y="2387750"/>
            <a:ext cx="439799" cy="1431190"/>
          </a:xfrm>
          <a:prstGeom prst="leftBrace">
            <a:avLst>
              <a:gd name="adj1" fmla="val 8333"/>
              <a:gd name="adj2" fmla="val 5079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67443280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093A31-F6EA-982E-C582-A5BB68707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054" y="1759498"/>
            <a:ext cx="7657129" cy="1231106"/>
          </a:xfrm>
        </p:spPr>
        <p:txBody>
          <a:bodyPr/>
          <a:lstStyle/>
          <a:p>
            <a:r>
              <a:rPr lang="de-DE" dirty="0"/>
              <a:t>C. 	Reconstruction in Germany</a:t>
            </a:r>
            <a:br>
              <a:rPr lang="de-DE" dirty="0"/>
            </a:br>
            <a:r>
              <a:rPr lang="de-DE" dirty="0"/>
              <a:t>	</a:t>
            </a:r>
            <a:r>
              <a:rPr lang="de-DE" dirty="0" err="1"/>
              <a:t>post</a:t>
            </a:r>
            <a:r>
              <a:rPr lang="de-DE" dirty="0"/>
              <a:t> 1945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D19868D-BB7E-AB69-D689-7BB3A98F4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1D0FEE3-B68A-D85C-E75E-3C1FBAB54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80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409051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313770-445B-BE9D-60A4-96E09CDAE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2925" indent="-542925"/>
            <a:r>
              <a:rPr lang="de-DE" b="1" dirty="0"/>
              <a:t>C. 	Reconstruction in Germany </a:t>
            </a:r>
            <a:r>
              <a:rPr lang="de-DE" b="1" dirty="0" err="1"/>
              <a:t>post</a:t>
            </a:r>
            <a:r>
              <a:rPr lang="de-DE" b="1" dirty="0"/>
              <a:t> 1945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E99E8D9-ACF0-AAAB-9DE5-4C5ED6E0B3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FFCD8AE-078E-7B9F-7696-E0B2F490FA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81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8AEA520-F583-6750-F37F-E2229A9C82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2024" y="671280"/>
            <a:ext cx="5127627" cy="215444"/>
          </a:xfrm>
        </p:spPr>
        <p:txBody>
          <a:bodyPr/>
          <a:lstStyle/>
          <a:p>
            <a:r>
              <a:rPr lang="de-DE" sz="1400" dirty="0">
                <a:solidFill>
                  <a:schemeClr val="accent1"/>
                </a:solidFill>
              </a:rPr>
              <a:t>1. Public </a:t>
            </a:r>
            <a:r>
              <a:rPr lang="de-DE" sz="1400" dirty="0" err="1">
                <a:solidFill>
                  <a:schemeClr val="accent1"/>
                </a:solidFill>
              </a:rPr>
              <a:t>Guarantees</a:t>
            </a:r>
            <a:r>
              <a:rPr lang="de-DE" sz="1400" dirty="0">
                <a:solidFill>
                  <a:schemeClr val="accent1"/>
                </a:solidFill>
              </a:rPr>
              <a:t> </a:t>
            </a:r>
            <a:r>
              <a:rPr lang="de-DE" sz="1400" dirty="0" err="1">
                <a:solidFill>
                  <a:schemeClr val="accent1"/>
                </a:solidFill>
              </a:rPr>
              <a:t>for</a:t>
            </a:r>
            <a:r>
              <a:rPr lang="de-DE" sz="1400" dirty="0">
                <a:solidFill>
                  <a:schemeClr val="accent1"/>
                </a:solidFill>
              </a:rPr>
              <a:t> Housing Finance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78BE09D-9542-CE44-D4B1-B1B3023E0E86}"/>
              </a:ext>
            </a:extLst>
          </p:cNvPr>
          <p:cNvSpPr txBox="1"/>
          <p:nvPr/>
        </p:nvSpPr>
        <p:spPr>
          <a:xfrm>
            <a:off x="635447" y="2184456"/>
            <a:ext cx="1284191" cy="64633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Public </a:t>
            </a:r>
            <a:r>
              <a:rPr lang="de-DE" dirty="0" err="1"/>
              <a:t>Guarantee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015EBE2-AEAA-589D-6B48-1086BBFB8C61}"/>
              </a:ext>
            </a:extLst>
          </p:cNvPr>
          <p:cNvSpPr txBox="1"/>
          <p:nvPr/>
        </p:nvSpPr>
        <p:spPr>
          <a:xfrm>
            <a:off x="2779534" y="1138447"/>
            <a:ext cx="2004413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endParaRPr lang="de-DE" dirty="0"/>
          </a:p>
          <a:p>
            <a:pPr algn="ctr"/>
            <a:r>
              <a:rPr lang="de-DE" dirty="0"/>
              <a:t> 100 %</a:t>
            </a:r>
          </a:p>
          <a:p>
            <a:pPr algn="ctr"/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219F945-9C57-C0A6-7BD0-EB093F05F6C3}"/>
              </a:ext>
            </a:extLst>
          </p:cNvPr>
          <p:cNvSpPr txBox="1"/>
          <p:nvPr/>
        </p:nvSpPr>
        <p:spPr>
          <a:xfrm>
            <a:off x="2779534" y="2059795"/>
            <a:ext cx="2004413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endParaRPr lang="de-DE" dirty="0"/>
          </a:p>
          <a:p>
            <a:pPr algn="ctr"/>
            <a:r>
              <a:rPr lang="de-DE" dirty="0"/>
              <a:t> 80 %</a:t>
            </a:r>
          </a:p>
          <a:p>
            <a:pPr algn="ctr"/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2C7BB04-A0A1-7D1C-5AC2-499E4B759D7A}"/>
              </a:ext>
            </a:extLst>
          </p:cNvPr>
          <p:cNvSpPr txBox="1"/>
          <p:nvPr/>
        </p:nvSpPr>
        <p:spPr>
          <a:xfrm>
            <a:off x="2767429" y="2983126"/>
            <a:ext cx="2016517" cy="14773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endParaRPr lang="de-DE" dirty="0">
              <a:solidFill>
                <a:schemeClr val="bg1"/>
              </a:solidFill>
            </a:endParaRPr>
          </a:p>
          <a:p>
            <a:pPr algn="ctr"/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60 %</a:t>
            </a:r>
          </a:p>
          <a:p>
            <a:pPr algn="ctr"/>
            <a:endParaRPr lang="de-DE" dirty="0">
              <a:solidFill>
                <a:schemeClr val="bg1"/>
              </a:solidFill>
            </a:endParaRPr>
          </a:p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Geschweifte Klammer links 10">
            <a:extLst>
              <a:ext uri="{FF2B5EF4-FFF2-40B4-BE49-F238E27FC236}">
                <a16:creationId xmlns:a16="http://schemas.microsoft.com/office/drawing/2014/main" id="{B4CECBED-361C-2D4D-1C73-E5AC64141588}"/>
              </a:ext>
            </a:extLst>
          </p:cNvPr>
          <p:cNvSpPr/>
          <p:nvPr/>
        </p:nvSpPr>
        <p:spPr>
          <a:xfrm>
            <a:off x="2210306" y="2059794"/>
            <a:ext cx="454173" cy="24006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Geschweifte Klammer links 11">
            <a:extLst>
              <a:ext uri="{FF2B5EF4-FFF2-40B4-BE49-F238E27FC236}">
                <a16:creationId xmlns:a16="http://schemas.microsoft.com/office/drawing/2014/main" id="{4ACE1A91-364E-B647-302E-5D7A2EB71D19}"/>
              </a:ext>
            </a:extLst>
          </p:cNvPr>
          <p:cNvSpPr/>
          <p:nvPr/>
        </p:nvSpPr>
        <p:spPr>
          <a:xfrm>
            <a:off x="1925691" y="2068050"/>
            <a:ext cx="284614" cy="92333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5B6A553-4435-50F4-8717-3A089366ABBA}"/>
              </a:ext>
            </a:extLst>
          </p:cNvPr>
          <p:cNvSpPr txBox="1"/>
          <p:nvPr/>
        </p:nvSpPr>
        <p:spPr>
          <a:xfrm>
            <a:off x="940231" y="3106536"/>
            <a:ext cx="1167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Mortgage</a:t>
            </a: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EA2EE84-914A-647E-4ABE-961481C7D1E3}"/>
              </a:ext>
            </a:extLst>
          </p:cNvPr>
          <p:cNvSpPr txBox="1"/>
          <p:nvPr/>
        </p:nvSpPr>
        <p:spPr>
          <a:xfrm>
            <a:off x="4965616" y="2234524"/>
            <a:ext cx="3233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Public-</a:t>
            </a:r>
            <a:r>
              <a:rPr lang="de-DE" dirty="0" err="1"/>
              <a:t>Sector</a:t>
            </a:r>
            <a:r>
              <a:rPr lang="de-DE" dirty="0"/>
              <a:t> </a:t>
            </a:r>
            <a:r>
              <a:rPr lang="de-DE" dirty="0" err="1"/>
              <a:t>Covered</a:t>
            </a:r>
            <a:r>
              <a:rPr lang="de-DE" dirty="0"/>
              <a:t> Bonds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518F96E-7DF2-F716-4719-B333AB57CFDE}"/>
              </a:ext>
            </a:extLst>
          </p:cNvPr>
          <p:cNvSpPr txBox="1"/>
          <p:nvPr/>
        </p:nvSpPr>
        <p:spPr>
          <a:xfrm>
            <a:off x="5015069" y="3604116"/>
            <a:ext cx="3233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Mortgage</a:t>
            </a:r>
            <a:r>
              <a:rPr lang="de-DE" dirty="0"/>
              <a:t> </a:t>
            </a:r>
            <a:r>
              <a:rPr lang="de-DE" dirty="0" err="1"/>
              <a:t>Covered</a:t>
            </a:r>
            <a:r>
              <a:rPr lang="de-DE" dirty="0"/>
              <a:t> Bonds</a:t>
            </a:r>
          </a:p>
        </p:txBody>
      </p:sp>
    </p:spTree>
    <p:extLst>
      <p:ext uri="{BB962C8B-B14F-4D97-AF65-F5344CB8AC3E}">
        <p14:creationId xmlns:p14="http://schemas.microsoft.com/office/powerpoint/2010/main" val="4030576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313770-445B-BE9D-60A4-96E09CDAE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2925" indent="-542925"/>
            <a:r>
              <a:rPr lang="de-DE" b="1" dirty="0"/>
              <a:t>C. 	Reconstruction in Germany </a:t>
            </a:r>
            <a:r>
              <a:rPr lang="de-DE" b="1" dirty="0" err="1"/>
              <a:t>post</a:t>
            </a:r>
            <a:r>
              <a:rPr lang="de-DE" b="1" dirty="0"/>
              <a:t> 1945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E99E8D9-ACF0-AAAB-9DE5-4C5ED6E0B3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FFCD8AE-078E-7B9F-7696-E0B2F490FA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82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8AEA520-F583-6750-F37F-E2229A9C82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2024" y="684063"/>
            <a:ext cx="5127627" cy="230832"/>
          </a:xfrm>
        </p:spPr>
        <p:txBody>
          <a:bodyPr/>
          <a:lstStyle/>
          <a:p>
            <a:r>
              <a:rPr lang="de-DE" dirty="0">
                <a:solidFill>
                  <a:schemeClr val="accent1"/>
                </a:solidFill>
              </a:rPr>
              <a:t>2. </a:t>
            </a:r>
            <a:r>
              <a:rPr lang="de-DE" dirty="0" err="1">
                <a:solidFill>
                  <a:schemeClr val="accent1"/>
                </a:solidFill>
              </a:rPr>
              <a:t>Tax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Privileges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for</a:t>
            </a:r>
            <a:r>
              <a:rPr lang="de-DE" dirty="0">
                <a:solidFill>
                  <a:schemeClr val="accent1"/>
                </a:solidFill>
              </a:rPr>
              <a:t> Housing </a:t>
            </a:r>
            <a:r>
              <a:rPr lang="de-DE" dirty="0" err="1">
                <a:solidFill>
                  <a:schemeClr val="accent1"/>
                </a:solidFill>
              </a:rPr>
              <a:t>Covered</a:t>
            </a:r>
            <a:r>
              <a:rPr lang="de-DE" dirty="0">
                <a:solidFill>
                  <a:schemeClr val="accent1"/>
                </a:solidFill>
              </a:rPr>
              <a:t> Bonds 1952 - 1954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E7DF4F5-F2EE-F3F6-BA81-80768C523841}"/>
              </a:ext>
            </a:extLst>
          </p:cNvPr>
          <p:cNvSpPr txBox="1"/>
          <p:nvPr/>
        </p:nvSpPr>
        <p:spPr>
          <a:xfrm>
            <a:off x="2746950" y="1458558"/>
            <a:ext cx="3319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Covered</a:t>
            </a:r>
            <a:r>
              <a:rPr lang="de-DE" dirty="0"/>
              <a:t> Bond </a:t>
            </a:r>
          </a:p>
          <a:p>
            <a:pPr algn="ctr"/>
            <a:r>
              <a:rPr lang="de-DE" dirty="0" err="1"/>
              <a:t>Mortgage</a:t>
            </a:r>
            <a:r>
              <a:rPr lang="de-DE" dirty="0"/>
              <a:t> / Public </a:t>
            </a:r>
            <a:r>
              <a:rPr lang="de-DE" dirty="0" err="1"/>
              <a:t>Sector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0484D4F-900D-471B-7C0D-858574B0FBAF}"/>
              </a:ext>
            </a:extLst>
          </p:cNvPr>
          <p:cNvSpPr txBox="1"/>
          <p:nvPr/>
        </p:nvSpPr>
        <p:spPr>
          <a:xfrm>
            <a:off x="699248" y="2635682"/>
            <a:ext cx="3319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Housing (90% social </a:t>
            </a:r>
            <a:r>
              <a:rPr lang="de-DE" dirty="0" err="1"/>
              <a:t>housing</a:t>
            </a:r>
            <a:r>
              <a:rPr lang="de-DE" dirty="0"/>
              <a:t>)</a:t>
            </a:r>
          </a:p>
          <a:p>
            <a:pPr marL="285750" indent="-285750">
              <a:buClr>
                <a:srgbClr val="990033"/>
              </a:buClr>
              <a:buFont typeface="Wingdings" panose="05000000000000000000" pitchFamily="2" charset="2"/>
              <a:buChar char="Ø"/>
            </a:pPr>
            <a:r>
              <a:rPr lang="de-DE" dirty="0" err="1"/>
              <a:t>Tax</a:t>
            </a:r>
            <a:r>
              <a:rPr lang="de-DE" dirty="0"/>
              <a:t> </a:t>
            </a:r>
            <a:r>
              <a:rPr lang="de-DE" dirty="0" err="1"/>
              <a:t>exempt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230C260-DCC3-7EBA-C5ED-903CCAA1A2AF}"/>
              </a:ext>
            </a:extLst>
          </p:cNvPr>
          <p:cNvSpPr txBox="1"/>
          <p:nvPr/>
        </p:nvSpPr>
        <p:spPr>
          <a:xfrm>
            <a:off x="5604132" y="2758405"/>
            <a:ext cx="2494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Commercial / Other</a:t>
            </a:r>
          </a:p>
          <a:p>
            <a:pPr marL="285750" indent="-285750">
              <a:buClr>
                <a:srgbClr val="990033"/>
              </a:buClr>
              <a:buFont typeface="Wingdings" panose="05000000000000000000" pitchFamily="2" charset="2"/>
              <a:buChar char="Ø"/>
            </a:pPr>
            <a:r>
              <a:rPr lang="de-DE" dirty="0" err="1"/>
              <a:t>Subject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taxation</a:t>
            </a: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C8D121-A888-6396-3818-94A99F33EECD}"/>
              </a:ext>
            </a:extLst>
          </p:cNvPr>
          <p:cNvSpPr txBox="1"/>
          <p:nvPr/>
        </p:nvSpPr>
        <p:spPr>
          <a:xfrm>
            <a:off x="3273398" y="3703774"/>
            <a:ext cx="2330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990033"/>
              </a:buClr>
              <a:buFont typeface="Wingdings" panose="05000000000000000000" pitchFamily="2" charset="2"/>
              <a:buChar char="Ø"/>
            </a:pPr>
            <a:r>
              <a:rPr lang="de-DE" dirty="0" err="1"/>
              <a:t>Emergence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</a:t>
            </a:r>
          </a:p>
          <a:p>
            <a:r>
              <a:rPr lang="de-DE" u="sng" dirty="0" err="1"/>
              <a:t>splited</a:t>
            </a:r>
            <a:r>
              <a:rPr lang="de-DE" dirty="0"/>
              <a:t> </a:t>
            </a:r>
            <a:r>
              <a:rPr lang="de-DE" dirty="0" err="1"/>
              <a:t>capital</a:t>
            </a:r>
            <a:r>
              <a:rPr lang="de-DE" dirty="0"/>
              <a:t> </a:t>
            </a:r>
            <a:r>
              <a:rPr lang="de-DE" dirty="0" err="1"/>
              <a:t>market</a:t>
            </a:r>
            <a:endParaRPr lang="de-DE" dirty="0"/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5A4B5EAE-E9FA-4C8D-337F-12FC8EE07FFA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2358999" y="2120396"/>
            <a:ext cx="1659750" cy="5152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893E6FC4-7D21-F349-B61B-1132669D2908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5191802" y="2158595"/>
            <a:ext cx="1659750" cy="5998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15933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25D8F6A-852E-63F3-BAEC-ABBD1569F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5DBDC7D-3CE8-32E0-3BDC-FAFD6764B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83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604968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093A31-F6EA-982E-C582-A5BB68707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054" y="1759498"/>
            <a:ext cx="7657129" cy="1231106"/>
          </a:xfrm>
        </p:spPr>
        <p:txBody>
          <a:bodyPr/>
          <a:lstStyle/>
          <a:p>
            <a:r>
              <a:rPr lang="de-DE" dirty="0"/>
              <a:t>C. 	Funding for Real Estate Mortgages in Brazil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D19868D-BB7E-AB69-D689-7BB3A98F4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1D0FEE3-B68A-D85C-E75E-3C1FBAB54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84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409615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2CB31E3-983E-9791-16C3-390E98A3E9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32nd IUHF World Congress 2024 (19 Sept. 2024)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FEBA690-6BDD-E169-6E50-5704731230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85</a:t>
            </a:fld>
            <a:endParaRPr lang="de-DE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58C8FE5-654A-E0AA-8F3F-8EB25DE2E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419" y="948712"/>
            <a:ext cx="8426450" cy="56938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-Roman" pitchFamily="2" charset="0"/>
              </a:rPr>
              <a:t>The introduction of CBs</a:t>
            </a:r>
            <a:r>
              <a:rPr lang="en-US" sz="16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-Roman" pitchFamily="2" charset="0"/>
              </a:rPr>
              <a:t>: 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-Roman" pitchFamily="2" charset="0"/>
              </a:rPr>
              <a:t>“</a:t>
            </a:r>
            <a:r>
              <a:rPr lang="en-US" sz="1600" b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-Roman" pitchFamily="2" charset="0"/>
              </a:rPr>
              <a:t>for implementation of a long-term funding instrument for real estate financing in Brazil”.</a:t>
            </a:r>
            <a:r>
              <a:rPr lang="en-BR" sz="1600" b="0" dirty="0">
                <a:effectLst/>
              </a:rPr>
              <a:t> </a:t>
            </a:r>
            <a:endParaRPr lang="en-BR" sz="1600" b="0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BAA33D37-2AD8-8E73-7A45-1142277E0026}"/>
              </a:ext>
            </a:extLst>
          </p:cNvPr>
          <p:cNvSpPr txBox="1">
            <a:spLocks/>
          </p:cNvSpPr>
          <p:nvPr/>
        </p:nvSpPr>
        <p:spPr>
          <a:xfrm>
            <a:off x="511175" y="487200"/>
            <a:ext cx="8426450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2925" indent="-542925"/>
            <a:r>
              <a:rPr lang="de-DE" b="1" dirty="0">
                <a:solidFill>
                  <a:schemeClr val="accent6">
                    <a:lumMod val="50000"/>
                  </a:schemeClr>
                </a:solidFill>
              </a:rPr>
              <a:t>C. 	Funding </a:t>
            </a:r>
            <a:r>
              <a:rPr lang="de-DE" b="1" dirty="0" err="1">
                <a:solidFill>
                  <a:schemeClr val="accent6">
                    <a:lumMod val="50000"/>
                  </a:schemeClr>
                </a:solidFill>
              </a:rPr>
              <a:t>for</a:t>
            </a:r>
            <a:r>
              <a:rPr lang="de-DE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6">
                    <a:lumMod val="50000"/>
                  </a:schemeClr>
                </a:solidFill>
              </a:rPr>
              <a:t>mortgages</a:t>
            </a:r>
            <a:r>
              <a:rPr lang="de-DE" b="1" dirty="0">
                <a:solidFill>
                  <a:schemeClr val="accent6">
                    <a:lumMod val="50000"/>
                  </a:schemeClr>
                </a:solidFill>
              </a:rPr>
              <a:t>/real </a:t>
            </a:r>
            <a:r>
              <a:rPr lang="de-DE" b="1" dirty="0" err="1">
                <a:solidFill>
                  <a:schemeClr val="accent6">
                    <a:lumMod val="50000"/>
                  </a:schemeClr>
                </a:solidFill>
              </a:rPr>
              <a:t>estate</a:t>
            </a:r>
            <a:r>
              <a:rPr lang="de-DE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b="1">
                <a:solidFill>
                  <a:schemeClr val="accent6">
                    <a:lumMod val="50000"/>
                  </a:schemeClr>
                </a:solidFill>
              </a:rPr>
              <a:t>in Brazil</a:t>
            </a:r>
            <a:endParaRPr lang="de-DE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737EA3-869D-A5F6-F936-932470C74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301" y="1611818"/>
            <a:ext cx="4943249" cy="29851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20F1BD-215E-ADB8-E7B7-886F67B5ED04}"/>
              </a:ext>
            </a:extLst>
          </p:cNvPr>
          <p:cNvSpPr txBox="1"/>
          <p:nvPr/>
        </p:nvSpPr>
        <p:spPr>
          <a:xfrm>
            <a:off x="579509" y="1611818"/>
            <a:ext cx="3194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1600" dirty="0">
                <a:solidFill>
                  <a:srgbClr val="6795D6"/>
                </a:solidFill>
              </a:rPr>
              <a:t>Total: BRL 1</a:t>
            </a:r>
            <a:r>
              <a:rPr lang="pt-BR" sz="1600" dirty="0">
                <a:solidFill>
                  <a:srgbClr val="6795D6"/>
                </a:solidFill>
              </a:rPr>
              <a:t>13.3</a:t>
            </a:r>
            <a:r>
              <a:rPr lang="en-BR" sz="1600" dirty="0">
                <a:solidFill>
                  <a:srgbClr val="6795D6"/>
                </a:solidFill>
              </a:rPr>
              <a:t> billion (</a:t>
            </a:r>
            <a:r>
              <a:rPr lang="pt-BR" sz="1600" dirty="0">
                <a:solidFill>
                  <a:srgbClr val="6795D6"/>
                </a:solidFill>
              </a:rPr>
              <a:t>Mar</a:t>
            </a:r>
            <a:r>
              <a:rPr lang="en-BR" sz="1600" dirty="0">
                <a:solidFill>
                  <a:srgbClr val="6795D6"/>
                </a:solidFill>
              </a:rPr>
              <a:t>/24)</a:t>
            </a:r>
            <a:endParaRPr lang="pt-BR" sz="1600" dirty="0">
              <a:solidFill>
                <a:srgbClr val="6795D6"/>
              </a:solidFill>
            </a:endParaRPr>
          </a:p>
          <a:p>
            <a:r>
              <a:rPr lang="LID4096" sz="1600" dirty="0">
                <a:solidFill>
                  <a:srgbClr val="6795D6"/>
                </a:solidFill>
              </a:rPr>
              <a:t>~</a:t>
            </a:r>
            <a:r>
              <a:rPr lang="pt-BR" sz="1600" dirty="0">
                <a:solidFill>
                  <a:srgbClr val="6795D6"/>
                </a:solidFill>
              </a:rPr>
              <a:t>  € 21 </a:t>
            </a:r>
            <a:r>
              <a:rPr lang="pt-BR" sz="1600" dirty="0" err="1">
                <a:solidFill>
                  <a:srgbClr val="6795D6"/>
                </a:solidFill>
              </a:rPr>
              <a:t>billion</a:t>
            </a:r>
            <a:endParaRPr lang="en-BR" sz="1600" dirty="0">
              <a:solidFill>
                <a:srgbClr val="6795D6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73D76D-D69B-32BD-2AD4-B27BEC2D672F}"/>
              </a:ext>
            </a:extLst>
          </p:cNvPr>
          <p:cNvSpPr txBox="1"/>
          <p:nvPr/>
        </p:nvSpPr>
        <p:spPr>
          <a:xfrm>
            <a:off x="569742" y="2164744"/>
            <a:ext cx="327255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1400" dirty="0"/>
              <a:t>3 issuers (private commercial banks):</a:t>
            </a:r>
          </a:p>
          <a:p>
            <a:r>
              <a:rPr lang="en-BR" sz="1400" dirty="0"/>
              <a:t>Itaú 	– 5</a:t>
            </a:r>
            <a:r>
              <a:rPr lang="pt-BR" sz="1400" dirty="0"/>
              <a:t>2</a:t>
            </a:r>
            <a:r>
              <a:rPr lang="en-BR" sz="1400" dirty="0"/>
              <a:t>,</a:t>
            </a:r>
            <a:r>
              <a:rPr lang="pt-BR" sz="1400" dirty="0"/>
              <a:t>3</a:t>
            </a:r>
            <a:r>
              <a:rPr lang="en-BR" sz="1400" dirty="0"/>
              <a:t>%</a:t>
            </a:r>
          </a:p>
          <a:p>
            <a:r>
              <a:rPr lang="en-BR" sz="1400" dirty="0"/>
              <a:t>Bradesco	– 3</a:t>
            </a:r>
            <a:r>
              <a:rPr lang="pt-BR" sz="1400" dirty="0"/>
              <a:t>3</a:t>
            </a:r>
            <a:r>
              <a:rPr lang="en-BR" sz="1400" dirty="0"/>
              <a:t>,</a:t>
            </a:r>
            <a:r>
              <a:rPr lang="pt-BR" sz="1400" dirty="0"/>
              <a:t>2</a:t>
            </a:r>
            <a:r>
              <a:rPr lang="en-BR" sz="1400" dirty="0"/>
              <a:t>%</a:t>
            </a:r>
          </a:p>
          <a:p>
            <a:r>
              <a:rPr lang="en-BR" sz="1400" dirty="0"/>
              <a:t>Santander 	– 1</a:t>
            </a:r>
            <a:r>
              <a:rPr lang="pt-BR" sz="1400" dirty="0"/>
              <a:t>4</a:t>
            </a:r>
            <a:r>
              <a:rPr lang="en-BR" sz="1400" dirty="0"/>
              <a:t>,</a:t>
            </a:r>
            <a:r>
              <a:rPr lang="pt-BR" sz="1400" dirty="0"/>
              <a:t>5</a:t>
            </a:r>
            <a:r>
              <a:rPr lang="en-BR" sz="1400" dirty="0"/>
              <a:t>%</a:t>
            </a:r>
          </a:p>
          <a:p>
            <a:endParaRPr lang="en-BR" sz="1400" dirty="0"/>
          </a:p>
          <a:p>
            <a:r>
              <a:rPr lang="en-BR" sz="1400" dirty="0"/>
              <a:t>Investors: individuals (tax exemption)</a:t>
            </a:r>
          </a:p>
          <a:p>
            <a:endParaRPr lang="en-BR" sz="1400" dirty="0"/>
          </a:p>
          <a:p>
            <a:r>
              <a:rPr lang="en-BR" sz="1400" dirty="0"/>
              <a:t>Cover pools: RE mortgage portfolios constituted mainly from funding from savings deposits complemented by unsecured bonds</a:t>
            </a:r>
          </a:p>
          <a:p>
            <a:endParaRPr lang="en-BR" sz="1200" dirty="0"/>
          </a:p>
          <a:p>
            <a:r>
              <a:rPr lang="en-BR" sz="1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5664784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2CB31E3-983E-9791-16C3-390E98A3E9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32nd IUHF World Congress 2024 (19 Sept. 2024)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FEBA690-6BDD-E169-6E50-5704731230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86</a:t>
            </a:fld>
            <a:endParaRPr lang="de-DE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58C8FE5-654A-E0AA-8F3F-8EB25DE2E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419" y="541672"/>
            <a:ext cx="8426450" cy="3462486"/>
          </a:xfrm>
        </p:spPr>
        <p:txBody>
          <a:bodyPr/>
          <a:lstStyle/>
          <a:p>
            <a:pPr marL="0" indent="0">
              <a:buNone/>
            </a:pPr>
            <a:endParaRPr lang="en-US" sz="16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indent="0" algn="ctr">
              <a:buNone/>
            </a:pPr>
            <a:endParaRPr lang="en-US" sz="1600" b="0" u="sng" dirty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Times-Roman" pitchFamily="2" charset="0"/>
            </a:endParaRP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-Roman" pitchFamily="2" charset="0"/>
              </a:rPr>
              <a:t>The issuance of 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-Roman" pitchFamily="2" charset="0"/>
              </a:rPr>
              <a:t>Covered Bonds </a:t>
            </a:r>
            <a:r>
              <a:rPr lang="en-US" sz="1600" b="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-Roman" pitchFamily="2" charset="0"/>
              </a:rPr>
              <a:t>has not yet: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-Roman" pitchFamily="2" charset="0"/>
              </a:rPr>
              <a:t>expanded the RE mortgage supply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-Roman" pitchFamily="2" charset="0"/>
              </a:rPr>
              <a:t>significantly </a:t>
            </a:r>
            <a:r>
              <a:rPr lang="en-US" sz="1600" b="0" dirty="0">
                <a:solidFill>
                  <a:srgbClr val="000000"/>
                </a:solidFill>
                <a:latin typeface="Verdana" panose="020B0604030504040204" pitchFamily="34" charset="0"/>
              </a:rPr>
              <a:t>improved</a:t>
            </a:r>
            <a:r>
              <a:rPr lang="en-US" sz="1600" b="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-Roman" pitchFamily="2" charset="0"/>
              </a:rPr>
              <a:t> asset vs liability mismatch (average 2 years)</a:t>
            </a:r>
          </a:p>
          <a:p>
            <a:pPr marL="0" indent="0">
              <a:buClr>
                <a:srgbClr val="6795D6"/>
              </a:buClr>
              <a:buNone/>
            </a:pPr>
            <a:endParaRPr lang="en-US" sz="1600" b="0" u="sng" dirty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Times-Roman" pitchFamily="2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1600" b="0" u="sng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-Roman" pitchFamily="2" charset="0"/>
              </a:rPr>
              <a:t>Recent amending of the </a:t>
            </a:r>
            <a:r>
              <a:rPr lang="en-US" sz="1600" b="0" u="sng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-Roman" pitchFamily="2" charset="0"/>
              </a:rPr>
              <a:t>regulation: t</a:t>
            </a:r>
            <a:r>
              <a:rPr lang="en-US" sz="1600" b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-Roman" pitchFamily="2" charset="0"/>
              </a:rPr>
              <a:t>he 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-Roman" pitchFamily="2" charset="0"/>
              </a:rPr>
              <a:t>funds raised</a:t>
            </a:r>
            <a:r>
              <a:rPr lang="en-US" sz="1600" b="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-Roman" pitchFamily="2" charset="0"/>
              </a:rPr>
              <a:t> from the issuance of covered bonds are now part of the earmarked real estate finance system (65%):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-Roman" pitchFamily="2" charset="0"/>
              </a:rPr>
              <a:t>Savings and loans (SBPE)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 b="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-Roman" pitchFamily="2" charset="0"/>
              </a:rPr>
              <a:t>Unsecured RE bonds (LCI) </a:t>
            </a:r>
            <a:br>
              <a:rPr lang="en-US" sz="1800" b="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-Roman" pitchFamily="2" charset="0"/>
              </a:rPr>
            </a:br>
            <a:r>
              <a:rPr lang="en-BR" sz="2000" dirty="0">
                <a:effectLst/>
              </a:rPr>
              <a:t> </a:t>
            </a:r>
            <a:endParaRPr lang="en-BR" sz="160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597B010E-10A8-3A42-2BB7-56C6992D70D8}"/>
              </a:ext>
            </a:extLst>
          </p:cNvPr>
          <p:cNvSpPr txBox="1">
            <a:spLocks/>
          </p:cNvSpPr>
          <p:nvPr/>
        </p:nvSpPr>
        <p:spPr>
          <a:xfrm>
            <a:off x="511175" y="487200"/>
            <a:ext cx="8426450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2925" indent="-542925"/>
            <a:r>
              <a:rPr lang="de-DE" b="1" dirty="0">
                <a:solidFill>
                  <a:schemeClr val="accent6">
                    <a:lumMod val="50000"/>
                  </a:schemeClr>
                </a:solidFill>
              </a:rPr>
              <a:t>C. 	Funding for mortgages/real estate in Brazil</a:t>
            </a:r>
          </a:p>
        </p:txBody>
      </p:sp>
    </p:spTree>
    <p:extLst>
      <p:ext uri="{BB962C8B-B14F-4D97-AF65-F5344CB8AC3E}">
        <p14:creationId xmlns:p14="http://schemas.microsoft.com/office/powerpoint/2010/main" val="85811379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2CB31E3-983E-9791-16C3-390E98A3E9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32nd IUHF World Congress 2024 (19 Sept. 2024)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FEBA690-6BDD-E169-6E50-5704731230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87</a:t>
            </a:fld>
            <a:endParaRPr lang="de-DE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58C8FE5-654A-E0AA-8F3F-8EB25DE2E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419" y="541672"/>
            <a:ext cx="8426450" cy="432262"/>
          </a:xfrm>
        </p:spPr>
        <p:txBody>
          <a:bodyPr/>
          <a:lstStyle/>
          <a:p>
            <a:pPr marL="0" indent="0">
              <a:buNone/>
            </a:pPr>
            <a:endParaRPr lang="en-US" sz="16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indent="0">
              <a:buNone/>
            </a:pPr>
            <a:endParaRPr lang="en-US" sz="1600" b="0" u="sng" dirty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Times-Roman" pitchFamily="2" charset="0"/>
            </a:endParaRPr>
          </a:p>
          <a:p>
            <a:pPr marL="0" indent="0">
              <a:buNone/>
            </a:pPr>
            <a:br>
              <a:rPr lang="en-US" sz="1800" b="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-Roman" pitchFamily="2" charset="0"/>
              </a:rPr>
            </a:br>
            <a:r>
              <a:rPr lang="en-BR" sz="2000" dirty="0">
                <a:effectLst/>
              </a:rPr>
              <a:t> </a:t>
            </a:r>
            <a:endParaRPr lang="en-BR" sz="1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8B086F-6279-2893-7811-C34CB897BDD5}"/>
              </a:ext>
            </a:extLst>
          </p:cNvPr>
          <p:cNvSpPr txBox="1">
            <a:spLocks/>
          </p:cNvSpPr>
          <p:nvPr/>
        </p:nvSpPr>
        <p:spPr>
          <a:xfrm>
            <a:off x="511175" y="487200"/>
            <a:ext cx="8426450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2925" indent="-542925"/>
            <a:r>
              <a:rPr lang="de-DE" b="1" dirty="0">
                <a:solidFill>
                  <a:schemeClr val="accent6">
                    <a:lumMod val="50000"/>
                  </a:schemeClr>
                </a:solidFill>
              </a:rPr>
              <a:t>C.  </a:t>
            </a:r>
            <a:r>
              <a:rPr lang="de-DE" b="1" dirty="0" err="1">
                <a:solidFill>
                  <a:schemeClr val="accent6">
                    <a:lumMod val="50000"/>
                  </a:schemeClr>
                </a:solidFill>
              </a:rPr>
              <a:t>Unsecured</a:t>
            </a:r>
            <a:r>
              <a:rPr lang="de-DE" b="1" dirty="0">
                <a:solidFill>
                  <a:schemeClr val="accent6">
                    <a:lumMod val="50000"/>
                  </a:schemeClr>
                </a:solidFill>
              </a:rPr>
              <a:t> RE Bonds </a:t>
            </a:r>
            <a:r>
              <a:rPr lang="de-DE" b="1" dirty="0" err="1">
                <a:solidFill>
                  <a:schemeClr val="accent6">
                    <a:lumMod val="50000"/>
                  </a:schemeClr>
                </a:solidFill>
              </a:rPr>
              <a:t>vs</a:t>
            </a:r>
            <a:r>
              <a:rPr lang="de-DE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6">
                    <a:lumMod val="50000"/>
                  </a:schemeClr>
                </a:solidFill>
              </a:rPr>
              <a:t>Covered</a:t>
            </a:r>
            <a:r>
              <a:rPr lang="de-DE" b="1" dirty="0">
                <a:solidFill>
                  <a:schemeClr val="accent6">
                    <a:lumMod val="50000"/>
                  </a:schemeClr>
                </a:solidFill>
              </a:rPr>
              <a:t> Bonds (Brazil)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E09C30-96D5-AE39-27A2-D285A162F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731" y="1530236"/>
            <a:ext cx="5283200" cy="2387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2DBD8E-5929-3BED-5F3C-ED7F0EAA9F1B}"/>
              </a:ext>
            </a:extLst>
          </p:cNvPr>
          <p:cNvSpPr txBox="1"/>
          <p:nvPr/>
        </p:nvSpPr>
        <p:spPr>
          <a:xfrm>
            <a:off x="3217025" y="1205187"/>
            <a:ext cx="57108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1300" dirty="0"/>
              <a:t>Offers from Bradesco (June 13th 2024): CBs and unsecured RE bonds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8C734F-13E1-867E-4AE5-4344800C51CC}"/>
              </a:ext>
            </a:extLst>
          </p:cNvPr>
          <p:cNvSpPr txBox="1"/>
          <p:nvPr/>
        </p:nvSpPr>
        <p:spPr>
          <a:xfrm>
            <a:off x="3291840" y="3917836"/>
            <a:ext cx="52870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1050" dirty="0"/>
              <a:t>Source: Ágora (</a:t>
            </a:r>
            <a:r>
              <a:rPr lang="en-US" sz="1050" dirty="0"/>
              <a:t>https://</a:t>
            </a:r>
            <a:r>
              <a:rPr lang="en-US" sz="1050" dirty="0" err="1"/>
              <a:t>www.agorainvestimentos.com.br</a:t>
            </a:r>
            <a:r>
              <a:rPr lang="en-US" sz="1050" dirty="0"/>
              <a:t>/)</a:t>
            </a:r>
            <a:endParaRPr lang="en-BR" sz="10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FAAEA0-D19F-68C0-3BBD-C1313BCF76B6}"/>
              </a:ext>
            </a:extLst>
          </p:cNvPr>
          <p:cNvSpPr txBox="1"/>
          <p:nvPr/>
        </p:nvSpPr>
        <p:spPr>
          <a:xfrm>
            <a:off x="425328" y="1539169"/>
            <a:ext cx="295714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dirty="0"/>
              <a:t>LCI (</a:t>
            </a:r>
            <a:r>
              <a:rPr lang="en-BR" sz="1400" dirty="0"/>
              <a:t>unsecured RE bonds</a:t>
            </a:r>
            <a:r>
              <a:rPr lang="en-BR" dirty="0"/>
              <a:t>):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BR" sz="1600" dirty="0"/>
              <a:t>Liquidity: Shorter term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BR" sz="1600" dirty="0"/>
              <a:t>Risk:</a:t>
            </a:r>
          </a:p>
          <a:p>
            <a:pPr lvl="1"/>
            <a:r>
              <a:rPr lang="en-BR" sz="1400" dirty="0"/>
              <a:t>Solid issuers (rating)</a:t>
            </a:r>
          </a:p>
          <a:p>
            <a:pPr lvl="1"/>
            <a:r>
              <a:rPr lang="en-BR" sz="1400" dirty="0"/>
              <a:t>+ FGC coverage</a:t>
            </a:r>
            <a:r>
              <a:rPr lang="pt-BR" sz="1400" dirty="0"/>
              <a:t>*</a:t>
            </a:r>
            <a:endParaRPr lang="en-BR" sz="14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BR" sz="1600" dirty="0"/>
              <a:t>Lower remuneration despite the absence of the dual recourse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E956BE-21EC-D4B1-2668-753F294641F4}"/>
              </a:ext>
            </a:extLst>
          </p:cNvPr>
          <p:cNvSpPr txBox="1"/>
          <p:nvPr/>
        </p:nvSpPr>
        <p:spPr>
          <a:xfrm>
            <a:off x="261556" y="4521715"/>
            <a:ext cx="41466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FGC: </a:t>
            </a:r>
            <a:r>
              <a:rPr lang="pt-BR" sz="1000" dirty="0" err="1"/>
              <a:t>Credit</a:t>
            </a:r>
            <a:r>
              <a:rPr lang="pt-BR" sz="1000" dirty="0"/>
              <a:t> </a:t>
            </a:r>
            <a:r>
              <a:rPr lang="pt-BR" sz="1000" dirty="0" err="1"/>
              <a:t>Guarantee</a:t>
            </a:r>
            <a:r>
              <a:rPr lang="pt-BR" sz="1000" dirty="0"/>
              <a:t> Fund, https://www.fgc.org.br/</a:t>
            </a:r>
          </a:p>
        </p:txBody>
      </p:sp>
    </p:spTree>
    <p:extLst>
      <p:ext uri="{BB962C8B-B14F-4D97-AF65-F5344CB8AC3E}">
        <p14:creationId xmlns:p14="http://schemas.microsoft.com/office/powerpoint/2010/main" val="267109211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3E9175-1EF9-FE7F-0EC6-9EB55010C7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6240" y="1621332"/>
            <a:ext cx="3718800" cy="615553"/>
          </a:xfrm>
        </p:spPr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!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D33A092-2CAD-C768-7443-47B94C91A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32B6A9D-75B8-90D8-3AF7-EA51E86FA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err="1"/>
              <a:t>page</a:t>
            </a:r>
            <a:r>
              <a:rPr lang="de-DE" dirty="0"/>
              <a:t> </a:t>
            </a:r>
            <a:fld id="{5454AF4B-E1CC-4F26-A58D-ABB951CEE507}" type="slidenum">
              <a:rPr lang="de-DE" smtClean="0"/>
              <a:pPr/>
              <a:t>88</a:t>
            </a:fld>
            <a:endParaRPr lang="de-DE" dirty="0"/>
          </a:p>
        </p:txBody>
      </p:sp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9FF45ECB-3F7B-1BC2-E00D-8D2D5EC498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0115" y="933269"/>
            <a:ext cx="2559050" cy="3016210"/>
          </a:xfrm>
        </p:spPr>
        <p:txBody>
          <a:bodyPr/>
          <a:lstStyle/>
          <a:p>
            <a:pPr>
              <a:tabLst>
                <a:tab pos="269875" algn="l"/>
              </a:tabLst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Dr. Tim Lassen</a:t>
            </a:r>
          </a:p>
          <a:p>
            <a:pPr>
              <a:tabLst>
                <a:tab pos="269875" algn="l"/>
              </a:tabLst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Verband deutscher Pfandbriefbanken e.V.</a:t>
            </a:r>
          </a:p>
          <a:p>
            <a:pPr>
              <a:tabLst>
                <a:tab pos="269875" algn="l"/>
              </a:tabLst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German Pfandbrief Banks</a:t>
            </a:r>
          </a:p>
          <a:p>
            <a:pPr>
              <a:tabLst>
                <a:tab pos="269875" algn="l"/>
              </a:tabLst>
            </a:pPr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Georgenstraße 21 	</a:t>
            </a:r>
            <a:b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10117 Berlin</a:t>
            </a:r>
          </a:p>
          <a:p>
            <a:pPr>
              <a:tabLst>
                <a:tab pos="269875" algn="l"/>
              </a:tabLst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	+49 30 20915-520</a:t>
            </a:r>
            <a:b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	+49 30 20915-101</a:t>
            </a:r>
          </a:p>
          <a:p>
            <a:pPr>
              <a:spcBef>
                <a:spcPts val="0"/>
              </a:spcBef>
              <a:tabLst>
                <a:tab pos="269875" algn="l"/>
              </a:tabLst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	 lassen@pfandbrief.de      </a:t>
            </a:r>
            <a:b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	  www.pfandbrief.de</a:t>
            </a:r>
          </a:p>
        </p:txBody>
      </p:sp>
      <p:sp>
        <p:nvSpPr>
          <p:cNvPr id="3" name="Textplatzhalter 11">
            <a:extLst>
              <a:ext uri="{FF2B5EF4-FFF2-40B4-BE49-F238E27FC236}">
                <a16:creationId xmlns:a16="http://schemas.microsoft.com/office/drawing/2014/main" id="{48703610-2DC2-32EA-C6FE-9F7E807F949A}"/>
              </a:ext>
            </a:extLst>
          </p:cNvPr>
          <p:cNvSpPr txBox="1">
            <a:spLocks/>
          </p:cNvSpPr>
          <p:nvPr/>
        </p:nvSpPr>
        <p:spPr>
          <a:xfrm>
            <a:off x="6190543" y="933269"/>
            <a:ext cx="2868251" cy="212365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80975" indent="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57188" indent="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38163" indent="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19137" indent="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269875" algn="l"/>
              </a:tabLst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Dr. Claudia Magalhães Eloy</a:t>
            </a:r>
          </a:p>
          <a:p>
            <a:pPr>
              <a:tabLst>
                <a:tab pos="269875" algn="l"/>
              </a:tabLst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São Paulo, Brazil</a:t>
            </a:r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269875" algn="l"/>
              </a:tabLst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T/Wapp</a:t>
            </a:r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	+55 11 992816833</a:t>
            </a:r>
          </a:p>
          <a:p>
            <a:pPr>
              <a:spcBef>
                <a:spcPts val="0"/>
              </a:spcBef>
              <a:tabLst>
                <a:tab pos="269875" algn="l"/>
              </a:tabLst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	 claudia.m.eloy@gmail.com      </a:t>
            </a:r>
            <a:br>
              <a:rPr lang="en-BR" dirty="0"/>
            </a:br>
            <a:r>
              <a:rPr lang="en-US" dirty="0"/>
              <a:t>LinkedIn: </a:t>
            </a:r>
            <a:r>
              <a:rPr lang="en-US" b="0" dirty="0" err="1"/>
              <a:t>claudiamagalhaeseloy</a:t>
            </a:r>
            <a:br>
              <a:rPr lang="en-US" dirty="0"/>
            </a:br>
            <a:r>
              <a:rPr lang="en-US" b="0" dirty="0"/>
              <a:t>co-founder: Blog do POCH</a:t>
            </a:r>
            <a:endParaRPr lang="de-DE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508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AFCE24-9623-D5A4-0E36-BB826F09EF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32nd IUHF World Congress 2024 (19 Sept. 2024)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65D9EA-E6D5-E60E-B4C9-4B4C738B9C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5454AF4B-E1CC-4F26-A58D-ABB951CEE507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AC9243-6C49-7A07-BD3E-FA8FF0F5F1BA}"/>
              </a:ext>
            </a:extLst>
          </p:cNvPr>
          <p:cNvSpPr txBox="1"/>
          <p:nvPr/>
        </p:nvSpPr>
        <p:spPr>
          <a:xfrm>
            <a:off x="434975" y="1054447"/>
            <a:ext cx="842645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Fiduciary lien</a:t>
            </a:r>
            <a:r>
              <a:rPr lang="en-US" sz="16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of real estate*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can be carried out by means of a private instrument with the effects of a public deed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highlight>
                  <a:srgbClr val="FFFFFF"/>
                </a:highlight>
                <a:latin typeface="Arial" panose="020B0604020202020204" pitchFamily="34" charset="0"/>
              </a:rPr>
              <a:t>the borrower/security provider cannot sell, mortgage or pledge the property, since no longer has full ownership of the asset and thus lacks capacity to encumber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highlight>
                  <a:srgbClr val="FFFFFF"/>
                </a:highlight>
                <a:latin typeface="Arial" panose="020B0604020202020204" pitchFamily="34" charset="0"/>
              </a:rPr>
              <a:t>the property/SRIP is protected (“armored”) against other/privileged claims and insolvency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highlight>
                  <a:srgbClr val="FFFFFF"/>
                </a:highlight>
                <a:latin typeface="Arial" panose="020B0604020202020204" pitchFamily="34" charset="0"/>
              </a:rPr>
              <a:t>provides a much faster/simpler foreclosure process</a:t>
            </a:r>
          </a:p>
          <a:p>
            <a:endParaRPr lang="en-US" sz="1600" dirty="0">
              <a:solidFill>
                <a:srgbClr val="4D5156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n-US" sz="1600" dirty="0">
                <a:highlight>
                  <a:srgbClr val="FFFFFF"/>
                </a:highlight>
                <a:latin typeface="Arial" panose="020B0604020202020204" pitchFamily="34" charset="0"/>
              </a:rPr>
              <a:t>The </a:t>
            </a:r>
            <a:r>
              <a:rPr lang="en-US" sz="1600" b="1" dirty="0">
                <a:highlight>
                  <a:srgbClr val="FFFFFF"/>
                </a:highlight>
                <a:latin typeface="Arial" panose="020B0604020202020204" pitchFamily="34" charset="0"/>
              </a:rPr>
              <a:t>Brazilian Legal System</a:t>
            </a:r>
            <a:r>
              <a:rPr lang="en-US" sz="1600" dirty="0">
                <a:highlight>
                  <a:srgbClr val="FFFFFF"/>
                </a:highlight>
                <a:latin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highlight>
                  <a:srgbClr val="FFFFFF"/>
                </a:highlight>
                <a:latin typeface="Arial" panose="020B0604020202020204" pitchFamily="34" charset="0"/>
              </a:rPr>
              <a:t>Civil Law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highlight>
                  <a:srgbClr val="FFFFFF"/>
                </a:highlight>
                <a:latin typeface="Arial" panose="020B0604020202020204" pitchFamily="34" charset="0"/>
              </a:rPr>
              <a:t>catch all clauses are not allowed: security binds specific assets to a certain debt; both the debt and the assets must be perfectly described in the contract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highlight>
                  <a:srgbClr val="FFFFFF"/>
                </a:highlight>
                <a:latin typeface="Arial" panose="020B0604020202020204" pitchFamily="34" charset="0"/>
              </a:rPr>
              <a:t>secured obligation and collateral must be described in a specific way to meet the legal requirements for the validity of the security</a:t>
            </a:r>
            <a:endParaRPr lang="en-BR" sz="1400" dirty="0"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D26D7A8-A814-DA06-23A2-A6ACAA6D1245}"/>
              </a:ext>
            </a:extLst>
          </p:cNvPr>
          <p:cNvSpPr txBox="1">
            <a:spLocks/>
          </p:cNvSpPr>
          <p:nvPr/>
        </p:nvSpPr>
        <p:spPr>
          <a:xfrm>
            <a:off x="511175" y="487200"/>
            <a:ext cx="8426450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2925" indent="-542925"/>
            <a:r>
              <a:rPr lang="de-DE" b="1" dirty="0">
                <a:solidFill>
                  <a:srgbClr val="990033"/>
                </a:solidFill>
              </a:rPr>
              <a:t>A. 	</a:t>
            </a:r>
            <a:r>
              <a:rPr lang="de-DE" b="1" dirty="0" err="1">
                <a:solidFill>
                  <a:srgbClr val="990033"/>
                </a:solidFill>
              </a:rPr>
              <a:t>Reliability</a:t>
            </a:r>
            <a:r>
              <a:rPr lang="de-DE" b="1" dirty="0">
                <a:solidFill>
                  <a:srgbClr val="990033"/>
                </a:solidFill>
              </a:rPr>
              <a:t> </a:t>
            </a:r>
            <a:r>
              <a:rPr lang="de-DE" b="1" dirty="0" err="1">
                <a:solidFill>
                  <a:srgbClr val="990033"/>
                </a:solidFill>
              </a:rPr>
              <a:t>of</a:t>
            </a:r>
            <a:r>
              <a:rPr lang="de-DE" b="1" dirty="0">
                <a:solidFill>
                  <a:srgbClr val="990033"/>
                </a:solidFill>
              </a:rPr>
              <a:t> </a:t>
            </a:r>
            <a:r>
              <a:rPr lang="de-DE" b="1" dirty="0" err="1">
                <a:solidFill>
                  <a:srgbClr val="990033"/>
                </a:solidFill>
              </a:rPr>
              <a:t>Mortgage</a:t>
            </a:r>
            <a:r>
              <a:rPr lang="de-DE" b="1" dirty="0">
                <a:solidFill>
                  <a:srgbClr val="990033"/>
                </a:solidFill>
              </a:rPr>
              <a:t> Finance – Brazil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072CE0-8483-8486-248A-274419775293}"/>
              </a:ext>
            </a:extLst>
          </p:cNvPr>
          <p:cNvSpPr txBox="1"/>
          <p:nvPr/>
        </p:nvSpPr>
        <p:spPr>
          <a:xfrm>
            <a:off x="321900" y="4220284"/>
            <a:ext cx="8012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rgbClr val="14212E"/>
                </a:solidFill>
                <a:effectLst/>
                <a:highlight>
                  <a:srgbClr val="FFFFFF"/>
                </a:highlight>
                <a:latin typeface="+mj-lt"/>
              </a:rPr>
              <a:t>*The fiduciary transfer security was created by Law 4,728/1965</a:t>
            </a:r>
            <a:endParaRPr lang="en-BR" sz="1000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6A8564-5F8E-AC06-9A59-74F89CB98B66}"/>
              </a:ext>
            </a:extLst>
          </p:cNvPr>
          <p:cNvSpPr txBox="1"/>
          <p:nvPr/>
        </p:nvSpPr>
        <p:spPr>
          <a:xfrm>
            <a:off x="328295" y="4344776"/>
            <a:ext cx="85788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BR" sz="1000" dirty="0"/>
              <a:t>Note: T</a:t>
            </a:r>
            <a:r>
              <a:rPr lang="en-US" sz="1000" dirty="0"/>
              <a:t>he bankruptcy law (Law 11,101/2005) significantly strengthened the rights of secured creditors by giving them a higher priority when it comes to accessing the assets of the bankrupt firm (https://</a:t>
            </a:r>
            <a:r>
              <a:rPr lang="en-US" sz="1000" dirty="0" err="1"/>
              <a:t>www.bcb.gov.br</a:t>
            </a:r>
            <a:r>
              <a:rPr lang="en-US" sz="1000" dirty="0"/>
              <a:t>/pec/</a:t>
            </a:r>
            <a:r>
              <a:rPr lang="en-US" sz="1000" dirty="0" err="1"/>
              <a:t>wps</a:t>
            </a:r>
            <a:r>
              <a:rPr lang="en-US" sz="1000" dirty="0"/>
              <a:t>/</a:t>
            </a:r>
            <a:r>
              <a:rPr lang="en-US" sz="1000" dirty="0" err="1"/>
              <a:t>ingl</a:t>
            </a:r>
            <a:r>
              <a:rPr lang="en-US" sz="1000" dirty="0"/>
              <a:t>/wps404.pdf)</a:t>
            </a:r>
            <a:endParaRPr lang="en-BR" sz="1000" dirty="0"/>
          </a:p>
          <a:p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18210270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2QjxfVxQI2_nj4s_bbbO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2QjxfVxQI2_nj4s_bbbO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2QjxfVxQI2_nj4s_bbbO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2QjxfVxQI2_nj4s_bbbO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2QjxfVxQI2_nj4s_bbbO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_.hSZ.JSJ2_jz_iLAUKn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2QjxfVxQI2_nj4s_bbbO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2QjxfVxQI2_nj4s_bbbO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2QjxfVxQI2_nj4s_bbbO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2QjxfVxQI2_nj4s_bbbO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5O8EXTdR..nz1Z7hYcO9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5O8EXTdR..nz1Z7hYcO9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oukJ6ZpS6a7KQG5uUq.h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2QjxfVxQI2_nj4s_bbbO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fault Theme">
  <a:themeElements>
    <a:clrScheme name="vdp_colours">
      <a:dk1>
        <a:srgbClr val="0C1E36"/>
      </a:dk1>
      <a:lt1>
        <a:srgbClr val="FFFFFF"/>
      </a:lt1>
      <a:dk2>
        <a:srgbClr val="B5B7BA"/>
      </a:dk2>
      <a:lt2>
        <a:srgbClr val="FFFFFF"/>
      </a:lt2>
      <a:accent1>
        <a:srgbClr val="861D48"/>
      </a:accent1>
      <a:accent2>
        <a:srgbClr val="DD5A68"/>
      </a:accent2>
      <a:accent3>
        <a:srgbClr val="73BA64"/>
      </a:accent3>
      <a:accent4>
        <a:srgbClr val="00A0CA"/>
      </a:accent4>
      <a:accent5>
        <a:srgbClr val="861D48"/>
      </a:accent5>
      <a:accent6>
        <a:srgbClr val="DD5A68"/>
      </a:accent6>
      <a:hlink>
        <a:srgbClr val="73BA64"/>
      </a:hlink>
      <a:folHlink>
        <a:srgbClr val="00A0CA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fault Theme" id="{CD396F28-3A0E-43C8-81DF-949DC2ED3E3F}" vid="{034C0BBA-C453-4BF0-83A2-0C1B12E70AD8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85</TotalTime>
  <Words>5431</Words>
  <Application>Microsoft Office PowerPoint</Application>
  <PresentationFormat>Custom</PresentationFormat>
  <Paragraphs>731</Paragraphs>
  <Slides>88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101" baseType="lpstr">
      <vt:lpstr>Apercu Pro</vt:lpstr>
      <vt:lpstr>Aptos</vt:lpstr>
      <vt:lpstr>Arial</vt:lpstr>
      <vt:lpstr>Courier New</vt:lpstr>
      <vt:lpstr>HelveticaNeueLight</vt:lpstr>
      <vt:lpstr>Open Sans</vt:lpstr>
      <vt:lpstr>PT Serif</vt:lpstr>
      <vt:lpstr>Times New Roman</vt:lpstr>
      <vt:lpstr>Verdana</vt:lpstr>
      <vt:lpstr>Wingdings</vt:lpstr>
      <vt:lpstr>Wingdings 3</vt:lpstr>
      <vt:lpstr>Default Theme</vt:lpstr>
      <vt:lpstr>think-cell Folie</vt:lpstr>
      <vt:lpstr>Security of mortgage lending and structures of mortgage funding              Europe and Brazil   32nd IUHF World Congress 2024 19 September 2024 Berlin, Germany</vt:lpstr>
      <vt:lpstr>AGENDA – Europe   Brazil</vt:lpstr>
      <vt:lpstr>A.  Reliability of   Mortgage Finance</vt:lpstr>
      <vt:lpstr>A.  Reliability of Mortgage Finance - Europe</vt:lpstr>
      <vt:lpstr>A.  Reliability of Mortgage Finance - Europe</vt:lpstr>
      <vt:lpstr>A.  Reliability of Mortgage Finance - Europe</vt:lpstr>
      <vt:lpstr>PowerPoint Presentation</vt:lpstr>
      <vt:lpstr>PowerPoint Presentation</vt:lpstr>
      <vt:lpstr>PowerPoint Presentation</vt:lpstr>
      <vt:lpstr>A.  Reliability of Mortgage Finance - Europe</vt:lpstr>
      <vt:lpstr>PowerPoint Presentation</vt:lpstr>
      <vt:lpstr>A.  Reliability of Mortgage Finance - Europe</vt:lpstr>
      <vt:lpstr>A.  Reliability of Mortgage Finance - Europe</vt:lpstr>
      <vt:lpstr>PowerPoint Presentation</vt:lpstr>
      <vt:lpstr>A.  Reliability of Mortgage Finance - Europe</vt:lpstr>
      <vt:lpstr>A.  Reliability of Mortgage Finance - Europe</vt:lpstr>
      <vt:lpstr>A.  Reliability of Mortgage Finance - Europe</vt:lpstr>
      <vt:lpstr>A.  Reliability of Mortgage Finance - Europe</vt:lpstr>
      <vt:lpstr>A.  Reliability of Mortgage Finance - Europe</vt:lpstr>
      <vt:lpstr>A.  Reliability of Mortgage Finance - Europe</vt:lpstr>
      <vt:lpstr>A.  Reliability of Mortgage Finance - Europe</vt:lpstr>
      <vt:lpstr>A.  Reliability of Mortgage Finance - Europe</vt:lpstr>
      <vt:lpstr>PowerPoint Presentation</vt:lpstr>
      <vt:lpstr>PowerPoint Presentation</vt:lpstr>
      <vt:lpstr>A.  Reliability of Mortgage Finance - Europe</vt:lpstr>
      <vt:lpstr>A.  Reliability of Mortgage Finance - Europe</vt:lpstr>
      <vt:lpstr>A.  Reliability of Mortgage Finance - Europe</vt:lpstr>
      <vt:lpstr>A.  Reliability of Mortgage Finance - Europe</vt:lpstr>
      <vt:lpstr>A.  Reliability of Mortgage Finance - Europe</vt:lpstr>
      <vt:lpstr>A.  Reliability of Mortgage Finance - Europe</vt:lpstr>
      <vt:lpstr>A.  Reliability of Mortgage Finance - Europe</vt:lpstr>
      <vt:lpstr>PowerPoint Presentation</vt:lpstr>
      <vt:lpstr>A.  Reliability of Mortgage Finance - Europe</vt:lpstr>
      <vt:lpstr>A.  Reliability of Mortgage Finance - Europe</vt:lpstr>
      <vt:lpstr>A.  Reliability of Mortgage Finance - Europe</vt:lpstr>
      <vt:lpstr>A.  Reliability of Mortgage Finance - Europe</vt:lpstr>
      <vt:lpstr>A.  Reliability of Mortgage Finance - Europe</vt:lpstr>
      <vt:lpstr>PowerPoint Presentation</vt:lpstr>
      <vt:lpstr>www.vdpmortgage.com</vt:lpstr>
      <vt:lpstr>B.  Specific Legislation   on Covered Bonds</vt:lpstr>
      <vt:lpstr>B. Specific Legislation on Covered Bonds - Europe</vt:lpstr>
      <vt:lpstr>B. Specific Legislation on Covered Bonds - Europe</vt:lpstr>
      <vt:lpstr>B. Specific Legislation on Covered Bonds - Europe</vt:lpstr>
      <vt:lpstr>B. Specific Legislation on Covered Bonds - Europe</vt:lpstr>
      <vt:lpstr>B. Specific Legislation on Covered Bonds - Europe</vt:lpstr>
      <vt:lpstr>2. Introduction to covered bonds - A traditional concept with a global footprint </vt:lpstr>
      <vt:lpstr>B. Specific Legislation on Covered Bonds - Europe</vt:lpstr>
      <vt:lpstr>B. Specific Legislation on Covered Bonds - Europe</vt:lpstr>
      <vt:lpstr>B. Specific Legislation on Covered Bonds - Europe</vt:lpstr>
      <vt:lpstr>B. Specific Legislation on Covered Bonds - Europe</vt:lpstr>
      <vt:lpstr>B. Specific Legislation on Covered Bonds - Europe</vt:lpstr>
      <vt:lpstr>B. Specific Legislation on Covered Bonds - Europe</vt:lpstr>
      <vt:lpstr>B. Specific Legislation on Covered Bonds - Europe</vt:lpstr>
      <vt:lpstr>B. Specific Legislation on Covered Bonds - Europe</vt:lpstr>
      <vt:lpstr>B. Specific Legislation on Covered Bonds - Europe</vt:lpstr>
      <vt:lpstr>B. Specific Legislation on Covered Bonds - Europe</vt:lpstr>
      <vt:lpstr>B. Specific Legislation on Covered Bonds - Europe</vt:lpstr>
      <vt:lpstr>B. Specific Legislation on Covered Bonds - Europe</vt:lpstr>
      <vt:lpstr>B. Specific Legislation on Covered Bonds - Europe</vt:lpstr>
      <vt:lpstr>B. Specific Legislation on Covered Bonds - Europe</vt:lpstr>
      <vt:lpstr>B. Specific Legislation on Covered Bonds - Europe</vt:lpstr>
      <vt:lpstr>B. Specific Legislation on Covered Bonds - Europe</vt:lpstr>
      <vt:lpstr>B. Specific Legislation on Covered Bonds - Europe</vt:lpstr>
      <vt:lpstr>B. Specific Legislation on Covered Bonds - Europe</vt:lpstr>
      <vt:lpstr>B. Specific Legislation on Covered Bonds - Europe</vt:lpstr>
      <vt:lpstr>B. Specific Legislation on Covered Bonds - Europe</vt:lpstr>
      <vt:lpstr>B. Specific Legislation on Covered Bonds - Europe</vt:lpstr>
      <vt:lpstr>B. Specific Legislation on Covered Bonds - Europe</vt:lpstr>
      <vt:lpstr>B. Specific Legislation on Covered Bonds - Europe</vt:lpstr>
      <vt:lpstr>B. Specific Legislation on Covered Bonds - Europe</vt:lpstr>
      <vt:lpstr>B. Specific Legislation on Covered Bonds - Europe</vt:lpstr>
      <vt:lpstr>B. Specific Legislation on Covered Bonds - Europe</vt:lpstr>
      <vt:lpstr>B. Specific Legislation on Covered Bonds - Europe</vt:lpstr>
      <vt:lpstr>B. Specific Legislation on Covered Bonds - Europe</vt:lpstr>
      <vt:lpstr>www.vdpcoveredbonds.com </vt:lpstr>
      <vt:lpstr>B.  Specific Legislation on Covered Bonds (Brazil)</vt:lpstr>
      <vt:lpstr>B.  Specific Legislation on Covered Bonds (Brazil)</vt:lpstr>
      <vt:lpstr>B.  Specific Legislation on Covered Bonds (Brazil)</vt:lpstr>
      <vt:lpstr>B.  Specific Legislation on Covered Bonds (Brazil)</vt:lpstr>
      <vt:lpstr>C.  Reconstruction in Germany  post 1945</vt:lpstr>
      <vt:lpstr>C.  Reconstruction in Germany post 1945</vt:lpstr>
      <vt:lpstr>C.  Reconstruction in Germany post 1945</vt:lpstr>
      <vt:lpstr>PowerPoint Presentation</vt:lpstr>
      <vt:lpstr>C.  Funding for Real Estate Mortgages in Brazil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Ray Busch</dc:creator>
  <cp:lastModifiedBy>Clecio Eloy</cp:lastModifiedBy>
  <cp:revision>98</cp:revision>
  <cp:lastPrinted>2024-06-11T10:47:19Z</cp:lastPrinted>
  <dcterms:created xsi:type="dcterms:W3CDTF">2023-11-23T14:06:43Z</dcterms:created>
  <dcterms:modified xsi:type="dcterms:W3CDTF">2024-09-17T07:52:33Z</dcterms:modified>
</cp:coreProperties>
</file>