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 id="2147483717" r:id="rId6"/>
    <p:sldMasterId id="2147483704" r:id="rId7"/>
  </p:sldMasterIdLst>
  <p:notesMasterIdLst>
    <p:notesMasterId r:id="rId25"/>
  </p:notesMasterIdLst>
  <p:handoutMasterIdLst>
    <p:handoutMasterId r:id="rId26"/>
  </p:handoutMasterIdLst>
  <p:sldIdLst>
    <p:sldId id="274" r:id="rId8"/>
    <p:sldId id="269" r:id="rId9"/>
    <p:sldId id="929" r:id="rId10"/>
    <p:sldId id="930" r:id="rId11"/>
    <p:sldId id="278" r:id="rId12"/>
    <p:sldId id="927" r:id="rId13"/>
    <p:sldId id="928" r:id="rId14"/>
    <p:sldId id="476" r:id="rId15"/>
    <p:sldId id="275" r:id="rId16"/>
    <p:sldId id="487" r:id="rId17"/>
    <p:sldId id="677" r:id="rId18"/>
    <p:sldId id="678" r:id="rId19"/>
    <p:sldId id="679" r:id="rId20"/>
    <p:sldId id="680" r:id="rId21"/>
    <p:sldId id="681" r:id="rId22"/>
    <p:sldId id="272" r:id="rId23"/>
    <p:sldId id="26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45"/>
    <a:srgbClr val="8AC43F"/>
    <a:srgbClr val="FFC000"/>
    <a:srgbClr val="00B050"/>
    <a:srgbClr val="002060"/>
    <a:srgbClr val="FFFF00"/>
    <a:srgbClr val="FF0000"/>
    <a:srgbClr val="96C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3792" autoAdjust="0"/>
  </p:normalViewPr>
  <p:slideViewPr>
    <p:cSldViewPr snapToGrid="0">
      <p:cViewPr varScale="1">
        <p:scale>
          <a:sx n="111" d="100"/>
          <a:sy n="111" d="100"/>
        </p:scale>
        <p:origin x="121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po Giani" userId="519a9303-3b14-44d8-85b2-52b10205e078" providerId="ADAL" clId="{ED185131-7FB9-4E4E-8108-DA86E9ADF866}"/>
    <pc:docChg chg="custSel modSld">
      <pc:chgData name="Jacopo Giani" userId="519a9303-3b14-44d8-85b2-52b10205e078" providerId="ADAL" clId="{ED185131-7FB9-4E4E-8108-DA86E9ADF866}" dt="2024-07-05T08:08:09.509" v="85"/>
      <pc:docMkLst>
        <pc:docMk/>
      </pc:docMkLst>
      <pc:sldChg chg="delSp mod">
        <pc:chgData name="Jacopo Giani" userId="519a9303-3b14-44d8-85b2-52b10205e078" providerId="ADAL" clId="{ED185131-7FB9-4E4E-8108-DA86E9ADF866}" dt="2024-06-27T10:23:54.232" v="65" actId="478"/>
        <pc:sldMkLst>
          <pc:docMk/>
          <pc:sldMk cId="1783492759" sldId="262"/>
        </pc:sldMkLst>
        <pc:spChg chg="del">
          <ac:chgData name="Jacopo Giani" userId="519a9303-3b14-44d8-85b2-52b10205e078" providerId="ADAL" clId="{ED185131-7FB9-4E4E-8108-DA86E9ADF866}" dt="2024-06-27T10:23:54.232" v="65" actId="478"/>
          <ac:spMkLst>
            <pc:docMk/>
            <pc:sldMk cId="1783492759" sldId="262"/>
            <ac:spMk id="6" creationId="{33675EC4-D537-19BE-D043-14DB873D6DC6}"/>
          </ac:spMkLst>
        </pc:spChg>
      </pc:sldChg>
      <pc:sldChg chg="modSp mod">
        <pc:chgData name="Jacopo Giani" userId="519a9303-3b14-44d8-85b2-52b10205e078" providerId="ADAL" clId="{ED185131-7FB9-4E4E-8108-DA86E9ADF866}" dt="2024-07-05T08:07:25.978" v="72"/>
        <pc:sldMkLst>
          <pc:docMk/>
          <pc:sldMk cId="3810933066" sldId="269"/>
        </pc:sldMkLst>
        <pc:spChg chg="mod">
          <ac:chgData name="Jacopo Giani" userId="519a9303-3b14-44d8-85b2-52b10205e078" providerId="ADAL" clId="{ED185131-7FB9-4E4E-8108-DA86E9ADF866}" dt="2024-07-05T08:07:25.978" v="72"/>
          <ac:spMkLst>
            <pc:docMk/>
            <pc:sldMk cId="3810933066" sldId="269"/>
            <ac:spMk id="3" creationId="{E7578E18-8FD9-50B0-4669-79AEC5C84295}"/>
          </ac:spMkLst>
        </pc:spChg>
      </pc:sldChg>
      <pc:sldChg chg="modSp mod">
        <pc:chgData name="Jacopo Giani" userId="519a9303-3b14-44d8-85b2-52b10205e078" providerId="ADAL" clId="{ED185131-7FB9-4E4E-8108-DA86E9ADF866}" dt="2024-07-05T08:08:09.509" v="85"/>
        <pc:sldMkLst>
          <pc:docMk/>
          <pc:sldMk cId="2561117017" sldId="272"/>
        </pc:sldMkLst>
        <pc:spChg chg="mod">
          <ac:chgData name="Jacopo Giani" userId="519a9303-3b14-44d8-85b2-52b10205e078" providerId="ADAL" clId="{ED185131-7FB9-4E4E-8108-DA86E9ADF866}" dt="2024-07-05T08:08:09.509" v="85"/>
          <ac:spMkLst>
            <pc:docMk/>
            <pc:sldMk cId="2561117017" sldId="272"/>
            <ac:spMk id="2" creationId="{A43985E6-4300-3C78-0201-5C6641AB1A97}"/>
          </ac:spMkLst>
        </pc:spChg>
        <pc:spChg chg="mod">
          <ac:chgData name="Jacopo Giani" userId="519a9303-3b14-44d8-85b2-52b10205e078" providerId="ADAL" clId="{ED185131-7FB9-4E4E-8108-DA86E9ADF866}" dt="2024-06-27T10:23:40.192" v="60"/>
          <ac:spMkLst>
            <pc:docMk/>
            <pc:sldMk cId="2561117017" sldId="272"/>
            <ac:spMk id="10" creationId="{B496CA83-92BD-49C5-B0F7-C737457143A9}"/>
          </ac:spMkLst>
        </pc:spChg>
      </pc:sldChg>
      <pc:sldChg chg="modSp mod">
        <pc:chgData name="Jacopo Giani" userId="519a9303-3b14-44d8-85b2-52b10205e078" providerId="ADAL" clId="{ED185131-7FB9-4E4E-8108-DA86E9ADF866}" dt="2024-07-05T08:07:16.379" v="71" actId="20577"/>
        <pc:sldMkLst>
          <pc:docMk/>
          <pc:sldMk cId="3394022292" sldId="274"/>
        </pc:sldMkLst>
        <pc:spChg chg="mod">
          <ac:chgData name="Jacopo Giani" userId="519a9303-3b14-44d8-85b2-52b10205e078" providerId="ADAL" clId="{ED185131-7FB9-4E4E-8108-DA86E9ADF866}" dt="2024-07-05T08:07:16.379" v="71" actId="20577"/>
          <ac:spMkLst>
            <pc:docMk/>
            <pc:sldMk cId="3394022292" sldId="274"/>
            <ac:spMk id="2" creationId="{E753F206-C041-452C-B57D-5FAAAD6825BB}"/>
          </ac:spMkLst>
        </pc:spChg>
      </pc:sldChg>
      <pc:sldChg chg="modSp mod">
        <pc:chgData name="Jacopo Giani" userId="519a9303-3b14-44d8-85b2-52b10205e078" providerId="ADAL" clId="{ED185131-7FB9-4E4E-8108-DA86E9ADF866}" dt="2024-07-05T08:07:45.109" v="78"/>
        <pc:sldMkLst>
          <pc:docMk/>
          <pc:sldMk cId="2214608608" sldId="275"/>
        </pc:sldMkLst>
        <pc:spChg chg="mod">
          <ac:chgData name="Jacopo Giani" userId="519a9303-3b14-44d8-85b2-52b10205e078" providerId="ADAL" clId="{ED185131-7FB9-4E4E-8108-DA86E9ADF866}" dt="2024-07-05T08:07:45.109" v="78"/>
          <ac:spMkLst>
            <pc:docMk/>
            <pc:sldMk cId="2214608608" sldId="275"/>
            <ac:spMk id="3" creationId="{C26052F6-E413-BDAB-360A-87B57B95E7C7}"/>
          </ac:spMkLst>
        </pc:spChg>
      </pc:sldChg>
      <pc:sldChg chg="modSp mod">
        <pc:chgData name="Jacopo Giani" userId="519a9303-3b14-44d8-85b2-52b10205e078" providerId="ADAL" clId="{ED185131-7FB9-4E4E-8108-DA86E9ADF866}" dt="2024-07-05T08:07:32.654" v="74"/>
        <pc:sldMkLst>
          <pc:docMk/>
          <pc:sldMk cId="3132918793" sldId="278"/>
        </pc:sldMkLst>
        <pc:spChg chg="mod">
          <ac:chgData name="Jacopo Giani" userId="519a9303-3b14-44d8-85b2-52b10205e078" providerId="ADAL" clId="{ED185131-7FB9-4E4E-8108-DA86E9ADF866}" dt="2024-07-05T08:07:32.654" v="74"/>
          <ac:spMkLst>
            <pc:docMk/>
            <pc:sldMk cId="3132918793" sldId="278"/>
            <ac:spMk id="3" creationId="{DFE487F8-18B7-6704-7769-0E4EE0058EE5}"/>
          </ac:spMkLst>
        </pc:spChg>
      </pc:sldChg>
      <pc:sldChg chg="modSp mod">
        <pc:chgData name="Jacopo Giani" userId="519a9303-3b14-44d8-85b2-52b10205e078" providerId="ADAL" clId="{ED185131-7FB9-4E4E-8108-DA86E9ADF866}" dt="2024-07-05T08:07:41.810" v="77"/>
        <pc:sldMkLst>
          <pc:docMk/>
          <pc:sldMk cId="1962119989" sldId="476"/>
        </pc:sldMkLst>
        <pc:spChg chg="mod">
          <ac:chgData name="Jacopo Giani" userId="519a9303-3b14-44d8-85b2-52b10205e078" providerId="ADAL" clId="{ED185131-7FB9-4E4E-8108-DA86E9ADF866}" dt="2024-07-05T08:07:41.810" v="77"/>
          <ac:spMkLst>
            <pc:docMk/>
            <pc:sldMk cId="1962119989" sldId="476"/>
            <ac:spMk id="3" creationId="{33A97E27-1006-E899-FC8E-D34A5F281F6C}"/>
          </ac:spMkLst>
        </pc:spChg>
      </pc:sldChg>
      <pc:sldChg chg="modSp mod">
        <pc:chgData name="Jacopo Giani" userId="519a9303-3b14-44d8-85b2-52b10205e078" providerId="ADAL" clId="{ED185131-7FB9-4E4E-8108-DA86E9ADF866}" dt="2024-07-05T08:07:49.051" v="79"/>
        <pc:sldMkLst>
          <pc:docMk/>
          <pc:sldMk cId="86316068" sldId="487"/>
        </pc:sldMkLst>
        <pc:spChg chg="mod">
          <ac:chgData name="Jacopo Giani" userId="519a9303-3b14-44d8-85b2-52b10205e078" providerId="ADAL" clId="{ED185131-7FB9-4E4E-8108-DA86E9ADF866}" dt="2024-07-05T08:07:49.051" v="79"/>
          <ac:spMkLst>
            <pc:docMk/>
            <pc:sldMk cId="86316068" sldId="487"/>
            <ac:spMk id="2" creationId="{4E51DDFA-D09B-C48F-7824-5339F3406392}"/>
          </ac:spMkLst>
        </pc:spChg>
      </pc:sldChg>
      <pc:sldChg chg="modSp mod">
        <pc:chgData name="Jacopo Giani" userId="519a9303-3b14-44d8-85b2-52b10205e078" providerId="ADAL" clId="{ED185131-7FB9-4E4E-8108-DA86E9ADF866}" dt="2024-07-05T08:07:51.409" v="80"/>
        <pc:sldMkLst>
          <pc:docMk/>
          <pc:sldMk cId="888458819" sldId="677"/>
        </pc:sldMkLst>
        <pc:spChg chg="mod">
          <ac:chgData name="Jacopo Giani" userId="519a9303-3b14-44d8-85b2-52b10205e078" providerId="ADAL" clId="{ED185131-7FB9-4E4E-8108-DA86E9ADF866}" dt="2024-07-05T08:07:51.409" v="80"/>
          <ac:spMkLst>
            <pc:docMk/>
            <pc:sldMk cId="888458819" sldId="677"/>
            <ac:spMk id="5" creationId="{3C08A207-4167-3138-2926-B61065693D04}"/>
          </ac:spMkLst>
        </pc:spChg>
      </pc:sldChg>
      <pc:sldChg chg="modSp mod">
        <pc:chgData name="Jacopo Giani" userId="519a9303-3b14-44d8-85b2-52b10205e078" providerId="ADAL" clId="{ED185131-7FB9-4E4E-8108-DA86E9ADF866}" dt="2024-07-05T08:07:55.943" v="81"/>
        <pc:sldMkLst>
          <pc:docMk/>
          <pc:sldMk cId="488957765" sldId="678"/>
        </pc:sldMkLst>
        <pc:spChg chg="mod">
          <ac:chgData name="Jacopo Giani" userId="519a9303-3b14-44d8-85b2-52b10205e078" providerId="ADAL" clId="{ED185131-7FB9-4E4E-8108-DA86E9ADF866}" dt="2024-07-05T08:07:55.943" v="81"/>
          <ac:spMkLst>
            <pc:docMk/>
            <pc:sldMk cId="488957765" sldId="678"/>
            <ac:spMk id="2" creationId="{30BF112F-ADD7-8A55-E844-CC25D94BE4B1}"/>
          </ac:spMkLst>
        </pc:spChg>
      </pc:sldChg>
      <pc:sldChg chg="modSp mod">
        <pc:chgData name="Jacopo Giani" userId="519a9303-3b14-44d8-85b2-52b10205e078" providerId="ADAL" clId="{ED185131-7FB9-4E4E-8108-DA86E9ADF866}" dt="2024-07-05T08:08:01.552" v="82"/>
        <pc:sldMkLst>
          <pc:docMk/>
          <pc:sldMk cId="2893571583" sldId="679"/>
        </pc:sldMkLst>
        <pc:spChg chg="mod">
          <ac:chgData name="Jacopo Giani" userId="519a9303-3b14-44d8-85b2-52b10205e078" providerId="ADAL" clId="{ED185131-7FB9-4E4E-8108-DA86E9ADF866}" dt="2024-07-05T08:08:01.552" v="82"/>
          <ac:spMkLst>
            <pc:docMk/>
            <pc:sldMk cId="2893571583" sldId="679"/>
            <ac:spMk id="5" creationId="{9EEE850F-DC1C-4E51-F342-02A0B3263730}"/>
          </ac:spMkLst>
        </pc:spChg>
      </pc:sldChg>
      <pc:sldChg chg="modSp mod">
        <pc:chgData name="Jacopo Giani" userId="519a9303-3b14-44d8-85b2-52b10205e078" providerId="ADAL" clId="{ED185131-7FB9-4E4E-8108-DA86E9ADF866}" dt="2024-07-05T08:08:04.080" v="83"/>
        <pc:sldMkLst>
          <pc:docMk/>
          <pc:sldMk cId="1377208631" sldId="680"/>
        </pc:sldMkLst>
        <pc:spChg chg="mod">
          <ac:chgData name="Jacopo Giani" userId="519a9303-3b14-44d8-85b2-52b10205e078" providerId="ADAL" clId="{ED185131-7FB9-4E4E-8108-DA86E9ADF866}" dt="2024-07-05T08:08:04.080" v="83"/>
          <ac:spMkLst>
            <pc:docMk/>
            <pc:sldMk cId="1377208631" sldId="680"/>
            <ac:spMk id="3" creationId="{89DDC4A4-BBD1-6269-0762-83B99D7BB98D}"/>
          </ac:spMkLst>
        </pc:spChg>
      </pc:sldChg>
      <pc:sldChg chg="modSp mod">
        <pc:chgData name="Jacopo Giani" userId="519a9303-3b14-44d8-85b2-52b10205e078" providerId="ADAL" clId="{ED185131-7FB9-4E4E-8108-DA86E9ADF866}" dt="2024-07-05T08:08:07.360" v="84"/>
        <pc:sldMkLst>
          <pc:docMk/>
          <pc:sldMk cId="4156882736" sldId="681"/>
        </pc:sldMkLst>
        <pc:spChg chg="mod">
          <ac:chgData name="Jacopo Giani" userId="519a9303-3b14-44d8-85b2-52b10205e078" providerId="ADAL" clId="{ED185131-7FB9-4E4E-8108-DA86E9ADF866}" dt="2024-07-05T08:08:07.360" v="84"/>
          <ac:spMkLst>
            <pc:docMk/>
            <pc:sldMk cId="4156882736" sldId="681"/>
            <ac:spMk id="3" creationId="{982BB185-8696-7E5E-F981-C97C52D60EE6}"/>
          </ac:spMkLst>
        </pc:spChg>
      </pc:sldChg>
      <pc:sldChg chg="modSp mod">
        <pc:chgData name="Jacopo Giani" userId="519a9303-3b14-44d8-85b2-52b10205e078" providerId="ADAL" clId="{ED185131-7FB9-4E4E-8108-DA86E9ADF866}" dt="2024-07-05T08:07:36.226" v="75"/>
        <pc:sldMkLst>
          <pc:docMk/>
          <pc:sldMk cId="3341712289" sldId="927"/>
        </pc:sldMkLst>
        <pc:spChg chg="mod">
          <ac:chgData name="Jacopo Giani" userId="519a9303-3b14-44d8-85b2-52b10205e078" providerId="ADAL" clId="{ED185131-7FB9-4E4E-8108-DA86E9ADF866}" dt="2024-07-05T08:07:36.226" v="75"/>
          <ac:spMkLst>
            <pc:docMk/>
            <pc:sldMk cId="3341712289" sldId="927"/>
            <ac:spMk id="3" creationId="{79B5860A-20C1-52D6-9E6D-668629591D57}"/>
          </ac:spMkLst>
        </pc:spChg>
      </pc:sldChg>
      <pc:sldChg chg="modSp mod">
        <pc:chgData name="Jacopo Giani" userId="519a9303-3b14-44d8-85b2-52b10205e078" providerId="ADAL" clId="{ED185131-7FB9-4E4E-8108-DA86E9ADF866}" dt="2024-07-05T08:07:39.176" v="76"/>
        <pc:sldMkLst>
          <pc:docMk/>
          <pc:sldMk cId="2576709900" sldId="928"/>
        </pc:sldMkLst>
        <pc:spChg chg="mod">
          <ac:chgData name="Jacopo Giani" userId="519a9303-3b14-44d8-85b2-52b10205e078" providerId="ADAL" clId="{ED185131-7FB9-4E4E-8108-DA86E9ADF866}" dt="2024-07-05T08:07:39.176" v="76"/>
          <ac:spMkLst>
            <pc:docMk/>
            <pc:sldMk cId="2576709900" sldId="928"/>
            <ac:spMk id="6" creationId="{72460F03-60EA-01CF-3233-4072981DA036}"/>
          </ac:spMkLst>
        </pc:spChg>
      </pc:sldChg>
      <pc:sldChg chg="modSp mod">
        <pc:chgData name="Jacopo Giani" userId="519a9303-3b14-44d8-85b2-52b10205e078" providerId="ADAL" clId="{ED185131-7FB9-4E4E-8108-DA86E9ADF866}" dt="2024-07-05T08:07:28.747" v="73"/>
        <pc:sldMkLst>
          <pc:docMk/>
          <pc:sldMk cId="4108147381" sldId="929"/>
        </pc:sldMkLst>
        <pc:spChg chg="mod">
          <ac:chgData name="Jacopo Giani" userId="519a9303-3b14-44d8-85b2-52b10205e078" providerId="ADAL" clId="{ED185131-7FB9-4E4E-8108-DA86E9ADF866}" dt="2024-07-05T08:07:28.747" v="73"/>
          <ac:spMkLst>
            <pc:docMk/>
            <pc:sldMk cId="4108147381" sldId="929"/>
            <ac:spMk id="4" creationId="{6155E8C8-8F5D-4D96-12DB-09C8A7A94756}"/>
          </ac:spMkLst>
        </pc:spChg>
      </pc:sldChg>
      <pc:sldChg chg="modSp mod">
        <pc:chgData name="Jacopo Giani" userId="519a9303-3b14-44d8-85b2-52b10205e078" providerId="ADAL" clId="{ED185131-7FB9-4E4E-8108-DA86E9ADF866}" dt="2024-06-27T10:22:25.266" v="15" actId="20577"/>
        <pc:sldMkLst>
          <pc:docMk/>
          <pc:sldMk cId="2084682828" sldId="930"/>
        </pc:sldMkLst>
        <pc:spChg chg="mod">
          <ac:chgData name="Jacopo Giani" userId="519a9303-3b14-44d8-85b2-52b10205e078" providerId="ADAL" clId="{ED185131-7FB9-4E4E-8108-DA86E9ADF866}" dt="2024-06-27T10:22:25.266" v="15" actId="20577"/>
          <ac:spMkLst>
            <pc:docMk/>
            <pc:sldMk cId="2084682828" sldId="930"/>
            <ac:spMk id="3" creationId="{4FB5F9AE-2354-2D90-148D-EE4851F4766B}"/>
          </ac:spMkLst>
        </pc:spChg>
      </pc:sldChg>
    </pc:docChg>
  </pc:docChgLst>
  <pc:docChgLst>
    <pc:chgData name="Jacopo Giani" userId="519a9303-3b14-44d8-85b2-52b10205e078" providerId="ADAL" clId="{0DF1692A-FF6B-4238-9025-1C02BCB6FAAB}"/>
    <pc:docChg chg="custSel modSld">
      <pc:chgData name="Jacopo Giani" userId="519a9303-3b14-44d8-85b2-52b10205e078" providerId="ADAL" clId="{0DF1692A-FF6B-4238-9025-1C02BCB6FAAB}" dt="2024-09-02T13:47:39.385" v="16" actId="478"/>
      <pc:docMkLst>
        <pc:docMk/>
      </pc:docMkLst>
      <pc:sldChg chg="delSp mod">
        <pc:chgData name="Jacopo Giani" userId="519a9303-3b14-44d8-85b2-52b10205e078" providerId="ADAL" clId="{0DF1692A-FF6B-4238-9025-1C02BCB6FAAB}" dt="2024-09-02T13:46:58.637" v="2" actId="478"/>
        <pc:sldMkLst>
          <pc:docMk/>
          <pc:sldMk cId="3810933066" sldId="269"/>
        </pc:sldMkLst>
        <pc:spChg chg="del">
          <ac:chgData name="Jacopo Giani" userId="519a9303-3b14-44d8-85b2-52b10205e078" providerId="ADAL" clId="{0DF1692A-FF6B-4238-9025-1C02BCB6FAAB}" dt="2024-09-02T13:46:58.637" v="2" actId="478"/>
          <ac:spMkLst>
            <pc:docMk/>
            <pc:sldMk cId="3810933066" sldId="269"/>
            <ac:spMk id="3" creationId="{E7578E18-8FD9-50B0-4669-79AEC5C84295}"/>
          </ac:spMkLst>
        </pc:spChg>
      </pc:sldChg>
      <pc:sldChg chg="delSp mod">
        <pc:chgData name="Jacopo Giani" userId="519a9303-3b14-44d8-85b2-52b10205e078" providerId="ADAL" clId="{0DF1692A-FF6B-4238-9025-1C02BCB6FAAB}" dt="2024-09-02T13:47:39.385" v="16" actId="478"/>
        <pc:sldMkLst>
          <pc:docMk/>
          <pc:sldMk cId="2561117017" sldId="272"/>
        </pc:sldMkLst>
        <pc:spChg chg="del">
          <ac:chgData name="Jacopo Giani" userId="519a9303-3b14-44d8-85b2-52b10205e078" providerId="ADAL" clId="{0DF1692A-FF6B-4238-9025-1C02BCB6FAAB}" dt="2024-09-02T13:47:39.385" v="16" actId="478"/>
          <ac:spMkLst>
            <pc:docMk/>
            <pc:sldMk cId="2561117017" sldId="272"/>
            <ac:spMk id="2" creationId="{A43985E6-4300-3C78-0201-5C6641AB1A97}"/>
          </ac:spMkLst>
        </pc:spChg>
      </pc:sldChg>
      <pc:sldChg chg="delSp modSp mod">
        <pc:chgData name="Jacopo Giani" userId="519a9303-3b14-44d8-85b2-52b10205e078" providerId="ADAL" clId="{0DF1692A-FF6B-4238-9025-1C02BCB6FAAB}" dt="2024-09-02T13:46:55.519" v="1" actId="478"/>
        <pc:sldMkLst>
          <pc:docMk/>
          <pc:sldMk cId="3394022292" sldId="274"/>
        </pc:sldMkLst>
        <pc:spChg chg="del mod">
          <ac:chgData name="Jacopo Giani" userId="519a9303-3b14-44d8-85b2-52b10205e078" providerId="ADAL" clId="{0DF1692A-FF6B-4238-9025-1C02BCB6FAAB}" dt="2024-09-02T13:46:55.519" v="1" actId="478"/>
          <ac:spMkLst>
            <pc:docMk/>
            <pc:sldMk cId="3394022292" sldId="274"/>
            <ac:spMk id="2" creationId="{E753F206-C041-452C-B57D-5FAAAD6825BB}"/>
          </ac:spMkLst>
        </pc:spChg>
      </pc:sldChg>
      <pc:sldChg chg="delSp mod">
        <pc:chgData name="Jacopo Giani" userId="519a9303-3b14-44d8-85b2-52b10205e078" providerId="ADAL" clId="{0DF1692A-FF6B-4238-9025-1C02BCB6FAAB}" dt="2024-09-02T13:47:23.647" v="9" actId="478"/>
        <pc:sldMkLst>
          <pc:docMk/>
          <pc:sldMk cId="2214608608" sldId="275"/>
        </pc:sldMkLst>
        <pc:spChg chg="del">
          <ac:chgData name="Jacopo Giani" userId="519a9303-3b14-44d8-85b2-52b10205e078" providerId="ADAL" clId="{0DF1692A-FF6B-4238-9025-1C02BCB6FAAB}" dt="2024-09-02T13:47:23.647" v="9" actId="478"/>
          <ac:spMkLst>
            <pc:docMk/>
            <pc:sldMk cId="2214608608" sldId="275"/>
            <ac:spMk id="3" creationId="{C26052F6-E413-BDAB-360A-87B57B95E7C7}"/>
          </ac:spMkLst>
        </pc:spChg>
      </pc:sldChg>
      <pc:sldChg chg="delSp mod">
        <pc:chgData name="Jacopo Giani" userId="519a9303-3b14-44d8-85b2-52b10205e078" providerId="ADAL" clId="{0DF1692A-FF6B-4238-9025-1C02BCB6FAAB}" dt="2024-09-02T13:47:09.268" v="6" actId="478"/>
        <pc:sldMkLst>
          <pc:docMk/>
          <pc:sldMk cId="3132918793" sldId="278"/>
        </pc:sldMkLst>
        <pc:spChg chg="del">
          <ac:chgData name="Jacopo Giani" userId="519a9303-3b14-44d8-85b2-52b10205e078" providerId="ADAL" clId="{0DF1692A-FF6B-4238-9025-1C02BCB6FAAB}" dt="2024-09-02T13:47:09.268" v="6" actId="478"/>
          <ac:spMkLst>
            <pc:docMk/>
            <pc:sldMk cId="3132918793" sldId="278"/>
            <ac:spMk id="3" creationId="{DFE487F8-18B7-6704-7769-0E4EE0058EE5}"/>
          </ac:spMkLst>
        </pc:spChg>
      </pc:sldChg>
      <pc:sldChg chg="delSp mod">
        <pc:chgData name="Jacopo Giani" userId="519a9303-3b14-44d8-85b2-52b10205e078" providerId="ADAL" clId="{0DF1692A-FF6B-4238-9025-1C02BCB6FAAB}" dt="2024-09-02T13:47:21.355" v="8" actId="478"/>
        <pc:sldMkLst>
          <pc:docMk/>
          <pc:sldMk cId="1962119989" sldId="476"/>
        </pc:sldMkLst>
        <pc:spChg chg="del">
          <ac:chgData name="Jacopo Giani" userId="519a9303-3b14-44d8-85b2-52b10205e078" providerId="ADAL" clId="{0DF1692A-FF6B-4238-9025-1C02BCB6FAAB}" dt="2024-09-02T13:47:21.355" v="8" actId="478"/>
          <ac:spMkLst>
            <pc:docMk/>
            <pc:sldMk cId="1962119989" sldId="476"/>
            <ac:spMk id="3" creationId="{33A97E27-1006-E899-FC8E-D34A5F281F6C}"/>
          </ac:spMkLst>
        </pc:spChg>
      </pc:sldChg>
      <pc:sldChg chg="delSp mod">
        <pc:chgData name="Jacopo Giani" userId="519a9303-3b14-44d8-85b2-52b10205e078" providerId="ADAL" clId="{0DF1692A-FF6B-4238-9025-1C02BCB6FAAB}" dt="2024-09-02T13:47:25.874" v="10" actId="478"/>
        <pc:sldMkLst>
          <pc:docMk/>
          <pc:sldMk cId="86316068" sldId="487"/>
        </pc:sldMkLst>
        <pc:spChg chg="del">
          <ac:chgData name="Jacopo Giani" userId="519a9303-3b14-44d8-85b2-52b10205e078" providerId="ADAL" clId="{0DF1692A-FF6B-4238-9025-1C02BCB6FAAB}" dt="2024-09-02T13:47:25.874" v="10" actId="478"/>
          <ac:spMkLst>
            <pc:docMk/>
            <pc:sldMk cId="86316068" sldId="487"/>
            <ac:spMk id="2" creationId="{4E51DDFA-D09B-C48F-7824-5339F3406392}"/>
          </ac:spMkLst>
        </pc:spChg>
      </pc:sldChg>
      <pc:sldChg chg="delSp mod">
        <pc:chgData name="Jacopo Giani" userId="519a9303-3b14-44d8-85b2-52b10205e078" providerId="ADAL" clId="{0DF1692A-FF6B-4238-9025-1C02BCB6FAAB}" dt="2024-09-02T13:47:28.076" v="11" actId="478"/>
        <pc:sldMkLst>
          <pc:docMk/>
          <pc:sldMk cId="888458819" sldId="677"/>
        </pc:sldMkLst>
        <pc:spChg chg="del">
          <ac:chgData name="Jacopo Giani" userId="519a9303-3b14-44d8-85b2-52b10205e078" providerId="ADAL" clId="{0DF1692A-FF6B-4238-9025-1C02BCB6FAAB}" dt="2024-09-02T13:47:28.076" v="11" actId="478"/>
          <ac:spMkLst>
            <pc:docMk/>
            <pc:sldMk cId="888458819" sldId="677"/>
            <ac:spMk id="5" creationId="{3C08A207-4167-3138-2926-B61065693D04}"/>
          </ac:spMkLst>
        </pc:spChg>
      </pc:sldChg>
      <pc:sldChg chg="delSp mod">
        <pc:chgData name="Jacopo Giani" userId="519a9303-3b14-44d8-85b2-52b10205e078" providerId="ADAL" clId="{0DF1692A-FF6B-4238-9025-1C02BCB6FAAB}" dt="2024-09-02T13:47:31.092" v="12" actId="478"/>
        <pc:sldMkLst>
          <pc:docMk/>
          <pc:sldMk cId="488957765" sldId="678"/>
        </pc:sldMkLst>
        <pc:spChg chg="del">
          <ac:chgData name="Jacopo Giani" userId="519a9303-3b14-44d8-85b2-52b10205e078" providerId="ADAL" clId="{0DF1692A-FF6B-4238-9025-1C02BCB6FAAB}" dt="2024-09-02T13:47:31.092" v="12" actId="478"/>
          <ac:spMkLst>
            <pc:docMk/>
            <pc:sldMk cId="488957765" sldId="678"/>
            <ac:spMk id="2" creationId="{30BF112F-ADD7-8A55-E844-CC25D94BE4B1}"/>
          </ac:spMkLst>
        </pc:spChg>
      </pc:sldChg>
      <pc:sldChg chg="delSp mod">
        <pc:chgData name="Jacopo Giani" userId="519a9303-3b14-44d8-85b2-52b10205e078" providerId="ADAL" clId="{0DF1692A-FF6B-4238-9025-1C02BCB6FAAB}" dt="2024-09-02T13:47:33.331" v="13" actId="478"/>
        <pc:sldMkLst>
          <pc:docMk/>
          <pc:sldMk cId="2893571583" sldId="679"/>
        </pc:sldMkLst>
        <pc:spChg chg="del">
          <ac:chgData name="Jacopo Giani" userId="519a9303-3b14-44d8-85b2-52b10205e078" providerId="ADAL" clId="{0DF1692A-FF6B-4238-9025-1C02BCB6FAAB}" dt="2024-09-02T13:47:33.331" v="13" actId="478"/>
          <ac:spMkLst>
            <pc:docMk/>
            <pc:sldMk cId="2893571583" sldId="679"/>
            <ac:spMk id="5" creationId="{9EEE850F-DC1C-4E51-F342-02A0B3263730}"/>
          </ac:spMkLst>
        </pc:spChg>
      </pc:sldChg>
      <pc:sldChg chg="delSp mod">
        <pc:chgData name="Jacopo Giani" userId="519a9303-3b14-44d8-85b2-52b10205e078" providerId="ADAL" clId="{0DF1692A-FF6B-4238-9025-1C02BCB6FAAB}" dt="2024-09-02T13:47:35.506" v="14" actId="478"/>
        <pc:sldMkLst>
          <pc:docMk/>
          <pc:sldMk cId="1377208631" sldId="680"/>
        </pc:sldMkLst>
        <pc:spChg chg="del">
          <ac:chgData name="Jacopo Giani" userId="519a9303-3b14-44d8-85b2-52b10205e078" providerId="ADAL" clId="{0DF1692A-FF6B-4238-9025-1C02BCB6FAAB}" dt="2024-09-02T13:47:35.506" v="14" actId="478"/>
          <ac:spMkLst>
            <pc:docMk/>
            <pc:sldMk cId="1377208631" sldId="680"/>
            <ac:spMk id="3" creationId="{89DDC4A4-BBD1-6269-0762-83B99D7BB98D}"/>
          </ac:spMkLst>
        </pc:spChg>
      </pc:sldChg>
      <pc:sldChg chg="delSp mod">
        <pc:chgData name="Jacopo Giani" userId="519a9303-3b14-44d8-85b2-52b10205e078" providerId="ADAL" clId="{0DF1692A-FF6B-4238-9025-1C02BCB6FAAB}" dt="2024-09-02T13:47:37.105" v="15" actId="478"/>
        <pc:sldMkLst>
          <pc:docMk/>
          <pc:sldMk cId="4156882736" sldId="681"/>
        </pc:sldMkLst>
        <pc:spChg chg="del">
          <ac:chgData name="Jacopo Giani" userId="519a9303-3b14-44d8-85b2-52b10205e078" providerId="ADAL" clId="{0DF1692A-FF6B-4238-9025-1C02BCB6FAAB}" dt="2024-09-02T13:47:37.105" v="15" actId="478"/>
          <ac:spMkLst>
            <pc:docMk/>
            <pc:sldMk cId="4156882736" sldId="681"/>
            <ac:spMk id="3" creationId="{982BB185-8696-7E5E-F981-C97C52D60EE6}"/>
          </ac:spMkLst>
        </pc:spChg>
      </pc:sldChg>
      <pc:sldChg chg="delSp mod">
        <pc:chgData name="Jacopo Giani" userId="519a9303-3b14-44d8-85b2-52b10205e078" providerId="ADAL" clId="{0DF1692A-FF6B-4238-9025-1C02BCB6FAAB}" dt="2024-09-02T13:47:07.134" v="5" actId="478"/>
        <pc:sldMkLst>
          <pc:docMk/>
          <pc:sldMk cId="3341712289" sldId="927"/>
        </pc:sldMkLst>
        <pc:spChg chg="del">
          <ac:chgData name="Jacopo Giani" userId="519a9303-3b14-44d8-85b2-52b10205e078" providerId="ADAL" clId="{0DF1692A-FF6B-4238-9025-1C02BCB6FAAB}" dt="2024-09-02T13:47:07.134" v="5" actId="478"/>
          <ac:spMkLst>
            <pc:docMk/>
            <pc:sldMk cId="3341712289" sldId="927"/>
            <ac:spMk id="3" creationId="{79B5860A-20C1-52D6-9E6D-668629591D57}"/>
          </ac:spMkLst>
        </pc:spChg>
      </pc:sldChg>
      <pc:sldChg chg="delSp mod">
        <pc:chgData name="Jacopo Giani" userId="519a9303-3b14-44d8-85b2-52b10205e078" providerId="ADAL" clId="{0DF1692A-FF6B-4238-9025-1C02BCB6FAAB}" dt="2024-09-02T13:47:17.859" v="7" actId="478"/>
        <pc:sldMkLst>
          <pc:docMk/>
          <pc:sldMk cId="2576709900" sldId="928"/>
        </pc:sldMkLst>
        <pc:spChg chg="del">
          <ac:chgData name="Jacopo Giani" userId="519a9303-3b14-44d8-85b2-52b10205e078" providerId="ADAL" clId="{0DF1692A-FF6B-4238-9025-1C02BCB6FAAB}" dt="2024-09-02T13:47:17.859" v="7" actId="478"/>
          <ac:spMkLst>
            <pc:docMk/>
            <pc:sldMk cId="2576709900" sldId="928"/>
            <ac:spMk id="6" creationId="{72460F03-60EA-01CF-3233-4072981DA036}"/>
          </ac:spMkLst>
        </pc:spChg>
      </pc:sldChg>
      <pc:sldChg chg="delSp mod">
        <pc:chgData name="Jacopo Giani" userId="519a9303-3b14-44d8-85b2-52b10205e078" providerId="ADAL" clId="{0DF1692A-FF6B-4238-9025-1C02BCB6FAAB}" dt="2024-09-02T13:47:02.165" v="3" actId="478"/>
        <pc:sldMkLst>
          <pc:docMk/>
          <pc:sldMk cId="4108147381" sldId="929"/>
        </pc:sldMkLst>
        <pc:spChg chg="del">
          <ac:chgData name="Jacopo Giani" userId="519a9303-3b14-44d8-85b2-52b10205e078" providerId="ADAL" clId="{0DF1692A-FF6B-4238-9025-1C02BCB6FAAB}" dt="2024-09-02T13:47:02.165" v="3" actId="478"/>
          <ac:spMkLst>
            <pc:docMk/>
            <pc:sldMk cId="4108147381" sldId="929"/>
            <ac:spMk id="4" creationId="{6155E8C8-8F5D-4D96-12DB-09C8A7A94756}"/>
          </ac:spMkLst>
        </pc:spChg>
      </pc:sldChg>
      <pc:sldChg chg="delSp mod">
        <pc:chgData name="Jacopo Giani" userId="519a9303-3b14-44d8-85b2-52b10205e078" providerId="ADAL" clId="{0DF1692A-FF6B-4238-9025-1C02BCB6FAAB}" dt="2024-09-02T13:47:03.770" v="4" actId="478"/>
        <pc:sldMkLst>
          <pc:docMk/>
          <pc:sldMk cId="2084682828" sldId="930"/>
        </pc:sldMkLst>
        <pc:spChg chg="del">
          <ac:chgData name="Jacopo Giani" userId="519a9303-3b14-44d8-85b2-52b10205e078" providerId="ADAL" clId="{0DF1692A-FF6B-4238-9025-1C02BCB6FAAB}" dt="2024-09-02T13:47:03.770" v="4" actId="478"/>
          <ac:spMkLst>
            <pc:docMk/>
            <pc:sldMk cId="2084682828" sldId="930"/>
            <ac:spMk id="3" creationId="{4FB5F9AE-2354-2D90-148D-EE4851F4766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10.0.0.12\Hypoline\Statistics%20for%20Presentations\Overall%20Statistics%20-%20working%20files\Housing\House%20age%20structu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0.0.12\Hypoline\Statistics%20for%20Presentations\Overall%20Statistics%20-%20working%20files\Housing\housing%20age%20italy%20citi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t>Housing</a:t>
            </a:r>
            <a:r>
              <a:rPr lang="en-GB" sz="1800" b="1" baseline="0" dirty="0"/>
              <a:t> age structure in the EU</a:t>
            </a:r>
            <a:endParaRPr lang="en-GB"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manualLayout>
          <c:layoutTarget val="inner"/>
          <c:xMode val="edge"/>
          <c:yMode val="edge"/>
          <c:x val="7.0487559515542905E-2"/>
          <c:y val="0.14334299516908214"/>
          <c:w val="0.91550193346222675"/>
          <c:h val="0.52924888736733999"/>
        </c:manualLayout>
      </c:layout>
      <c:barChart>
        <c:barDir val="col"/>
        <c:grouping val="percentStacked"/>
        <c:varyColors val="0"/>
        <c:ser>
          <c:idx val="0"/>
          <c:order val="0"/>
          <c:tx>
            <c:strRef>
              <c:f>Sheet1!$L$2</c:f>
              <c:strCache>
                <c:ptCount val="1"/>
                <c:pt idx="0">
                  <c:v>1945 and before</c:v>
                </c:pt>
              </c:strCache>
            </c:strRef>
          </c:tx>
          <c:spPr>
            <a:solidFill>
              <a:srgbClr val="FF0000"/>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12-98CB-450C-AD7F-63DEBA6DB1B9}"/>
              </c:ext>
            </c:extLst>
          </c:dPt>
          <c:dPt>
            <c:idx val="5"/>
            <c:invertIfNegative val="0"/>
            <c:bubble3D val="0"/>
            <c:spPr>
              <a:solidFill>
                <a:srgbClr val="FF0000"/>
              </a:solidFill>
              <a:ln>
                <a:noFill/>
              </a:ln>
              <a:effectLst/>
            </c:spPr>
            <c:extLst>
              <c:ext xmlns:c16="http://schemas.microsoft.com/office/drawing/2014/chart" uri="{C3380CC4-5D6E-409C-BE32-E72D297353CC}">
                <c16:uniqueId val="{00000001-D6C5-44A5-860F-1CE19DB78C00}"/>
              </c:ext>
            </c:extLst>
          </c:dPt>
          <c:dPt>
            <c:idx val="10"/>
            <c:invertIfNegative val="0"/>
            <c:bubble3D val="0"/>
            <c:spPr>
              <a:solidFill>
                <a:srgbClr val="FF0000"/>
              </a:solidFill>
              <a:ln>
                <a:solidFill>
                  <a:sysClr val="windowText" lastClr="000000"/>
                </a:solidFill>
              </a:ln>
              <a:effectLst/>
            </c:spPr>
            <c:extLst>
              <c:ext xmlns:c16="http://schemas.microsoft.com/office/drawing/2014/chart" uri="{C3380CC4-5D6E-409C-BE32-E72D297353CC}">
                <c16:uniqueId val="{0000001C-471F-4F16-9ACF-1F09A855B4DC}"/>
              </c:ext>
            </c:extLst>
          </c:dPt>
          <c:dPt>
            <c:idx val="21"/>
            <c:invertIfNegative val="0"/>
            <c:bubble3D val="0"/>
            <c:spPr>
              <a:solidFill>
                <a:srgbClr val="FF0000"/>
              </a:solidFill>
              <a:ln>
                <a:noFill/>
              </a:ln>
              <a:effectLst/>
            </c:spPr>
            <c:extLst>
              <c:ext xmlns:c16="http://schemas.microsoft.com/office/drawing/2014/chart" uri="{C3380CC4-5D6E-409C-BE32-E72D297353CC}">
                <c16:uniqueId val="{00000003-D6C5-44A5-860F-1CE19DB78C00}"/>
              </c:ext>
            </c:extLst>
          </c:dPt>
          <c:cat>
            <c:strRef>
              <c:f>Sheet1!$K$3:$K$30</c:f>
              <c:strCache>
                <c:ptCount val="28"/>
                <c:pt idx="0">
                  <c:v>United Kingdom</c:v>
                </c:pt>
                <c:pt idx="1">
                  <c:v>Belgium</c:v>
                </c:pt>
                <c:pt idx="2">
                  <c:v>Denmark</c:v>
                </c:pt>
                <c:pt idx="3">
                  <c:v>France</c:v>
                </c:pt>
                <c:pt idx="4">
                  <c:v>Austria</c:v>
                </c:pt>
                <c:pt idx="5">
                  <c:v>Germany</c:v>
                </c:pt>
                <c:pt idx="6">
                  <c:v>Sweden</c:v>
                </c:pt>
                <c:pt idx="7">
                  <c:v>EU</c:v>
                </c:pt>
                <c:pt idx="8">
                  <c:v>Luxembourg</c:v>
                </c:pt>
                <c:pt idx="9">
                  <c:v>Slovenia</c:v>
                </c:pt>
                <c:pt idx="10">
                  <c:v>Italy</c:v>
                </c:pt>
                <c:pt idx="11">
                  <c:v>Hungary</c:v>
                </c:pt>
                <c:pt idx="12">
                  <c:v>Poland</c:v>
                </c:pt>
                <c:pt idx="13">
                  <c:v>Czech Republic</c:v>
                </c:pt>
                <c:pt idx="14">
                  <c:v>Netherlands</c:v>
                </c:pt>
                <c:pt idx="15">
                  <c:v>Estonia</c:v>
                </c:pt>
                <c:pt idx="16">
                  <c:v>Croatia</c:v>
                </c:pt>
                <c:pt idx="17">
                  <c:v>Lithuania</c:v>
                </c:pt>
                <c:pt idx="18">
                  <c:v>Ireland</c:v>
                </c:pt>
                <c:pt idx="19">
                  <c:v>Malta</c:v>
                </c:pt>
                <c:pt idx="20">
                  <c:v>Romania</c:v>
                </c:pt>
                <c:pt idx="21">
                  <c:v>Spain</c:v>
                </c:pt>
                <c:pt idx="22">
                  <c:v>Portugal</c:v>
                </c:pt>
                <c:pt idx="23">
                  <c:v>Bulgaria</c:v>
                </c:pt>
                <c:pt idx="24">
                  <c:v>Finland</c:v>
                </c:pt>
                <c:pt idx="25">
                  <c:v>Slovakia</c:v>
                </c:pt>
                <c:pt idx="26">
                  <c:v>Greece</c:v>
                </c:pt>
                <c:pt idx="27">
                  <c:v>Cyprus</c:v>
                </c:pt>
              </c:strCache>
            </c:strRef>
          </c:cat>
          <c:val>
            <c:numRef>
              <c:f>Sheet1!$L$3:$L$30</c:f>
              <c:numCache>
                <c:formatCode>0.00%</c:formatCode>
                <c:ptCount val="28"/>
                <c:pt idx="0">
                  <c:v>0.37797551277465768</c:v>
                </c:pt>
                <c:pt idx="1">
                  <c:v>0.37111283482634783</c:v>
                </c:pt>
                <c:pt idx="2">
                  <c:v>0.34139032110434975</c:v>
                </c:pt>
                <c:pt idx="3">
                  <c:v>0.28737466216701663</c:v>
                </c:pt>
                <c:pt idx="4">
                  <c:v>0.25499301122526913</c:v>
                </c:pt>
                <c:pt idx="5">
                  <c:v>0.24289751677827698</c:v>
                </c:pt>
                <c:pt idx="6">
                  <c:v>0.24286087698609538</c:v>
                </c:pt>
                <c:pt idx="7">
                  <c:v>0.22316510387262906</c:v>
                </c:pt>
                <c:pt idx="8">
                  <c:v>0.21803486045948345</c:v>
                </c:pt>
                <c:pt idx="9">
                  <c:v>0.21301926464738308</c:v>
                </c:pt>
                <c:pt idx="10">
                  <c:v>0.20686733191359785</c:v>
                </c:pt>
                <c:pt idx="11">
                  <c:v>0.20322109959633755</c:v>
                </c:pt>
                <c:pt idx="12">
                  <c:v>0.19105212115939427</c:v>
                </c:pt>
                <c:pt idx="13">
                  <c:v>0.19013945337104116</c:v>
                </c:pt>
                <c:pt idx="14">
                  <c:v>0.18932827539574679</c:v>
                </c:pt>
                <c:pt idx="15">
                  <c:v>0.16998334733880624</c:v>
                </c:pt>
                <c:pt idx="16">
                  <c:v>0.13554971049129694</c:v>
                </c:pt>
                <c:pt idx="17">
                  <c:v>0.13469404387756662</c:v>
                </c:pt>
                <c:pt idx="18">
                  <c:v>0.13316955459937202</c:v>
                </c:pt>
                <c:pt idx="19">
                  <c:v>0.12993075720348446</c:v>
                </c:pt>
                <c:pt idx="20">
                  <c:v>0.11224848946356267</c:v>
                </c:pt>
                <c:pt idx="21">
                  <c:v>0.11131462984286807</c:v>
                </c:pt>
                <c:pt idx="22">
                  <c:v>0.10675104189066037</c:v>
                </c:pt>
                <c:pt idx="23">
                  <c:v>0.10454001097143563</c:v>
                </c:pt>
                <c:pt idx="24">
                  <c:v>9.5834913918229889E-2</c:v>
                </c:pt>
                <c:pt idx="25">
                  <c:v>8.243714119688271E-2</c:v>
                </c:pt>
                <c:pt idx="26">
                  <c:v>7.5665174333373983E-2</c:v>
                </c:pt>
                <c:pt idx="27">
                  <c:v>3.0383311797224973E-2</c:v>
                </c:pt>
              </c:numCache>
            </c:numRef>
          </c:val>
          <c:extLst>
            <c:ext xmlns:c16="http://schemas.microsoft.com/office/drawing/2014/chart" uri="{C3380CC4-5D6E-409C-BE32-E72D297353CC}">
              <c16:uniqueId val="{00000004-D6C5-44A5-860F-1CE19DB78C00}"/>
            </c:ext>
          </c:extLst>
        </c:ser>
        <c:ser>
          <c:idx val="1"/>
          <c:order val="1"/>
          <c:tx>
            <c:strRef>
              <c:f>Sheet1!$M$2</c:f>
              <c:strCache>
                <c:ptCount val="1"/>
                <c:pt idx="0">
                  <c:v>1946-1970</c:v>
                </c:pt>
              </c:strCache>
            </c:strRef>
          </c:tx>
          <c:spPr>
            <a:solidFill>
              <a:srgbClr val="FFC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13-98CB-450C-AD7F-63DEBA6DB1B9}"/>
              </c:ext>
            </c:extLst>
          </c:dPt>
          <c:dPt>
            <c:idx val="5"/>
            <c:invertIfNegative val="0"/>
            <c:bubble3D val="0"/>
            <c:spPr>
              <a:solidFill>
                <a:srgbClr val="FFC000"/>
              </a:solidFill>
              <a:ln>
                <a:noFill/>
              </a:ln>
              <a:effectLst/>
            </c:spPr>
            <c:extLst>
              <c:ext xmlns:c16="http://schemas.microsoft.com/office/drawing/2014/chart" uri="{C3380CC4-5D6E-409C-BE32-E72D297353CC}">
                <c16:uniqueId val="{00000006-D6C5-44A5-860F-1CE19DB78C00}"/>
              </c:ext>
            </c:extLst>
          </c:dPt>
          <c:dPt>
            <c:idx val="10"/>
            <c:invertIfNegative val="0"/>
            <c:bubble3D val="0"/>
            <c:spPr>
              <a:solidFill>
                <a:srgbClr val="FFC000"/>
              </a:solidFill>
              <a:ln>
                <a:solidFill>
                  <a:sysClr val="windowText" lastClr="000000"/>
                </a:solidFill>
              </a:ln>
              <a:effectLst/>
            </c:spPr>
            <c:extLst>
              <c:ext xmlns:c16="http://schemas.microsoft.com/office/drawing/2014/chart" uri="{C3380CC4-5D6E-409C-BE32-E72D297353CC}">
                <c16:uniqueId val="{0000001D-471F-4F16-9ACF-1F09A855B4DC}"/>
              </c:ext>
            </c:extLst>
          </c:dPt>
          <c:dPt>
            <c:idx val="21"/>
            <c:invertIfNegative val="0"/>
            <c:bubble3D val="0"/>
            <c:spPr>
              <a:solidFill>
                <a:srgbClr val="FFC000"/>
              </a:solidFill>
              <a:ln>
                <a:noFill/>
              </a:ln>
              <a:effectLst/>
            </c:spPr>
            <c:extLst>
              <c:ext xmlns:c16="http://schemas.microsoft.com/office/drawing/2014/chart" uri="{C3380CC4-5D6E-409C-BE32-E72D297353CC}">
                <c16:uniqueId val="{00000008-D6C5-44A5-860F-1CE19DB78C00}"/>
              </c:ext>
            </c:extLst>
          </c:dPt>
          <c:cat>
            <c:strRef>
              <c:f>Sheet1!$K$3:$K$30</c:f>
              <c:strCache>
                <c:ptCount val="28"/>
                <c:pt idx="0">
                  <c:v>United Kingdom</c:v>
                </c:pt>
                <c:pt idx="1">
                  <c:v>Belgium</c:v>
                </c:pt>
                <c:pt idx="2">
                  <c:v>Denmark</c:v>
                </c:pt>
                <c:pt idx="3">
                  <c:v>France</c:v>
                </c:pt>
                <c:pt idx="4">
                  <c:v>Austria</c:v>
                </c:pt>
                <c:pt idx="5">
                  <c:v>Germany</c:v>
                </c:pt>
                <c:pt idx="6">
                  <c:v>Sweden</c:v>
                </c:pt>
                <c:pt idx="7">
                  <c:v>EU</c:v>
                </c:pt>
                <c:pt idx="8">
                  <c:v>Luxembourg</c:v>
                </c:pt>
                <c:pt idx="9">
                  <c:v>Slovenia</c:v>
                </c:pt>
                <c:pt idx="10">
                  <c:v>Italy</c:v>
                </c:pt>
                <c:pt idx="11">
                  <c:v>Hungary</c:v>
                </c:pt>
                <c:pt idx="12">
                  <c:v>Poland</c:v>
                </c:pt>
                <c:pt idx="13">
                  <c:v>Czech Republic</c:v>
                </c:pt>
                <c:pt idx="14">
                  <c:v>Netherlands</c:v>
                </c:pt>
                <c:pt idx="15">
                  <c:v>Estonia</c:v>
                </c:pt>
                <c:pt idx="16">
                  <c:v>Croatia</c:v>
                </c:pt>
                <c:pt idx="17">
                  <c:v>Lithuania</c:v>
                </c:pt>
                <c:pt idx="18">
                  <c:v>Ireland</c:v>
                </c:pt>
                <c:pt idx="19">
                  <c:v>Malta</c:v>
                </c:pt>
                <c:pt idx="20">
                  <c:v>Romania</c:v>
                </c:pt>
                <c:pt idx="21">
                  <c:v>Spain</c:v>
                </c:pt>
                <c:pt idx="22">
                  <c:v>Portugal</c:v>
                </c:pt>
                <c:pt idx="23">
                  <c:v>Bulgaria</c:v>
                </c:pt>
                <c:pt idx="24">
                  <c:v>Finland</c:v>
                </c:pt>
                <c:pt idx="25">
                  <c:v>Slovakia</c:v>
                </c:pt>
                <c:pt idx="26">
                  <c:v>Greece</c:v>
                </c:pt>
                <c:pt idx="27">
                  <c:v>Cyprus</c:v>
                </c:pt>
              </c:strCache>
            </c:strRef>
          </c:cat>
          <c:val>
            <c:numRef>
              <c:f>Sheet1!$M$3:$M$30</c:f>
              <c:numCache>
                <c:formatCode>0.00%</c:formatCode>
                <c:ptCount val="28"/>
                <c:pt idx="0">
                  <c:v>0.29233666157919214</c:v>
                </c:pt>
                <c:pt idx="1">
                  <c:v>0.24178396239102828</c:v>
                </c:pt>
                <c:pt idx="2">
                  <c:v>0.2825746119967355</c:v>
                </c:pt>
                <c:pt idx="3">
                  <c:v>0.23167441083698509</c:v>
                </c:pt>
                <c:pt idx="4">
                  <c:v>0.25149209439889331</c:v>
                </c:pt>
                <c:pt idx="5">
                  <c:v>0.31469865392898255</c:v>
                </c:pt>
                <c:pt idx="6">
                  <c:v>0.32943350302545882</c:v>
                </c:pt>
                <c:pt idx="7">
                  <c:v>0.2760660033076382</c:v>
                </c:pt>
                <c:pt idx="8">
                  <c:v>0.20053286446045232</c:v>
                </c:pt>
                <c:pt idx="9">
                  <c:v>0.24054763122501943</c:v>
                </c:pt>
                <c:pt idx="10">
                  <c:v>0.32859629248900635</c:v>
                </c:pt>
                <c:pt idx="11">
                  <c:v>0.26976116904941849</c:v>
                </c:pt>
                <c:pt idx="12">
                  <c:v>0.225735750869339</c:v>
                </c:pt>
                <c:pt idx="13">
                  <c:v>0.19817065735575956</c:v>
                </c:pt>
                <c:pt idx="14">
                  <c:v>0.25746525259615205</c:v>
                </c:pt>
                <c:pt idx="15">
                  <c:v>0.26741988407777806</c:v>
                </c:pt>
                <c:pt idx="16">
                  <c:v>0.24172174230387511</c:v>
                </c:pt>
                <c:pt idx="17">
                  <c:v>0.2689252841403168</c:v>
                </c:pt>
                <c:pt idx="18">
                  <c:v>0.12169769139154112</c:v>
                </c:pt>
                <c:pt idx="19">
                  <c:v>0.13180701362519542</c:v>
                </c:pt>
                <c:pt idx="20">
                  <c:v>0.39269625165006228</c:v>
                </c:pt>
                <c:pt idx="21">
                  <c:v>0.23088029785938363</c:v>
                </c:pt>
                <c:pt idx="22">
                  <c:v>0.20266915150336035</c:v>
                </c:pt>
                <c:pt idx="23">
                  <c:v>0.34025435187402936</c:v>
                </c:pt>
                <c:pt idx="24">
                  <c:v>0.27324474934149712</c:v>
                </c:pt>
                <c:pt idx="25">
                  <c:v>0.30449480108964877</c:v>
                </c:pt>
                <c:pt idx="26">
                  <c:v>0.25245134850651318</c:v>
                </c:pt>
                <c:pt idx="27">
                  <c:v>0.10346147511129566</c:v>
                </c:pt>
              </c:numCache>
            </c:numRef>
          </c:val>
          <c:extLst>
            <c:ext xmlns:c16="http://schemas.microsoft.com/office/drawing/2014/chart" uri="{C3380CC4-5D6E-409C-BE32-E72D297353CC}">
              <c16:uniqueId val="{00000009-D6C5-44A5-860F-1CE19DB78C00}"/>
            </c:ext>
          </c:extLst>
        </c:ser>
        <c:ser>
          <c:idx val="2"/>
          <c:order val="2"/>
          <c:tx>
            <c:strRef>
              <c:f>Sheet1!$N$2</c:f>
              <c:strCache>
                <c:ptCount val="1"/>
                <c:pt idx="0">
                  <c:v>1971-1990</c:v>
                </c:pt>
              </c:strCache>
            </c:strRef>
          </c:tx>
          <c:spPr>
            <a:solidFill>
              <a:schemeClr val="bg2">
                <a:lumMod val="25000"/>
              </a:schemeClr>
            </a:solidFill>
            <a:ln>
              <a:noFill/>
            </a:ln>
            <a:effectLst/>
          </c:spPr>
          <c:invertIfNegative val="0"/>
          <c:dPt>
            <c:idx val="1"/>
            <c:invertIfNegative val="0"/>
            <c:bubble3D val="0"/>
            <c:spPr>
              <a:solidFill>
                <a:schemeClr val="bg2">
                  <a:lumMod val="25000"/>
                </a:schemeClr>
              </a:solidFill>
              <a:ln>
                <a:noFill/>
              </a:ln>
              <a:effectLst/>
            </c:spPr>
            <c:extLst>
              <c:ext xmlns:c16="http://schemas.microsoft.com/office/drawing/2014/chart" uri="{C3380CC4-5D6E-409C-BE32-E72D297353CC}">
                <c16:uniqueId val="{00000014-98CB-450C-AD7F-63DEBA6DB1B9}"/>
              </c:ext>
            </c:extLst>
          </c:dPt>
          <c:dPt>
            <c:idx val="5"/>
            <c:invertIfNegative val="0"/>
            <c:bubble3D val="0"/>
            <c:spPr>
              <a:solidFill>
                <a:schemeClr val="bg2">
                  <a:lumMod val="25000"/>
                </a:schemeClr>
              </a:solidFill>
              <a:ln>
                <a:noFill/>
              </a:ln>
              <a:effectLst/>
            </c:spPr>
            <c:extLst>
              <c:ext xmlns:c16="http://schemas.microsoft.com/office/drawing/2014/chart" uri="{C3380CC4-5D6E-409C-BE32-E72D297353CC}">
                <c16:uniqueId val="{0000000B-D6C5-44A5-860F-1CE19DB78C00}"/>
              </c:ext>
            </c:extLst>
          </c:dPt>
          <c:dPt>
            <c:idx val="10"/>
            <c:invertIfNegative val="0"/>
            <c:bubble3D val="0"/>
            <c:spPr>
              <a:solidFill>
                <a:schemeClr val="bg2">
                  <a:lumMod val="25000"/>
                </a:schemeClr>
              </a:solidFill>
              <a:ln>
                <a:solidFill>
                  <a:sysClr val="windowText" lastClr="000000"/>
                </a:solidFill>
              </a:ln>
              <a:effectLst/>
            </c:spPr>
            <c:extLst>
              <c:ext xmlns:c16="http://schemas.microsoft.com/office/drawing/2014/chart" uri="{C3380CC4-5D6E-409C-BE32-E72D297353CC}">
                <c16:uniqueId val="{0000001E-471F-4F16-9ACF-1F09A855B4DC}"/>
              </c:ext>
            </c:extLst>
          </c:dPt>
          <c:dPt>
            <c:idx val="21"/>
            <c:invertIfNegative val="0"/>
            <c:bubble3D val="0"/>
            <c:spPr>
              <a:solidFill>
                <a:schemeClr val="bg2">
                  <a:lumMod val="25000"/>
                </a:schemeClr>
              </a:solidFill>
              <a:ln>
                <a:noFill/>
              </a:ln>
              <a:effectLst/>
            </c:spPr>
            <c:extLst>
              <c:ext xmlns:c16="http://schemas.microsoft.com/office/drawing/2014/chart" uri="{C3380CC4-5D6E-409C-BE32-E72D297353CC}">
                <c16:uniqueId val="{0000000D-D6C5-44A5-860F-1CE19DB78C00}"/>
              </c:ext>
            </c:extLst>
          </c:dPt>
          <c:cat>
            <c:strRef>
              <c:f>Sheet1!$K$3:$K$30</c:f>
              <c:strCache>
                <c:ptCount val="28"/>
                <c:pt idx="0">
                  <c:v>United Kingdom</c:v>
                </c:pt>
                <c:pt idx="1">
                  <c:v>Belgium</c:v>
                </c:pt>
                <c:pt idx="2">
                  <c:v>Denmark</c:v>
                </c:pt>
                <c:pt idx="3">
                  <c:v>France</c:v>
                </c:pt>
                <c:pt idx="4">
                  <c:v>Austria</c:v>
                </c:pt>
                <c:pt idx="5">
                  <c:v>Germany</c:v>
                </c:pt>
                <c:pt idx="6">
                  <c:v>Sweden</c:v>
                </c:pt>
                <c:pt idx="7">
                  <c:v>EU</c:v>
                </c:pt>
                <c:pt idx="8">
                  <c:v>Luxembourg</c:v>
                </c:pt>
                <c:pt idx="9">
                  <c:v>Slovenia</c:v>
                </c:pt>
                <c:pt idx="10">
                  <c:v>Italy</c:v>
                </c:pt>
                <c:pt idx="11">
                  <c:v>Hungary</c:v>
                </c:pt>
                <c:pt idx="12">
                  <c:v>Poland</c:v>
                </c:pt>
                <c:pt idx="13">
                  <c:v>Czech Republic</c:v>
                </c:pt>
                <c:pt idx="14">
                  <c:v>Netherlands</c:v>
                </c:pt>
                <c:pt idx="15">
                  <c:v>Estonia</c:v>
                </c:pt>
                <c:pt idx="16">
                  <c:v>Croatia</c:v>
                </c:pt>
                <c:pt idx="17">
                  <c:v>Lithuania</c:v>
                </c:pt>
                <c:pt idx="18">
                  <c:v>Ireland</c:v>
                </c:pt>
                <c:pt idx="19">
                  <c:v>Malta</c:v>
                </c:pt>
                <c:pt idx="20">
                  <c:v>Romania</c:v>
                </c:pt>
                <c:pt idx="21">
                  <c:v>Spain</c:v>
                </c:pt>
                <c:pt idx="22">
                  <c:v>Portugal</c:v>
                </c:pt>
                <c:pt idx="23">
                  <c:v>Bulgaria</c:v>
                </c:pt>
                <c:pt idx="24">
                  <c:v>Finland</c:v>
                </c:pt>
                <c:pt idx="25">
                  <c:v>Slovakia</c:v>
                </c:pt>
                <c:pt idx="26">
                  <c:v>Greece</c:v>
                </c:pt>
                <c:pt idx="27">
                  <c:v>Cyprus</c:v>
                </c:pt>
              </c:strCache>
            </c:strRef>
          </c:cat>
          <c:val>
            <c:numRef>
              <c:f>Sheet1!$N$3:$N$30</c:f>
              <c:numCache>
                <c:formatCode>0.00%</c:formatCode>
                <c:ptCount val="28"/>
                <c:pt idx="0">
                  <c:v>0.1897917411813316</c:v>
                </c:pt>
                <c:pt idx="1">
                  <c:v>0.2135826960756429</c:v>
                </c:pt>
                <c:pt idx="2">
                  <c:v>0.2532654222488267</c:v>
                </c:pt>
                <c:pt idx="3">
                  <c:v>0.27581978886083214</c:v>
                </c:pt>
                <c:pt idx="4">
                  <c:v>0.26693471980056777</c:v>
                </c:pt>
                <c:pt idx="5">
                  <c:v>0.25042251849596209</c:v>
                </c:pt>
                <c:pt idx="6">
                  <c:v>0.22790614952405847</c:v>
                </c:pt>
                <c:pt idx="7">
                  <c:v>0.28739742942907609</c:v>
                </c:pt>
                <c:pt idx="8">
                  <c:v>0.20396418863760729</c:v>
                </c:pt>
                <c:pt idx="9">
                  <c:v>0.38281383190316531</c:v>
                </c:pt>
                <c:pt idx="10">
                  <c:v>0.309082999155253</c:v>
                </c:pt>
                <c:pt idx="11">
                  <c:v>0.36617503761700221</c:v>
                </c:pt>
                <c:pt idx="12">
                  <c:v>0.3415638060041658</c:v>
                </c:pt>
                <c:pt idx="13">
                  <c:v>0.30226074576396611</c:v>
                </c:pt>
                <c:pt idx="14">
                  <c:v>0.3070392699754172</c:v>
                </c:pt>
                <c:pt idx="15">
                  <c:v>0.39265035875557525</c:v>
                </c:pt>
                <c:pt idx="16">
                  <c:v>0.33295592613856362</c:v>
                </c:pt>
                <c:pt idx="17">
                  <c:v>0.44569079624779784</c:v>
                </c:pt>
                <c:pt idx="18">
                  <c:v>0.19428482060865138</c:v>
                </c:pt>
                <c:pt idx="19">
                  <c:v>0.22948849676122401</c:v>
                </c:pt>
                <c:pt idx="20">
                  <c:v>0.33441881464248707</c:v>
                </c:pt>
                <c:pt idx="21">
                  <c:v>0.32327145451425776</c:v>
                </c:pt>
                <c:pt idx="22">
                  <c:v>0.34057366277898948</c:v>
                </c:pt>
                <c:pt idx="23">
                  <c:v>0.40008962581223395</c:v>
                </c:pt>
                <c:pt idx="24">
                  <c:v>0.39647373735754698</c:v>
                </c:pt>
                <c:pt idx="25">
                  <c:v>0.38772579096382809</c:v>
                </c:pt>
                <c:pt idx="26">
                  <c:v>0.39036309572292471</c:v>
                </c:pt>
                <c:pt idx="27">
                  <c:v>0.3404406357366393</c:v>
                </c:pt>
              </c:numCache>
            </c:numRef>
          </c:val>
          <c:extLst>
            <c:ext xmlns:c16="http://schemas.microsoft.com/office/drawing/2014/chart" uri="{C3380CC4-5D6E-409C-BE32-E72D297353CC}">
              <c16:uniqueId val="{0000000E-D6C5-44A5-860F-1CE19DB78C00}"/>
            </c:ext>
          </c:extLst>
        </c:ser>
        <c:ser>
          <c:idx val="3"/>
          <c:order val="3"/>
          <c:tx>
            <c:strRef>
              <c:f>Sheet1!$O$2</c:f>
              <c:strCache>
                <c:ptCount val="1"/>
                <c:pt idx="0">
                  <c:v>after 1990</c:v>
                </c:pt>
              </c:strCache>
            </c:strRef>
          </c:tx>
          <c:spPr>
            <a:solidFill>
              <a:srgbClr val="00B050"/>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15-98CB-450C-AD7F-63DEBA6DB1B9}"/>
              </c:ext>
            </c:extLst>
          </c:dPt>
          <c:dPt>
            <c:idx val="5"/>
            <c:invertIfNegative val="0"/>
            <c:bubble3D val="0"/>
            <c:spPr>
              <a:solidFill>
                <a:srgbClr val="00B050"/>
              </a:solidFill>
              <a:ln>
                <a:noFill/>
              </a:ln>
              <a:effectLst/>
            </c:spPr>
            <c:extLst>
              <c:ext xmlns:c16="http://schemas.microsoft.com/office/drawing/2014/chart" uri="{C3380CC4-5D6E-409C-BE32-E72D297353CC}">
                <c16:uniqueId val="{00000010-D6C5-44A5-860F-1CE19DB78C00}"/>
              </c:ext>
            </c:extLst>
          </c:dPt>
          <c:dPt>
            <c:idx val="10"/>
            <c:invertIfNegative val="0"/>
            <c:bubble3D val="0"/>
            <c:spPr>
              <a:solidFill>
                <a:srgbClr val="00B050"/>
              </a:solidFill>
              <a:ln>
                <a:solidFill>
                  <a:sysClr val="windowText" lastClr="000000"/>
                </a:solidFill>
              </a:ln>
              <a:effectLst/>
            </c:spPr>
            <c:extLst>
              <c:ext xmlns:c16="http://schemas.microsoft.com/office/drawing/2014/chart" uri="{C3380CC4-5D6E-409C-BE32-E72D297353CC}">
                <c16:uniqueId val="{0000001F-471F-4F16-9ACF-1F09A855B4DC}"/>
              </c:ext>
            </c:extLst>
          </c:dPt>
          <c:dPt>
            <c:idx val="21"/>
            <c:invertIfNegative val="0"/>
            <c:bubble3D val="0"/>
            <c:spPr>
              <a:solidFill>
                <a:srgbClr val="00B050"/>
              </a:solidFill>
              <a:ln>
                <a:noFill/>
              </a:ln>
              <a:effectLst/>
            </c:spPr>
            <c:extLst>
              <c:ext xmlns:c16="http://schemas.microsoft.com/office/drawing/2014/chart" uri="{C3380CC4-5D6E-409C-BE32-E72D297353CC}">
                <c16:uniqueId val="{00000012-D6C5-44A5-860F-1CE19DB78C00}"/>
              </c:ext>
            </c:extLst>
          </c:dPt>
          <c:cat>
            <c:strRef>
              <c:f>Sheet1!$K$3:$K$30</c:f>
              <c:strCache>
                <c:ptCount val="28"/>
                <c:pt idx="0">
                  <c:v>United Kingdom</c:v>
                </c:pt>
                <c:pt idx="1">
                  <c:v>Belgium</c:v>
                </c:pt>
                <c:pt idx="2">
                  <c:v>Denmark</c:v>
                </c:pt>
                <c:pt idx="3">
                  <c:v>France</c:v>
                </c:pt>
                <c:pt idx="4">
                  <c:v>Austria</c:v>
                </c:pt>
                <c:pt idx="5">
                  <c:v>Germany</c:v>
                </c:pt>
                <c:pt idx="6">
                  <c:v>Sweden</c:v>
                </c:pt>
                <c:pt idx="7">
                  <c:v>EU</c:v>
                </c:pt>
                <c:pt idx="8">
                  <c:v>Luxembourg</c:v>
                </c:pt>
                <c:pt idx="9">
                  <c:v>Slovenia</c:v>
                </c:pt>
                <c:pt idx="10">
                  <c:v>Italy</c:v>
                </c:pt>
                <c:pt idx="11">
                  <c:v>Hungary</c:v>
                </c:pt>
                <c:pt idx="12">
                  <c:v>Poland</c:v>
                </c:pt>
                <c:pt idx="13">
                  <c:v>Czech Republic</c:v>
                </c:pt>
                <c:pt idx="14">
                  <c:v>Netherlands</c:v>
                </c:pt>
                <c:pt idx="15">
                  <c:v>Estonia</c:v>
                </c:pt>
                <c:pt idx="16">
                  <c:v>Croatia</c:v>
                </c:pt>
                <c:pt idx="17">
                  <c:v>Lithuania</c:v>
                </c:pt>
                <c:pt idx="18">
                  <c:v>Ireland</c:v>
                </c:pt>
                <c:pt idx="19">
                  <c:v>Malta</c:v>
                </c:pt>
                <c:pt idx="20">
                  <c:v>Romania</c:v>
                </c:pt>
                <c:pt idx="21">
                  <c:v>Spain</c:v>
                </c:pt>
                <c:pt idx="22">
                  <c:v>Portugal</c:v>
                </c:pt>
                <c:pt idx="23">
                  <c:v>Bulgaria</c:v>
                </c:pt>
                <c:pt idx="24">
                  <c:v>Finland</c:v>
                </c:pt>
                <c:pt idx="25">
                  <c:v>Slovakia</c:v>
                </c:pt>
                <c:pt idx="26">
                  <c:v>Greece</c:v>
                </c:pt>
                <c:pt idx="27">
                  <c:v>Cyprus</c:v>
                </c:pt>
              </c:strCache>
            </c:strRef>
          </c:cat>
          <c:val>
            <c:numRef>
              <c:f>Sheet1!$O$3:$O$30</c:f>
              <c:numCache>
                <c:formatCode>0.00%</c:formatCode>
                <c:ptCount val="28"/>
                <c:pt idx="0">
                  <c:v>0.1398960844648186</c:v>
                </c:pt>
                <c:pt idx="1">
                  <c:v>0.17288723599750308</c:v>
                </c:pt>
                <c:pt idx="2">
                  <c:v>0.1222291633676891</c:v>
                </c:pt>
                <c:pt idx="3">
                  <c:v>0.20513113813516609</c:v>
                </c:pt>
                <c:pt idx="4">
                  <c:v>0.22658017457526983</c:v>
                </c:pt>
                <c:pt idx="5">
                  <c:v>0.19198131079677835</c:v>
                </c:pt>
                <c:pt idx="6">
                  <c:v>8.9057376446008862E-2</c:v>
                </c:pt>
                <c:pt idx="7">
                  <c:v>0.1965844936872812</c:v>
                </c:pt>
                <c:pt idx="8">
                  <c:v>0.26638289092425971</c:v>
                </c:pt>
                <c:pt idx="9">
                  <c:v>0.16361927222443218</c:v>
                </c:pt>
                <c:pt idx="10">
                  <c:v>0.15321412242137561</c:v>
                </c:pt>
                <c:pt idx="11">
                  <c:v>0.16084269373724178</c:v>
                </c:pt>
                <c:pt idx="12">
                  <c:v>0.20316101116199961</c:v>
                </c:pt>
                <c:pt idx="13">
                  <c:v>0.15211311843907754</c:v>
                </c:pt>
                <c:pt idx="14">
                  <c:v>0.21352377188662164</c:v>
                </c:pt>
                <c:pt idx="15">
                  <c:v>0.13409855543550864</c:v>
                </c:pt>
                <c:pt idx="16">
                  <c:v>0.19691531926067357</c:v>
                </c:pt>
                <c:pt idx="17">
                  <c:v>0.1320351061282912</c:v>
                </c:pt>
                <c:pt idx="18">
                  <c:v>0.34034530879693309</c:v>
                </c:pt>
                <c:pt idx="19">
                  <c:v>0.19123966942148762</c:v>
                </c:pt>
                <c:pt idx="20">
                  <c:v>0.1337346679204503</c:v>
                </c:pt>
                <c:pt idx="21">
                  <c:v>0.30728610944983492</c:v>
                </c:pt>
                <c:pt idx="22">
                  <c:v>0.35000614382698986</c:v>
                </c:pt>
                <c:pt idx="23">
                  <c:v>0.15458134701414697</c:v>
                </c:pt>
                <c:pt idx="24">
                  <c:v>0.22139052290200728</c:v>
                </c:pt>
                <c:pt idx="25">
                  <c:v>0.1071876017424489</c:v>
                </c:pt>
                <c:pt idx="26">
                  <c:v>0.28152038143718805</c:v>
                </c:pt>
                <c:pt idx="27">
                  <c:v>0.50366191171046193</c:v>
                </c:pt>
              </c:numCache>
            </c:numRef>
          </c:val>
          <c:extLst>
            <c:ext xmlns:c16="http://schemas.microsoft.com/office/drawing/2014/chart" uri="{C3380CC4-5D6E-409C-BE32-E72D297353CC}">
              <c16:uniqueId val="{00000013-D6C5-44A5-860F-1CE19DB78C00}"/>
            </c:ext>
          </c:extLst>
        </c:ser>
        <c:ser>
          <c:idx val="4"/>
          <c:order val="4"/>
          <c:tx>
            <c:strRef>
              <c:f>Sheet1!$P$2</c:f>
              <c:strCache>
                <c:ptCount val="1"/>
                <c:pt idx="0">
                  <c:v>not stated</c:v>
                </c:pt>
              </c:strCache>
            </c:strRef>
          </c:tx>
          <c:spPr>
            <a:solidFill>
              <a:schemeClr val="accent6">
                <a:tint val="54000"/>
              </a:schemeClr>
            </a:solidFill>
            <a:ln>
              <a:noFill/>
            </a:ln>
            <a:effectLst/>
          </c:spPr>
          <c:invertIfNegative val="0"/>
          <c:dPt>
            <c:idx val="1"/>
            <c:invertIfNegative val="0"/>
            <c:bubble3D val="0"/>
            <c:spPr>
              <a:solidFill>
                <a:schemeClr val="accent6">
                  <a:tint val="54000"/>
                </a:schemeClr>
              </a:solidFill>
              <a:ln>
                <a:noFill/>
              </a:ln>
              <a:effectLst/>
            </c:spPr>
            <c:extLst>
              <c:ext xmlns:c16="http://schemas.microsoft.com/office/drawing/2014/chart" uri="{C3380CC4-5D6E-409C-BE32-E72D297353CC}">
                <c16:uniqueId val="{00000016-98CB-450C-AD7F-63DEBA6DB1B9}"/>
              </c:ext>
            </c:extLst>
          </c:dPt>
          <c:dPt>
            <c:idx val="10"/>
            <c:invertIfNegative val="0"/>
            <c:bubble3D val="0"/>
            <c:spPr>
              <a:solidFill>
                <a:schemeClr val="accent6">
                  <a:tint val="54000"/>
                </a:schemeClr>
              </a:solidFill>
              <a:ln>
                <a:solidFill>
                  <a:sysClr val="windowText" lastClr="000000"/>
                </a:solidFill>
              </a:ln>
              <a:effectLst/>
            </c:spPr>
            <c:extLst>
              <c:ext xmlns:c16="http://schemas.microsoft.com/office/drawing/2014/chart" uri="{C3380CC4-5D6E-409C-BE32-E72D297353CC}">
                <c16:uniqueId val="{00000020-471F-4F16-9ACF-1F09A855B4DC}"/>
              </c:ext>
            </c:extLst>
          </c:dPt>
          <c:dPt>
            <c:idx val="21"/>
            <c:invertIfNegative val="0"/>
            <c:bubble3D val="0"/>
            <c:spPr>
              <a:solidFill>
                <a:schemeClr val="accent6">
                  <a:tint val="54000"/>
                </a:schemeClr>
              </a:solidFill>
              <a:ln>
                <a:noFill/>
              </a:ln>
              <a:effectLst/>
            </c:spPr>
            <c:extLst>
              <c:ext xmlns:c16="http://schemas.microsoft.com/office/drawing/2014/chart" uri="{C3380CC4-5D6E-409C-BE32-E72D297353CC}">
                <c16:uniqueId val="{00000015-D6C5-44A5-860F-1CE19DB78C00}"/>
              </c:ext>
            </c:extLst>
          </c:dPt>
          <c:cat>
            <c:strRef>
              <c:f>Sheet1!$K$3:$K$30</c:f>
              <c:strCache>
                <c:ptCount val="28"/>
                <c:pt idx="0">
                  <c:v>United Kingdom</c:v>
                </c:pt>
                <c:pt idx="1">
                  <c:v>Belgium</c:v>
                </c:pt>
                <c:pt idx="2">
                  <c:v>Denmark</c:v>
                </c:pt>
                <c:pt idx="3">
                  <c:v>France</c:v>
                </c:pt>
                <c:pt idx="4">
                  <c:v>Austria</c:v>
                </c:pt>
                <c:pt idx="5">
                  <c:v>Germany</c:v>
                </c:pt>
                <c:pt idx="6">
                  <c:v>Sweden</c:v>
                </c:pt>
                <c:pt idx="7">
                  <c:v>EU</c:v>
                </c:pt>
                <c:pt idx="8">
                  <c:v>Luxembourg</c:v>
                </c:pt>
                <c:pt idx="9">
                  <c:v>Slovenia</c:v>
                </c:pt>
                <c:pt idx="10">
                  <c:v>Italy</c:v>
                </c:pt>
                <c:pt idx="11">
                  <c:v>Hungary</c:v>
                </c:pt>
                <c:pt idx="12">
                  <c:v>Poland</c:v>
                </c:pt>
                <c:pt idx="13">
                  <c:v>Czech Republic</c:v>
                </c:pt>
                <c:pt idx="14">
                  <c:v>Netherlands</c:v>
                </c:pt>
                <c:pt idx="15">
                  <c:v>Estonia</c:v>
                </c:pt>
                <c:pt idx="16">
                  <c:v>Croatia</c:v>
                </c:pt>
                <c:pt idx="17">
                  <c:v>Lithuania</c:v>
                </c:pt>
                <c:pt idx="18">
                  <c:v>Ireland</c:v>
                </c:pt>
                <c:pt idx="19">
                  <c:v>Malta</c:v>
                </c:pt>
                <c:pt idx="20">
                  <c:v>Romania</c:v>
                </c:pt>
                <c:pt idx="21">
                  <c:v>Spain</c:v>
                </c:pt>
                <c:pt idx="22">
                  <c:v>Portugal</c:v>
                </c:pt>
                <c:pt idx="23">
                  <c:v>Bulgaria</c:v>
                </c:pt>
                <c:pt idx="24">
                  <c:v>Finland</c:v>
                </c:pt>
                <c:pt idx="25">
                  <c:v>Slovakia</c:v>
                </c:pt>
                <c:pt idx="26">
                  <c:v>Greece</c:v>
                </c:pt>
                <c:pt idx="27">
                  <c:v>Cyprus</c:v>
                </c:pt>
              </c:strCache>
            </c:strRef>
          </c:cat>
          <c:val>
            <c:numRef>
              <c:f>Sheet1!$P$3:$P$30</c:f>
              <c:numCache>
                <c:formatCode>0.00%</c:formatCode>
                <c:ptCount val="28"/>
                <c:pt idx="0">
                  <c:v>0</c:v>
                </c:pt>
                <c:pt idx="1">
                  <c:v>6.3327070947782893E-4</c:v>
                </c:pt>
                <c:pt idx="2">
                  <c:v>5.4048128239903015E-4</c:v>
                </c:pt>
                <c:pt idx="3">
                  <c:v>0</c:v>
                </c:pt>
                <c:pt idx="4">
                  <c:v>0</c:v>
                </c:pt>
                <c:pt idx="5">
                  <c:v>0</c:v>
                </c:pt>
                <c:pt idx="6">
                  <c:v>0.11074209401837842</c:v>
                </c:pt>
                <c:pt idx="7">
                  <c:v>1.6786969703375565E-2</c:v>
                </c:pt>
                <c:pt idx="8">
                  <c:v>0.11108519551819718</c:v>
                </c:pt>
                <c:pt idx="9">
                  <c:v>0</c:v>
                </c:pt>
                <c:pt idx="10">
                  <c:v>2.2392540207671896E-3</c:v>
                </c:pt>
                <c:pt idx="11">
                  <c:v>0</c:v>
                </c:pt>
                <c:pt idx="12">
                  <c:v>3.8487310805101371E-2</c:v>
                </c:pt>
                <c:pt idx="13">
                  <c:v>0.15731602507015552</c:v>
                </c:pt>
                <c:pt idx="14">
                  <c:v>3.2643430146062302E-2</c:v>
                </c:pt>
                <c:pt idx="15">
                  <c:v>3.5847854392331846E-2</c:v>
                </c:pt>
                <c:pt idx="16">
                  <c:v>9.2857301805590708E-2</c:v>
                </c:pt>
                <c:pt idx="17">
                  <c:v>1.8654769606027521E-2</c:v>
                </c:pt>
                <c:pt idx="18">
                  <c:v>0.21050262460350244</c:v>
                </c:pt>
                <c:pt idx="19">
                  <c:v>0.31753406298860853</c:v>
                </c:pt>
                <c:pt idx="20">
                  <c:v>2.6901776323437598E-2</c:v>
                </c:pt>
                <c:pt idx="21">
                  <c:v>2.7247508333655635E-2</c:v>
                </c:pt>
                <c:pt idx="22">
                  <c:v>0</c:v>
                </c:pt>
                <c:pt idx="23">
                  <c:v>5.3466432815418852E-4</c:v>
                </c:pt>
                <c:pt idx="24">
                  <c:v>1.3056076480718826E-2</c:v>
                </c:pt>
                <c:pt idx="25">
                  <c:v>0.11815466500719152</c:v>
                </c:pt>
                <c:pt idx="26">
                  <c:v>0</c:v>
                </c:pt>
                <c:pt idx="27">
                  <c:v>2.2052665644378133E-2</c:v>
                </c:pt>
              </c:numCache>
            </c:numRef>
          </c:val>
          <c:extLst>
            <c:ext xmlns:c16="http://schemas.microsoft.com/office/drawing/2014/chart" uri="{C3380CC4-5D6E-409C-BE32-E72D297353CC}">
              <c16:uniqueId val="{00000016-D6C5-44A5-860F-1CE19DB78C00}"/>
            </c:ext>
          </c:extLst>
        </c:ser>
        <c:dLbls>
          <c:showLegendKey val="0"/>
          <c:showVal val="0"/>
          <c:showCatName val="0"/>
          <c:showSerName val="0"/>
          <c:showPercent val="0"/>
          <c:showBubbleSize val="0"/>
        </c:dLbls>
        <c:gapWidth val="150"/>
        <c:overlap val="100"/>
        <c:axId val="765312344"/>
        <c:axId val="765312016"/>
      </c:barChart>
      <c:catAx>
        <c:axId val="76531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765312016"/>
        <c:crosses val="autoZero"/>
        <c:auto val="1"/>
        <c:lblAlgn val="ctr"/>
        <c:lblOffset val="100"/>
        <c:noMultiLvlLbl val="0"/>
      </c:catAx>
      <c:valAx>
        <c:axId val="765312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765312344"/>
        <c:crosses val="autoZero"/>
        <c:crossBetween val="between"/>
      </c:valAx>
      <c:spPr>
        <a:noFill/>
        <a:ln>
          <a:noFill/>
        </a:ln>
        <a:effectLst/>
      </c:spPr>
    </c:plotArea>
    <c:legend>
      <c:legendPos val="b"/>
      <c:layout>
        <c:manualLayout>
          <c:xMode val="edge"/>
          <c:yMode val="edge"/>
          <c:x val="9.4757116277279563E-2"/>
          <c:y val="0.82270485754498068"/>
          <c:w val="0.89766225558376311"/>
          <c:h val="6.52178477690288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800" b="1" i="0" baseline="0" dirty="0">
                <a:effectLst/>
              </a:rPr>
              <a:t>House </a:t>
            </a:r>
            <a:r>
              <a:rPr lang="nl-BE" sz="1800" b="1" i="0" baseline="0" dirty="0" err="1">
                <a:effectLst/>
              </a:rPr>
              <a:t>age</a:t>
            </a:r>
            <a:r>
              <a:rPr lang="nl-BE" sz="1800" b="1" i="0" baseline="0" dirty="0">
                <a:effectLst/>
              </a:rPr>
              <a:t> </a:t>
            </a:r>
            <a:r>
              <a:rPr lang="nl-BE" sz="1800" b="1" i="0" baseline="0" dirty="0" err="1">
                <a:effectLst/>
              </a:rPr>
              <a:t>structure</a:t>
            </a:r>
            <a:r>
              <a:rPr lang="nl-BE" sz="1800" b="1" i="0" baseline="0" dirty="0">
                <a:effectLst/>
              </a:rPr>
              <a:t> of </a:t>
            </a:r>
            <a:r>
              <a:rPr lang="nl-BE" sz="1800" b="1" i="0" baseline="0" dirty="0" err="1">
                <a:effectLst/>
              </a:rPr>
              <a:t>selected</a:t>
            </a:r>
            <a:r>
              <a:rPr lang="nl-BE" sz="1800" b="1" i="0" baseline="0" dirty="0">
                <a:effectLst/>
              </a:rPr>
              <a:t> </a:t>
            </a:r>
            <a:r>
              <a:rPr lang="nl-BE" sz="1800" b="1" i="0" baseline="0" dirty="0" err="1">
                <a:effectLst/>
              </a:rPr>
              <a:t>Italian</a:t>
            </a:r>
            <a:r>
              <a:rPr lang="nl-BE" sz="1800" b="1" i="0" baseline="0" dirty="0">
                <a:effectLst/>
              </a:rPr>
              <a:t> </a:t>
            </a:r>
            <a:r>
              <a:rPr lang="nl-BE" sz="1800" b="1" i="0" baseline="0" dirty="0" err="1">
                <a:effectLst/>
              </a:rPr>
              <a:t>cities</a:t>
            </a:r>
            <a:endParaRPr lang="nl-BE"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barChart>
        <c:barDir val="col"/>
        <c:grouping val="stacked"/>
        <c:varyColors val="0"/>
        <c:ser>
          <c:idx val="0"/>
          <c:order val="0"/>
          <c:tx>
            <c:strRef>
              <c:f>Sheet1!$B$34</c:f>
              <c:strCache>
                <c:ptCount val="1"/>
                <c:pt idx="0">
                  <c:v>1945 and before</c:v>
                </c:pt>
              </c:strCache>
            </c:strRef>
          </c:tx>
          <c:spPr>
            <a:solidFill>
              <a:srgbClr val="FF0000"/>
            </a:solidFill>
            <a:ln>
              <a:noFill/>
            </a:ln>
            <a:effectLst/>
          </c:spPr>
          <c:invertIfNegative val="0"/>
          <c:cat>
            <c:strRef>
              <c:f>Sheet1!$A$35:$A$40</c:f>
              <c:strCache>
                <c:ptCount val="6"/>
                <c:pt idx="0">
                  <c:v>Italy</c:v>
                </c:pt>
                <c:pt idx="1">
                  <c:v>Milano</c:v>
                </c:pt>
                <c:pt idx="2">
                  <c:v>Napoli</c:v>
                </c:pt>
                <c:pt idx="3">
                  <c:v>Palermo</c:v>
                </c:pt>
                <c:pt idx="4">
                  <c:v>Firenze</c:v>
                </c:pt>
                <c:pt idx="5">
                  <c:v>Roma</c:v>
                </c:pt>
              </c:strCache>
            </c:strRef>
          </c:cat>
          <c:val>
            <c:numRef>
              <c:f>Sheet1!$B$35:$B$40</c:f>
              <c:numCache>
                <c:formatCode>General</c:formatCode>
                <c:ptCount val="6"/>
                <c:pt idx="0">
                  <c:v>0.20733160003260295</c:v>
                </c:pt>
                <c:pt idx="1">
                  <c:v>0.15837957091982977</c:v>
                </c:pt>
                <c:pt idx="2">
                  <c:v>0.21163712606801063</c:v>
                </c:pt>
                <c:pt idx="3">
                  <c:v>0.16743972266115514</c:v>
                </c:pt>
                <c:pt idx="4">
                  <c:v>0.36861926238182202</c:v>
                </c:pt>
                <c:pt idx="5">
                  <c:v>0.12282494112253843</c:v>
                </c:pt>
              </c:numCache>
            </c:numRef>
          </c:val>
          <c:extLst>
            <c:ext xmlns:c16="http://schemas.microsoft.com/office/drawing/2014/chart" uri="{C3380CC4-5D6E-409C-BE32-E72D297353CC}">
              <c16:uniqueId val="{00000000-4D79-4BE8-9360-A624D9DD8B4F}"/>
            </c:ext>
          </c:extLst>
        </c:ser>
        <c:ser>
          <c:idx val="1"/>
          <c:order val="1"/>
          <c:tx>
            <c:strRef>
              <c:f>Sheet1!$C$34</c:f>
              <c:strCache>
                <c:ptCount val="1"/>
                <c:pt idx="0">
                  <c:v>1946-1970</c:v>
                </c:pt>
              </c:strCache>
            </c:strRef>
          </c:tx>
          <c:spPr>
            <a:solidFill>
              <a:srgbClr val="FFC000"/>
            </a:solidFill>
            <a:ln>
              <a:noFill/>
            </a:ln>
            <a:effectLst/>
          </c:spPr>
          <c:invertIfNegative val="0"/>
          <c:cat>
            <c:strRef>
              <c:f>Sheet1!$A$35:$A$40</c:f>
              <c:strCache>
                <c:ptCount val="6"/>
                <c:pt idx="0">
                  <c:v>Italy</c:v>
                </c:pt>
                <c:pt idx="1">
                  <c:v>Milano</c:v>
                </c:pt>
                <c:pt idx="2">
                  <c:v>Napoli</c:v>
                </c:pt>
                <c:pt idx="3">
                  <c:v>Palermo</c:v>
                </c:pt>
                <c:pt idx="4">
                  <c:v>Firenze</c:v>
                </c:pt>
                <c:pt idx="5">
                  <c:v>Roma</c:v>
                </c:pt>
              </c:strCache>
            </c:strRef>
          </c:cat>
          <c:val>
            <c:numRef>
              <c:f>Sheet1!$C$35:$C$40</c:f>
              <c:numCache>
                <c:formatCode>General</c:formatCode>
                <c:ptCount val="6"/>
                <c:pt idx="0">
                  <c:v>0.32933375442277185</c:v>
                </c:pt>
                <c:pt idx="1">
                  <c:v>0.43457239642143664</c:v>
                </c:pt>
                <c:pt idx="2">
                  <c:v>0.37897532544823953</c:v>
                </c:pt>
                <c:pt idx="3">
                  <c:v>0.36245261026562287</c:v>
                </c:pt>
                <c:pt idx="4">
                  <c:v>0.3208287785858136</c:v>
                </c:pt>
                <c:pt idx="5">
                  <c:v>0.40674852896688513</c:v>
                </c:pt>
              </c:numCache>
            </c:numRef>
          </c:val>
          <c:extLst>
            <c:ext xmlns:c16="http://schemas.microsoft.com/office/drawing/2014/chart" uri="{C3380CC4-5D6E-409C-BE32-E72D297353CC}">
              <c16:uniqueId val="{00000001-4D79-4BE8-9360-A624D9DD8B4F}"/>
            </c:ext>
          </c:extLst>
        </c:ser>
        <c:ser>
          <c:idx val="2"/>
          <c:order val="2"/>
          <c:tx>
            <c:strRef>
              <c:f>Sheet1!$D$34</c:f>
              <c:strCache>
                <c:ptCount val="1"/>
                <c:pt idx="0">
                  <c:v>1971-1990</c:v>
                </c:pt>
              </c:strCache>
            </c:strRef>
          </c:tx>
          <c:spPr>
            <a:solidFill>
              <a:srgbClr val="002060"/>
            </a:solidFill>
            <a:ln>
              <a:noFill/>
            </a:ln>
            <a:effectLst/>
          </c:spPr>
          <c:invertIfNegative val="0"/>
          <c:cat>
            <c:strRef>
              <c:f>Sheet1!$A$35:$A$40</c:f>
              <c:strCache>
                <c:ptCount val="6"/>
                <c:pt idx="0">
                  <c:v>Italy</c:v>
                </c:pt>
                <c:pt idx="1">
                  <c:v>Milano</c:v>
                </c:pt>
                <c:pt idx="2">
                  <c:v>Napoli</c:v>
                </c:pt>
                <c:pt idx="3">
                  <c:v>Palermo</c:v>
                </c:pt>
                <c:pt idx="4">
                  <c:v>Firenze</c:v>
                </c:pt>
                <c:pt idx="5">
                  <c:v>Roma</c:v>
                </c:pt>
              </c:strCache>
            </c:strRef>
          </c:cat>
          <c:val>
            <c:numRef>
              <c:f>Sheet1!$D$35:$D$40</c:f>
              <c:numCache>
                <c:formatCode>General</c:formatCode>
                <c:ptCount val="6"/>
                <c:pt idx="0">
                  <c:v>0.30977666780417334</c:v>
                </c:pt>
                <c:pt idx="1">
                  <c:v>0.2637012073308434</c:v>
                </c:pt>
                <c:pt idx="2">
                  <c:v>0.32815802795126658</c:v>
                </c:pt>
                <c:pt idx="3">
                  <c:v>0.36441729402363626</c:v>
                </c:pt>
                <c:pt idx="4">
                  <c:v>0.21161957003183415</c:v>
                </c:pt>
                <c:pt idx="5">
                  <c:v>0.33133272141384379</c:v>
                </c:pt>
              </c:numCache>
            </c:numRef>
          </c:val>
          <c:extLst>
            <c:ext xmlns:c16="http://schemas.microsoft.com/office/drawing/2014/chart" uri="{C3380CC4-5D6E-409C-BE32-E72D297353CC}">
              <c16:uniqueId val="{00000002-4D79-4BE8-9360-A624D9DD8B4F}"/>
            </c:ext>
          </c:extLst>
        </c:ser>
        <c:ser>
          <c:idx val="3"/>
          <c:order val="3"/>
          <c:tx>
            <c:strRef>
              <c:f>Sheet1!$E$34</c:f>
              <c:strCache>
                <c:ptCount val="1"/>
                <c:pt idx="0">
                  <c:v>after 1990</c:v>
                </c:pt>
              </c:strCache>
            </c:strRef>
          </c:tx>
          <c:spPr>
            <a:solidFill>
              <a:srgbClr val="00B050"/>
            </a:solidFill>
            <a:ln>
              <a:noFill/>
            </a:ln>
            <a:effectLst/>
          </c:spPr>
          <c:invertIfNegative val="0"/>
          <c:cat>
            <c:strRef>
              <c:f>Sheet1!$A$35:$A$40</c:f>
              <c:strCache>
                <c:ptCount val="6"/>
                <c:pt idx="0">
                  <c:v>Italy</c:v>
                </c:pt>
                <c:pt idx="1">
                  <c:v>Milano</c:v>
                </c:pt>
                <c:pt idx="2">
                  <c:v>Napoli</c:v>
                </c:pt>
                <c:pt idx="3">
                  <c:v>Palermo</c:v>
                </c:pt>
                <c:pt idx="4">
                  <c:v>Firenze</c:v>
                </c:pt>
                <c:pt idx="5">
                  <c:v>Roma</c:v>
                </c:pt>
              </c:strCache>
            </c:strRef>
          </c:cat>
          <c:val>
            <c:numRef>
              <c:f>Sheet1!$E$35:$E$40</c:f>
              <c:numCache>
                <c:formatCode>General</c:formatCode>
                <c:ptCount val="6"/>
                <c:pt idx="0">
                  <c:v>0.1535579777404518</c:v>
                </c:pt>
                <c:pt idx="1">
                  <c:v>0.1433468253278902</c:v>
                </c:pt>
                <c:pt idx="2">
                  <c:v>8.1229520532483251E-2</c:v>
                </c:pt>
                <c:pt idx="3">
                  <c:v>0.10569037304958573</c:v>
                </c:pt>
                <c:pt idx="4">
                  <c:v>9.893238900053021E-2</c:v>
                </c:pt>
                <c:pt idx="5">
                  <c:v>0.1390938084967327</c:v>
                </c:pt>
              </c:numCache>
            </c:numRef>
          </c:val>
          <c:extLst>
            <c:ext xmlns:c16="http://schemas.microsoft.com/office/drawing/2014/chart" uri="{C3380CC4-5D6E-409C-BE32-E72D297353CC}">
              <c16:uniqueId val="{00000003-4D79-4BE8-9360-A624D9DD8B4F}"/>
            </c:ext>
          </c:extLst>
        </c:ser>
        <c:dLbls>
          <c:showLegendKey val="0"/>
          <c:showVal val="0"/>
          <c:showCatName val="0"/>
          <c:showSerName val="0"/>
          <c:showPercent val="0"/>
          <c:showBubbleSize val="0"/>
        </c:dLbls>
        <c:gapWidth val="150"/>
        <c:overlap val="100"/>
        <c:axId val="574167848"/>
        <c:axId val="574168504"/>
      </c:barChart>
      <c:catAx>
        <c:axId val="57416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574168504"/>
        <c:crosses val="autoZero"/>
        <c:auto val="1"/>
        <c:lblAlgn val="ctr"/>
        <c:lblOffset val="100"/>
        <c:noMultiLvlLbl val="0"/>
      </c:catAx>
      <c:valAx>
        <c:axId val="574168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574167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C61FB1-910E-49B8-9D4B-F02A4A0078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A1EA2F58-A9C6-41A1-B246-804FBF0821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A077B9-3F1C-4D09-BE70-EF376F333164}" type="datetimeFigureOut">
              <a:rPr lang="en-BE" smtClean="0"/>
              <a:t>09/02/2024</a:t>
            </a:fld>
            <a:endParaRPr lang="en-BE"/>
          </a:p>
        </p:txBody>
      </p:sp>
      <p:sp>
        <p:nvSpPr>
          <p:cNvPr id="4" name="Footer Placeholder 3">
            <a:extLst>
              <a:ext uri="{FF2B5EF4-FFF2-40B4-BE49-F238E27FC236}">
                <a16:creationId xmlns:a16="http://schemas.microsoft.com/office/drawing/2014/main" id="{43DC963E-9C1E-4021-98EE-E1A3BE53C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4A2ED328-BF6C-47F9-BF38-4075DB87F3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4ED410-0421-4D0F-8B77-68E2CDD58FB8}" type="slidenum">
              <a:rPr lang="en-BE" smtClean="0"/>
              <a:t>‹#›</a:t>
            </a:fld>
            <a:endParaRPr lang="en-BE"/>
          </a:p>
        </p:txBody>
      </p:sp>
    </p:spTree>
    <p:extLst>
      <p:ext uri="{BB962C8B-B14F-4D97-AF65-F5344CB8AC3E}">
        <p14:creationId xmlns:p14="http://schemas.microsoft.com/office/powerpoint/2010/main" val="3669100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06335-42E8-4EDF-928D-3723EC56E414}" type="datetimeFigureOut">
              <a:rPr lang="en-BE" smtClean="0"/>
              <a:t>09/02/2024</a:t>
            </a:fld>
            <a:endParaRPr lang="en-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385AC-BB91-4384-862C-58B70BD90073}" type="slidenum">
              <a:rPr lang="en-BE" smtClean="0"/>
              <a:t>‹#›</a:t>
            </a:fld>
            <a:endParaRPr lang="en-BE"/>
          </a:p>
        </p:txBody>
      </p:sp>
    </p:spTree>
    <p:extLst>
      <p:ext uri="{BB962C8B-B14F-4D97-AF65-F5344CB8AC3E}">
        <p14:creationId xmlns:p14="http://schemas.microsoft.com/office/powerpoint/2010/main" val="406625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lvl1pPr algn="l">
              <a:defRPr i="1"/>
            </a:lvl1pPr>
          </a:lstStyle>
          <a:p>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D342A5BA-8386-4DBE-879B-5D8BF9572444}"/>
              </a:ext>
            </a:extLst>
          </p:cNvPr>
          <p:cNvSpPr txBox="1">
            <a:spLocks/>
          </p:cNvSpPr>
          <p:nvPr userDrawn="1"/>
        </p:nvSpPr>
        <p:spPr>
          <a:xfrm>
            <a:off x="3706845" y="6267529"/>
            <a:ext cx="2778610" cy="354171"/>
          </a:xfrm>
          <a:prstGeom prst="rect">
            <a:avLst/>
          </a:prstGeom>
        </p:spPr>
        <p:txBody>
          <a:bodyPr vert="horz" lIns="68580" tIns="34290" rIns="68580" bIns="34290" rtlCol="0" anchor="ctr"/>
          <a:lstStyle>
            <a:defPPr>
              <a:defRPr lang="en-US"/>
            </a:defPPr>
            <a:lvl1pPr marL="0" algn="ctr" defTabSz="457200" rtl="0" eaLnBrk="1" latinLnBrk="0" hangingPunct="1">
              <a:defRPr sz="800" kern="1200" cap="none"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BE" sz="600" dirty="0">
              <a:ea typeface="Calibri" panose="020F0502020204030204" pitchFamily="34" charset="0"/>
            </a:endParaRPr>
          </a:p>
        </p:txBody>
      </p:sp>
      <p:pic>
        <p:nvPicPr>
          <p:cNvPr id="14" name="Picture 13">
            <a:extLst>
              <a:ext uri="{FF2B5EF4-FFF2-40B4-BE49-F238E27FC236}">
                <a16:creationId xmlns:a16="http://schemas.microsoft.com/office/drawing/2014/main" id="{A40ABE8D-0E98-4263-A8B0-097253B1C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2536381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pic>
        <p:nvPicPr>
          <p:cNvPr id="12" name="Picture 11">
            <a:extLst>
              <a:ext uri="{FF2B5EF4-FFF2-40B4-BE49-F238E27FC236}">
                <a16:creationId xmlns:a16="http://schemas.microsoft.com/office/drawing/2014/main" id="{0C2E307F-CC95-4B31-875E-4BA0334E7F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323527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6AF5-9A5A-4470-8E3A-DA0EF0188221}"/>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230705C-F31C-439F-BA35-93BC3768E5F7}"/>
              </a:ext>
            </a:extLst>
          </p:cNvPr>
          <p:cNvSpPr>
            <a:spLocks noGrp="1"/>
          </p:cNvSpPr>
          <p:nvPr>
            <p:ph type="dt" sz="half" idx="10"/>
          </p:nvPr>
        </p:nvSpPr>
        <p:spPr/>
        <p:txBody>
          <a:bodyPr/>
          <a:lstStyle/>
          <a:p>
            <a:r>
              <a:rPr lang="en-GB" dirty="0"/>
              <a:t>March 2022</a:t>
            </a:r>
            <a:endParaRPr lang="en-BE" dirty="0"/>
          </a:p>
        </p:txBody>
      </p:sp>
      <p:sp>
        <p:nvSpPr>
          <p:cNvPr id="5" name="Slide Number Placeholder 4">
            <a:extLst>
              <a:ext uri="{FF2B5EF4-FFF2-40B4-BE49-F238E27FC236}">
                <a16:creationId xmlns:a16="http://schemas.microsoft.com/office/drawing/2014/main" id="{00DA6E52-9282-430E-8BC9-203E3D1AC0EF}"/>
              </a:ext>
            </a:extLst>
          </p:cNvPr>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38524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C037-84DF-436E-A41F-6574B806A8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1ABA3A-42EA-401F-96F1-B81DCDAFA99E}"/>
              </a:ext>
            </a:extLst>
          </p:cNvPr>
          <p:cNvSpPr>
            <a:spLocks noGrp="1"/>
          </p:cNvSpPr>
          <p:nvPr>
            <p:ph type="dt" sz="half" idx="10"/>
          </p:nvPr>
        </p:nvSpPr>
        <p:spPr/>
        <p:txBody>
          <a:bodyPr/>
          <a:lstStyle/>
          <a:p>
            <a:fld id="{45530A59-7C94-4096-8E4B-9C7E6F17C3D6}" type="datetime1">
              <a:rPr lang="en-GB" smtClean="0"/>
              <a:t>02/09/2024</a:t>
            </a:fld>
            <a:endParaRPr lang="en-GB" dirty="0"/>
          </a:p>
        </p:txBody>
      </p:sp>
      <p:sp>
        <p:nvSpPr>
          <p:cNvPr id="4" name="Footer Placeholder 3">
            <a:extLst>
              <a:ext uri="{FF2B5EF4-FFF2-40B4-BE49-F238E27FC236}">
                <a16:creationId xmlns:a16="http://schemas.microsoft.com/office/drawing/2014/main" id="{80181D71-852C-473D-A9A8-CD22B99EDAE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F76F64A-F03E-4C57-BF88-8AD7D1A53C87}"/>
              </a:ext>
            </a:extLst>
          </p:cNvPr>
          <p:cNvSpPr>
            <a:spLocks noGrp="1"/>
          </p:cNvSpPr>
          <p:nvPr>
            <p:ph type="sldNum" sz="quarter" idx="12"/>
          </p:nvPr>
        </p:nvSpPr>
        <p:spPr/>
        <p:txBody>
          <a:bodyPr/>
          <a:lstStyle/>
          <a:p>
            <a:fld id="{03E81272-8758-48A8-9A1D-54A1CB858F35}" type="slidenum">
              <a:rPr lang="en-GB" smtClean="0"/>
              <a:pPr/>
              <a:t>‹#›</a:t>
            </a:fld>
            <a:endParaRPr lang="en-GB"/>
          </a:p>
        </p:txBody>
      </p:sp>
      <p:sp>
        <p:nvSpPr>
          <p:cNvPr id="6" name="Text Placeholder 2">
            <a:extLst>
              <a:ext uri="{FF2B5EF4-FFF2-40B4-BE49-F238E27FC236}">
                <a16:creationId xmlns:a16="http://schemas.microsoft.com/office/drawing/2014/main" id="{0F85E3D2-3F7B-4E8A-A644-CF3494FD9E47}"/>
              </a:ext>
            </a:extLst>
          </p:cNvPr>
          <p:cNvSpPr>
            <a:spLocks noGrp="1"/>
          </p:cNvSpPr>
          <p:nvPr>
            <p:ph idx="1"/>
          </p:nvPr>
        </p:nvSpPr>
        <p:spPr>
          <a:xfrm>
            <a:off x="431176" y="1676697"/>
            <a:ext cx="8439773" cy="3949403"/>
          </a:xfrm>
          <a:prstGeom prst="rect">
            <a:avLst/>
          </a:prstGeom>
        </p:spPr>
        <p:txBody>
          <a:bodyPr vert="horz" lIns="91440" tIns="45720" rIns="91440" bIns="45720" rtlCol="0">
            <a:normAutofit/>
          </a:bodyPr>
          <a:lstStyle/>
          <a:p>
            <a:pPr lvl="0"/>
            <a:r>
              <a:rPr lang="en-US" dirty="0"/>
              <a:t>text</a:t>
            </a:r>
          </a:p>
        </p:txBody>
      </p:sp>
    </p:spTree>
    <p:extLst>
      <p:ext uri="{BB962C8B-B14F-4D97-AF65-F5344CB8AC3E}">
        <p14:creationId xmlns:p14="http://schemas.microsoft.com/office/powerpoint/2010/main" val="58959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dirty="0"/>
          </a:p>
        </p:txBody>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lvl1pPr algn="l">
              <a:defRPr i="1"/>
            </a:lvl1pPr>
          </a:lstStyle>
          <a:p>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D342A5BA-8386-4DBE-879B-5D8BF9572444}"/>
              </a:ext>
            </a:extLst>
          </p:cNvPr>
          <p:cNvSpPr txBox="1">
            <a:spLocks/>
          </p:cNvSpPr>
          <p:nvPr userDrawn="1"/>
        </p:nvSpPr>
        <p:spPr>
          <a:xfrm>
            <a:off x="3706845" y="6267529"/>
            <a:ext cx="2778610" cy="354171"/>
          </a:xfrm>
          <a:prstGeom prst="rect">
            <a:avLst/>
          </a:prstGeom>
        </p:spPr>
        <p:txBody>
          <a:bodyPr vert="horz" lIns="68580" tIns="34290" rIns="68580" bIns="34290" rtlCol="0" anchor="ctr"/>
          <a:lstStyle>
            <a:defPPr>
              <a:defRPr lang="en-US"/>
            </a:defPPr>
            <a:lvl1pPr marL="0" algn="ctr" defTabSz="457200" rtl="0" eaLnBrk="1" latinLnBrk="0" hangingPunct="1">
              <a:defRPr sz="800" kern="1200" cap="none"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BE" sz="600" dirty="0">
              <a:ea typeface="Calibri" panose="020F0502020204030204" pitchFamily="34" charset="0"/>
            </a:endParaRPr>
          </a:p>
        </p:txBody>
      </p:sp>
      <p:pic>
        <p:nvPicPr>
          <p:cNvPr id="14" name="Picture 13">
            <a:extLst>
              <a:ext uri="{FF2B5EF4-FFF2-40B4-BE49-F238E27FC236}">
                <a16:creationId xmlns:a16="http://schemas.microsoft.com/office/drawing/2014/main" id="{A40ABE8D-0E98-4263-A8B0-097253B1C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337484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405022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943073A-9934-48FF-AF14-59D0D7A16F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241013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LID4096"/>
              <a:t>October 2021</a:t>
            </a:r>
            <a:endParaRPr lang="en-BE"/>
          </a:p>
        </p:txBody>
      </p:sp>
      <p:sp>
        <p:nvSpPr>
          <p:cNvPr id="6" name="Footer Placeholder 5"/>
          <p:cNvSpPr>
            <a:spLocks noGrp="1"/>
          </p:cNvSpPr>
          <p:nvPr>
            <p:ph type="ftr" sz="quarter" idx="11"/>
          </p:nvPr>
        </p:nvSpPr>
        <p:spPr/>
        <p:txBody>
          <a:bodyPr/>
          <a:lstStyle/>
          <a:p>
            <a:pPr algn="just"/>
            <a:endParaRPr lang="en-BE" dirty="0">
              <a:ea typeface="Calibri" panose="020F0502020204030204" pitchFamily="34" charset="0"/>
            </a:endParaRPr>
          </a:p>
        </p:txBody>
      </p:sp>
      <p:sp>
        <p:nvSpPr>
          <p:cNvPr id="7" name="Slide Number Placeholder 6"/>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215309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dirty="0"/>
              <a:t>March 2022</a:t>
            </a:r>
            <a:endParaRPr lang="en-BE" dirty="0"/>
          </a:p>
        </p:txBody>
      </p:sp>
      <p:sp>
        <p:nvSpPr>
          <p:cNvPr id="8" name="Footer Placeholder 7"/>
          <p:cNvSpPr>
            <a:spLocks noGrp="1"/>
          </p:cNvSpPr>
          <p:nvPr>
            <p:ph type="ftr" sz="quarter" idx="11"/>
          </p:nvPr>
        </p:nvSpPr>
        <p:spPr/>
        <p:txBody>
          <a:bodyPr/>
          <a:lstStyle/>
          <a:p>
            <a:pPr algn="just"/>
            <a:endParaRPr lang="en-BE" dirty="0">
              <a:ea typeface="Calibri" panose="020F0502020204030204" pitchFamily="34" charset="0"/>
            </a:endParaRPr>
          </a:p>
        </p:txBody>
      </p:sp>
      <p:sp>
        <p:nvSpPr>
          <p:cNvPr id="9" name="Slide Number Placeholder 8"/>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2713157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dirty="0"/>
              <a:t>March 2022</a:t>
            </a:r>
            <a:endParaRPr lang="en-BE" dirty="0"/>
          </a:p>
        </p:txBody>
      </p:sp>
      <p:sp>
        <p:nvSpPr>
          <p:cNvPr id="4" name="Footer Placeholder 3"/>
          <p:cNvSpPr>
            <a:spLocks noGrp="1"/>
          </p:cNvSpPr>
          <p:nvPr>
            <p:ph type="ftr" sz="quarter" idx="11"/>
          </p:nvPr>
        </p:nvSpPr>
        <p:spPr/>
        <p:txBody>
          <a:bodyPr/>
          <a:lstStyle/>
          <a:p>
            <a:pPr algn="just"/>
            <a:endParaRPr lang="en-BE" dirty="0">
              <a:ea typeface="Calibri" panose="020F0502020204030204" pitchFamily="34" charset="0"/>
            </a:endParaRPr>
          </a:p>
        </p:txBody>
      </p:sp>
      <p:sp>
        <p:nvSpPr>
          <p:cNvPr id="5" name="Slide Number Placeholder 4"/>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413877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GB" dirty="0"/>
              <a:t>March 2022</a:t>
            </a:r>
            <a:endParaRPr lang="en-BE"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just"/>
            <a:endParaRPr lang="en-BE" dirty="0">
              <a:ea typeface="Calibri" panose="020F0502020204030204" pitchFamily="34" charset="0"/>
            </a:endParaRPr>
          </a:p>
        </p:txBody>
      </p:sp>
      <p:sp>
        <p:nvSpPr>
          <p:cNvPr id="9" name="Slide Number Placeholder 8"/>
          <p:cNvSpPr>
            <a:spLocks noGrp="1"/>
          </p:cNvSpPr>
          <p:nvPr>
            <p:ph type="sldNum" sz="quarter" idx="12"/>
          </p:nvPr>
        </p:nvSpPr>
        <p:spPr/>
        <p:txBody>
          <a:bodyPr/>
          <a:lstStyle/>
          <a:p>
            <a:fld id="{E0EA0D9F-031B-4345-A1DB-5D411FDDD9DF}" type="slidenum">
              <a:rPr lang="en-BE" smtClean="0"/>
              <a:t>‹#›</a:t>
            </a:fld>
            <a:endParaRPr lang="en-BE"/>
          </a:p>
        </p:txBody>
      </p:sp>
      <p:pic>
        <p:nvPicPr>
          <p:cNvPr id="13" name="Picture 12">
            <a:extLst>
              <a:ext uri="{FF2B5EF4-FFF2-40B4-BE49-F238E27FC236}">
                <a16:creationId xmlns:a16="http://schemas.microsoft.com/office/drawing/2014/main" id="{E6117E2D-C1AC-4D50-86B1-B71BA27456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179017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3981407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LID4096"/>
              <a:t>October 2021</a:t>
            </a:r>
            <a:endParaRPr lang="en-B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lgn="just"/>
            <a:endParaRPr lang="en-BE" dirty="0">
              <a:ea typeface="Calibri" panose="020F0502020204030204" pitchFamily="34" charset="0"/>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EA0D9F-031B-4345-A1DB-5D411FDDD9DF}" type="slidenum">
              <a:rPr lang="en-BE" smtClean="0"/>
              <a:t>‹#›</a:t>
            </a:fld>
            <a:endParaRPr lang="en-BE"/>
          </a:p>
        </p:txBody>
      </p:sp>
    </p:spTree>
    <p:extLst>
      <p:ext uri="{BB962C8B-B14F-4D97-AF65-F5344CB8AC3E}">
        <p14:creationId xmlns:p14="http://schemas.microsoft.com/office/powerpoint/2010/main" val="1120971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39003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pic>
        <p:nvPicPr>
          <p:cNvPr id="12" name="Picture 11">
            <a:extLst>
              <a:ext uri="{FF2B5EF4-FFF2-40B4-BE49-F238E27FC236}">
                <a16:creationId xmlns:a16="http://schemas.microsoft.com/office/drawing/2014/main" id="{0C2E307F-CC95-4B31-875E-4BA0334E7F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1803861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60" y="584646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GB" dirty="0"/>
              <a:t>March 2022</a:t>
            </a:r>
            <a:endParaRPr lang="en-BE" dirty="0"/>
          </a:p>
        </p:txBody>
      </p:sp>
      <p:sp>
        <p:nvSpPr>
          <p:cNvPr id="6" name="Footer Placeholder 5"/>
          <p:cNvSpPr>
            <a:spLocks noGrp="1"/>
          </p:cNvSpPr>
          <p:nvPr>
            <p:ph type="ftr" sz="quarter" idx="11"/>
          </p:nvPr>
        </p:nvSpPr>
        <p:spPr>
          <a:xfrm>
            <a:off x="3500124" y="6492338"/>
            <a:ext cx="2966714" cy="354171"/>
          </a:xfrm>
        </p:spPr>
        <p:txBody>
          <a:bodyPr/>
          <a:lstStyle>
            <a:lvl1pPr>
              <a:defRPr sz="680" u="none"/>
            </a:lvl1pPr>
          </a:lstStyle>
          <a:p>
            <a:pPr algn="just"/>
            <a:endParaRPr lang="en-BE" dirty="0">
              <a:ea typeface="Calibri" panose="020F0502020204030204" pitchFamily="34" charset="0"/>
            </a:endParaRPr>
          </a:p>
        </p:txBody>
      </p:sp>
      <p:sp>
        <p:nvSpPr>
          <p:cNvPr id="7" name="Slide Number Placeholder 6"/>
          <p:cNvSpPr>
            <a:spLocks noGrp="1"/>
          </p:cNvSpPr>
          <p:nvPr>
            <p:ph type="sldNum" sz="quarter" idx="12"/>
          </p:nvPr>
        </p:nvSpPr>
        <p:spPr/>
        <p:txBody>
          <a:bodyPr/>
          <a:lstStyle/>
          <a:p>
            <a:fld id="{E0EA0D9F-031B-4345-A1DB-5D411FDDD9DF}" type="slidenum">
              <a:rPr lang="en-BE" smtClean="0"/>
              <a:t>‹#›</a:t>
            </a:fld>
            <a:endParaRPr lang="en-BE"/>
          </a:p>
        </p:txBody>
      </p:sp>
      <p:pic>
        <p:nvPicPr>
          <p:cNvPr id="13" name="Picture 12">
            <a:extLst>
              <a:ext uri="{FF2B5EF4-FFF2-40B4-BE49-F238E27FC236}">
                <a16:creationId xmlns:a16="http://schemas.microsoft.com/office/drawing/2014/main" id="{B433A105-2D9F-46A5-972A-8834B3E247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2711564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6AF5-9A5A-4470-8E3A-DA0EF0188221}"/>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230705C-F31C-439F-BA35-93BC3768E5F7}"/>
              </a:ext>
            </a:extLst>
          </p:cNvPr>
          <p:cNvSpPr>
            <a:spLocks noGrp="1"/>
          </p:cNvSpPr>
          <p:nvPr>
            <p:ph type="dt" sz="half" idx="10"/>
          </p:nvPr>
        </p:nvSpPr>
        <p:spPr/>
        <p:txBody>
          <a:bodyPr/>
          <a:lstStyle/>
          <a:p>
            <a:r>
              <a:rPr lang="en-GB" dirty="0"/>
              <a:t>March 2022</a:t>
            </a:r>
            <a:endParaRPr lang="en-BE" dirty="0"/>
          </a:p>
        </p:txBody>
      </p:sp>
      <p:sp>
        <p:nvSpPr>
          <p:cNvPr id="4" name="Footer Placeholder 3">
            <a:extLst>
              <a:ext uri="{FF2B5EF4-FFF2-40B4-BE49-F238E27FC236}">
                <a16:creationId xmlns:a16="http://schemas.microsoft.com/office/drawing/2014/main" id="{01EFD464-580D-4D76-BACC-3A064C5476C8}"/>
              </a:ext>
            </a:extLst>
          </p:cNvPr>
          <p:cNvSpPr>
            <a:spLocks noGrp="1"/>
          </p:cNvSpPr>
          <p:nvPr>
            <p:ph type="ftr" sz="quarter" idx="11"/>
          </p:nvPr>
        </p:nvSpPr>
        <p:spPr/>
        <p:txBody>
          <a:bodyPr/>
          <a:lstStyle/>
          <a:p>
            <a:endParaRPr lang="en-BE" dirty="0">
              <a:ea typeface="Calibri" panose="020F0502020204030204" pitchFamily="34" charset="0"/>
            </a:endParaRPr>
          </a:p>
        </p:txBody>
      </p:sp>
      <p:sp>
        <p:nvSpPr>
          <p:cNvPr id="5" name="Slide Number Placeholder 4">
            <a:extLst>
              <a:ext uri="{FF2B5EF4-FFF2-40B4-BE49-F238E27FC236}">
                <a16:creationId xmlns:a16="http://schemas.microsoft.com/office/drawing/2014/main" id="{00DA6E52-9282-430E-8BC9-203E3D1AC0EF}"/>
              </a:ext>
            </a:extLst>
          </p:cNvPr>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3967364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LID4096"/>
              <a:t>October 2021</a:t>
            </a:r>
            <a:endParaRPr lang="en-BE"/>
          </a:p>
        </p:txBody>
      </p:sp>
      <p:sp>
        <p:nvSpPr>
          <p:cNvPr id="5" name="Footer Placeholder 4"/>
          <p:cNvSpPr>
            <a:spLocks noGrp="1"/>
          </p:cNvSpPr>
          <p:nvPr>
            <p:ph type="ftr" sz="quarter" idx="11"/>
          </p:nvPr>
        </p:nvSpPr>
        <p:spPr/>
        <p:txBody>
          <a:bodyPr/>
          <a:lstStyle>
            <a:lvl1pPr algn="l">
              <a:defRPr i="1"/>
            </a:lvl1pPr>
          </a:lstStyle>
          <a:p>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D342A5BA-8386-4DBE-879B-5D8BF9572444}"/>
              </a:ext>
            </a:extLst>
          </p:cNvPr>
          <p:cNvSpPr txBox="1">
            <a:spLocks/>
          </p:cNvSpPr>
          <p:nvPr userDrawn="1"/>
        </p:nvSpPr>
        <p:spPr>
          <a:xfrm>
            <a:off x="3706845" y="6267529"/>
            <a:ext cx="2778610" cy="354171"/>
          </a:xfrm>
          <a:prstGeom prst="rect">
            <a:avLst/>
          </a:prstGeom>
        </p:spPr>
        <p:txBody>
          <a:bodyPr vert="horz" lIns="68580" tIns="34290" rIns="68580" bIns="34290" rtlCol="0" anchor="ctr"/>
          <a:lstStyle>
            <a:defPPr>
              <a:defRPr lang="en-US"/>
            </a:defPPr>
            <a:lvl1pPr marL="0" algn="ctr" defTabSz="457200" rtl="0" eaLnBrk="1" latinLnBrk="0" hangingPunct="1">
              <a:defRPr sz="800" kern="1200" cap="none"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BE" sz="600" dirty="0">
              <a:ea typeface="Calibri" panose="020F0502020204030204" pitchFamily="34" charset="0"/>
            </a:endParaRPr>
          </a:p>
        </p:txBody>
      </p:sp>
      <p:pic>
        <p:nvPicPr>
          <p:cNvPr id="14" name="Picture 13">
            <a:extLst>
              <a:ext uri="{FF2B5EF4-FFF2-40B4-BE49-F238E27FC236}">
                <a16:creationId xmlns:a16="http://schemas.microsoft.com/office/drawing/2014/main" id="{A40ABE8D-0E98-4263-A8B0-097253B1C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3344863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1897596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943073A-9934-48FF-AF14-59D0D7A16F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842449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LID4096"/>
              <a:t>October 2021</a:t>
            </a:r>
            <a:endParaRPr lang="en-BE"/>
          </a:p>
        </p:txBody>
      </p:sp>
      <p:sp>
        <p:nvSpPr>
          <p:cNvPr id="6" name="Footer Placeholder 5"/>
          <p:cNvSpPr>
            <a:spLocks noGrp="1"/>
          </p:cNvSpPr>
          <p:nvPr>
            <p:ph type="ftr" sz="quarter" idx="11"/>
          </p:nvPr>
        </p:nvSpPr>
        <p:spPr/>
        <p:txBody>
          <a:bodyPr/>
          <a:lstStyle/>
          <a:p>
            <a:pPr algn="just"/>
            <a:endParaRPr lang="en-BE" dirty="0">
              <a:ea typeface="Calibri" panose="020F0502020204030204" pitchFamily="34" charset="0"/>
            </a:endParaRPr>
          </a:p>
        </p:txBody>
      </p:sp>
      <p:sp>
        <p:nvSpPr>
          <p:cNvPr id="7" name="Slide Number Placeholder 6"/>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547957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LID4096"/>
              <a:t>October 2021</a:t>
            </a:r>
            <a:endParaRPr lang="en-BE"/>
          </a:p>
        </p:txBody>
      </p:sp>
      <p:sp>
        <p:nvSpPr>
          <p:cNvPr id="8" name="Footer Placeholder 7"/>
          <p:cNvSpPr>
            <a:spLocks noGrp="1"/>
          </p:cNvSpPr>
          <p:nvPr>
            <p:ph type="ftr" sz="quarter" idx="11"/>
          </p:nvPr>
        </p:nvSpPr>
        <p:spPr/>
        <p:txBody>
          <a:bodyPr/>
          <a:lstStyle/>
          <a:p>
            <a:pPr algn="just"/>
            <a:endParaRPr lang="en-BE" dirty="0">
              <a:ea typeface="Calibri" panose="020F0502020204030204" pitchFamily="34" charset="0"/>
            </a:endParaRPr>
          </a:p>
        </p:txBody>
      </p:sp>
      <p:sp>
        <p:nvSpPr>
          <p:cNvPr id="9" name="Slide Number Placeholder 8"/>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128432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dirty="0"/>
              <a:t>March 2022</a:t>
            </a:r>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943073A-9934-48FF-AF14-59D0D7A16F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2762510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dirty="0"/>
              <a:t>March 2022</a:t>
            </a:r>
            <a:endParaRPr lang="en-BE" dirty="0"/>
          </a:p>
        </p:txBody>
      </p:sp>
      <p:sp>
        <p:nvSpPr>
          <p:cNvPr id="4" name="Footer Placeholder 3"/>
          <p:cNvSpPr>
            <a:spLocks noGrp="1"/>
          </p:cNvSpPr>
          <p:nvPr>
            <p:ph type="ftr" sz="quarter" idx="11"/>
          </p:nvPr>
        </p:nvSpPr>
        <p:spPr/>
        <p:txBody>
          <a:bodyPr/>
          <a:lstStyle/>
          <a:p>
            <a:pPr algn="just"/>
            <a:endParaRPr lang="en-BE" dirty="0">
              <a:ea typeface="Calibri" panose="020F0502020204030204" pitchFamily="34" charset="0"/>
            </a:endParaRPr>
          </a:p>
        </p:txBody>
      </p:sp>
      <p:sp>
        <p:nvSpPr>
          <p:cNvPr id="5" name="Slide Number Placeholder 4"/>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3900769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GB" dirty="0"/>
              <a:t>March 2022</a:t>
            </a:r>
            <a:endParaRPr lang="en-BE"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just"/>
            <a:endParaRPr lang="en-BE" dirty="0">
              <a:ea typeface="Calibri" panose="020F0502020204030204" pitchFamily="34" charset="0"/>
            </a:endParaRPr>
          </a:p>
        </p:txBody>
      </p:sp>
      <p:sp>
        <p:nvSpPr>
          <p:cNvPr id="9" name="Slide Number Placeholder 8"/>
          <p:cNvSpPr>
            <a:spLocks noGrp="1"/>
          </p:cNvSpPr>
          <p:nvPr>
            <p:ph type="sldNum" sz="quarter" idx="12"/>
          </p:nvPr>
        </p:nvSpPr>
        <p:spPr/>
        <p:txBody>
          <a:bodyPr/>
          <a:lstStyle/>
          <a:p>
            <a:fld id="{E0EA0D9F-031B-4345-A1DB-5D411FDDD9DF}" type="slidenum">
              <a:rPr lang="en-BE" smtClean="0"/>
              <a:t>‹#›</a:t>
            </a:fld>
            <a:endParaRPr lang="en-BE"/>
          </a:p>
        </p:txBody>
      </p:sp>
      <p:pic>
        <p:nvPicPr>
          <p:cNvPr id="13" name="Picture 12">
            <a:extLst>
              <a:ext uri="{FF2B5EF4-FFF2-40B4-BE49-F238E27FC236}">
                <a16:creationId xmlns:a16="http://schemas.microsoft.com/office/drawing/2014/main" id="{E6117E2D-C1AC-4D50-86B1-B71BA27456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2060152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dirty="0"/>
          </a:p>
        </p:txBody>
      </p:sp>
      <p:sp>
        <p:nvSpPr>
          <p:cNvPr id="9" name="Rectangle 8"/>
          <p:cNvSpPr/>
          <p:nvPr/>
        </p:nvSpPr>
        <p:spPr>
          <a:xfrm>
            <a:off x="3030053" y="0"/>
            <a:ext cx="48006" cy="6858000"/>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GB" dirty="0"/>
              <a:t>March 2022</a:t>
            </a:r>
            <a:endParaRPr lang="en-BE"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lgn="just"/>
            <a:endParaRPr lang="en-BE" dirty="0">
              <a:ea typeface="Calibri" panose="020F0502020204030204" pitchFamily="34" charset="0"/>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EA0D9F-031B-4345-A1DB-5D411FDDD9DF}" type="slidenum">
              <a:rPr lang="en-BE" smtClean="0"/>
              <a:t>‹#›</a:t>
            </a:fld>
            <a:endParaRPr lang="en-BE"/>
          </a:p>
        </p:txBody>
      </p:sp>
    </p:spTree>
    <p:extLst>
      <p:ext uri="{BB962C8B-B14F-4D97-AF65-F5344CB8AC3E}">
        <p14:creationId xmlns:p14="http://schemas.microsoft.com/office/powerpoint/2010/main" val="386584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LID4096"/>
              <a:t>October 2021</a:t>
            </a:r>
            <a:endParaRPr lang="en-BE"/>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1023016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LID4096"/>
              <a:t>October 2021</a:t>
            </a:r>
            <a:endParaRPr lang="en-BE"/>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pic>
        <p:nvPicPr>
          <p:cNvPr id="12" name="Picture 11">
            <a:extLst>
              <a:ext uri="{FF2B5EF4-FFF2-40B4-BE49-F238E27FC236}">
                <a16:creationId xmlns:a16="http://schemas.microsoft.com/office/drawing/2014/main" id="{0C2E307F-CC95-4B31-875E-4BA0334E7F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1985158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60" y="584646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LID4096"/>
              <a:t>October 2021</a:t>
            </a:r>
            <a:endParaRPr lang="en-BE"/>
          </a:p>
        </p:txBody>
      </p:sp>
      <p:sp>
        <p:nvSpPr>
          <p:cNvPr id="6" name="Footer Placeholder 5"/>
          <p:cNvSpPr>
            <a:spLocks noGrp="1"/>
          </p:cNvSpPr>
          <p:nvPr>
            <p:ph type="ftr" sz="quarter" idx="11"/>
          </p:nvPr>
        </p:nvSpPr>
        <p:spPr>
          <a:xfrm>
            <a:off x="3500124" y="6492338"/>
            <a:ext cx="2966714" cy="354171"/>
          </a:xfrm>
        </p:spPr>
        <p:txBody>
          <a:bodyPr/>
          <a:lstStyle>
            <a:lvl1pPr>
              <a:defRPr sz="680" u="none"/>
            </a:lvl1pPr>
          </a:lstStyle>
          <a:p>
            <a:pPr algn="just"/>
            <a:endParaRPr lang="en-BE" dirty="0">
              <a:ea typeface="Calibri" panose="020F0502020204030204" pitchFamily="34" charset="0"/>
            </a:endParaRPr>
          </a:p>
        </p:txBody>
      </p:sp>
      <p:sp>
        <p:nvSpPr>
          <p:cNvPr id="7" name="Slide Number Placeholder 6"/>
          <p:cNvSpPr>
            <a:spLocks noGrp="1"/>
          </p:cNvSpPr>
          <p:nvPr>
            <p:ph type="sldNum" sz="quarter" idx="12"/>
          </p:nvPr>
        </p:nvSpPr>
        <p:spPr/>
        <p:txBody>
          <a:bodyPr/>
          <a:lstStyle/>
          <a:p>
            <a:fld id="{E0EA0D9F-031B-4345-A1DB-5D411FDDD9DF}" type="slidenum">
              <a:rPr lang="en-BE" smtClean="0"/>
              <a:t>‹#›</a:t>
            </a:fld>
            <a:endParaRPr lang="en-BE"/>
          </a:p>
        </p:txBody>
      </p:sp>
      <p:pic>
        <p:nvPicPr>
          <p:cNvPr id="13" name="Picture 12">
            <a:extLst>
              <a:ext uri="{FF2B5EF4-FFF2-40B4-BE49-F238E27FC236}">
                <a16:creationId xmlns:a16="http://schemas.microsoft.com/office/drawing/2014/main" id="{B433A105-2D9F-46A5-972A-8834B3E247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2298049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6AF5-9A5A-4470-8E3A-DA0EF0188221}"/>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230705C-F31C-439F-BA35-93BC3768E5F7}"/>
              </a:ext>
            </a:extLst>
          </p:cNvPr>
          <p:cNvSpPr>
            <a:spLocks noGrp="1"/>
          </p:cNvSpPr>
          <p:nvPr>
            <p:ph type="dt" sz="half" idx="10"/>
          </p:nvPr>
        </p:nvSpPr>
        <p:spPr/>
        <p:txBody>
          <a:bodyPr/>
          <a:lstStyle/>
          <a:p>
            <a:r>
              <a:rPr lang="LID4096"/>
              <a:t>October 2021</a:t>
            </a:r>
            <a:endParaRPr lang="en-BE"/>
          </a:p>
        </p:txBody>
      </p:sp>
      <p:sp>
        <p:nvSpPr>
          <p:cNvPr id="4" name="Footer Placeholder 3">
            <a:extLst>
              <a:ext uri="{FF2B5EF4-FFF2-40B4-BE49-F238E27FC236}">
                <a16:creationId xmlns:a16="http://schemas.microsoft.com/office/drawing/2014/main" id="{01EFD464-580D-4D76-BACC-3A064C5476C8}"/>
              </a:ext>
            </a:extLst>
          </p:cNvPr>
          <p:cNvSpPr>
            <a:spLocks noGrp="1"/>
          </p:cNvSpPr>
          <p:nvPr>
            <p:ph type="ftr" sz="quarter" idx="11"/>
          </p:nvPr>
        </p:nvSpPr>
        <p:spPr/>
        <p:txBody>
          <a:bodyPr/>
          <a:lstStyle/>
          <a:p>
            <a:endParaRPr lang="en-BE" dirty="0">
              <a:ea typeface="Calibri" panose="020F0502020204030204" pitchFamily="34" charset="0"/>
            </a:endParaRPr>
          </a:p>
        </p:txBody>
      </p:sp>
      <p:sp>
        <p:nvSpPr>
          <p:cNvPr id="5" name="Slide Number Placeholder 4">
            <a:extLst>
              <a:ext uri="{FF2B5EF4-FFF2-40B4-BE49-F238E27FC236}">
                <a16:creationId xmlns:a16="http://schemas.microsoft.com/office/drawing/2014/main" id="{00DA6E52-9282-430E-8BC9-203E3D1AC0EF}"/>
              </a:ext>
            </a:extLst>
          </p:cNvPr>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110243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GB" dirty="0"/>
              <a:t>March 2022</a:t>
            </a:r>
            <a:endParaRPr lang="en-BE" dirty="0"/>
          </a:p>
        </p:txBody>
      </p:sp>
      <p:sp>
        <p:nvSpPr>
          <p:cNvPr id="6" name="Footer Placeholder 5"/>
          <p:cNvSpPr>
            <a:spLocks noGrp="1"/>
          </p:cNvSpPr>
          <p:nvPr>
            <p:ph type="ftr" sz="quarter" idx="11"/>
          </p:nvPr>
        </p:nvSpPr>
        <p:spPr/>
        <p:txBody>
          <a:bodyPr/>
          <a:lstStyle/>
          <a:p>
            <a:pPr algn="just"/>
            <a:endParaRPr lang="en-BE" dirty="0">
              <a:ea typeface="Calibri" panose="020F0502020204030204" pitchFamily="34" charset="0"/>
            </a:endParaRPr>
          </a:p>
        </p:txBody>
      </p:sp>
      <p:sp>
        <p:nvSpPr>
          <p:cNvPr id="7" name="Slide Number Placeholder 6"/>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73698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LID4096"/>
              <a:t>October 2021</a:t>
            </a:r>
            <a:endParaRPr lang="en-BE"/>
          </a:p>
        </p:txBody>
      </p:sp>
      <p:sp>
        <p:nvSpPr>
          <p:cNvPr id="8" name="Footer Placeholder 7"/>
          <p:cNvSpPr>
            <a:spLocks noGrp="1"/>
          </p:cNvSpPr>
          <p:nvPr>
            <p:ph type="ftr" sz="quarter" idx="11"/>
          </p:nvPr>
        </p:nvSpPr>
        <p:spPr/>
        <p:txBody>
          <a:bodyPr/>
          <a:lstStyle/>
          <a:p>
            <a:pPr algn="just"/>
            <a:endParaRPr lang="en-BE" dirty="0">
              <a:ea typeface="Calibri" panose="020F0502020204030204" pitchFamily="34" charset="0"/>
            </a:endParaRPr>
          </a:p>
        </p:txBody>
      </p:sp>
      <p:sp>
        <p:nvSpPr>
          <p:cNvPr id="9" name="Slide Number Placeholder 8"/>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354608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dirty="0"/>
              <a:t>March 2022</a:t>
            </a:r>
            <a:endParaRPr lang="en-BE" dirty="0"/>
          </a:p>
        </p:txBody>
      </p:sp>
      <p:sp>
        <p:nvSpPr>
          <p:cNvPr id="4" name="Footer Placeholder 3"/>
          <p:cNvSpPr>
            <a:spLocks noGrp="1"/>
          </p:cNvSpPr>
          <p:nvPr>
            <p:ph type="ftr" sz="quarter" idx="11"/>
          </p:nvPr>
        </p:nvSpPr>
        <p:spPr/>
        <p:txBody>
          <a:bodyPr/>
          <a:lstStyle/>
          <a:p>
            <a:pPr algn="just"/>
            <a:endParaRPr lang="en-BE" dirty="0">
              <a:ea typeface="Calibri" panose="020F0502020204030204" pitchFamily="34" charset="0"/>
            </a:endParaRPr>
          </a:p>
        </p:txBody>
      </p:sp>
      <p:sp>
        <p:nvSpPr>
          <p:cNvPr id="5" name="Slide Number Placeholder 4"/>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155249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GB" dirty="0"/>
              <a:t>March 2022</a:t>
            </a:r>
            <a:endParaRPr lang="en-BE"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just"/>
            <a:endParaRPr lang="en-BE" dirty="0">
              <a:ea typeface="Calibri" panose="020F0502020204030204" pitchFamily="34" charset="0"/>
            </a:endParaRPr>
          </a:p>
        </p:txBody>
      </p:sp>
      <p:sp>
        <p:nvSpPr>
          <p:cNvPr id="9" name="Slide Number Placeholder 8"/>
          <p:cNvSpPr>
            <a:spLocks noGrp="1"/>
          </p:cNvSpPr>
          <p:nvPr>
            <p:ph type="sldNum" sz="quarter" idx="12"/>
          </p:nvPr>
        </p:nvSpPr>
        <p:spPr/>
        <p:txBody>
          <a:bodyPr/>
          <a:lstStyle/>
          <a:p>
            <a:fld id="{E0EA0D9F-031B-4345-A1DB-5D411FDDD9DF}" type="slidenum">
              <a:rPr lang="en-BE" smtClean="0"/>
              <a:t>‹#›</a:t>
            </a:fld>
            <a:endParaRPr lang="en-BE"/>
          </a:p>
        </p:txBody>
      </p:sp>
      <p:pic>
        <p:nvPicPr>
          <p:cNvPr id="13" name="Picture 12">
            <a:extLst>
              <a:ext uri="{FF2B5EF4-FFF2-40B4-BE49-F238E27FC236}">
                <a16:creationId xmlns:a16="http://schemas.microsoft.com/office/drawing/2014/main" id="{E6117E2D-C1AC-4D50-86B1-B71BA27456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168275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GB" dirty="0"/>
              <a:t>March 2022</a:t>
            </a:r>
            <a:endParaRPr lang="en-BE"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lgn="just"/>
            <a:endParaRPr lang="en-BE" dirty="0">
              <a:ea typeface="Calibri" panose="020F0502020204030204" pitchFamily="34" charset="0"/>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EA0D9F-031B-4345-A1DB-5D411FDDD9DF}" type="slidenum">
              <a:rPr lang="en-BE" smtClean="0"/>
              <a:t>‹#›</a:t>
            </a:fld>
            <a:endParaRPr lang="en-BE"/>
          </a:p>
        </p:txBody>
      </p:sp>
    </p:spTree>
    <p:extLst>
      <p:ext uri="{BB962C8B-B14F-4D97-AF65-F5344CB8AC3E}">
        <p14:creationId xmlns:p14="http://schemas.microsoft.com/office/powerpoint/2010/main" val="137801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March 2022</a:t>
            </a:r>
            <a:endParaRPr lang="en-BE" dirty="0"/>
          </a:p>
        </p:txBody>
      </p:sp>
      <p:sp>
        <p:nvSpPr>
          <p:cNvPr id="5" name="Footer Placeholder 4"/>
          <p:cNvSpPr>
            <a:spLocks noGrp="1"/>
          </p:cNvSpPr>
          <p:nvPr>
            <p:ph type="ftr" sz="quarter" idx="11"/>
          </p:nvPr>
        </p:nvSpPr>
        <p:spPr/>
        <p:txBody>
          <a:bodyPr/>
          <a:lstStyle/>
          <a:p>
            <a:pPr algn="just"/>
            <a:endParaRPr lang="en-BE" dirty="0">
              <a:ea typeface="Calibri" panose="020F0502020204030204" pitchFamily="34" charset="0"/>
            </a:endParaRPr>
          </a:p>
        </p:txBody>
      </p:sp>
      <p:sp>
        <p:nvSpPr>
          <p:cNvPr id="6" name="Slide Number Placeholder 5"/>
          <p:cNvSpPr>
            <a:spLocks noGrp="1"/>
          </p:cNvSpPr>
          <p:nvPr>
            <p:ph type="sldNum" sz="quarter" idx="12"/>
          </p:nvPr>
        </p:nvSpPr>
        <p:spPr/>
        <p:txBody>
          <a:bodyPr/>
          <a:lstStyle/>
          <a:p>
            <a:fld id="{E0EA0D9F-031B-4345-A1DB-5D411FDDD9DF}" type="slidenum">
              <a:rPr lang="en-BE" smtClean="0"/>
              <a:t>‹#›</a:t>
            </a:fld>
            <a:endParaRPr lang="en-BE"/>
          </a:p>
        </p:txBody>
      </p:sp>
    </p:spTree>
    <p:extLst>
      <p:ext uri="{BB962C8B-B14F-4D97-AF65-F5344CB8AC3E}">
        <p14:creationId xmlns:p14="http://schemas.microsoft.com/office/powerpoint/2010/main" val="86020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GB" dirty="0"/>
              <a:t>March 2022</a:t>
            </a:r>
            <a:endParaRPr lang="en-BE" dirty="0"/>
          </a:p>
        </p:txBody>
      </p:sp>
      <p:sp>
        <p:nvSpPr>
          <p:cNvPr id="5" name="Footer Placeholder 4"/>
          <p:cNvSpPr>
            <a:spLocks noGrp="1"/>
          </p:cNvSpPr>
          <p:nvPr>
            <p:ph type="ftr" sz="quarter" idx="3"/>
          </p:nvPr>
        </p:nvSpPr>
        <p:spPr>
          <a:xfrm>
            <a:off x="3040817" y="6459786"/>
            <a:ext cx="3617103" cy="365125"/>
          </a:xfrm>
          <a:prstGeom prst="rect">
            <a:avLst/>
          </a:prstGeom>
        </p:spPr>
        <p:txBody>
          <a:bodyPr vert="horz" lIns="91440" tIns="45720" rIns="91440" bIns="45720" rtlCol="0" anchor="ctr"/>
          <a:lstStyle>
            <a:lvl1pPr algn="ctr">
              <a:defRPr sz="800" cap="none" baseline="0">
                <a:solidFill>
                  <a:srgbClr val="FFFFFF"/>
                </a:solidFill>
              </a:defRPr>
            </a:lvl1pPr>
          </a:lstStyle>
          <a:p>
            <a:endParaRPr lang="en-BE" dirty="0">
              <a:ea typeface="Calibri" panose="020F0502020204030204" pitchFamily="34" charset="0"/>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0EA0D9F-031B-4345-A1DB-5D411FDDD9DF}" type="slidenum">
              <a:rPr lang="en-BE" smtClean="0"/>
              <a:t>‹#›</a:t>
            </a:fld>
            <a:endParaRPr lang="en-BE"/>
          </a:p>
        </p:txBody>
      </p:sp>
      <p:pic>
        <p:nvPicPr>
          <p:cNvPr id="11" name="Picture 10">
            <a:extLst>
              <a:ext uri="{FF2B5EF4-FFF2-40B4-BE49-F238E27FC236}">
                <a16:creationId xmlns:a16="http://schemas.microsoft.com/office/drawing/2014/main" id="{820E3D68-7DE4-433C-969F-9FCB402A67F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7609945" y="279563"/>
            <a:ext cx="1534056" cy="607996"/>
          </a:xfrm>
          <a:prstGeom prst="rect">
            <a:avLst/>
          </a:prstGeom>
        </p:spPr>
      </p:pic>
      <p:pic>
        <p:nvPicPr>
          <p:cNvPr id="13" name="Picture 12">
            <a:extLst>
              <a:ext uri="{FF2B5EF4-FFF2-40B4-BE49-F238E27FC236}">
                <a16:creationId xmlns:a16="http://schemas.microsoft.com/office/drawing/2014/main" id="{5DD1E9D3-AED3-469A-995A-2C07EF4E409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36276811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9" r:id="rId9"/>
    <p:sldLayoutId id="2147483700" r:id="rId10"/>
    <p:sldLayoutId id="2147483703" r:id="rId11"/>
    <p:sldLayoutId id="2147483731"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Home slide</a:t>
            </a:r>
            <a:br>
              <a:rPr lang="en-US" dirty="0"/>
            </a:b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GB" dirty="0"/>
              <a:t>March 2022</a:t>
            </a:r>
            <a:endParaRPr lang="en-BE" dirty="0"/>
          </a:p>
        </p:txBody>
      </p:sp>
      <p:sp>
        <p:nvSpPr>
          <p:cNvPr id="5" name="Footer Placeholder 4"/>
          <p:cNvSpPr>
            <a:spLocks noGrp="1"/>
          </p:cNvSpPr>
          <p:nvPr>
            <p:ph type="ftr" sz="quarter" idx="3"/>
          </p:nvPr>
        </p:nvSpPr>
        <p:spPr>
          <a:xfrm>
            <a:off x="3040817" y="6459786"/>
            <a:ext cx="3617103" cy="365125"/>
          </a:xfrm>
          <a:prstGeom prst="rect">
            <a:avLst/>
          </a:prstGeom>
        </p:spPr>
        <p:txBody>
          <a:bodyPr vert="horz" lIns="91440" tIns="45720" rIns="91440" bIns="45720" rtlCol="0" anchor="ctr"/>
          <a:lstStyle>
            <a:lvl1pPr algn="ctr">
              <a:defRPr sz="800" cap="none" baseline="0">
                <a:solidFill>
                  <a:srgbClr val="FFFFFF"/>
                </a:solidFill>
              </a:defRPr>
            </a:lvl1pPr>
          </a:lstStyle>
          <a:p>
            <a:endParaRPr lang="en-BE" dirty="0">
              <a:ea typeface="Calibri" panose="020F0502020204030204" pitchFamily="34" charset="0"/>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0EA0D9F-031B-4345-A1DB-5D411FDDD9DF}" type="slidenum">
              <a:rPr lang="en-BE" smtClean="0"/>
              <a:t>‹#›</a:t>
            </a:fld>
            <a:endParaRPr lang="en-B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20E3D68-7DE4-433C-969F-9FCB402A67F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7609945" y="279563"/>
            <a:ext cx="1534056" cy="607996"/>
          </a:xfrm>
          <a:prstGeom prst="rect">
            <a:avLst/>
          </a:prstGeom>
        </p:spPr>
      </p:pic>
      <p:pic>
        <p:nvPicPr>
          <p:cNvPr id="13" name="Picture 12">
            <a:extLst>
              <a:ext uri="{FF2B5EF4-FFF2-40B4-BE49-F238E27FC236}">
                <a16:creationId xmlns:a16="http://schemas.microsoft.com/office/drawing/2014/main" id="{5DD1E9D3-AED3-469A-995A-2C07EF4E409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253592889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dirty="0"/>
          </a:p>
        </p:txBody>
      </p:sp>
      <p:sp>
        <p:nvSpPr>
          <p:cNvPr id="9" name="Rectangle 8"/>
          <p:cNvSpPr/>
          <p:nvPr/>
        </p:nvSpPr>
        <p:spPr>
          <a:xfrm>
            <a:off x="0" y="6334315"/>
            <a:ext cx="9144001" cy="65999"/>
          </a:xfrm>
          <a:prstGeom prst="rect">
            <a:avLst/>
          </a:prstGeom>
          <a:solidFill>
            <a:srgbClr val="8AC4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Home slide</a:t>
            </a:r>
            <a:br>
              <a:rPr lang="en-US" dirty="0"/>
            </a:b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GB" dirty="0"/>
              <a:t>March 2022</a:t>
            </a:r>
            <a:endParaRPr lang="en-BE" dirty="0"/>
          </a:p>
        </p:txBody>
      </p:sp>
      <p:sp>
        <p:nvSpPr>
          <p:cNvPr id="5" name="Footer Placeholder 4"/>
          <p:cNvSpPr>
            <a:spLocks noGrp="1"/>
          </p:cNvSpPr>
          <p:nvPr>
            <p:ph type="ftr" sz="quarter" idx="3"/>
          </p:nvPr>
        </p:nvSpPr>
        <p:spPr>
          <a:xfrm>
            <a:off x="3040817" y="6459786"/>
            <a:ext cx="3617103" cy="365125"/>
          </a:xfrm>
          <a:prstGeom prst="rect">
            <a:avLst/>
          </a:prstGeom>
        </p:spPr>
        <p:txBody>
          <a:bodyPr vert="horz" lIns="91440" tIns="45720" rIns="91440" bIns="45720" rtlCol="0" anchor="ctr"/>
          <a:lstStyle>
            <a:lvl1pPr algn="ctr">
              <a:defRPr sz="800" cap="none" baseline="0">
                <a:solidFill>
                  <a:srgbClr val="FFFFFF"/>
                </a:solidFill>
              </a:defRPr>
            </a:lvl1pPr>
          </a:lstStyle>
          <a:p>
            <a:endParaRPr lang="en-BE" dirty="0">
              <a:ea typeface="Calibri" panose="020F0502020204030204" pitchFamily="34" charset="0"/>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0EA0D9F-031B-4345-A1DB-5D411FDDD9DF}" type="slidenum">
              <a:rPr lang="en-BE" smtClean="0"/>
              <a:t>‹#›</a:t>
            </a:fld>
            <a:endParaRPr lang="en-B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20E3D68-7DE4-433C-969F-9FCB402A67F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7609945" y="279563"/>
            <a:ext cx="1534056" cy="607996"/>
          </a:xfrm>
          <a:prstGeom prst="rect">
            <a:avLst/>
          </a:prstGeom>
        </p:spPr>
      </p:pic>
      <p:pic>
        <p:nvPicPr>
          <p:cNvPr id="13" name="Picture 12">
            <a:extLst>
              <a:ext uri="{FF2B5EF4-FFF2-40B4-BE49-F238E27FC236}">
                <a16:creationId xmlns:a16="http://schemas.microsoft.com/office/drawing/2014/main" id="{5DD1E9D3-AED3-469A-995A-2C07EF4E409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619386" y="6437352"/>
            <a:ext cx="717620" cy="384097"/>
          </a:xfrm>
          <a:prstGeom prst="rect">
            <a:avLst/>
          </a:prstGeom>
        </p:spPr>
      </p:pic>
    </p:spTree>
    <p:extLst>
      <p:ext uri="{BB962C8B-B14F-4D97-AF65-F5344CB8AC3E}">
        <p14:creationId xmlns:p14="http://schemas.microsoft.com/office/powerpoint/2010/main" val="39463412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energyefficientmortgages.eu/home-ecosystem/"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www.energy-efficient-mortgage-label.org/product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jDUxdjvH0zo"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emf_ecbc" TargetMode="External"/><Relationship Id="rId2" Type="http://schemas.openxmlformats.org/officeDocument/2006/relationships/hyperlink" Target="https://energyefficientmortgages.eu/" TargetMode="External"/><Relationship Id="rId1" Type="http://schemas.openxmlformats.org/officeDocument/2006/relationships/slideLayout" Target="../slideLayouts/slideLayout8.xml"/><Relationship Id="rId4" Type="http://schemas.openxmlformats.org/officeDocument/2006/relationships/hyperlink" Target="https://be.linkedin.com/company/european-mortgage-federatio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hyperlink" Target="https://energy.ec.europa.eu/topics/energy-efficiency/energy-efficient-buildings/certificates-and-inspections_en" TargetMode="External"/><Relationship Id="rId2" Type="http://schemas.openxmlformats.org/officeDocument/2006/relationships/hyperlink" Target="https://energy.ec.europa.eu/topics/energy-efficiency/energy-efficient-buildings/long-term-renovation-strategies_e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europarl.europa.eu/RegData/seance_pleniere/textes_adoptes/definitif/2023/03-14/0068/P9_TA(2023)0068_EN.pdf" TargetMode="External"/><Relationship Id="rId2" Type="http://schemas.openxmlformats.org/officeDocument/2006/relationships/hyperlink" Target="https://data.consilium.europa.eu/doc/document/ST-13280-2022-INIT/en/pdf" TargetMode="External"/><Relationship Id="rId1" Type="http://schemas.openxmlformats.org/officeDocument/2006/relationships/slideLayout" Target="../slideLayouts/slideLayout6.xml"/><Relationship Id="rId4" Type="http://schemas.openxmlformats.org/officeDocument/2006/relationships/hyperlink" Target="https://ec.europa.eu/commission/presscorner/detail/en/ip_23_642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23B2D6-62B4-4F62-AB95-6CDF3CA95A83}"/>
              </a:ext>
            </a:extLst>
          </p:cNvPr>
          <p:cNvSpPr>
            <a:spLocks noGrp="1"/>
          </p:cNvSpPr>
          <p:nvPr>
            <p:ph type="sldNum" sz="quarter" idx="12"/>
          </p:nvPr>
        </p:nvSpPr>
        <p:spPr/>
        <p:txBody>
          <a:bodyPr/>
          <a:lstStyle/>
          <a:p>
            <a:fld id="{E0EA0D9F-031B-4345-A1DB-5D411FDDD9DF}" type="slidenum">
              <a:rPr lang="en-BE" smtClean="0"/>
              <a:t>1</a:t>
            </a:fld>
            <a:endParaRPr lang="en-BE"/>
          </a:p>
        </p:txBody>
      </p:sp>
      <p:pic>
        <p:nvPicPr>
          <p:cNvPr id="5" name="Picture 4" descr="A winding road through a forest&#10;&#10;Description automatically generated with medium confidence">
            <a:extLst>
              <a:ext uri="{FF2B5EF4-FFF2-40B4-BE49-F238E27FC236}">
                <a16:creationId xmlns:a16="http://schemas.microsoft.com/office/drawing/2014/main" id="{71AE5AE6-47DF-4BDE-96C7-6425883AF2A7}"/>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0"/>
            <a:ext cx="9144000" cy="4873841"/>
          </a:xfrm>
          <a:prstGeom prst="rect">
            <a:avLst/>
          </a:prstGeom>
        </p:spPr>
      </p:pic>
      <p:sp>
        <p:nvSpPr>
          <p:cNvPr id="11" name="TextBox 10">
            <a:extLst>
              <a:ext uri="{FF2B5EF4-FFF2-40B4-BE49-F238E27FC236}">
                <a16:creationId xmlns:a16="http://schemas.microsoft.com/office/drawing/2014/main" id="{060FA84D-297A-4862-BF2E-FFDAFCD3C8C5}"/>
              </a:ext>
            </a:extLst>
          </p:cNvPr>
          <p:cNvSpPr txBox="1"/>
          <p:nvPr/>
        </p:nvSpPr>
        <p:spPr>
          <a:xfrm>
            <a:off x="134636" y="5185080"/>
            <a:ext cx="8874728" cy="830997"/>
          </a:xfrm>
          <a:prstGeom prst="rect">
            <a:avLst/>
          </a:prstGeom>
          <a:noFill/>
        </p:spPr>
        <p:txBody>
          <a:bodyPr wrap="square">
            <a:spAutoFit/>
          </a:bodyPr>
          <a:lstStyle/>
          <a:p>
            <a:pPr algn="ctr"/>
            <a:r>
              <a:rPr lang="en-US" sz="2400" b="1" dirty="0">
                <a:solidFill>
                  <a:srgbClr val="009045"/>
                </a:solidFill>
                <a:latin typeface="+mj-lt"/>
              </a:rPr>
              <a:t>The mortgage market between the real economy and financial markets:</a:t>
            </a:r>
            <a:r>
              <a:rPr lang="en-US" sz="2800" b="1" dirty="0">
                <a:solidFill>
                  <a:srgbClr val="009045"/>
                </a:solidFill>
                <a:latin typeface="+mj-lt"/>
              </a:rPr>
              <a:t> </a:t>
            </a:r>
          </a:p>
          <a:p>
            <a:pPr algn="ctr"/>
            <a:r>
              <a:rPr lang="en-US" sz="2000" b="1" dirty="0">
                <a:solidFill>
                  <a:srgbClr val="009045"/>
                </a:solidFill>
                <a:latin typeface="+mj-lt"/>
              </a:rPr>
              <a:t>an operational approach to the housing market</a:t>
            </a:r>
          </a:p>
        </p:txBody>
      </p:sp>
      <p:pic>
        <p:nvPicPr>
          <p:cNvPr id="13" name="Picture 12" descr="A picture containing logo&#10;&#10;Description automatically generated">
            <a:extLst>
              <a:ext uri="{FF2B5EF4-FFF2-40B4-BE49-F238E27FC236}">
                <a16:creationId xmlns:a16="http://schemas.microsoft.com/office/drawing/2014/main" id="{0D251AE7-53F6-476F-868D-D13791B67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975" y="630316"/>
            <a:ext cx="5714025" cy="3058364"/>
          </a:xfrm>
          <a:prstGeom prst="rect">
            <a:avLst/>
          </a:prstGeom>
        </p:spPr>
      </p:pic>
      <p:pic>
        <p:nvPicPr>
          <p:cNvPr id="8" name="Picture 7">
            <a:extLst>
              <a:ext uri="{FF2B5EF4-FFF2-40B4-BE49-F238E27FC236}">
                <a16:creationId xmlns:a16="http://schemas.microsoft.com/office/drawing/2014/main" id="{E933AC6E-F7F4-4523-93A6-B8F9466E8BD0}"/>
              </a:ext>
            </a:extLst>
          </p:cNvPr>
          <p:cNvPicPr>
            <a:picLocks noChangeAspect="1"/>
          </p:cNvPicPr>
          <p:nvPr/>
        </p:nvPicPr>
        <p:blipFill>
          <a:blip r:embed="rId4"/>
          <a:stretch>
            <a:fillRect/>
          </a:stretch>
        </p:blipFill>
        <p:spPr>
          <a:xfrm>
            <a:off x="2589870" y="6440979"/>
            <a:ext cx="574935" cy="383932"/>
          </a:xfrm>
          <a:prstGeom prst="rect">
            <a:avLst/>
          </a:prstGeom>
        </p:spPr>
      </p:pic>
      <p:sp>
        <p:nvSpPr>
          <p:cNvPr id="6" name="TextBox 5">
            <a:extLst>
              <a:ext uri="{FF2B5EF4-FFF2-40B4-BE49-F238E27FC236}">
                <a16:creationId xmlns:a16="http://schemas.microsoft.com/office/drawing/2014/main" id="{9292D5CA-790F-4FE9-A680-0FC616092289}"/>
              </a:ext>
            </a:extLst>
          </p:cNvPr>
          <p:cNvSpPr txBox="1"/>
          <p:nvPr/>
        </p:nvSpPr>
        <p:spPr>
          <a:xfrm>
            <a:off x="3164805" y="6400595"/>
            <a:ext cx="3453413" cy="529376"/>
          </a:xfrm>
          <a:prstGeom prst="rect">
            <a:avLst/>
          </a:prstGeom>
          <a:noFill/>
        </p:spPr>
        <p:txBody>
          <a:bodyPr wrap="square" rtlCol="0">
            <a:spAutoFit/>
          </a:bodyPr>
          <a:lstStyle/>
          <a:p>
            <a:pPr algn="just"/>
            <a:r>
              <a:rPr lang="en-US" sz="680" i="1" dirty="0">
                <a:solidFill>
                  <a:schemeClr val="bg1"/>
                </a:solidFill>
                <a:ea typeface="Calibri" panose="020F0502020204030204" pitchFamily="34" charset="0"/>
              </a:rPr>
              <a:t>The </a:t>
            </a:r>
            <a:r>
              <a:rPr lang="en-US" sz="680" i="1" dirty="0" err="1">
                <a:solidFill>
                  <a:schemeClr val="bg1"/>
                </a:solidFill>
                <a:ea typeface="Calibri" panose="020F0502020204030204" pitchFamily="34" charset="0"/>
              </a:rPr>
              <a:t>EeMAP</a:t>
            </a:r>
            <a:r>
              <a:rPr lang="en-US" sz="680" i="1" dirty="0">
                <a:solidFill>
                  <a:schemeClr val="bg1"/>
                </a:solidFill>
                <a:ea typeface="Calibri" panose="020F0502020204030204" pitchFamily="34" charset="0"/>
              </a:rPr>
              <a:t>, </a:t>
            </a:r>
            <a:r>
              <a:rPr lang="en-US" sz="680" i="1" dirty="0" err="1">
                <a:solidFill>
                  <a:schemeClr val="bg1"/>
                </a:solidFill>
                <a:ea typeface="Calibri" panose="020F0502020204030204" pitchFamily="34" charset="0"/>
              </a:rPr>
              <a:t>EeDaPP</a:t>
            </a:r>
            <a:r>
              <a:rPr lang="en-US" sz="680" i="1" dirty="0">
                <a:solidFill>
                  <a:schemeClr val="bg1"/>
                </a:solidFill>
                <a:ea typeface="Calibri" panose="020F0502020204030204" pitchFamily="34" charset="0"/>
              </a:rPr>
              <a:t>, </a:t>
            </a:r>
            <a:r>
              <a:rPr lang="en-US" sz="680" i="1" dirty="0" err="1">
                <a:solidFill>
                  <a:schemeClr val="bg1"/>
                </a:solidFill>
                <a:ea typeface="Calibri" panose="020F0502020204030204" pitchFamily="34" charset="0"/>
              </a:rPr>
              <a:t>EeMMIP</a:t>
            </a:r>
            <a:r>
              <a:rPr lang="en-US" sz="680" i="1" dirty="0">
                <a:solidFill>
                  <a:schemeClr val="bg1"/>
                </a:solidFill>
                <a:ea typeface="Calibri" panose="020F0502020204030204" pitchFamily="34" charset="0"/>
              </a:rPr>
              <a:t> projects have received funding from the European Union’s Horizon 2020 research and innovation </a:t>
            </a:r>
            <a:r>
              <a:rPr lang="en-US" sz="680" i="1" dirty="0" err="1">
                <a:solidFill>
                  <a:schemeClr val="bg1"/>
                </a:solidFill>
                <a:ea typeface="Calibri" panose="020F0502020204030204" pitchFamily="34" charset="0"/>
              </a:rPr>
              <a:t>programme</a:t>
            </a:r>
            <a:r>
              <a:rPr lang="en-US" sz="680" i="1" dirty="0">
                <a:solidFill>
                  <a:schemeClr val="bg1"/>
                </a:solidFill>
                <a:ea typeface="Calibri" panose="020F0502020204030204" pitchFamily="34" charset="0"/>
              </a:rPr>
              <a:t> under grant agreement no. 746205, no. 784979 and no. 894117 respectively.</a:t>
            </a:r>
            <a:endParaRPr lang="en-BE" sz="680" dirty="0">
              <a:solidFill>
                <a:schemeClr val="bg1"/>
              </a:solidFill>
              <a:ea typeface="Calibri" panose="020F0502020204030204" pitchFamily="34" charset="0"/>
            </a:endParaRPr>
          </a:p>
          <a:p>
            <a:endParaRPr lang="LID4096" sz="800" dirty="0">
              <a:solidFill>
                <a:schemeClr val="bg1"/>
              </a:solidFill>
            </a:endParaRPr>
          </a:p>
        </p:txBody>
      </p:sp>
    </p:spTree>
    <p:extLst>
      <p:ext uri="{BB962C8B-B14F-4D97-AF65-F5344CB8AC3E}">
        <p14:creationId xmlns:p14="http://schemas.microsoft.com/office/powerpoint/2010/main" val="339402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AE2677A-3C9D-45CE-949E-A68F851E4BD6}"/>
              </a:ext>
            </a:extLst>
          </p:cNvPr>
          <p:cNvSpPr>
            <a:spLocks noGrp="1"/>
          </p:cNvSpPr>
          <p:nvPr>
            <p:ph type="ftr" sz="quarter" idx="11"/>
          </p:nvPr>
        </p:nvSpPr>
        <p:spPr/>
        <p:txBody>
          <a:bodyPr/>
          <a:lstStyle/>
          <a:p>
            <a:r>
              <a:rPr lang="en-GB"/>
              <a:t>Energy Efficient Mortgage Label</a:t>
            </a:r>
            <a:endParaRPr lang="en-BE" dirty="0"/>
          </a:p>
        </p:txBody>
      </p:sp>
      <p:sp>
        <p:nvSpPr>
          <p:cNvPr id="6" name="Slide Number Placeholder 5">
            <a:extLst>
              <a:ext uri="{FF2B5EF4-FFF2-40B4-BE49-F238E27FC236}">
                <a16:creationId xmlns:a16="http://schemas.microsoft.com/office/drawing/2014/main" id="{DF025D8F-EEC7-4B48-B7CF-5B416ED33EBA}"/>
              </a:ext>
            </a:extLst>
          </p:cNvPr>
          <p:cNvSpPr>
            <a:spLocks noGrp="1"/>
          </p:cNvSpPr>
          <p:nvPr>
            <p:ph type="sldNum" sz="quarter" idx="12"/>
          </p:nvPr>
        </p:nvSpPr>
        <p:spPr/>
        <p:txBody>
          <a:bodyPr/>
          <a:lstStyle/>
          <a:p>
            <a:fld id="{E0EA0D9F-031B-4345-A1DB-5D411FDDD9DF}" type="slidenum">
              <a:rPr lang="en-BE" smtClean="0"/>
              <a:t>10</a:t>
            </a:fld>
            <a:endParaRPr lang="en-BE"/>
          </a:p>
        </p:txBody>
      </p:sp>
      <p:sp>
        <p:nvSpPr>
          <p:cNvPr id="8" name="Rectangle 7">
            <a:extLst>
              <a:ext uri="{FF2B5EF4-FFF2-40B4-BE49-F238E27FC236}">
                <a16:creationId xmlns:a16="http://schemas.microsoft.com/office/drawing/2014/main" id="{39E60F10-DF7C-41F3-9EE2-A249E7D42901}"/>
              </a:ext>
            </a:extLst>
          </p:cNvPr>
          <p:cNvSpPr/>
          <p:nvPr/>
        </p:nvSpPr>
        <p:spPr>
          <a:xfrm>
            <a:off x="2943886" y="1106664"/>
            <a:ext cx="5985779" cy="5447645"/>
          </a:xfrm>
          <a:prstGeom prst="rect">
            <a:avLst/>
          </a:prstGeom>
        </p:spPr>
        <p:txBody>
          <a:bodyPr wrap="square">
            <a:spAutoFit/>
          </a:bodyPr>
          <a:lstStyle/>
          <a:p>
            <a:pPr marL="285750" indent="-285750">
              <a:buFontTx/>
              <a:buChar char="-"/>
            </a:pPr>
            <a:endParaRPr lang="es-ES_tradnl" sz="1400" dirty="0"/>
          </a:p>
          <a:p>
            <a:pPr marL="285750" indent="-285750">
              <a:buFontTx/>
              <a:buChar char="-"/>
            </a:pPr>
            <a:r>
              <a:rPr lang="en-GB" sz="1600" dirty="0">
                <a:latin typeface="Calibri" panose="020F0502020204030204" pitchFamily="34" charset="0"/>
                <a:cs typeface="Calibri" panose="020F0502020204030204" pitchFamily="34" charset="0"/>
              </a:rPr>
              <a:t>To </a:t>
            </a:r>
            <a:r>
              <a:rPr lang="en-GB" sz="1600" b="1" dirty="0">
                <a:latin typeface="Calibri" panose="020F0502020204030204" pitchFamily="34" charset="0"/>
                <a:cs typeface="Calibri" panose="020F0502020204030204" pitchFamily="34" charset="0"/>
              </a:rPr>
              <a:t>maximise</a:t>
            </a: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regulatory alignment</a:t>
            </a:r>
            <a:r>
              <a:rPr lang="en-GB" sz="1600" dirty="0">
                <a:latin typeface="Calibri" panose="020F0502020204030204" pitchFamily="34" charset="0"/>
                <a:cs typeface="Calibri" panose="020F0502020204030204" pitchFamily="34" charset="0"/>
              </a:rPr>
              <a:t> with the main legal and policy developments such as the EU Taxonomy, Mortgage Credit Directive, CRR or equivalents at international level.</a:t>
            </a:r>
          </a:p>
          <a:p>
            <a:endParaRPr lang="en-GB" sz="1600" dirty="0">
              <a:latin typeface="Calibri" panose="020F0502020204030204" pitchFamily="34" charset="0"/>
              <a:cs typeface="Calibri" panose="020F0502020204030204" pitchFamily="34" charset="0"/>
            </a:endParaRPr>
          </a:p>
          <a:p>
            <a:pPr marL="285750" indent="-285750">
              <a:buFontTx/>
              <a:buChar char="-"/>
            </a:pPr>
            <a:r>
              <a:rPr lang="en-GB" sz="1600" dirty="0">
                <a:latin typeface="Calibri" panose="020F0502020204030204" pitchFamily="34" charset="0"/>
                <a:cs typeface="Calibri" panose="020F0502020204030204" pitchFamily="34" charset="0"/>
              </a:rPr>
              <a:t>To </a:t>
            </a:r>
            <a:r>
              <a:rPr lang="en-GB" sz="1600" b="1" dirty="0">
                <a:latin typeface="Calibri" panose="020F0502020204030204" pitchFamily="34" charset="0"/>
                <a:cs typeface="Calibri" panose="020F0502020204030204" pitchFamily="34" charset="0"/>
              </a:rPr>
              <a:t>establish the benchmark for Energy Efficient Mortgages (EEM)</a:t>
            </a:r>
            <a:r>
              <a:rPr lang="en-GB" sz="1600" dirty="0">
                <a:latin typeface="Calibri" panose="020F0502020204030204" pitchFamily="34" charset="0"/>
                <a:cs typeface="Calibri" panose="020F0502020204030204" pitchFamily="34" charset="0"/>
              </a:rPr>
              <a:t> for a global audience (following the lead of the Covered Bond Label)</a:t>
            </a:r>
          </a:p>
          <a:p>
            <a:endParaRPr lang="en-GB" sz="1600" dirty="0">
              <a:latin typeface="Calibri" panose="020F0502020204030204" pitchFamily="34" charset="0"/>
              <a:cs typeface="Calibri" panose="020F0502020204030204" pitchFamily="34" charset="0"/>
            </a:endParaRPr>
          </a:p>
          <a:p>
            <a:pPr marL="285750" indent="-285750">
              <a:buFontTx/>
              <a:buChar char="-"/>
            </a:pPr>
            <a:r>
              <a:rPr lang="en-GB" sz="1600" dirty="0">
                <a:latin typeface="Calibri" panose="020F0502020204030204" pitchFamily="34" charset="0"/>
                <a:cs typeface="Calibri" panose="020F0502020204030204" pitchFamily="34" charset="0"/>
              </a:rPr>
              <a:t>To </a:t>
            </a:r>
            <a:r>
              <a:rPr lang="en-GB" sz="1600" b="1" dirty="0">
                <a:latin typeface="Calibri" panose="020F0502020204030204" pitchFamily="34" charset="0"/>
                <a:cs typeface="Calibri" panose="020F0502020204030204" pitchFamily="34" charset="0"/>
              </a:rPr>
              <a:t>provide more information on the portfolios of energy efficient loans</a:t>
            </a:r>
            <a:r>
              <a:rPr lang="en-GB" sz="1600" dirty="0">
                <a:latin typeface="Calibri" panose="020F0502020204030204" pitchFamily="34" charset="0"/>
                <a:cs typeface="Calibri" panose="020F0502020204030204" pitchFamily="34" charset="0"/>
              </a:rPr>
              <a:t> as assets to be included in green covered bonds</a:t>
            </a:r>
          </a:p>
          <a:p>
            <a:pPr marL="285750" indent="-285750">
              <a:buFontTx/>
              <a:buChar char="-"/>
            </a:pPr>
            <a:r>
              <a:rPr lang="en-GB" sz="1600" dirty="0">
                <a:latin typeface="Calibri" panose="020F0502020204030204" pitchFamily="34" charset="0"/>
                <a:cs typeface="Calibri" panose="020F0502020204030204" pitchFamily="34" charset="0"/>
              </a:rPr>
              <a:t>To </a:t>
            </a:r>
            <a:r>
              <a:rPr lang="en-GB" sz="1600" b="1" dirty="0">
                <a:latin typeface="Calibri" panose="020F0502020204030204" pitchFamily="34" charset="0"/>
                <a:cs typeface="Calibri" panose="020F0502020204030204" pitchFamily="34" charset="0"/>
              </a:rPr>
              <a:t>provide</a:t>
            </a: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better evaluation of financial performance </a:t>
            </a:r>
            <a:r>
              <a:rPr lang="en-GB" sz="1600" dirty="0">
                <a:latin typeface="Calibri" panose="020F0502020204030204" pitchFamily="34" charset="0"/>
                <a:cs typeface="Calibri" panose="020F0502020204030204" pitchFamily="34" charset="0"/>
              </a:rPr>
              <a:t>relative to inefficient alternatives</a:t>
            </a:r>
          </a:p>
          <a:p>
            <a:pPr marL="285750" indent="-285750">
              <a:buFontTx/>
              <a:buChar char="-"/>
            </a:pPr>
            <a:r>
              <a:rPr lang="en-GB" sz="1600" dirty="0">
                <a:latin typeface="Calibri" panose="020F0502020204030204" pitchFamily="34" charset="0"/>
                <a:cs typeface="Calibri" panose="020F0502020204030204" pitchFamily="34" charset="0"/>
              </a:rPr>
              <a:t>To </a:t>
            </a:r>
            <a:r>
              <a:rPr lang="en-GB" sz="1600" b="1" dirty="0">
                <a:latin typeface="Calibri" panose="020F0502020204030204" pitchFamily="34" charset="0"/>
                <a:cs typeface="Calibri" panose="020F0502020204030204" pitchFamily="34" charset="0"/>
              </a:rPr>
              <a:t>improve the tracking of EEM performance</a:t>
            </a:r>
          </a:p>
          <a:p>
            <a:endParaRPr lang="en-GB" sz="1600" dirty="0">
              <a:latin typeface="Calibri" panose="020F0502020204030204" pitchFamily="34" charset="0"/>
              <a:cs typeface="Calibri" panose="020F0502020204030204" pitchFamily="34" charset="0"/>
            </a:endParaRPr>
          </a:p>
          <a:p>
            <a:pPr marL="285750" indent="-285750">
              <a:buFontTx/>
              <a:buChar char="-"/>
            </a:pPr>
            <a:r>
              <a:rPr lang="en-GB" sz="1600" dirty="0">
                <a:latin typeface="Calibri" panose="020F0502020204030204" pitchFamily="34" charset="0"/>
                <a:cs typeface="Calibri" panose="020F0502020204030204" pitchFamily="34" charset="0"/>
              </a:rPr>
              <a:t>To </a:t>
            </a:r>
            <a:r>
              <a:rPr lang="en-GB" sz="1600" b="1" dirty="0">
                <a:latin typeface="Calibri" panose="020F0502020204030204" pitchFamily="34" charset="0"/>
                <a:cs typeface="Calibri" panose="020F0502020204030204" pitchFamily="34" charset="0"/>
              </a:rPr>
              <a:t>allow</a:t>
            </a: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easier access </a:t>
            </a:r>
            <a:r>
              <a:rPr lang="en-GB" sz="1600" dirty="0">
                <a:latin typeface="Calibri" panose="020F0502020204030204" pitchFamily="34" charset="0"/>
                <a:cs typeface="Calibri" panose="020F0502020204030204" pitchFamily="34" charset="0"/>
              </a:rPr>
              <a:t>to energy efficiency financing, green bond markets, better tracking of EEM performance and to provide greater transparency regarding climate risks and portfolio resilience. </a:t>
            </a:r>
          </a:p>
          <a:p>
            <a:pPr marL="285750" indent="-285750">
              <a:buFontTx/>
              <a:buChar char="-"/>
            </a:pPr>
            <a:r>
              <a:rPr lang="en-GB" sz="1600" dirty="0">
                <a:latin typeface="Calibri" panose="020F0502020204030204" pitchFamily="34" charset="0"/>
                <a:cs typeface="Calibri" panose="020F0502020204030204" pitchFamily="34" charset="0"/>
              </a:rPr>
              <a:t>To </a:t>
            </a:r>
            <a:r>
              <a:rPr lang="en-GB" sz="1600" b="1" dirty="0">
                <a:latin typeface="Calibri" panose="020F0502020204030204" pitchFamily="34" charset="0"/>
                <a:cs typeface="Calibri" panose="020F0502020204030204" pitchFamily="34" charset="0"/>
              </a:rPr>
              <a:t>adopt disclosure best practices </a:t>
            </a:r>
            <a:r>
              <a:rPr lang="en-GB" sz="1600" dirty="0">
                <a:latin typeface="Calibri" panose="020F0502020204030204" pitchFamily="34" charset="0"/>
                <a:cs typeface="Calibri" panose="020F0502020204030204" pitchFamily="34" charset="0"/>
              </a:rPr>
              <a:t>(</a:t>
            </a:r>
            <a:r>
              <a:rPr lang="en-GB" sz="1600" b="1" dirty="0">
                <a:latin typeface="Calibri" panose="020F0502020204030204" pitchFamily="34" charset="0"/>
                <a:cs typeface="Calibri" panose="020F0502020204030204" pitchFamily="34" charset="0"/>
              </a:rPr>
              <a:t>Harmonised Disclosure Template</a:t>
            </a:r>
            <a:r>
              <a:rPr lang="en-GB" sz="1600" dirty="0">
                <a:latin typeface="Calibri" panose="020F0502020204030204" pitchFamily="34" charset="0"/>
                <a:cs typeface="Calibri" panose="020F0502020204030204" pitchFamily="34" charset="0"/>
              </a:rPr>
              <a:t>)</a:t>
            </a:r>
          </a:p>
          <a:p>
            <a:pPr marL="285750" indent="-285750">
              <a:buFontTx/>
              <a:buChar char="-"/>
            </a:pPr>
            <a:endParaRPr lang="es-ES_tradnl" sz="1400" dirty="0"/>
          </a:p>
        </p:txBody>
      </p:sp>
      <p:sp>
        <p:nvSpPr>
          <p:cNvPr id="10" name="Oval 9">
            <a:extLst>
              <a:ext uri="{FF2B5EF4-FFF2-40B4-BE49-F238E27FC236}">
                <a16:creationId xmlns:a16="http://schemas.microsoft.com/office/drawing/2014/main" id="{9EC52C0D-D186-4D7F-A866-ED8E005639FD}"/>
              </a:ext>
            </a:extLst>
          </p:cNvPr>
          <p:cNvSpPr/>
          <p:nvPr/>
        </p:nvSpPr>
        <p:spPr>
          <a:xfrm>
            <a:off x="214333" y="1371996"/>
            <a:ext cx="2729553" cy="787056"/>
          </a:xfrm>
          <a:prstGeom prst="ellipse">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Regulatory alignment</a:t>
            </a:r>
            <a:endParaRPr lang="nl-BE" dirty="0"/>
          </a:p>
        </p:txBody>
      </p:sp>
      <p:sp>
        <p:nvSpPr>
          <p:cNvPr id="11" name="Oval 10">
            <a:extLst>
              <a:ext uri="{FF2B5EF4-FFF2-40B4-BE49-F238E27FC236}">
                <a16:creationId xmlns:a16="http://schemas.microsoft.com/office/drawing/2014/main" id="{2FB3B61E-CACE-4192-A92F-37C415DD845F}"/>
              </a:ext>
            </a:extLst>
          </p:cNvPr>
          <p:cNvSpPr/>
          <p:nvPr/>
        </p:nvSpPr>
        <p:spPr>
          <a:xfrm>
            <a:off x="214333" y="2373867"/>
            <a:ext cx="2729553" cy="787056"/>
          </a:xfrm>
          <a:prstGeom prst="ellipse">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Improve awareness of EE</a:t>
            </a:r>
            <a:endParaRPr lang="nl-BE" dirty="0"/>
          </a:p>
        </p:txBody>
      </p:sp>
      <p:sp>
        <p:nvSpPr>
          <p:cNvPr id="12" name="Oval 11">
            <a:extLst>
              <a:ext uri="{FF2B5EF4-FFF2-40B4-BE49-F238E27FC236}">
                <a16:creationId xmlns:a16="http://schemas.microsoft.com/office/drawing/2014/main" id="{F178E640-A6BD-4A6D-9D30-2DB1CAAF4CB6}"/>
              </a:ext>
            </a:extLst>
          </p:cNvPr>
          <p:cNvSpPr/>
          <p:nvPr/>
        </p:nvSpPr>
        <p:spPr>
          <a:xfrm>
            <a:off x="214332" y="3572869"/>
            <a:ext cx="2729553" cy="787056"/>
          </a:xfrm>
          <a:prstGeom prst="ellipse">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Asset Resilience</a:t>
            </a:r>
            <a:endParaRPr lang="nl-BE" dirty="0"/>
          </a:p>
        </p:txBody>
      </p:sp>
      <p:sp>
        <p:nvSpPr>
          <p:cNvPr id="13" name="Oval 12">
            <a:extLst>
              <a:ext uri="{FF2B5EF4-FFF2-40B4-BE49-F238E27FC236}">
                <a16:creationId xmlns:a16="http://schemas.microsoft.com/office/drawing/2014/main" id="{C4E2142D-59D5-42AE-A2CB-AF2B228A4800}"/>
              </a:ext>
            </a:extLst>
          </p:cNvPr>
          <p:cNvSpPr/>
          <p:nvPr/>
        </p:nvSpPr>
        <p:spPr>
          <a:xfrm>
            <a:off x="214333" y="5064387"/>
            <a:ext cx="2729553" cy="787056"/>
          </a:xfrm>
          <a:prstGeom prst="ellipse">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Transparency</a:t>
            </a:r>
            <a:endParaRPr lang="nl-BE" dirty="0"/>
          </a:p>
        </p:txBody>
      </p:sp>
      <p:sp>
        <p:nvSpPr>
          <p:cNvPr id="3" name="TextBox 2">
            <a:extLst>
              <a:ext uri="{FF2B5EF4-FFF2-40B4-BE49-F238E27FC236}">
                <a16:creationId xmlns:a16="http://schemas.microsoft.com/office/drawing/2014/main" id="{5DB7BB47-5ED6-EBFF-9AE6-25E3FAB28B40}"/>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Why? – The Objectives</a:t>
            </a:r>
            <a:endParaRPr lang="en-BE" sz="1400" b="1" dirty="0"/>
          </a:p>
        </p:txBody>
      </p:sp>
    </p:spTree>
    <p:extLst>
      <p:ext uri="{BB962C8B-B14F-4D97-AF65-F5344CB8AC3E}">
        <p14:creationId xmlns:p14="http://schemas.microsoft.com/office/powerpoint/2010/main" val="8631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697B282D-28CC-4742-A35D-50B7CD5D4924}"/>
              </a:ext>
            </a:extLst>
          </p:cNvPr>
          <p:cNvSpPr txBox="1">
            <a:spLocks/>
          </p:cNvSpPr>
          <p:nvPr/>
        </p:nvSpPr>
        <p:spPr>
          <a:xfrm>
            <a:off x="393900" y="6333462"/>
            <a:ext cx="13033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sz="1000" dirty="0">
              <a:solidFill>
                <a:schemeClr val="bg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F1D3DB8-0857-421A-BEB0-891B12763422}"/>
              </a:ext>
            </a:extLst>
          </p:cNvPr>
          <p:cNvSpPr>
            <a:spLocks noGrp="1"/>
          </p:cNvSpPr>
          <p:nvPr>
            <p:ph type="sldNum" sz="quarter" idx="12"/>
          </p:nvPr>
        </p:nvSpPr>
        <p:spPr/>
        <p:txBody>
          <a:bodyPr/>
          <a:lstStyle/>
          <a:p>
            <a:fld id="{03E81272-8758-48A8-9A1D-54A1CB858F35}" type="slidenum">
              <a:rPr lang="en-GB" smtClean="0"/>
              <a:pPr/>
              <a:t>11</a:t>
            </a:fld>
            <a:endParaRPr lang="en-GB"/>
          </a:p>
        </p:txBody>
      </p:sp>
      <p:sp>
        <p:nvSpPr>
          <p:cNvPr id="2" name="Rettangolo 3">
            <a:extLst>
              <a:ext uri="{FF2B5EF4-FFF2-40B4-BE49-F238E27FC236}">
                <a16:creationId xmlns:a16="http://schemas.microsoft.com/office/drawing/2014/main" id="{B2F3D090-ABB5-4EF9-9F19-8BA52AF44FFE}"/>
              </a:ext>
            </a:extLst>
          </p:cNvPr>
          <p:cNvSpPr/>
          <p:nvPr/>
        </p:nvSpPr>
        <p:spPr>
          <a:xfrm>
            <a:off x="509050" y="1554398"/>
            <a:ext cx="8246761" cy="42555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initiative is laying the foundation for a European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open source platform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the heart of an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ECOSYSTEM</a:t>
            </a:r>
            <a:r>
              <a:rPr lang="en-GB" sz="1800" dirty="0">
                <a:effectLst/>
                <a:latin typeface="Calibri" panose="020F0502020204030204" pitchFamily="34" charset="0"/>
                <a:ea typeface="Calibri" panose="020F0502020204030204" pitchFamily="34" charset="0"/>
                <a:cs typeface="Times New Roman" panose="02020603050405020304" pitchFamily="18" charset="0"/>
              </a:rPr>
              <a:t>' that can bring together a wide range of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market actors, including lenders, investors, SMEs and public services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EEMI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aligning strategies and actions through a new innovative market mechanism </a:t>
            </a:r>
            <a:r>
              <a:rPr lang="en-GB" sz="1800" dirty="0">
                <a:effectLst/>
                <a:latin typeface="Calibri" panose="020F0502020204030204" pitchFamily="34" charset="0"/>
                <a:ea typeface="Calibri" panose="020F0502020204030204" pitchFamily="34" charset="0"/>
                <a:cs typeface="Times New Roman" panose="02020603050405020304" pitchFamily="18" charset="0"/>
              </a:rPr>
              <a:t>centred on a green 'hub' of products, services and data, delivered through a 'one-stop shop'.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ecosystem is the beating heart of the </a:t>
            </a:r>
            <a:r>
              <a:rPr lang="en-GB" b="1" dirty="0">
                <a:latin typeface="Calibri" panose="020F0502020204030204" pitchFamily="34" charset="0"/>
                <a:ea typeface="Calibri" panose="020F0502020204030204" pitchFamily="34" charset="0"/>
                <a:cs typeface="Times New Roman" panose="02020603050405020304" pitchFamily="18" charset="0"/>
              </a:rPr>
              <a:t>Energy Efficient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Mortgage Initiative, which aims to stimulate consumer demand</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a:t>
            </a:r>
            <a:r>
              <a:rPr lang="en-GB" dirty="0">
                <a:latin typeface="Calibri" panose="020F0502020204030204" pitchFamily="34" charset="0"/>
                <a:ea typeface="Calibri" panose="020F0502020204030204" pitchFamily="34" charset="0"/>
                <a:cs typeface="Times New Roman" panose="02020603050405020304" pitchFamily="18" charset="0"/>
              </a:rPr>
              <a:t>buildings’</a:t>
            </a:r>
            <a:r>
              <a:rPr lang="en-GB" sz="1800" dirty="0">
                <a:effectLst/>
                <a:latin typeface="Calibri" panose="020F0502020204030204" pitchFamily="34" charset="0"/>
                <a:ea typeface="Calibri" panose="020F0502020204030204" pitchFamily="34" charset="0"/>
                <a:cs typeface="Times New Roman" panose="02020603050405020304" pitchFamily="18" charset="0"/>
              </a:rPr>
              <a:t> energy efficient renovations. The overall objective is 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optimise the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end-to-end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customer journey and experience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implementing market interventions and partnerships that support delivery and thus,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by maximising specific benefits for consumers, set the conditions for the whole supply chain to benefit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More information are available on the Home Ecosystem website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2"/>
              </a:rPr>
              <a:t>here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9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79884C2-A110-B232-9DDF-796CE6696F24}"/>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The Ecosystem Initiative</a:t>
            </a:r>
            <a:endParaRPr lang="en-BE" sz="1400" b="1" dirty="0"/>
          </a:p>
        </p:txBody>
      </p:sp>
    </p:spTree>
    <p:extLst>
      <p:ext uri="{BB962C8B-B14F-4D97-AF65-F5344CB8AC3E}">
        <p14:creationId xmlns:p14="http://schemas.microsoft.com/office/powerpoint/2010/main" val="88845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697B282D-28CC-4742-A35D-50B7CD5D4924}"/>
              </a:ext>
            </a:extLst>
          </p:cNvPr>
          <p:cNvSpPr txBox="1">
            <a:spLocks/>
          </p:cNvSpPr>
          <p:nvPr/>
        </p:nvSpPr>
        <p:spPr>
          <a:xfrm>
            <a:off x="393900" y="6333462"/>
            <a:ext cx="13033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sz="1000" dirty="0">
              <a:solidFill>
                <a:schemeClr val="bg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F1D3DB8-0857-421A-BEB0-891B12763422}"/>
              </a:ext>
            </a:extLst>
          </p:cNvPr>
          <p:cNvSpPr>
            <a:spLocks noGrp="1"/>
          </p:cNvSpPr>
          <p:nvPr>
            <p:ph type="sldNum" sz="quarter" idx="12"/>
          </p:nvPr>
        </p:nvSpPr>
        <p:spPr/>
        <p:txBody>
          <a:bodyPr/>
          <a:lstStyle/>
          <a:p>
            <a:fld id="{03E81272-8758-48A8-9A1D-54A1CB858F35}" type="slidenum">
              <a:rPr lang="en-GB" smtClean="0"/>
              <a:pPr/>
              <a:t>12</a:t>
            </a:fld>
            <a:endParaRPr lang="en-GB"/>
          </a:p>
        </p:txBody>
      </p:sp>
      <p:sp>
        <p:nvSpPr>
          <p:cNvPr id="7" name="TextBox 6">
            <a:extLst>
              <a:ext uri="{FF2B5EF4-FFF2-40B4-BE49-F238E27FC236}">
                <a16:creationId xmlns:a16="http://schemas.microsoft.com/office/drawing/2014/main" id="{5D97B7D3-4352-5E5A-84D5-1E147D11EB64}"/>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The Ecosystem homepage </a:t>
            </a:r>
            <a:endParaRPr lang="en-BE" sz="1400" b="1" dirty="0"/>
          </a:p>
        </p:txBody>
      </p:sp>
      <p:pic>
        <p:nvPicPr>
          <p:cNvPr id="11" name="Picture 10" descr="A screenshot of a website&#10;&#10;Description automatically generated">
            <a:extLst>
              <a:ext uri="{FF2B5EF4-FFF2-40B4-BE49-F238E27FC236}">
                <a16:creationId xmlns:a16="http://schemas.microsoft.com/office/drawing/2014/main" id="{884DB4EE-D355-2D8B-E6F0-29BA65B12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90" y="1447698"/>
            <a:ext cx="7207620" cy="3962604"/>
          </a:xfrm>
          <a:prstGeom prst="rect">
            <a:avLst/>
          </a:prstGeom>
        </p:spPr>
      </p:pic>
    </p:spTree>
    <p:extLst>
      <p:ext uri="{BB962C8B-B14F-4D97-AF65-F5344CB8AC3E}">
        <p14:creationId xmlns:p14="http://schemas.microsoft.com/office/powerpoint/2010/main" val="48895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1D3DB8-0857-421A-BEB0-891B12763422}"/>
              </a:ext>
            </a:extLst>
          </p:cNvPr>
          <p:cNvSpPr>
            <a:spLocks noGrp="1"/>
          </p:cNvSpPr>
          <p:nvPr>
            <p:ph type="sldNum" sz="quarter" idx="12"/>
          </p:nvPr>
        </p:nvSpPr>
        <p:spPr/>
        <p:txBody>
          <a:bodyPr/>
          <a:lstStyle/>
          <a:p>
            <a:fld id="{03E81272-8758-48A8-9A1D-54A1CB858F35}" type="slidenum">
              <a:rPr lang="en-GB" smtClean="0"/>
              <a:pPr/>
              <a:t>13</a:t>
            </a:fld>
            <a:endParaRPr lang="en-GB"/>
          </a:p>
        </p:txBody>
      </p:sp>
      <p:pic>
        <p:nvPicPr>
          <p:cNvPr id="2" name="Immagine 2">
            <a:extLst>
              <a:ext uri="{FF2B5EF4-FFF2-40B4-BE49-F238E27FC236}">
                <a16:creationId xmlns:a16="http://schemas.microsoft.com/office/drawing/2014/main" id="{EFF028ED-7DD5-4B49-8DD1-90005ABA3DA6}"/>
              </a:ext>
            </a:extLst>
          </p:cNvPr>
          <p:cNvPicPr>
            <a:picLocks noChangeAspect="1"/>
          </p:cNvPicPr>
          <p:nvPr/>
        </p:nvPicPr>
        <p:blipFill>
          <a:blip r:embed="rId2"/>
          <a:stretch>
            <a:fillRect/>
          </a:stretch>
        </p:blipFill>
        <p:spPr>
          <a:xfrm>
            <a:off x="3631722" y="1633222"/>
            <a:ext cx="5228561" cy="3178359"/>
          </a:xfrm>
          <a:prstGeom prst="rect">
            <a:avLst/>
          </a:prstGeom>
        </p:spPr>
      </p:pic>
      <p:sp>
        <p:nvSpPr>
          <p:cNvPr id="3" name="TextBox 2">
            <a:extLst>
              <a:ext uri="{FF2B5EF4-FFF2-40B4-BE49-F238E27FC236}">
                <a16:creationId xmlns:a16="http://schemas.microsoft.com/office/drawing/2014/main" id="{9867D3B9-B397-367D-A598-A6B4EFB4D877}"/>
              </a:ext>
            </a:extLst>
          </p:cNvPr>
          <p:cNvSpPr txBox="1"/>
          <p:nvPr/>
        </p:nvSpPr>
        <p:spPr>
          <a:xfrm>
            <a:off x="283718" y="1254459"/>
            <a:ext cx="3348004" cy="3970318"/>
          </a:xfrm>
          <a:prstGeom prst="rect">
            <a:avLst/>
          </a:prstGeom>
          <a:noFill/>
        </p:spPr>
        <p:txBody>
          <a:bodyPr wrap="square" rtlCol="0">
            <a:spAutoFit/>
          </a:bodyPr>
          <a:lstStyle/>
          <a:p>
            <a:r>
              <a:rPr lang="en-GB" dirty="0"/>
              <a:t>With the Simulator (currently available for Italy and Sweden) an interested party can get an overview for their </a:t>
            </a:r>
            <a:r>
              <a:rPr lang="en-GB" dirty="0" err="1"/>
              <a:t>geolocalised</a:t>
            </a:r>
            <a:r>
              <a:rPr lang="en-GB" dirty="0"/>
              <a:t> dwelling of the improvement needed, budget indication, potential energy savings and CO2 reduction, an estimate on property value improvement and EPC evolution before and after the renovation works. Finally, there is also an indication of potential public support schemes available.</a:t>
            </a:r>
          </a:p>
        </p:txBody>
      </p:sp>
      <p:sp>
        <p:nvSpPr>
          <p:cNvPr id="11" name="TextBox 10">
            <a:extLst>
              <a:ext uri="{FF2B5EF4-FFF2-40B4-BE49-F238E27FC236}">
                <a16:creationId xmlns:a16="http://schemas.microsoft.com/office/drawing/2014/main" id="{94816B4B-B1F7-BB76-48D0-55125A73226F}"/>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The Ecosystem’s simulator</a:t>
            </a:r>
            <a:endParaRPr lang="en-BE" sz="1400" b="1" dirty="0"/>
          </a:p>
        </p:txBody>
      </p:sp>
      <p:sp>
        <p:nvSpPr>
          <p:cNvPr id="13" name="TextBox 12">
            <a:extLst>
              <a:ext uri="{FF2B5EF4-FFF2-40B4-BE49-F238E27FC236}">
                <a16:creationId xmlns:a16="http://schemas.microsoft.com/office/drawing/2014/main" id="{E4BAD150-CA4A-EACD-607D-F18A98B538A8}"/>
              </a:ext>
            </a:extLst>
          </p:cNvPr>
          <p:cNvSpPr txBox="1"/>
          <p:nvPr/>
        </p:nvSpPr>
        <p:spPr>
          <a:xfrm>
            <a:off x="283717" y="5224777"/>
            <a:ext cx="8221928" cy="923330"/>
          </a:xfrm>
          <a:prstGeom prst="rect">
            <a:avLst/>
          </a:prstGeom>
          <a:noFill/>
        </p:spPr>
        <p:txBody>
          <a:bodyPr wrap="square" rtlCol="0">
            <a:spAutoFit/>
          </a:bodyPr>
          <a:lstStyle/>
          <a:p>
            <a:r>
              <a:rPr lang="en-GB" dirty="0"/>
              <a:t>The output of the simulator is a document/link to share with the lending institution to get financing for the retrofitting project. The information provided will treated according to the consent of the interested party in line with GDPR.  </a:t>
            </a:r>
            <a:endParaRPr lang="nl-BE" dirty="0"/>
          </a:p>
        </p:txBody>
      </p:sp>
    </p:spTree>
    <p:extLst>
      <p:ext uri="{BB962C8B-B14F-4D97-AF65-F5344CB8AC3E}">
        <p14:creationId xmlns:p14="http://schemas.microsoft.com/office/powerpoint/2010/main" val="289357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697B282D-28CC-4742-A35D-50B7CD5D4924}"/>
              </a:ext>
            </a:extLst>
          </p:cNvPr>
          <p:cNvSpPr txBox="1">
            <a:spLocks/>
          </p:cNvSpPr>
          <p:nvPr/>
        </p:nvSpPr>
        <p:spPr>
          <a:xfrm>
            <a:off x="393900" y="6333462"/>
            <a:ext cx="13033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sz="1000" dirty="0">
              <a:solidFill>
                <a:schemeClr val="bg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F1D3DB8-0857-421A-BEB0-891B12763422}"/>
              </a:ext>
            </a:extLst>
          </p:cNvPr>
          <p:cNvSpPr>
            <a:spLocks noGrp="1"/>
          </p:cNvSpPr>
          <p:nvPr>
            <p:ph type="sldNum" sz="quarter" idx="12"/>
          </p:nvPr>
        </p:nvSpPr>
        <p:spPr/>
        <p:txBody>
          <a:bodyPr/>
          <a:lstStyle/>
          <a:p>
            <a:fld id="{03E81272-8758-48A8-9A1D-54A1CB858F35}" type="slidenum">
              <a:rPr lang="en-GB" smtClean="0"/>
              <a:pPr/>
              <a:t>14</a:t>
            </a:fld>
            <a:endParaRPr lang="en-GB"/>
          </a:p>
        </p:txBody>
      </p:sp>
      <p:pic>
        <p:nvPicPr>
          <p:cNvPr id="11" name="Picture 10">
            <a:extLst>
              <a:ext uri="{FF2B5EF4-FFF2-40B4-BE49-F238E27FC236}">
                <a16:creationId xmlns:a16="http://schemas.microsoft.com/office/drawing/2014/main" id="{C9D57918-4CDA-E091-1D5A-89D3C7A6C94B}"/>
              </a:ext>
            </a:extLst>
          </p:cNvPr>
          <p:cNvPicPr>
            <a:picLocks noChangeAspect="1"/>
          </p:cNvPicPr>
          <p:nvPr/>
        </p:nvPicPr>
        <p:blipFill>
          <a:blip r:embed="rId2"/>
          <a:stretch>
            <a:fillRect/>
          </a:stretch>
        </p:blipFill>
        <p:spPr>
          <a:xfrm>
            <a:off x="213440" y="1360787"/>
            <a:ext cx="5133906" cy="1369042"/>
          </a:xfrm>
          <a:prstGeom prst="rect">
            <a:avLst/>
          </a:prstGeom>
        </p:spPr>
      </p:pic>
      <p:pic>
        <p:nvPicPr>
          <p:cNvPr id="14" name="Picture 13">
            <a:extLst>
              <a:ext uri="{FF2B5EF4-FFF2-40B4-BE49-F238E27FC236}">
                <a16:creationId xmlns:a16="http://schemas.microsoft.com/office/drawing/2014/main" id="{73AD5F33-ABC1-1225-8D85-2797EFD7AEF1}"/>
              </a:ext>
            </a:extLst>
          </p:cNvPr>
          <p:cNvPicPr>
            <a:picLocks noChangeAspect="1"/>
          </p:cNvPicPr>
          <p:nvPr/>
        </p:nvPicPr>
        <p:blipFill>
          <a:blip r:embed="rId3"/>
          <a:stretch>
            <a:fillRect/>
          </a:stretch>
        </p:blipFill>
        <p:spPr>
          <a:xfrm>
            <a:off x="5167223" y="1360787"/>
            <a:ext cx="3845989" cy="4899951"/>
          </a:xfrm>
          <a:prstGeom prst="rect">
            <a:avLst/>
          </a:prstGeom>
        </p:spPr>
      </p:pic>
      <p:sp>
        <p:nvSpPr>
          <p:cNvPr id="15" name="TextBox 14">
            <a:extLst>
              <a:ext uri="{FF2B5EF4-FFF2-40B4-BE49-F238E27FC236}">
                <a16:creationId xmlns:a16="http://schemas.microsoft.com/office/drawing/2014/main" id="{984EBD83-1A2C-6A31-B6C9-8389E7AEB78B}"/>
              </a:ext>
            </a:extLst>
          </p:cNvPr>
          <p:cNvSpPr txBox="1"/>
          <p:nvPr/>
        </p:nvSpPr>
        <p:spPr>
          <a:xfrm>
            <a:off x="283717" y="3188889"/>
            <a:ext cx="4570608" cy="2308324"/>
          </a:xfrm>
          <a:prstGeom prst="rect">
            <a:avLst/>
          </a:prstGeom>
          <a:noFill/>
        </p:spPr>
        <p:txBody>
          <a:bodyPr wrap="square" rtlCol="0">
            <a:spAutoFit/>
          </a:bodyPr>
          <a:lstStyle/>
          <a:p>
            <a:r>
              <a:rPr lang="en-GB" dirty="0"/>
              <a:t>When looking for a potential financing solution the customer can browse through the </a:t>
            </a:r>
            <a:r>
              <a:rPr lang="en-GB" dirty="0">
                <a:hlinkClick r:id="rId4"/>
              </a:rPr>
              <a:t>EEM Label-compliant products</a:t>
            </a:r>
            <a:r>
              <a:rPr lang="en-GB" dirty="0"/>
              <a:t> and, if the lending institutions allow, she can directly request an initial offer by indicating information on the property location, and project description and by submitting any files useful to the lending institution to finalise an offer. </a:t>
            </a:r>
            <a:endParaRPr lang="nl-BE" dirty="0"/>
          </a:p>
        </p:txBody>
      </p:sp>
      <p:sp>
        <p:nvSpPr>
          <p:cNvPr id="2" name="TextBox 1">
            <a:extLst>
              <a:ext uri="{FF2B5EF4-FFF2-40B4-BE49-F238E27FC236}">
                <a16:creationId xmlns:a16="http://schemas.microsoft.com/office/drawing/2014/main" id="{25123A49-0265-402E-21FB-4DBBB0A6429D}"/>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The Ecosystem’s financial partner finder</a:t>
            </a:r>
            <a:endParaRPr lang="en-BE" sz="1400" b="1" dirty="0"/>
          </a:p>
        </p:txBody>
      </p:sp>
    </p:spTree>
    <p:extLst>
      <p:ext uri="{BB962C8B-B14F-4D97-AF65-F5344CB8AC3E}">
        <p14:creationId xmlns:p14="http://schemas.microsoft.com/office/powerpoint/2010/main" val="137720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697B282D-28CC-4742-A35D-50B7CD5D4924}"/>
              </a:ext>
            </a:extLst>
          </p:cNvPr>
          <p:cNvSpPr txBox="1">
            <a:spLocks/>
          </p:cNvSpPr>
          <p:nvPr/>
        </p:nvSpPr>
        <p:spPr>
          <a:xfrm>
            <a:off x="393900" y="6333462"/>
            <a:ext cx="13033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sz="1000" dirty="0">
              <a:solidFill>
                <a:schemeClr val="bg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F1D3DB8-0857-421A-BEB0-891B12763422}"/>
              </a:ext>
            </a:extLst>
          </p:cNvPr>
          <p:cNvSpPr>
            <a:spLocks noGrp="1"/>
          </p:cNvSpPr>
          <p:nvPr>
            <p:ph type="sldNum" sz="quarter" idx="12"/>
          </p:nvPr>
        </p:nvSpPr>
        <p:spPr/>
        <p:txBody>
          <a:bodyPr/>
          <a:lstStyle/>
          <a:p>
            <a:fld id="{03E81272-8758-48A8-9A1D-54A1CB858F35}" type="slidenum">
              <a:rPr lang="en-GB" smtClean="0"/>
              <a:pPr/>
              <a:t>15</a:t>
            </a:fld>
            <a:endParaRPr lang="en-GB"/>
          </a:p>
        </p:txBody>
      </p:sp>
      <p:sp>
        <p:nvSpPr>
          <p:cNvPr id="7" name="Titolo 3">
            <a:extLst>
              <a:ext uri="{FF2B5EF4-FFF2-40B4-BE49-F238E27FC236}">
                <a16:creationId xmlns:a16="http://schemas.microsoft.com/office/drawing/2014/main" id="{0AB5B41C-CDD2-B4B4-E5B2-5DA5B6E8CA84}"/>
              </a:ext>
            </a:extLst>
          </p:cNvPr>
          <p:cNvSpPr txBox="1">
            <a:spLocks/>
          </p:cNvSpPr>
          <p:nvPr/>
        </p:nvSpPr>
        <p:spPr>
          <a:xfrm>
            <a:off x="494084" y="1276544"/>
            <a:ext cx="4178100" cy="4724477"/>
          </a:xfrm>
          <a:prstGeom prst="rect">
            <a:avLst/>
          </a:prstGeom>
        </p:spPr>
        <p:txBody>
          <a:bodyPr vert="horz" lIns="91440" tIns="45720" rIns="91440" bIns="45720" rtlCol="0" anchor="b">
            <a:normAutofit fontScale="9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800" dirty="0"/>
              <a:t>To maximise th</a:t>
            </a:r>
            <a:r>
              <a:rPr lang="en-GB" dirty="0"/>
              <a:t>e effectiveness of the customer experience the Ecosystem offers various degrees of support according to the types of needs, the desired level of independence in managing the project and flexibility :</a:t>
            </a:r>
          </a:p>
          <a:p>
            <a:pPr marL="342900" indent="-342900">
              <a:buFont typeface="+mj-lt"/>
              <a:buAutoNum type="arabicPeriod"/>
            </a:pPr>
            <a:r>
              <a:rPr lang="en-GB" sz="1800" b="1" dirty="0"/>
              <a:t>The local manager</a:t>
            </a:r>
            <a:r>
              <a:rPr lang="en-GB" sz="1800" dirty="0"/>
              <a:t> guides the client through the platform and supports the user in the choice of the best supplier and enterprise for his/her project for a more one-stop-shop experience</a:t>
            </a:r>
          </a:p>
          <a:p>
            <a:pPr marL="342900" indent="-342900">
              <a:buFont typeface="+mj-lt"/>
              <a:buAutoNum type="arabicPeriod"/>
            </a:pPr>
            <a:r>
              <a:rPr lang="en-GB" b="1" dirty="0"/>
              <a:t>Direct choice of the enterprise </a:t>
            </a:r>
            <a:r>
              <a:rPr lang="en-GB" dirty="0"/>
              <a:t>through filters according to location, types of services and an </a:t>
            </a:r>
            <a:r>
              <a:rPr lang="en-GB" b="1" dirty="0"/>
              <a:t>internal rating system </a:t>
            </a:r>
            <a:r>
              <a:rPr lang="en-GB" dirty="0"/>
              <a:t>to provide a higher degree of flexibility of the customer in choosing the suppliers</a:t>
            </a:r>
          </a:p>
          <a:p>
            <a:endParaRPr lang="en-GB" dirty="0"/>
          </a:p>
          <a:p>
            <a:r>
              <a:rPr lang="en-GB" sz="1800" dirty="0"/>
              <a:t>Both </a:t>
            </a:r>
            <a:r>
              <a:rPr lang="en-GB" dirty="0"/>
              <a:t>local managers and suppliers can be contacted via an interactive platform </a:t>
            </a:r>
            <a:endParaRPr lang="en-GB" sz="1800" dirty="0"/>
          </a:p>
        </p:txBody>
      </p:sp>
      <p:pic>
        <p:nvPicPr>
          <p:cNvPr id="5" name="Picture 4">
            <a:extLst>
              <a:ext uri="{FF2B5EF4-FFF2-40B4-BE49-F238E27FC236}">
                <a16:creationId xmlns:a16="http://schemas.microsoft.com/office/drawing/2014/main" id="{57389701-BF07-A980-8DCE-4E970A1D87AA}"/>
              </a:ext>
            </a:extLst>
          </p:cNvPr>
          <p:cNvPicPr>
            <a:picLocks noChangeAspect="1"/>
          </p:cNvPicPr>
          <p:nvPr/>
        </p:nvPicPr>
        <p:blipFill>
          <a:blip r:embed="rId2"/>
          <a:stretch>
            <a:fillRect/>
          </a:stretch>
        </p:blipFill>
        <p:spPr>
          <a:xfrm>
            <a:off x="4882551" y="1071869"/>
            <a:ext cx="4042233" cy="5054501"/>
          </a:xfrm>
          <a:prstGeom prst="rect">
            <a:avLst/>
          </a:prstGeom>
        </p:spPr>
      </p:pic>
      <p:sp>
        <p:nvSpPr>
          <p:cNvPr id="2" name="TextBox 1">
            <a:extLst>
              <a:ext uri="{FF2B5EF4-FFF2-40B4-BE49-F238E27FC236}">
                <a16:creationId xmlns:a16="http://schemas.microsoft.com/office/drawing/2014/main" id="{3741BA1E-A372-E147-7F6C-12B394A0C22D}"/>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The Ecosystem’s marketplace</a:t>
            </a:r>
            <a:endParaRPr lang="en-BE" sz="1400" b="1" dirty="0"/>
          </a:p>
        </p:txBody>
      </p:sp>
    </p:spTree>
    <p:extLst>
      <p:ext uri="{BB962C8B-B14F-4D97-AF65-F5344CB8AC3E}">
        <p14:creationId xmlns:p14="http://schemas.microsoft.com/office/powerpoint/2010/main" val="415688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81A520-A471-4E25-86D9-E381124DE3A1}"/>
              </a:ext>
            </a:extLst>
          </p:cNvPr>
          <p:cNvSpPr>
            <a:spLocks noGrp="1"/>
          </p:cNvSpPr>
          <p:nvPr>
            <p:ph type="sldNum" sz="quarter" idx="12"/>
          </p:nvPr>
        </p:nvSpPr>
        <p:spPr/>
        <p:txBody>
          <a:bodyPr/>
          <a:lstStyle/>
          <a:p>
            <a:fld id="{E0EA0D9F-031B-4345-A1DB-5D411FDDD9DF}" type="slidenum">
              <a:rPr lang="en-BE" smtClean="0"/>
              <a:t>16</a:t>
            </a:fld>
            <a:endParaRPr lang="en-BE"/>
          </a:p>
        </p:txBody>
      </p:sp>
      <p:sp>
        <p:nvSpPr>
          <p:cNvPr id="7" name="TextBox 6">
            <a:extLst>
              <a:ext uri="{FF2B5EF4-FFF2-40B4-BE49-F238E27FC236}">
                <a16:creationId xmlns:a16="http://schemas.microsoft.com/office/drawing/2014/main" id="{FAFEF3D2-03D4-4D46-AED6-793A2033DD92}"/>
              </a:ext>
            </a:extLst>
          </p:cNvPr>
          <p:cNvSpPr txBox="1"/>
          <p:nvPr/>
        </p:nvSpPr>
        <p:spPr>
          <a:xfrm>
            <a:off x="1362075" y="300335"/>
            <a:ext cx="7047288" cy="507831"/>
          </a:xfrm>
          <a:prstGeom prst="rect">
            <a:avLst/>
          </a:prstGeom>
          <a:noFill/>
        </p:spPr>
        <p:txBody>
          <a:bodyPr wrap="square">
            <a:spAutoFit/>
          </a:bodyPr>
          <a:lstStyle/>
          <a:p>
            <a:r>
              <a:rPr kumimoji="0" lang="en-GB" sz="2700" b="1" i="0" u="none" strike="noStrike" kern="1200" cap="none" spc="-50" normalizeH="0" baseline="0" noProof="0" dirty="0">
                <a:ln>
                  <a:noFill/>
                </a:ln>
                <a:solidFill>
                  <a:srgbClr val="009045"/>
                </a:solidFill>
                <a:effectLst/>
                <a:uLnTx/>
                <a:uFillTx/>
                <a:latin typeface="Calibri Light" panose="020F0302020204030204"/>
                <a:ea typeface="+mj-ea"/>
                <a:cs typeface="+mj-cs"/>
              </a:rPr>
              <a:t>Our video: Funding the Hope for a Better Future</a:t>
            </a:r>
            <a:endParaRPr lang="en-BE" dirty="0">
              <a:solidFill>
                <a:srgbClr val="009045"/>
              </a:solidFill>
            </a:endParaRPr>
          </a:p>
        </p:txBody>
      </p:sp>
      <p:pic>
        <p:nvPicPr>
          <p:cNvPr id="9" name="Picture 8" descr="A picture containing text, sky, outdoor, several&#10;&#10;Description automatically generated">
            <a:hlinkClick r:id="rId2"/>
            <a:extLst>
              <a:ext uri="{FF2B5EF4-FFF2-40B4-BE49-F238E27FC236}">
                <a16:creationId xmlns:a16="http://schemas.microsoft.com/office/drawing/2014/main" id="{0A6D8C67-8271-4016-969E-BD92946E8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69" y="1087577"/>
            <a:ext cx="7408294" cy="4133286"/>
          </a:xfrm>
          <a:prstGeom prst="rect">
            <a:avLst/>
          </a:prstGeom>
        </p:spPr>
      </p:pic>
      <p:sp>
        <p:nvSpPr>
          <p:cNvPr id="10" name="TextBox 9">
            <a:extLst>
              <a:ext uri="{FF2B5EF4-FFF2-40B4-BE49-F238E27FC236}">
                <a16:creationId xmlns:a16="http://schemas.microsoft.com/office/drawing/2014/main" id="{B496CA83-92BD-49C5-B0F7-C737457143A9}"/>
              </a:ext>
            </a:extLst>
          </p:cNvPr>
          <p:cNvSpPr txBox="1"/>
          <p:nvPr/>
        </p:nvSpPr>
        <p:spPr>
          <a:xfrm>
            <a:off x="1001069" y="5500212"/>
            <a:ext cx="8851037" cy="307777"/>
          </a:xfrm>
          <a:prstGeom prst="rect">
            <a:avLst/>
          </a:prstGeom>
          <a:noFill/>
        </p:spPr>
        <p:txBody>
          <a:bodyPr wrap="square" rtlCol="0">
            <a:spAutoFit/>
          </a:bodyPr>
          <a:lstStyle/>
          <a:p>
            <a:r>
              <a:rPr lang="LID4096" sz="1400" dirty="0">
                <a:hlinkClick r:id="rId2"/>
              </a:rPr>
              <a:t>https://www.youtube.com/watch?v=jDUxdjvH0zo</a:t>
            </a:r>
            <a:endParaRPr lang="LID4096" sz="1400" dirty="0">
              <a:solidFill>
                <a:srgbClr val="009045"/>
              </a:solidFill>
            </a:endParaRPr>
          </a:p>
        </p:txBody>
      </p:sp>
    </p:spTree>
    <p:extLst>
      <p:ext uri="{BB962C8B-B14F-4D97-AF65-F5344CB8AC3E}">
        <p14:creationId xmlns:p14="http://schemas.microsoft.com/office/powerpoint/2010/main" val="256111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CFF7-2ECC-49DF-8D0E-9AD170BB04B4}"/>
              </a:ext>
            </a:extLst>
          </p:cNvPr>
          <p:cNvSpPr>
            <a:spLocks noGrp="1"/>
          </p:cNvSpPr>
          <p:nvPr>
            <p:ph type="title"/>
          </p:nvPr>
        </p:nvSpPr>
        <p:spPr>
          <a:xfrm>
            <a:off x="161926" y="1971676"/>
            <a:ext cx="3057524" cy="1981200"/>
          </a:xfrm>
        </p:spPr>
        <p:txBody>
          <a:bodyPr/>
          <a:lstStyle/>
          <a:p>
            <a:r>
              <a:rPr lang="en-GB" b="1" dirty="0"/>
              <a:t>Find out more about EEMI</a:t>
            </a:r>
            <a:endParaRPr lang="en-BE" b="1" dirty="0"/>
          </a:p>
        </p:txBody>
      </p:sp>
      <p:sp>
        <p:nvSpPr>
          <p:cNvPr id="3" name="Content Placeholder 2">
            <a:extLst>
              <a:ext uri="{FF2B5EF4-FFF2-40B4-BE49-F238E27FC236}">
                <a16:creationId xmlns:a16="http://schemas.microsoft.com/office/drawing/2014/main" id="{D33F7C9C-5BE6-4EEB-9505-C20CC540A0B7}"/>
              </a:ext>
            </a:extLst>
          </p:cNvPr>
          <p:cNvSpPr>
            <a:spLocks noGrp="1"/>
          </p:cNvSpPr>
          <p:nvPr>
            <p:ph idx="1"/>
          </p:nvPr>
        </p:nvSpPr>
        <p:spPr/>
        <p:txBody>
          <a:bodyPr/>
          <a:lstStyle/>
          <a:p>
            <a:r>
              <a:rPr lang="en-GB" dirty="0"/>
              <a:t>Website:</a:t>
            </a:r>
          </a:p>
          <a:p>
            <a:r>
              <a:rPr lang="en-US" dirty="0">
                <a:hlinkClick r:id="rId2"/>
              </a:rPr>
              <a:t>https://energyefficientmortgages.eu/</a:t>
            </a:r>
            <a:endParaRPr lang="en-GB" dirty="0"/>
          </a:p>
          <a:p>
            <a:endParaRPr lang="en-GB" dirty="0"/>
          </a:p>
          <a:p>
            <a:r>
              <a:rPr lang="en-GB" dirty="0"/>
              <a:t>Twitter:</a:t>
            </a:r>
          </a:p>
          <a:p>
            <a:r>
              <a:rPr lang="en-GB" dirty="0">
                <a:hlinkClick r:id="rId3"/>
              </a:rPr>
              <a:t>https://twitter.com/emf_ecbc</a:t>
            </a:r>
            <a:r>
              <a:rPr lang="en-GB" dirty="0"/>
              <a:t> </a:t>
            </a:r>
          </a:p>
          <a:p>
            <a:pPr marL="0" indent="0">
              <a:buNone/>
            </a:pPr>
            <a:endParaRPr lang="en-GB" dirty="0"/>
          </a:p>
          <a:p>
            <a:r>
              <a:rPr lang="en-GB" dirty="0" err="1"/>
              <a:t>Linkedin</a:t>
            </a:r>
            <a:r>
              <a:rPr lang="en-GB" dirty="0"/>
              <a:t> </a:t>
            </a:r>
          </a:p>
          <a:p>
            <a:r>
              <a:rPr lang="en-US" dirty="0">
                <a:hlinkClick r:id="rId4"/>
              </a:rPr>
              <a:t>https://be.linkedin.com/company/european-mortgage-federation</a:t>
            </a:r>
            <a:endParaRPr lang="en-US" dirty="0"/>
          </a:p>
          <a:p>
            <a:endParaRPr lang="en-BE" dirty="0"/>
          </a:p>
        </p:txBody>
      </p:sp>
      <p:sp>
        <p:nvSpPr>
          <p:cNvPr id="10" name="Slide Number Placeholder 9">
            <a:extLst>
              <a:ext uri="{FF2B5EF4-FFF2-40B4-BE49-F238E27FC236}">
                <a16:creationId xmlns:a16="http://schemas.microsoft.com/office/drawing/2014/main" id="{C2C79A13-24E2-436E-9053-40C72FE459C7}"/>
              </a:ext>
            </a:extLst>
          </p:cNvPr>
          <p:cNvSpPr>
            <a:spLocks noGrp="1"/>
          </p:cNvSpPr>
          <p:nvPr>
            <p:ph type="sldNum" sz="quarter" idx="12"/>
          </p:nvPr>
        </p:nvSpPr>
        <p:spPr/>
        <p:txBody>
          <a:bodyPr/>
          <a:lstStyle/>
          <a:p>
            <a:fld id="{E0EA0D9F-031B-4345-A1DB-5D411FDDD9DF}" type="slidenum">
              <a:rPr lang="en-BE" smtClean="0"/>
              <a:t>17</a:t>
            </a:fld>
            <a:endParaRPr lang="en-BE"/>
          </a:p>
        </p:txBody>
      </p:sp>
    </p:spTree>
    <p:extLst>
      <p:ext uri="{BB962C8B-B14F-4D97-AF65-F5344CB8AC3E}">
        <p14:creationId xmlns:p14="http://schemas.microsoft.com/office/powerpoint/2010/main" val="178349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C78AC6-54BB-4835-BB47-5DA00265931F}"/>
              </a:ext>
            </a:extLst>
          </p:cNvPr>
          <p:cNvSpPr>
            <a:spLocks noGrp="1"/>
          </p:cNvSpPr>
          <p:nvPr>
            <p:ph type="sldNum" sz="quarter" idx="12"/>
          </p:nvPr>
        </p:nvSpPr>
        <p:spPr/>
        <p:txBody>
          <a:bodyPr/>
          <a:lstStyle/>
          <a:p>
            <a:fld id="{E0EA0D9F-031B-4345-A1DB-5D411FDDD9DF}" type="slidenum">
              <a:rPr lang="en-BE" smtClean="0"/>
              <a:t>2</a:t>
            </a:fld>
            <a:endParaRPr lang="en-BE"/>
          </a:p>
        </p:txBody>
      </p:sp>
      <p:sp>
        <p:nvSpPr>
          <p:cNvPr id="7" name="TextBox 6">
            <a:extLst>
              <a:ext uri="{FF2B5EF4-FFF2-40B4-BE49-F238E27FC236}">
                <a16:creationId xmlns:a16="http://schemas.microsoft.com/office/drawing/2014/main" id="{5BEA85A3-F431-4688-B662-CE40FEB0C810}"/>
              </a:ext>
            </a:extLst>
          </p:cNvPr>
          <p:cNvSpPr txBox="1"/>
          <p:nvPr/>
        </p:nvSpPr>
        <p:spPr>
          <a:xfrm>
            <a:off x="283717" y="572406"/>
            <a:ext cx="8119891" cy="1077218"/>
          </a:xfrm>
          <a:prstGeom prst="rect">
            <a:avLst/>
          </a:prstGeom>
          <a:noFill/>
        </p:spPr>
        <p:txBody>
          <a:bodyPr wrap="square">
            <a:spAutoFit/>
          </a:bodyPr>
          <a:lstStyle/>
          <a:p>
            <a:r>
              <a:rPr kumimoji="0" lang="en-US" sz="3200" b="1" i="0" u="none" strike="noStrike" kern="1200" cap="none" spc="-50" normalizeH="0" baseline="0" noProof="0" dirty="0">
                <a:ln>
                  <a:noFill/>
                </a:ln>
                <a:solidFill>
                  <a:srgbClr val="009045"/>
                </a:solidFill>
                <a:effectLst/>
                <a:uLnTx/>
                <a:uFillTx/>
                <a:latin typeface="Calibri Light" panose="020F0302020204030204"/>
                <a:ea typeface="+mj-ea"/>
                <a:cs typeface="+mj-cs"/>
              </a:rPr>
              <a:t>Bring Energy Efficiency to the EU buildings stock:  </a:t>
            </a:r>
            <a:br>
              <a:rPr kumimoji="0" lang="en-US" sz="3200" b="1" i="0" u="none" strike="noStrike" kern="1200" cap="none" spc="-50" normalizeH="0" baseline="0" noProof="0" dirty="0">
                <a:ln>
                  <a:noFill/>
                </a:ln>
                <a:solidFill>
                  <a:srgbClr val="009045"/>
                </a:solidFill>
                <a:effectLst/>
                <a:uLnTx/>
                <a:uFillTx/>
                <a:latin typeface="Calibri Light" panose="020F0302020204030204"/>
                <a:ea typeface="+mj-ea"/>
                <a:cs typeface="+mj-cs"/>
              </a:rPr>
            </a:br>
            <a:r>
              <a:rPr kumimoji="0" lang="en-US" sz="3200" b="1" i="0" u="none" strike="noStrike" kern="1200" cap="none" spc="-50" normalizeH="0" baseline="0" noProof="0" dirty="0">
                <a:ln>
                  <a:noFill/>
                </a:ln>
                <a:solidFill>
                  <a:srgbClr val="009045"/>
                </a:solidFill>
                <a:effectLst/>
                <a:uLnTx/>
                <a:uFillTx/>
                <a:latin typeface="Calibri Light" panose="020F0302020204030204"/>
                <a:ea typeface="+mj-ea"/>
                <a:cs typeface="+mj-cs"/>
              </a:rPr>
              <a:t>Banks can Play a Game Changing Role</a:t>
            </a:r>
            <a:endParaRPr lang="en-BE" sz="1400" b="1" dirty="0"/>
          </a:p>
        </p:txBody>
      </p:sp>
      <p:sp>
        <p:nvSpPr>
          <p:cNvPr id="8" name="Rectangle 7">
            <a:extLst>
              <a:ext uri="{FF2B5EF4-FFF2-40B4-BE49-F238E27FC236}">
                <a16:creationId xmlns:a16="http://schemas.microsoft.com/office/drawing/2014/main" id="{96C13D36-389F-4596-A76A-049D63E9B04D}"/>
              </a:ext>
            </a:extLst>
          </p:cNvPr>
          <p:cNvSpPr/>
          <p:nvPr/>
        </p:nvSpPr>
        <p:spPr>
          <a:xfrm>
            <a:off x="755279" y="5669911"/>
            <a:ext cx="7938900" cy="472012"/>
          </a:xfrm>
          <a:prstGeom prst="rect">
            <a:avLst/>
          </a:prstGeom>
          <a:solidFill>
            <a:srgbClr val="B8D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 name="TextBox 14">
            <a:extLst>
              <a:ext uri="{FF2B5EF4-FFF2-40B4-BE49-F238E27FC236}">
                <a16:creationId xmlns:a16="http://schemas.microsoft.com/office/drawing/2014/main" id="{9D0CD243-9776-40F4-8989-07DD58957A91}"/>
              </a:ext>
            </a:extLst>
          </p:cNvPr>
          <p:cNvSpPr txBox="1"/>
          <p:nvPr/>
        </p:nvSpPr>
        <p:spPr>
          <a:xfrm flipH="1">
            <a:off x="2960003" y="1549385"/>
            <a:ext cx="291473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dirty="0">
                <a:solidFill>
                  <a:srgbClr val="336786"/>
                </a:solidFill>
                <a:latin typeface="Calibri" panose="020F0502020204030204" pitchFamily="34" charset="0"/>
                <a:cs typeface="Calibri" panose="020F0502020204030204" pitchFamily="34" charset="0"/>
              </a:rPr>
              <a:t>In the EU 2</a:t>
            </a:r>
            <a:r>
              <a:rPr lang="en-BE" b="1" dirty="0">
                <a:solidFill>
                  <a:srgbClr val="336786"/>
                </a:solidFill>
                <a:latin typeface="Calibri" panose="020F0502020204030204" pitchFamily="34" charset="0"/>
                <a:cs typeface="Calibri" panose="020F0502020204030204" pitchFamily="34" charset="0"/>
              </a:rPr>
              <a:t>7</a:t>
            </a:r>
            <a:r>
              <a:rPr lang="en-GB" b="1" dirty="0">
                <a:solidFill>
                  <a:srgbClr val="336786"/>
                </a:solidFill>
                <a:latin typeface="Calibri" panose="020F0502020204030204" pitchFamily="34" charset="0"/>
                <a:cs typeface="Calibri" panose="020F0502020204030204" pitchFamily="34" charset="0"/>
              </a:rPr>
              <a:t> there are… </a:t>
            </a:r>
          </a:p>
        </p:txBody>
      </p:sp>
      <p:sp>
        <p:nvSpPr>
          <p:cNvPr id="10" name="TextBox 1">
            <a:extLst>
              <a:ext uri="{FF2B5EF4-FFF2-40B4-BE49-F238E27FC236}">
                <a16:creationId xmlns:a16="http://schemas.microsoft.com/office/drawing/2014/main" id="{AACA528C-E09C-4A04-BB6E-7EBB6B8B7AD2}"/>
              </a:ext>
            </a:extLst>
          </p:cNvPr>
          <p:cNvSpPr txBox="1"/>
          <p:nvPr/>
        </p:nvSpPr>
        <p:spPr>
          <a:xfrm>
            <a:off x="1876696" y="5645126"/>
            <a:ext cx="6526912" cy="523220"/>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dirty="0">
                <a:latin typeface="Calibri" panose="020F0502020204030204" pitchFamily="34" charset="0"/>
                <a:cs typeface="Calibri" panose="020F0502020204030204" pitchFamily="34" charset="0"/>
              </a:rPr>
              <a:t>      €180 BN OF YEARLY INVESTMENTS IS NEEDED TO REACH EU TARGETS</a:t>
            </a:r>
          </a:p>
          <a:p>
            <a:pPr algn="ctr"/>
            <a:r>
              <a:rPr lang="en-GB" sz="1400" b="1" dirty="0">
                <a:latin typeface="Calibri" panose="020F0502020204030204" pitchFamily="34" charset="0"/>
                <a:cs typeface="Calibri" panose="020F0502020204030204" pitchFamily="34" charset="0"/>
              </a:rPr>
              <a:t>A significant share of it must come from the private sector</a:t>
            </a:r>
          </a:p>
        </p:txBody>
      </p:sp>
      <p:grpSp>
        <p:nvGrpSpPr>
          <p:cNvPr id="11" name="Group 10">
            <a:extLst>
              <a:ext uri="{FF2B5EF4-FFF2-40B4-BE49-F238E27FC236}">
                <a16:creationId xmlns:a16="http://schemas.microsoft.com/office/drawing/2014/main" id="{4FAA89DF-BA0F-4675-9BD1-E6A14F5B80BB}"/>
              </a:ext>
            </a:extLst>
          </p:cNvPr>
          <p:cNvGrpSpPr/>
          <p:nvPr/>
        </p:nvGrpSpPr>
        <p:grpSpPr>
          <a:xfrm>
            <a:off x="153090" y="2067392"/>
            <a:ext cx="2598428" cy="887898"/>
            <a:chOff x="770685" y="2718229"/>
            <a:chExt cx="2598428" cy="887898"/>
          </a:xfrm>
        </p:grpSpPr>
        <p:sp>
          <p:nvSpPr>
            <p:cNvPr id="33" name="Rectangle 32">
              <a:extLst>
                <a:ext uri="{FF2B5EF4-FFF2-40B4-BE49-F238E27FC236}">
                  <a16:creationId xmlns:a16="http://schemas.microsoft.com/office/drawing/2014/main" id="{7159E2E3-474B-4061-9C26-8E1F03D75E00}"/>
                </a:ext>
              </a:extLst>
            </p:cNvPr>
            <p:cNvSpPr/>
            <p:nvPr/>
          </p:nvSpPr>
          <p:spPr>
            <a:xfrm>
              <a:off x="901159" y="2747669"/>
              <a:ext cx="499621" cy="501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Rectangle: Rounded Corners 33">
              <a:extLst>
                <a:ext uri="{FF2B5EF4-FFF2-40B4-BE49-F238E27FC236}">
                  <a16:creationId xmlns:a16="http://schemas.microsoft.com/office/drawing/2014/main" id="{9388DC4F-033F-4819-9EBA-6A8BEFBA808B}"/>
                </a:ext>
              </a:extLst>
            </p:cNvPr>
            <p:cNvSpPr/>
            <p:nvPr/>
          </p:nvSpPr>
          <p:spPr>
            <a:xfrm rot="10800000">
              <a:off x="1361632" y="2718229"/>
              <a:ext cx="2007481" cy="887898"/>
            </a:xfrm>
            <a:prstGeom prst="roundRect">
              <a:avLst/>
            </a:prstGeom>
            <a:noFill/>
            <a:ln>
              <a:solidFill>
                <a:srgbClr val="54A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Rectangle 34">
              <a:extLst>
                <a:ext uri="{FF2B5EF4-FFF2-40B4-BE49-F238E27FC236}">
                  <a16:creationId xmlns:a16="http://schemas.microsoft.com/office/drawing/2014/main" id="{5713FC26-A139-4085-8D1A-F6ADCD5062E0}"/>
                </a:ext>
              </a:extLst>
            </p:cNvPr>
            <p:cNvSpPr/>
            <p:nvPr/>
          </p:nvSpPr>
          <p:spPr>
            <a:xfrm>
              <a:off x="1404055" y="2954401"/>
              <a:ext cx="1922638" cy="3916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BE" sz="1600" b="1" dirty="0">
                  <a:solidFill>
                    <a:schemeClr val="tx1"/>
                  </a:solidFill>
                  <a:latin typeface="Calibri" panose="020F0502020204030204" pitchFamily="34" charset="0"/>
                  <a:cs typeface="Calibri" panose="020F0502020204030204" pitchFamily="34" charset="0"/>
                </a:rPr>
                <a:t>447</a:t>
              </a:r>
              <a:endParaRPr lang="en-GB" sz="1600" b="1" dirty="0">
                <a:solidFill>
                  <a:schemeClr val="tx1"/>
                </a:solidFill>
                <a:latin typeface="Calibri" panose="020F0502020204030204" pitchFamily="34" charset="0"/>
                <a:cs typeface="Calibri" panose="020F0502020204030204" pitchFamily="34" charset="0"/>
              </a:endParaRPr>
            </a:p>
            <a:p>
              <a:pPr algn="ctr"/>
              <a:r>
                <a:rPr lang="en-GB" sz="1600" b="1" dirty="0">
                  <a:solidFill>
                    <a:schemeClr val="tx1"/>
                  </a:solidFill>
                  <a:latin typeface="Calibri" panose="020F0502020204030204" pitchFamily="34" charset="0"/>
                  <a:cs typeface="Calibri" panose="020F0502020204030204" pitchFamily="34" charset="0"/>
                </a:rPr>
                <a:t> million people</a:t>
              </a:r>
            </a:p>
          </p:txBody>
        </p:sp>
        <p:sp>
          <p:nvSpPr>
            <p:cNvPr id="36" name="Rectangle 35">
              <a:extLst>
                <a:ext uri="{FF2B5EF4-FFF2-40B4-BE49-F238E27FC236}">
                  <a16:creationId xmlns:a16="http://schemas.microsoft.com/office/drawing/2014/main" id="{8C988F4C-0713-4FB3-9CC0-1EEAFA517D76}"/>
                </a:ext>
              </a:extLst>
            </p:cNvPr>
            <p:cNvSpPr/>
            <p:nvPr/>
          </p:nvSpPr>
          <p:spPr>
            <a:xfrm>
              <a:off x="1107048" y="2883178"/>
              <a:ext cx="424206" cy="545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37" name="Picture 36">
              <a:extLst>
                <a:ext uri="{FF2B5EF4-FFF2-40B4-BE49-F238E27FC236}">
                  <a16:creationId xmlns:a16="http://schemas.microsoft.com/office/drawing/2014/main" id="{F02AC8F3-DA83-4057-AEAB-9F5E47C7F881}"/>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70685" y="2781456"/>
              <a:ext cx="1022403" cy="717587"/>
            </a:xfrm>
            <a:prstGeom prst="rect">
              <a:avLst/>
            </a:prstGeom>
          </p:spPr>
        </p:pic>
      </p:grpSp>
      <p:grpSp>
        <p:nvGrpSpPr>
          <p:cNvPr id="12" name="Group 11">
            <a:extLst>
              <a:ext uri="{FF2B5EF4-FFF2-40B4-BE49-F238E27FC236}">
                <a16:creationId xmlns:a16="http://schemas.microsoft.com/office/drawing/2014/main" id="{32164CB7-8055-49BB-ADDC-12F23F7858CB}"/>
              </a:ext>
            </a:extLst>
          </p:cNvPr>
          <p:cNvGrpSpPr/>
          <p:nvPr/>
        </p:nvGrpSpPr>
        <p:grpSpPr>
          <a:xfrm>
            <a:off x="6038241" y="1686670"/>
            <a:ext cx="2774205" cy="887898"/>
            <a:chOff x="4058196" y="2427749"/>
            <a:chExt cx="2774205" cy="887898"/>
          </a:xfrm>
        </p:grpSpPr>
        <p:sp>
          <p:nvSpPr>
            <p:cNvPr id="29" name="Rectangle 28">
              <a:extLst>
                <a:ext uri="{FF2B5EF4-FFF2-40B4-BE49-F238E27FC236}">
                  <a16:creationId xmlns:a16="http://schemas.microsoft.com/office/drawing/2014/main" id="{9EE6B63D-5901-44C2-AC7A-6AA8DFB566C8}"/>
                </a:ext>
              </a:extLst>
            </p:cNvPr>
            <p:cNvSpPr/>
            <p:nvPr/>
          </p:nvSpPr>
          <p:spPr>
            <a:xfrm>
              <a:off x="4465683" y="2605599"/>
              <a:ext cx="2366718" cy="5495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b="1" dirty="0">
                  <a:solidFill>
                    <a:schemeClr val="tx1"/>
                  </a:solidFill>
                  <a:latin typeface="Calibri" panose="020F0502020204030204" pitchFamily="34" charset="0"/>
                  <a:cs typeface="Calibri" panose="020F0502020204030204" pitchFamily="34" charset="0"/>
                </a:rPr>
                <a:t>220</a:t>
              </a:r>
            </a:p>
            <a:p>
              <a:pPr algn="ctr"/>
              <a:r>
                <a:rPr lang="en-GB" sz="1600" b="1" dirty="0">
                  <a:solidFill>
                    <a:schemeClr val="tx1"/>
                  </a:solidFill>
                  <a:latin typeface="Calibri" panose="020F0502020204030204" pitchFamily="34" charset="0"/>
                  <a:cs typeface="Calibri" panose="020F0502020204030204" pitchFamily="34" charset="0"/>
                </a:rPr>
                <a:t>million dwellings</a:t>
              </a:r>
            </a:p>
          </p:txBody>
        </p:sp>
        <p:sp>
          <p:nvSpPr>
            <p:cNvPr id="30" name="Rectangle: Rounded Corners 29">
              <a:extLst>
                <a:ext uri="{FF2B5EF4-FFF2-40B4-BE49-F238E27FC236}">
                  <a16:creationId xmlns:a16="http://schemas.microsoft.com/office/drawing/2014/main" id="{38DC2E97-0693-4C98-B994-A000DAF52F84}"/>
                </a:ext>
              </a:extLst>
            </p:cNvPr>
            <p:cNvSpPr/>
            <p:nvPr/>
          </p:nvSpPr>
          <p:spPr>
            <a:xfrm rot="10800000">
              <a:off x="4577858" y="2427749"/>
              <a:ext cx="2007481" cy="887898"/>
            </a:xfrm>
            <a:prstGeom prst="roundRect">
              <a:avLst/>
            </a:prstGeom>
            <a:noFill/>
            <a:ln>
              <a:solidFill>
                <a:srgbClr val="336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Rectangle 30">
              <a:extLst>
                <a:ext uri="{FF2B5EF4-FFF2-40B4-BE49-F238E27FC236}">
                  <a16:creationId xmlns:a16="http://schemas.microsoft.com/office/drawing/2014/main" id="{A39D4D8D-8107-422B-91D8-3457D0BC953E}"/>
                </a:ext>
              </a:extLst>
            </p:cNvPr>
            <p:cNvSpPr/>
            <p:nvPr/>
          </p:nvSpPr>
          <p:spPr>
            <a:xfrm>
              <a:off x="4290341" y="2657261"/>
              <a:ext cx="490194" cy="54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32" name="Graphic 31" descr="City">
              <a:extLst>
                <a:ext uri="{FF2B5EF4-FFF2-40B4-BE49-F238E27FC236}">
                  <a16:creationId xmlns:a16="http://schemas.microsoft.com/office/drawing/2014/main" id="{1FD2637C-CCFD-4F6C-8D0A-BF7CB8F7930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58196" y="2493806"/>
              <a:ext cx="871536" cy="795490"/>
            </a:xfrm>
            <a:prstGeom prst="rect">
              <a:avLst/>
            </a:prstGeom>
          </p:spPr>
        </p:pic>
      </p:grpSp>
      <p:grpSp>
        <p:nvGrpSpPr>
          <p:cNvPr id="13" name="Group 12">
            <a:extLst>
              <a:ext uri="{FF2B5EF4-FFF2-40B4-BE49-F238E27FC236}">
                <a16:creationId xmlns:a16="http://schemas.microsoft.com/office/drawing/2014/main" id="{113C6E96-CB57-4CD4-99D0-80E1061EFD08}"/>
              </a:ext>
            </a:extLst>
          </p:cNvPr>
          <p:cNvGrpSpPr/>
          <p:nvPr/>
        </p:nvGrpSpPr>
        <p:grpSpPr>
          <a:xfrm>
            <a:off x="554621" y="4432688"/>
            <a:ext cx="2832481" cy="887898"/>
            <a:chOff x="2052047" y="4227612"/>
            <a:chExt cx="2832481" cy="887898"/>
          </a:xfrm>
        </p:grpSpPr>
        <p:sp>
          <p:nvSpPr>
            <p:cNvPr id="25" name="Rectangle 24">
              <a:extLst>
                <a:ext uri="{FF2B5EF4-FFF2-40B4-BE49-F238E27FC236}">
                  <a16:creationId xmlns:a16="http://schemas.microsoft.com/office/drawing/2014/main" id="{3EE414A5-5744-4A00-8289-A070651A2068}"/>
                </a:ext>
              </a:extLst>
            </p:cNvPr>
            <p:cNvSpPr/>
            <p:nvPr/>
          </p:nvSpPr>
          <p:spPr>
            <a:xfrm>
              <a:off x="2591797" y="4372709"/>
              <a:ext cx="2217017" cy="5495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b="1" dirty="0">
                  <a:solidFill>
                    <a:schemeClr val="tx1"/>
                  </a:solidFill>
                  <a:latin typeface="Calibri" panose="020F0502020204030204" pitchFamily="34" charset="0"/>
                  <a:cs typeface="Calibri" panose="020F0502020204030204" pitchFamily="34" charset="0"/>
                </a:rPr>
                <a:t>Buildings account</a:t>
              </a:r>
            </a:p>
            <a:p>
              <a:pPr algn="ctr"/>
              <a:r>
                <a:rPr lang="en-GB" sz="1600" b="1" dirty="0">
                  <a:solidFill>
                    <a:schemeClr val="tx1"/>
                  </a:solidFill>
                  <a:latin typeface="Calibri" panose="020F0502020204030204" pitchFamily="34" charset="0"/>
                  <a:cs typeface="Calibri" panose="020F0502020204030204" pitchFamily="34" charset="0"/>
                </a:rPr>
                <a:t> for 40% of </a:t>
              </a:r>
            </a:p>
            <a:p>
              <a:pPr algn="ctr"/>
              <a:r>
                <a:rPr lang="en-GB" sz="1600" b="1" dirty="0">
                  <a:solidFill>
                    <a:schemeClr val="tx1"/>
                  </a:solidFill>
                  <a:latin typeface="Calibri" panose="020F0502020204030204" pitchFamily="34" charset="0"/>
                  <a:cs typeface="Calibri" panose="020F0502020204030204" pitchFamily="34" charset="0"/>
                </a:rPr>
                <a:t>EU energy use </a:t>
              </a:r>
            </a:p>
          </p:txBody>
        </p:sp>
        <p:sp>
          <p:nvSpPr>
            <p:cNvPr id="26" name="Rectangle: Rounded Corners 25">
              <a:extLst>
                <a:ext uri="{FF2B5EF4-FFF2-40B4-BE49-F238E27FC236}">
                  <a16:creationId xmlns:a16="http://schemas.microsoft.com/office/drawing/2014/main" id="{F4E6AD43-FA68-46BF-8DC9-8108534714AC}"/>
                </a:ext>
              </a:extLst>
            </p:cNvPr>
            <p:cNvSpPr/>
            <p:nvPr/>
          </p:nvSpPr>
          <p:spPr>
            <a:xfrm rot="10800000">
              <a:off x="2410669" y="4227612"/>
              <a:ext cx="2473859" cy="887898"/>
            </a:xfrm>
            <a:prstGeom prst="roundRect">
              <a:avLst/>
            </a:prstGeom>
            <a:noFill/>
            <a:ln>
              <a:solidFill>
                <a:srgbClr val="336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Rectangle 26">
              <a:extLst>
                <a:ext uri="{FF2B5EF4-FFF2-40B4-BE49-F238E27FC236}">
                  <a16:creationId xmlns:a16="http://schemas.microsoft.com/office/drawing/2014/main" id="{9033ACBE-8D92-46E0-8257-404ACD5101DA}"/>
                </a:ext>
              </a:extLst>
            </p:cNvPr>
            <p:cNvSpPr/>
            <p:nvPr/>
          </p:nvSpPr>
          <p:spPr>
            <a:xfrm>
              <a:off x="2052047" y="4337663"/>
              <a:ext cx="692072" cy="67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28" name="Graphic 29" descr="Lightbulb">
              <a:extLst>
                <a:ext uri="{FF2B5EF4-FFF2-40B4-BE49-F238E27FC236}">
                  <a16:creationId xmlns:a16="http://schemas.microsoft.com/office/drawing/2014/main" id="{44B9177F-4F31-4CB4-9591-77B98B202F1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4631" y="4358455"/>
              <a:ext cx="692072" cy="622760"/>
            </a:xfrm>
            <a:prstGeom prst="rect">
              <a:avLst/>
            </a:prstGeom>
          </p:spPr>
        </p:pic>
      </p:grpSp>
      <p:cxnSp>
        <p:nvCxnSpPr>
          <p:cNvPr id="14" name="Connector: Elbow 13">
            <a:extLst>
              <a:ext uri="{FF2B5EF4-FFF2-40B4-BE49-F238E27FC236}">
                <a16:creationId xmlns:a16="http://schemas.microsoft.com/office/drawing/2014/main" id="{7113010D-522F-408B-AE1B-B558DACB733D}"/>
              </a:ext>
            </a:extLst>
          </p:cNvPr>
          <p:cNvCxnSpPr>
            <a:cxnSpLocks/>
          </p:cNvCxnSpPr>
          <p:nvPr/>
        </p:nvCxnSpPr>
        <p:spPr>
          <a:xfrm rot="10800000">
            <a:off x="2779746" y="2511016"/>
            <a:ext cx="1365018" cy="1128398"/>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2CA2DC8E-C80B-41DA-B875-FA62AFB912D1}"/>
              </a:ext>
            </a:extLst>
          </p:cNvPr>
          <p:cNvCxnSpPr>
            <a:cxnSpLocks/>
          </p:cNvCxnSpPr>
          <p:nvPr/>
        </p:nvCxnSpPr>
        <p:spPr>
          <a:xfrm flipV="1">
            <a:off x="4780306" y="1888154"/>
            <a:ext cx="1506410" cy="1461351"/>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C82FC11-1C31-4C50-A559-B8C71584A71C}"/>
              </a:ext>
            </a:extLst>
          </p:cNvPr>
          <p:cNvCxnSpPr>
            <a:cxnSpLocks/>
            <a:endCxn id="26" idx="1"/>
          </p:cNvCxnSpPr>
          <p:nvPr/>
        </p:nvCxnSpPr>
        <p:spPr>
          <a:xfrm rot="5400000">
            <a:off x="3239563" y="3779871"/>
            <a:ext cx="1244305" cy="94922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F5A2AD1-0E90-4EEC-896A-5DA16E6412C2}"/>
              </a:ext>
            </a:extLst>
          </p:cNvPr>
          <p:cNvGrpSpPr/>
          <p:nvPr/>
        </p:nvGrpSpPr>
        <p:grpSpPr>
          <a:xfrm>
            <a:off x="6219693" y="3978436"/>
            <a:ext cx="2640437" cy="983527"/>
            <a:chOff x="6170454" y="4000107"/>
            <a:chExt cx="2640437" cy="983527"/>
          </a:xfrm>
        </p:grpSpPr>
        <p:sp>
          <p:nvSpPr>
            <p:cNvPr id="21" name="Rectangle 20">
              <a:extLst>
                <a:ext uri="{FF2B5EF4-FFF2-40B4-BE49-F238E27FC236}">
                  <a16:creationId xmlns:a16="http://schemas.microsoft.com/office/drawing/2014/main" id="{5E99EE08-E298-47DC-B920-DDBDB590C168}"/>
                </a:ext>
              </a:extLst>
            </p:cNvPr>
            <p:cNvSpPr/>
            <p:nvPr/>
          </p:nvSpPr>
          <p:spPr>
            <a:xfrm>
              <a:off x="6574983" y="4036726"/>
              <a:ext cx="2159729" cy="8427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b="1" dirty="0">
                  <a:solidFill>
                    <a:schemeClr val="tx1"/>
                  </a:solidFill>
                  <a:latin typeface="Calibri" panose="020F0502020204030204" pitchFamily="34" charset="0"/>
                  <a:cs typeface="Calibri" panose="020F0502020204030204" pitchFamily="34" charset="0"/>
                </a:rPr>
                <a:t>more than 220 million dwellings were built </a:t>
              </a:r>
            </a:p>
            <a:p>
              <a:pPr algn="ctr"/>
              <a:r>
                <a:rPr lang="en-GB" sz="1600" b="1" dirty="0">
                  <a:solidFill>
                    <a:schemeClr val="tx1"/>
                  </a:solidFill>
                  <a:latin typeface="Calibri" panose="020F0502020204030204" pitchFamily="34" charset="0"/>
                  <a:cs typeface="Calibri" panose="020F0502020204030204" pitchFamily="34" charset="0"/>
                </a:rPr>
                <a:t>before 2001</a:t>
              </a:r>
            </a:p>
          </p:txBody>
        </p:sp>
        <p:sp>
          <p:nvSpPr>
            <p:cNvPr id="22" name="Rectangle: Rounded Corners 21">
              <a:extLst>
                <a:ext uri="{FF2B5EF4-FFF2-40B4-BE49-F238E27FC236}">
                  <a16:creationId xmlns:a16="http://schemas.microsoft.com/office/drawing/2014/main" id="{D224127C-24AD-40A8-9197-C379ECBC10C5}"/>
                </a:ext>
              </a:extLst>
            </p:cNvPr>
            <p:cNvSpPr/>
            <p:nvPr/>
          </p:nvSpPr>
          <p:spPr>
            <a:xfrm rot="10800000">
              <a:off x="6444172" y="4000107"/>
              <a:ext cx="2366719" cy="983527"/>
            </a:xfrm>
            <a:prstGeom prst="roundRect">
              <a:avLst/>
            </a:prstGeom>
            <a:noFill/>
            <a:ln>
              <a:solidFill>
                <a:srgbClr val="54A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3" name="Rectangle 22">
              <a:extLst>
                <a:ext uri="{FF2B5EF4-FFF2-40B4-BE49-F238E27FC236}">
                  <a16:creationId xmlns:a16="http://schemas.microsoft.com/office/drawing/2014/main" id="{4E17EB53-3E4C-46A6-99B6-2B772C745C0E}"/>
                </a:ext>
              </a:extLst>
            </p:cNvPr>
            <p:cNvSpPr/>
            <p:nvPr/>
          </p:nvSpPr>
          <p:spPr>
            <a:xfrm>
              <a:off x="6281234" y="4192038"/>
              <a:ext cx="351874" cy="56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24" name="Picture 23">
              <a:extLst>
                <a:ext uri="{FF2B5EF4-FFF2-40B4-BE49-F238E27FC236}">
                  <a16:creationId xmlns:a16="http://schemas.microsoft.com/office/drawing/2014/main" id="{DE8B4B87-F338-4E91-A341-1410E922357D}"/>
                </a:ext>
              </a:extLst>
            </p:cNvPr>
            <p:cNvPicPr>
              <a:picLocks noChangeAspect="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170454" y="4218389"/>
              <a:ext cx="547435" cy="564367"/>
            </a:xfrm>
            <a:prstGeom prst="rect">
              <a:avLst/>
            </a:prstGeom>
          </p:spPr>
        </p:pic>
      </p:grpSp>
      <p:cxnSp>
        <p:nvCxnSpPr>
          <p:cNvPr id="18" name="Connector: Elbow 17">
            <a:extLst>
              <a:ext uri="{FF2B5EF4-FFF2-40B4-BE49-F238E27FC236}">
                <a16:creationId xmlns:a16="http://schemas.microsoft.com/office/drawing/2014/main" id="{42486F6C-103D-4A56-A5B2-D55B34135A8B}"/>
              </a:ext>
            </a:extLst>
          </p:cNvPr>
          <p:cNvCxnSpPr/>
          <p:nvPr/>
        </p:nvCxnSpPr>
        <p:spPr>
          <a:xfrm>
            <a:off x="5077081" y="3682234"/>
            <a:ext cx="1241825" cy="895357"/>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Arrow: Right 18">
            <a:extLst>
              <a:ext uri="{FF2B5EF4-FFF2-40B4-BE49-F238E27FC236}">
                <a16:creationId xmlns:a16="http://schemas.microsoft.com/office/drawing/2014/main" id="{BCE80C70-3F31-4484-8C6F-88B8C0AE1BC7}"/>
              </a:ext>
            </a:extLst>
          </p:cNvPr>
          <p:cNvSpPr/>
          <p:nvPr/>
        </p:nvSpPr>
        <p:spPr>
          <a:xfrm>
            <a:off x="755279" y="5669911"/>
            <a:ext cx="1229810" cy="44394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4" name="Picture 3" descr="Icon&#10;&#10;Description automatically generated">
            <a:extLst>
              <a:ext uri="{FF2B5EF4-FFF2-40B4-BE49-F238E27FC236}">
                <a16:creationId xmlns:a16="http://schemas.microsoft.com/office/drawing/2014/main" id="{35537FEF-1A86-4BCD-A018-49B0470BC3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9850" y="2615208"/>
            <a:ext cx="2387123" cy="1627584"/>
          </a:xfrm>
          <a:prstGeom prst="rect">
            <a:avLst/>
          </a:prstGeom>
        </p:spPr>
      </p:pic>
    </p:spTree>
    <p:extLst>
      <p:ext uri="{BB962C8B-B14F-4D97-AF65-F5344CB8AC3E}">
        <p14:creationId xmlns:p14="http://schemas.microsoft.com/office/powerpoint/2010/main" val="381093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C78AC6-54BB-4835-BB47-5DA00265931F}"/>
              </a:ext>
            </a:extLst>
          </p:cNvPr>
          <p:cNvSpPr>
            <a:spLocks noGrp="1"/>
          </p:cNvSpPr>
          <p:nvPr>
            <p:ph type="sldNum" sz="quarter" idx="12"/>
          </p:nvPr>
        </p:nvSpPr>
        <p:spPr/>
        <p:txBody>
          <a:bodyPr/>
          <a:lstStyle/>
          <a:p>
            <a:fld id="{E0EA0D9F-031B-4345-A1DB-5D411FDDD9DF}" type="slidenum">
              <a:rPr lang="en-BE" smtClean="0"/>
              <a:t>3</a:t>
            </a:fld>
            <a:endParaRPr lang="en-BE"/>
          </a:p>
        </p:txBody>
      </p:sp>
      <p:sp>
        <p:nvSpPr>
          <p:cNvPr id="7" name="TextBox 6">
            <a:extLst>
              <a:ext uri="{FF2B5EF4-FFF2-40B4-BE49-F238E27FC236}">
                <a16:creationId xmlns:a16="http://schemas.microsoft.com/office/drawing/2014/main" id="{5BEA85A3-F431-4688-B662-CE40FEB0C810}"/>
              </a:ext>
            </a:extLst>
          </p:cNvPr>
          <p:cNvSpPr txBox="1"/>
          <p:nvPr/>
        </p:nvSpPr>
        <p:spPr>
          <a:xfrm>
            <a:off x="283717" y="572406"/>
            <a:ext cx="8576566" cy="1077218"/>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The regulatory context: Energy Performance of Buildings Directive</a:t>
            </a:r>
            <a:endParaRPr lang="en-GB" sz="1400" b="1" dirty="0">
              <a:solidFill>
                <a:srgbClr val="404040"/>
              </a:solidFill>
              <a:effectLst/>
            </a:endParaRPr>
          </a:p>
        </p:txBody>
      </p:sp>
      <p:sp>
        <p:nvSpPr>
          <p:cNvPr id="3" name="TextBox 2">
            <a:extLst>
              <a:ext uri="{FF2B5EF4-FFF2-40B4-BE49-F238E27FC236}">
                <a16:creationId xmlns:a16="http://schemas.microsoft.com/office/drawing/2014/main" id="{776574C5-A256-8345-98F8-41EF9D1727A9}"/>
              </a:ext>
            </a:extLst>
          </p:cNvPr>
          <p:cNvSpPr txBox="1"/>
          <p:nvPr/>
        </p:nvSpPr>
        <p:spPr>
          <a:xfrm>
            <a:off x="283717" y="1740404"/>
            <a:ext cx="8407347" cy="4431983"/>
          </a:xfrm>
          <a:prstGeom prst="rect">
            <a:avLst/>
          </a:prstGeom>
          <a:noFill/>
        </p:spPr>
        <p:txBody>
          <a:bodyPr wrap="square" rtlCol="0">
            <a:spAutoFit/>
          </a:bodyPr>
          <a:lstStyle/>
          <a:p>
            <a:pPr algn="l"/>
            <a:r>
              <a:rPr kumimoji="0" lang="en-GB" sz="1400" b="1" u="none" strike="noStrike" kern="1200" cap="none" spc="0" normalizeH="0" baseline="0" noProof="0" dirty="0">
                <a:ln>
                  <a:noFill/>
                </a:ln>
                <a:solidFill>
                  <a:srgbClr val="009045"/>
                </a:solidFill>
                <a:effectLst/>
                <a:uLnTx/>
                <a:uFillTx/>
                <a:latin typeface="Calibri" panose="020F0502020204030204"/>
                <a:ea typeface="+mn-ea"/>
                <a:cs typeface="+mn-cs"/>
              </a:rPr>
              <a:t>The Energy Performance of Buildings Directive (EPBD) </a:t>
            </a:r>
            <a:r>
              <a:rPr kumimoji="0" lang="en-GB" sz="1400" u="none" strike="noStrike" kern="1200" cap="none" spc="0" normalizeH="0" baseline="0" noProof="0" dirty="0">
                <a:ln>
                  <a:noFill/>
                </a:ln>
                <a:effectLst/>
                <a:uLnTx/>
                <a:uFillTx/>
                <a:latin typeface="Calibri" panose="020F0502020204030204"/>
                <a:ea typeface="+mn-ea"/>
                <a:cs typeface="+mn-cs"/>
              </a:rPr>
              <a:t>aims to </a:t>
            </a:r>
            <a:r>
              <a:rPr lang="en-GB" sz="1400" dirty="0">
                <a:effectLst/>
              </a:rPr>
              <a:t>achieve a highly energy-efficient and decarbonised building stock by 2050, create a stable environment for investment decisions and enable consumers and businesses to make more informed choices to save energy and money.</a:t>
            </a:r>
          </a:p>
          <a:p>
            <a:pPr algn="l"/>
            <a:endParaRPr lang="en-GB" sz="1600" b="1" i="0" dirty="0"/>
          </a:p>
          <a:p>
            <a:pPr marL="285750" indent="-285750" algn="l">
              <a:buFont typeface="Arial" panose="020B0604020202020204" pitchFamily="34" charset="0"/>
              <a:buChar char="•"/>
            </a:pPr>
            <a:r>
              <a:rPr lang="en-GB" sz="1400" dirty="0">
                <a:effectLst/>
              </a:rPr>
              <a:t>the gradual introduction of minimum energy performance standards for non-residential buildings to support the renovation of buildings with the lowest energy performance</a:t>
            </a:r>
          </a:p>
          <a:p>
            <a:pPr marL="285750" indent="-285750" algn="l">
              <a:buFont typeface="Arial" panose="020B0604020202020204" pitchFamily="34" charset="0"/>
              <a:buChar char="•"/>
            </a:pPr>
            <a:r>
              <a:rPr lang="en-GB" sz="1400" dirty="0">
                <a:effectLst/>
              </a:rPr>
              <a:t>national trajectories to reduce the average primary energy use of residential buildings</a:t>
            </a:r>
          </a:p>
          <a:p>
            <a:pPr marL="285750" indent="-285750" algn="l">
              <a:buFont typeface="Arial" panose="020B0604020202020204" pitchFamily="34" charset="0"/>
              <a:buChar char="•"/>
            </a:pPr>
            <a:r>
              <a:rPr lang="en-GB" sz="1400" dirty="0">
                <a:effectLst/>
              </a:rPr>
              <a:t>an enhanced standard for new buildings, including a more ambitious vision for buildings to be zero-emission</a:t>
            </a:r>
          </a:p>
          <a:p>
            <a:pPr marL="285750" indent="-285750" algn="l">
              <a:buFont typeface="Arial" panose="020B0604020202020204" pitchFamily="34" charset="0"/>
              <a:buChar char="•"/>
            </a:pPr>
            <a:r>
              <a:rPr lang="en-GB" sz="1400" dirty="0">
                <a:effectLst/>
              </a:rPr>
              <a:t>enhanced </a:t>
            </a:r>
            <a:r>
              <a:rPr lang="en-GB" sz="1400" u="sng" dirty="0">
                <a:solidFill>
                  <a:srgbClr val="0070C0"/>
                </a:solidFill>
                <a:effectLst/>
                <a:hlinkClick r:id="rId2">
                  <a:extLst>
                    <a:ext uri="{A12FA001-AC4F-418D-AE19-62706E023703}">
                      <ahyp:hlinkClr xmlns:ahyp="http://schemas.microsoft.com/office/drawing/2018/hyperlinkcolor" val="tx"/>
                    </a:ext>
                  </a:extLst>
                </a:hlinkClick>
              </a:rPr>
              <a:t>long-term renovation strategies</a:t>
            </a:r>
            <a:r>
              <a:rPr lang="en-GB" sz="1400" dirty="0">
                <a:effectLst/>
              </a:rPr>
              <a:t>, to be renamed national Building Renovation Plans</a:t>
            </a:r>
          </a:p>
          <a:p>
            <a:pPr marL="285750" indent="-285750" algn="l">
              <a:buFont typeface="Arial" panose="020B0604020202020204" pitchFamily="34" charset="0"/>
              <a:buChar char="•"/>
            </a:pPr>
            <a:r>
              <a:rPr lang="en-GB" sz="1400" dirty="0">
                <a:effectLst/>
              </a:rPr>
              <a:t>increased reliability, quality and digitalisation of </a:t>
            </a:r>
            <a:r>
              <a:rPr lang="en-GB" sz="1400" u="sng" dirty="0">
                <a:solidFill>
                  <a:srgbClr val="0070C0"/>
                </a:solidFill>
                <a:effectLst/>
                <a:hlinkClick r:id="rId3">
                  <a:extLst>
                    <a:ext uri="{A12FA001-AC4F-418D-AE19-62706E023703}">
                      <ahyp:hlinkClr xmlns:ahyp="http://schemas.microsoft.com/office/drawing/2018/hyperlinkcolor" val="tx"/>
                    </a:ext>
                  </a:extLst>
                </a:hlinkClick>
              </a:rPr>
              <a:t>Energy Performance Certificates</a:t>
            </a:r>
            <a:r>
              <a:rPr lang="en-GB" sz="1400" dirty="0">
                <a:solidFill>
                  <a:srgbClr val="0070C0"/>
                </a:solidFill>
                <a:effectLst/>
              </a:rPr>
              <a:t> </a:t>
            </a:r>
            <a:r>
              <a:rPr lang="en-GB" sz="1400" dirty="0">
                <a:effectLst/>
              </a:rPr>
              <a:t>with energy performance classes to be based on common criteria</a:t>
            </a:r>
          </a:p>
          <a:p>
            <a:pPr marL="285750" indent="-285750" algn="l">
              <a:buFont typeface="Arial" panose="020B0604020202020204" pitchFamily="34" charset="0"/>
              <a:buChar char="•"/>
            </a:pPr>
            <a:r>
              <a:rPr lang="en-GB" sz="1400" dirty="0">
                <a:effectLst/>
              </a:rPr>
              <a:t>a definition of deep renovation and the introduction of building renovation passports</a:t>
            </a:r>
          </a:p>
          <a:p>
            <a:pPr marL="285750" indent="-285750" algn="l">
              <a:buFont typeface="Arial" panose="020B0604020202020204" pitchFamily="34" charset="0"/>
              <a:buChar char="•"/>
            </a:pPr>
            <a:r>
              <a:rPr lang="en-GB" sz="1400" dirty="0">
                <a:effectLst/>
              </a:rPr>
              <a:t>ensuring new buildings are solar-ready (fit to host solar installations) where technically and economically feasible</a:t>
            </a:r>
          </a:p>
          <a:p>
            <a:pPr marL="285750" indent="-285750" algn="l">
              <a:buFont typeface="Arial" panose="020B0604020202020204" pitchFamily="34" charset="0"/>
              <a:buChar char="•"/>
            </a:pPr>
            <a:r>
              <a:rPr lang="en-GB" sz="1400" dirty="0">
                <a:effectLst/>
              </a:rPr>
              <a:t>a gradual phase-out of stand-alone boilers powered by fossil fuels, starting with the end of subsidies to such boilers from 1 January 2025</a:t>
            </a:r>
          </a:p>
          <a:p>
            <a:pPr marL="285750" indent="-285750" algn="l">
              <a:buFont typeface="Arial" panose="020B0604020202020204" pitchFamily="34" charset="0"/>
              <a:buChar char="•"/>
            </a:pPr>
            <a:r>
              <a:rPr lang="en-GB" sz="1400" dirty="0">
                <a:effectLst/>
              </a:rPr>
              <a:t>one-stop-shops for the energy renovations of buildings for home-owners, small and medium-sized enterprises and other stakeholders</a:t>
            </a:r>
          </a:p>
          <a:p>
            <a:pPr marL="285750" indent="-285750" algn="l">
              <a:buFont typeface="Arial" panose="020B0604020202020204" pitchFamily="34" charset="0"/>
              <a:buChar char="•"/>
            </a:pPr>
            <a:r>
              <a:rPr lang="en-GB" sz="1400" dirty="0">
                <a:effectLst/>
              </a:rPr>
              <a:t>the modernisation of buildings and their systems and better energy system integration (for heating, cooling, ventilation, charging of electric vehicles and renewable energy)</a:t>
            </a:r>
          </a:p>
        </p:txBody>
      </p:sp>
    </p:spTree>
    <p:extLst>
      <p:ext uri="{BB962C8B-B14F-4D97-AF65-F5344CB8AC3E}">
        <p14:creationId xmlns:p14="http://schemas.microsoft.com/office/powerpoint/2010/main" val="410814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C78AC6-54BB-4835-BB47-5DA00265931F}"/>
              </a:ext>
            </a:extLst>
          </p:cNvPr>
          <p:cNvSpPr>
            <a:spLocks noGrp="1"/>
          </p:cNvSpPr>
          <p:nvPr>
            <p:ph type="sldNum" sz="quarter" idx="12"/>
          </p:nvPr>
        </p:nvSpPr>
        <p:spPr/>
        <p:txBody>
          <a:bodyPr/>
          <a:lstStyle/>
          <a:p>
            <a:fld id="{E0EA0D9F-031B-4345-A1DB-5D411FDDD9DF}" type="slidenum">
              <a:rPr lang="en-BE" smtClean="0"/>
              <a:t>4</a:t>
            </a:fld>
            <a:endParaRPr lang="en-BE"/>
          </a:p>
        </p:txBody>
      </p:sp>
      <p:sp>
        <p:nvSpPr>
          <p:cNvPr id="7" name="TextBox 6">
            <a:extLst>
              <a:ext uri="{FF2B5EF4-FFF2-40B4-BE49-F238E27FC236}">
                <a16:creationId xmlns:a16="http://schemas.microsoft.com/office/drawing/2014/main" id="{5BEA85A3-F431-4688-B662-CE40FEB0C810}"/>
              </a:ext>
            </a:extLst>
          </p:cNvPr>
          <p:cNvSpPr txBox="1"/>
          <p:nvPr/>
        </p:nvSpPr>
        <p:spPr>
          <a:xfrm>
            <a:off x="283717" y="572406"/>
            <a:ext cx="8576566" cy="1077218"/>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The regulatory context: Energy Performance of Buildings Directive</a:t>
            </a:r>
            <a:endParaRPr lang="en-GB" sz="1400" b="1" dirty="0">
              <a:solidFill>
                <a:srgbClr val="404040"/>
              </a:solidFill>
              <a:effectLst/>
            </a:endParaRPr>
          </a:p>
        </p:txBody>
      </p:sp>
      <p:sp>
        <p:nvSpPr>
          <p:cNvPr id="14" name="Rectangle: Rounded Corners 13">
            <a:extLst>
              <a:ext uri="{FF2B5EF4-FFF2-40B4-BE49-F238E27FC236}">
                <a16:creationId xmlns:a16="http://schemas.microsoft.com/office/drawing/2014/main" id="{4A8A7A6C-29B9-39B9-766B-21502D3DECDD}"/>
              </a:ext>
            </a:extLst>
          </p:cNvPr>
          <p:cNvSpPr/>
          <p:nvPr/>
        </p:nvSpPr>
        <p:spPr>
          <a:xfrm>
            <a:off x="7966805" y="5502823"/>
            <a:ext cx="984019" cy="284732"/>
          </a:xfrm>
          <a:prstGeom prst="roundRect">
            <a:avLst/>
          </a:prstGeom>
          <a:solidFill>
            <a:srgbClr val="8AC43F"/>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H2</a:t>
            </a:r>
            <a:endParaRPr lang="en-BE" b="1" dirty="0"/>
          </a:p>
        </p:txBody>
      </p:sp>
      <p:cxnSp>
        <p:nvCxnSpPr>
          <p:cNvPr id="21" name="Straight Connector 20">
            <a:extLst>
              <a:ext uri="{FF2B5EF4-FFF2-40B4-BE49-F238E27FC236}">
                <a16:creationId xmlns:a16="http://schemas.microsoft.com/office/drawing/2014/main" id="{E2A3256A-2A0A-93C4-6115-DC2230504FD6}"/>
              </a:ext>
            </a:extLst>
          </p:cNvPr>
          <p:cNvCxnSpPr>
            <a:cxnSpLocks/>
          </p:cNvCxnSpPr>
          <p:nvPr/>
        </p:nvCxnSpPr>
        <p:spPr>
          <a:xfrm>
            <a:off x="3572974" y="1943776"/>
            <a:ext cx="0" cy="4200037"/>
          </a:xfrm>
          <a:prstGeom prst="line">
            <a:avLst/>
          </a:prstGeom>
          <a:ln>
            <a:solidFill>
              <a:srgbClr val="00904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6FCCC4F-8732-94D6-053C-7BC3591B0187}"/>
              </a:ext>
            </a:extLst>
          </p:cNvPr>
          <p:cNvSpPr txBox="1"/>
          <p:nvPr/>
        </p:nvSpPr>
        <p:spPr>
          <a:xfrm>
            <a:off x="2677164" y="5822548"/>
            <a:ext cx="799706" cy="461665"/>
          </a:xfrm>
          <a:prstGeom prst="rect">
            <a:avLst/>
          </a:prstGeom>
          <a:noFill/>
        </p:spPr>
        <p:txBody>
          <a:bodyPr wrap="square">
            <a:spAutoFit/>
          </a:bodyPr>
          <a:lstStyle/>
          <a:p>
            <a:r>
              <a:rPr lang="en-US" sz="2400" b="1" spc="-50" dirty="0">
                <a:solidFill>
                  <a:srgbClr val="009045"/>
                </a:solidFill>
                <a:latin typeface="Calibri Light" panose="020F0302020204030204"/>
                <a:ea typeface="+mj-ea"/>
                <a:cs typeface="+mj-cs"/>
              </a:rPr>
              <a:t>2023</a:t>
            </a:r>
            <a:endParaRPr lang="en-GB" sz="1100" b="1" dirty="0">
              <a:solidFill>
                <a:srgbClr val="404040"/>
              </a:solidFill>
              <a:effectLst/>
            </a:endParaRPr>
          </a:p>
        </p:txBody>
      </p:sp>
      <p:sp>
        <p:nvSpPr>
          <p:cNvPr id="23" name="TextBox 22">
            <a:extLst>
              <a:ext uri="{FF2B5EF4-FFF2-40B4-BE49-F238E27FC236}">
                <a16:creationId xmlns:a16="http://schemas.microsoft.com/office/drawing/2014/main" id="{FA15BD77-30BB-6363-B5C0-2162AD861317}"/>
              </a:ext>
            </a:extLst>
          </p:cNvPr>
          <p:cNvSpPr txBox="1"/>
          <p:nvPr/>
        </p:nvSpPr>
        <p:spPr>
          <a:xfrm>
            <a:off x="4818710" y="5822548"/>
            <a:ext cx="799706" cy="461665"/>
          </a:xfrm>
          <a:prstGeom prst="rect">
            <a:avLst/>
          </a:prstGeom>
          <a:noFill/>
        </p:spPr>
        <p:txBody>
          <a:bodyPr wrap="square">
            <a:spAutoFit/>
          </a:bodyPr>
          <a:lstStyle/>
          <a:p>
            <a:r>
              <a:rPr lang="en-US" sz="2400" b="1" spc="-50" dirty="0">
                <a:solidFill>
                  <a:srgbClr val="009045"/>
                </a:solidFill>
                <a:latin typeface="Calibri Light" panose="020F0302020204030204"/>
                <a:ea typeface="+mj-ea"/>
                <a:cs typeface="+mj-cs"/>
              </a:rPr>
              <a:t>2024</a:t>
            </a:r>
            <a:endParaRPr lang="en-GB" sz="1100" b="1" dirty="0">
              <a:solidFill>
                <a:srgbClr val="404040"/>
              </a:solidFill>
              <a:effectLst/>
            </a:endParaRPr>
          </a:p>
        </p:txBody>
      </p:sp>
      <p:cxnSp>
        <p:nvCxnSpPr>
          <p:cNvPr id="25" name="Straight Connector 24">
            <a:extLst>
              <a:ext uri="{FF2B5EF4-FFF2-40B4-BE49-F238E27FC236}">
                <a16:creationId xmlns:a16="http://schemas.microsoft.com/office/drawing/2014/main" id="{1AC86F5E-C721-8FC0-A809-9BF97B8EC9FC}"/>
              </a:ext>
            </a:extLst>
          </p:cNvPr>
          <p:cNvCxnSpPr>
            <a:cxnSpLocks/>
          </p:cNvCxnSpPr>
          <p:nvPr/>
        </p:nvCxnSpPr>
        <p:spPr>
          <a:xfrm>
            <a:off x="1386138" y="1943776"/>
            <a:ext cx="0" cy="4200037"/>
          </a:xfrm>
          <a:prstGeom prst="line">
            <a:avLst/>
          </a:prstGeom>
          <a:ln>
            <a:solidFill>
              <a:srgbClr val="009045"/>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ED90B12-9E63-93BD-D35B-42D6BE65E920}"/>
              </a:ext>
            </a:extLst>
          </p:cNvPr>
          <p:cNvSpPr txBox="1"/>
          <p:nvPr/>
        </p:nvSpPr>
        <p:spPr>
          <a:xfrm>
            <a:off x="8060576" y="5815289"/>
            <a:ext cx="799707" cy="461665"/>
          </a:xfrm>
          <a:prstGeom prst="rect">
            <a:avLst/>
          </a:prstGeom>
          <a:noFill/>
        </p:spPr>
        <p:txBody>
          <a:bodyPr wrap="square">
            <a:spAutoFit/>
          </a:bodyPr>
          <a:lstStyle/>
          <a:p>
            <a:r>
              <a:rPr lang="en-US" sz="2400" b="1" spc="-50" dirty="0">
                <a:solidFill>
                  <a:srgbClr val="009045"/>
                </a:solidFill>
                <a:latin typeface="Calibri Light" panose="020F0302020204030204"/>
                <a:ea typeface="+mj-ea"/>
                <a:cs typeface="+mj-cs"/>
              </a:rPr>
              <a:t>2026</a:t>
            </a:r>
            <a:endParaRPr lang="en-GB" sz="1100" b="1" dirty="0">
              <a:solidFill>
                <a:srgbClr val="404040"/>
              </a:solidFill>
              <a:effectLst/>
            </a:endParaRPr>
          </a:p>
        </p:txBody>
      </p:sp>
      <p:sp>
        <p:nvSpPr>
          <p:cNvPr id="30" name="Rectangle: Rounded Corners 29">
            <a:extLst>
              <a:ext uri="{FF2B5EF4-FFF2-40B4-BE49-F238E27FC236}">
                <a16:creationId xmlns:a16="http://schemas.microsoft.com/office/drawing/2014/main" id="{183187CE-4684-3717-FD40-86759B780866}"/>
              </a:ext>
            </a:extLst>
          </p:cNvPr>
          <p:cNvSpPr/>
          <p:nvPr/>
        </p:nvSpPr>
        <p:spPr>
          <a:xfrm>
            <a:off x="6885503" y="5502823"/>
            <a:ext cx="984019" cy="284732"/>
          </a:xfrm>
          <a:prstGeom prst="roundRect">
            <a:avLst/>
          </a:prstGeom>
          <a:solidFill>
            <a:srgbClr val="8AC43F"/>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H1</a:t>
            </a:r>
            <a:endParaRPr lang="en-BE" b="1" dirty="0"/>
          </a:p>
        </p:txBody>
      </p:sp>
      <p:sp>
        <p:nvSpPr>
          <p:cNvPr id="42" name="Rectangle: Rounded Corners 41">
            <a:extLst>
              <a:ext uri="{FF2B5EF4-FFF2-40B4-BE49-F238E27FC236}">
                <a16:creationId xmlns:a16="http://schemas.microsoft.com/office/drawing/2014/main" id="{D10C1E08-6E8A-EFE4-8390-6C1E2ADD357F}"/>
              </a:ext>
            </a:extLst>
          </p:cNvPr>
          <p:cNvSpPr/>
          <p:nvPr/>
        </p:nvSpPr>
        <p:spPr>
          <a:xfrm>
            <a:off x="5779367" y="5502823"/>
            <a:ext cx="984019" cy="284732"/>
          </a:xfrm>
          <a:prstGeom prst="roundRect">
            <a:avLst/>
          </a:prstGeom>
          <a:solidFill>
            <a:srgbClr val="8AC43F"/>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2025</a:t>
            </a:r>
            <a:endParaRPr lang="en-BE" b="1" dirty="0"/>
          </a:p>
        </p:txBody>
      </p:sp>
      <p:sp>
        <p:nvSpPr>
          <p:cNvPr id="43" name="Rectangle: Rounded Corners 42">
            <a:extLst>
              <a:ext uri="{FF2B5EF4-FFF2-40B4-BE49-F238E27FC236}">
                <a16:creationId xmlns:a16="http://schemas.microsoft.com/office/drawing/2014/main" id="{FD973A37-D021-AA9D-A548-DB698D0CF6F5}"/>
              </a:ext>
            </a:extLst>
          </p:cNvPr>
          <p:cNvSpPr/>
          <p:nvPr/>
        </p:nvSpPr>
        <p:spPr>
          <a:xfrm>
            <a:off x="4698065" y="5502823"/>
            <a:ext cx="984019" cy="284732"/>
          </a:xfrm>
          <a:prstGeom prst="roundRect">
            <a:avLst/>
          </a:prstGeom>
          <a:solidFill>
            <a:srgbClr val="8AC43F"/>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H2</a:t>
            </a:r>
            <a:endParaRPr lang="en-BE" b="1" dirty="0"/>
          </a:p>
        </p:txBody>
      </p:sp>
      <p:sp>
        <p:nvSpPr>
          <p:cNvPr id="44" name="Rectangle: Rounded Corners 43">
            <a:extLst>
              <a:ext uri="{FF2B5EF4-FFF2-40B4-BE49-F238E27FC236}">
                <a16:creationId xmlns:a16="http://schemas.microsoft.com/office/drawing/2014/main" id="{0AEF5432-972F-4EBD-9FF8-7CE20107CEDF}"/>
              </a:ext>
            </a:extLst>
          </p:cNvPr>
          <p:cNvSpPr/>
          <p:nvPr/>
        </p:nvSpPr>
        <p:spPr>
          <a:xfrm>
            <a:off x="3614831" y="5502823"/>
            <a:ext cx="984019" cy="284732"/>
          </a:xfrm>
          <a:prstGeom prst="roundRect">
            <a:avLst/>
          </a:prstGeom>
          <a:solidFill>
            <a:srgbClr val="8AC43F"/>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H1</a:t>
            </a:r>
            <a:endParaRPr lang="en-BE" b="1" dirty="0"/>
          </a:p>
        </p:txBody>
      </p:sp>
      <p:sp>
        <p:nvSpPr>
          <p:cNvPr id="45" name="Rectangle: Rounded Corners 44">
            <a:extLst>
              <a:ext uri="{FF2B5EF4-FFF2-40B4-BE49-F238E27FC236}">
                <a16:creationId xmlns:a16="http://schemas.microsoft.com/office/drawing/2014/main" id="{CBE9D6FF-7C71-00E9-BD44-5E7725EFFBA7}"/>
              </a:ext>
            </a:extLst>
          </p:cNvPr>
          <p:cNvSpPr/>
          <p:nvPr/>
        </p:nvSpPr>
        <p:spPr>
          <a:xfrm>
            <a:off x="2533529" y="5502823"/>
            <a:ext cx="984019" cy="284732"/>
          </a:xfrm>
          <a:prstGeom prst="roundRect">
            <a:avLst/>
          </a:prstGeom>
          <a:solidFill>
            <a:srgbClr val="8AC43F"/>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H2</a:t>
            </a:r>
            <a:endParaRPr lang="en-BE" b="1" dirty="0"/>
          </a:p>
        </p:txBody>
      </p:sp>
      <p:sp>
        <p:nvSpPr>
          <p:cNvPr id="46" name="Rectangle: Rounded Corners 45">
            <a:extLst>
              <a:ext uri="{FF2B5EF4-FFF2-40B4-BE49-F238E27FC236}">
                <a16:creationId xmlns:a16="http://schemas.microsoft.com/office/drawing/2014/main" id="{6409D76B-DCFF-FA21-8E47-9823F488DA80}"/>
              </a:ext>
            </a:extLst>
          </p:cNvPr>
          <p:cNvSpPr/>
          <p:nvPr/>
        </p:nvSpPr>
        <p:spPr>
          <a:xfrm>
            <a:off x="1439810" y="5504609"/>
            <a:ext cx="984019" cy="284732"/>
          </a:xfrm>
          <a:prstGeom prst="roundRect">
            <a:avLst/>
          </a:prstGeom>
          <a:solidFill>
            <a:srgbClr val="8AC43F"/>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H1</a:t>
            </a:r>
            <a:endParaRPr lang="en-BE" b="1" dirty="0"/>
          </a:p>
        </p:txBody>
      </p:sp>
      <p:sp>
        <p:nvSpPr>
          <p:cNvPr id="47" name="Rectangle: Rounded Corners 46">
            <a:extLst>
              <a:ext uri="{FF2B5EF4-FFF2-40B4-BE49-F238E27FC236}">
                <a16:creationId xmlns:a16="http://schemas.microsoft.com/office/drawing/2014/main" id="{234DA2DA-ED57-AB9D-9F18-742FF31C710E}"/>
              </a:ext>
            </a:extLst>
          </p:cNvPr>
          <p:cNvSpPr/>
          <p:nvPr/>
        </p:nvSpPr>
        <p:spPr>
          <a:xfrm>
            <a:off x="358508" y="5504609"/>
            <a:ext cx="984019" cy="284732"/>
          </a:xfrm>
          <a:prstGeom prst="roundRect">
            <a:avLst/>
          </a:prstGeom>
          <a:solidFill>
            <a:srgbClr val="8AC43F"/>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H2</a:t>
            </a:r>
            <a:endParaRPr lang="en-BE" b="1" dirty="0"/>
          </a:p>
        </p:txBody>
      </p:sp>
      <p:sp>
        <p:nvSpPr>
          <p:cNvPr id="48" name="TextBox 47">
            <a:extLst>
              <a:ext uri="{FF2B5EF4-FFF2-40B4-BE49-F238E27FC236}">
                <a16:creationId xmlns:a16="http://schemas.microsoft.com/office/drawing/2014/main" id="{9AA158C9-03ED-7C8E-C213-471020E36463}"/>
              </a:ext>
            </a:extLst>
          </p:cNvPr>
          <p:cNvSpPr txBox="1"/>
          <p:nvPr/>
        </p:nvSpPr>
        <p:spPr>
          <a:xfrm>
            <a:off x="465072" y="5815289"/>
            <a:ext cx="799706" cy="461665"/>
          </a:xfrm>
          <a:prstGeom prst="rect">
            <a:avLst/>
          </a:prstGeom>
          <a:noFill/>
        </p:spPr>
        <p:txBody>
          <a:bodyPr wrap="square">
            <a:spAutoFit/>
          </a:bodyPr>
          <a:lstStyle/>
          <a:p>
            <a:r>
              <a:rPr lang="en-US" sz="2400" b="1" spc="-50" dirty="0">
                <a:solidFill>
                  <a:srgbClr val="009045"/>
                </a:solidFill>
                <a:latin typeface="Calibri Light" panose="020F0302020204030204"/>
                <a:ea typeface="+mj-ea"/>
                <a:cs typeface="+mj-cs"/>
              </a:rPr>
              <a:t>2022</a:t>
            </a:r>
            <a:endParaRPr lang="en-GB" sz="1100" b="1" dirty="0">
              <a:solidFill>
                <a:srgbClr val="404040"/>
              </a:solidFill>
              <a:effectLst/>
            </a:endParaRPr>
          </a:p>
        </p:txBody>
      </p:sp>
      <p:cxnSp>
        <p:nvCxnSpPr>
          <p:cNvPr id="49" name="Straight Connector 48">
            <a:extLst>
              <a:ext uri="{FF2B5EF4-FFF2-40B4-BE49-F238E27FC236}">
                <a16:creationId xmlns:a16="http://schemas.microsoft.com/office/drawing/2014/main" id="{A502EA42-FC1E-3B98-776A-958C4F528BA0}"/>
              </a:ext>
            </a:extLst>
          </p:cNvPr>
          <p:cNvCxnSpPr>
            <a:cxnSpLocks/>
          </p:cNvCxnSpPr>
          <p:nvPr/>
        </p:nvCxnSpPr>
        <p:spPr>
          <a:xfrm>
            <a:off x="5731585" y="1943775"/>
            <a:ext cx="0" cy="4200037"/>
          </a:xfrm>
          <a:prstGeom prst="line">
            <a:avLst/>
          </a:prstGeom>
          <a:ln>
            <a:solidFill>
              <a:srgbClr val="00904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D88110F-9C5F-6EA9-1C2A-B7AF4177DE1B}"/>
              </a:ext>
            </a:extLst>
          </p:cNvPr>
          <p:cNvCxnSpPr>
            <a:cxnSpLocks/>
          </p:cNvCxnSpPr>
          <p:nvPr/>
        </p:nvCxnSpPr>
        <p:spPr>
          <a:xfrm>
            <a:off x="6829520" y="1943775"/>
            <a:ext cx="0" cy="4200037"/>
          </a:xfrm>
          <a:prstGeom prst="line">
            <a:avLst/>
          </a:prstGeom>
          <a:ln>
            <a:solidFill>
              <a:srgbClr val="009045"/>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4ADE8039-5A19-526F-BE48-6784F7A31289}"/>
              </a:ext>
            </a:extLst>
          </p:cNvPr>
          <p:cNvGrpSpPr/>
          <p:nvPr/>
        </p:nvGrpSpPr>
        <p:grpSpPr>
          <a:xfrm>
            <a:off x="179647" y="2046552"/>
            <a:ext cx="1613014" cy="1202528"/>
            <a:chOff x="1507499" y="3081892"/>
            <a:chExt cx="1726128" cy="757645"/>
          </a:xfrm>
        </p:grpSpPr>
        <p:sp>
          <p:nvSpPr>
            <p:cNvPr id="52" name="Rectangle 51">
              <a:extLst>
                <a:ext uri="{FF2B5EF4-FFF2-40B4-BE49-F238E27FC236}">
                  <a16:creationId xmlns:a16="http://schemas.microsoft.com/office/drawing/2014/main" id="{AB6619D2-424D-3A1F-D642-B4A6D421887D}"/>
                </a:ext>
              </a:extLst>
            </p:cNvPr>
            <p:cNvSpPr/>
            <p:nvPr/>
          </p:nvSpPr>
          <p:spPr>
            <a:xfrm>
              <a:off x="1565614" y="3081892"/>
              <a:ext cx="1607453" cy="757645"/>
            </a:xfrm>
            <a:prstGeom prst="rect">
              <a:avLst/>
            </a:prstGeom>
            <a:solidFill>
              <a:schemeClr val="bg1"/>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1" name="TextBox 50">
              <a:extLst>
                <a:ext uri="{FF2B5EF4-FFF2-40B4-BE49-F238E27FC236}">
                  <a16:creationId xmlns:a16="http://schemas.microsoft.com/office/drawing/2014/main" id="{D949D053-EED5-06A4-D5C8-B324ABCF62C1}"/>
                </a:ext>
              </a:extLst>
            </p:cNvPr>
            <p:cNvSpPr txBox="1"/>
            <p:nvPr/>
          </p:nvSpPr>
          <p:spPr>
            <a:xfrm>
              <a:off x="1507499" y="3137548"/>
              <a:ext cx="1726128" cy="639912"/>
            </a:xfrm>
            <a:prstGeom prst="rect">
              <a:avLst/>
            </a:prstGeom>
            <a:noFill/>
          </p:spPr>
          <p:txBody>
            <a:bodyPr wrap="square" rtlCol="0">
              <a:spAutoFit/>
            </a:bodyPr>
            <a:lstStyle/>
            <a:p>
              <a:pPr algn="ctr"/>
              <a:r>
                <a:rPr lang="en-GB" sz="1200" b="1" dirty="0"/>
                <a:t>October 2022</a:t>
              </a:r>
            </a:p>
            <a:p>
              <a:pPr algn="ctr"/>
              <a:r>
                <a:rPr lang="en-GB" sz="1200" dirty="0"/>
                <a:t>Council agreed on its </a:t>
              </a:r>
              <a:r>
                <a:rPr lang="en-GB" sz="1200" dirty="0">
                  <a:hlinkClick r:id="rId2"/>
                </a:rPr>
                <a:t>General Approach </a:t>
              </a:r>
              <a:r>
                <a:rPr lang="en-GB" sz="1200" dirty="0"/>
                <a:t>on the revision of the EPBD</a:t>
              </a:r>
              <a:endParaRPr lang="en-BE" sz="1200" dirty="0"/>
            </a:p>
          </p:txBody>
        </p:sp>
      </p:grpSp>
      <p:grpSp>
        <p:nvGrpSpPr>
          <p:cNvPr id="54" name="Group 53">
            <a:extLst>
              <a:ext uri="{FF2B5EF4-FFF2-40B4-BE49-F238E27FC236}">
                <a16:creationId xmlns:a16="http://schemas.microsoft.com/office/drawing/2014/main" id="{547E9CB3-DC48-B11C-B9F9-EEE107226ACD}"/>
              </a:ext>
            </a:extLst>
          </p:cNvPr>
          <p:cNvGrpSpPr/>
          <p:nvPr/>
        </p:nvGrpSpPr>
        <p:grpSpPr>
          <a:xfrm>
            <a:off x="1226646" y="3923097"/>
            <a:ext cx="1613020" cy="907495"/>
            <a:chOff x="1507499" y="3081892"/>
            <a:chExt cx="1726128" cy="757645"/>
          </a:xfrm>
        </p:grpSpPr>
        <p:sp>
          <p:nvSpPr>
            <p:cNvPr id="55" name="Rectangle 54">
              <a:extLst>
                <a:ext uri="{FF2B5EF4-FFF2-40B4-BE49-F238E27FC236}">
                  <a16:creationId xmlns:a16="http://schemas.microsoft.com/office/drawing/2014/main" id="{9D5437F8-3DCB-292F-D744-8A24A9A7BD7A}"/>
                </a:ext>
              </a:extLst>
            </p:cNvPr>
            <p:cNvSpPr/>
            <p:nvPr/>
          </p:nvSpPr>
          <p:spPr>
            <a:xfrm>
              <a:off x="1565614" y="3081892"/>
              <a:ext cx="1607453" cy="757645"/>
            </a:xfrm>
            <a:prstGeom prst="rect">
              <a:avLst/>
            </a:prstGeom>
            <a:solidFill>
              <a:schemeClr val="bg1"/>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6" name="TextBox 55">
              <a:extLst>
                <a:ext uri="{FF2B5EF4-FFF2-40B4-BE49-F238E27FC236}">
                  <a16:creationId xmlns:a16="http://schemas.microsoft.com/office/drawing/2014/main" id="{EEA07423-82D3-CC2F-35F5-C6887BA9D7F7}"/>
                </a:ext>
              </a:extLst>
            </p:cNvPr>
            <p:cNvSpPr txBox="1"/>
            <p:nvPr/>
          </p:nvSpPr>
          <p:spPr>
            <a:xfrm>
              <a:off x="1507499" y="3137548"/>
              <a:ext cx="1726128" cy="522014"/>
            </a:xfrm>
            <a:prstGeom prst="rect">
              <a:avLst/>
            </a:prstGeom>
            <a:noFill/>
          </p:spPr>
          <p:txBody>
            <a:bodyPr wrap="square" rtlCol="0">
              <a:spAutoFit/>
            </a:bodyPr>
            <a:lstStyle/>
            <a:p>
              <a:pPr algn="ctr"/>
              <a:r>
                <a:rPr lang="en-GB" sz="1200" b="1" dirty="0"/>
                <a:t>March 2023</a:t>
              </a:r>
            </a:p>
            <a:p>
              <a:pPr algn="ctr"/>
              <a:r>
                <a:rPr lang="en-GB" sz="1200" dirty="0"/>
                <a:t>Parliament reached its </a:t>
              </a:r>
              <a:r>
                <a:rPr lang="en-GB" sz="1200" dirty="0">
                  <a:hlinkClick r:id="rId3"/>
                </a:rPr>
                <a:t>position</a:t>
              </a:r>
              <a:r>
                <a:rPr lang="en-GB" sz="1200" dirty="0"/>
                <a:t> on the EPBD revision</a:t>
              </a:r>
              <a:endParaRPr lang="en-BE" sz="1200" dirty="0"/>
            </a:p>
          </p:txBody>
        </p:sp>
      </p:grpSp>
      <p:grpSp>
        <p:nvGrpSpPr>
          <p:cNvPr id="57" name="Group 56">
            <a:extLst>
              <a:ext uri="{FF2B5EF4-FFF2-40B4-BE49-F238E27FC236}">
                <a16:creationId xmlns:a16="http://schemas.microsoft.com/office/drawing/2014/main" id="{50843D82-E7C1-1546-23BC-D3DC13556F49}"/>
              </a:ext>
            </a:extLst>
          </p:cNvPr>
          <p:cNvGrpSpPr/>
          <p:nvPr/>
        </p:nvGrpSpPr>
        <p:grpSpPr>
          <a:xfrm>
            <a:off x="2178631" y="2361018"/>
            <a:ext cx="2205013" cy="913150"/>
            <a:chOff x="1507499" y="3081892"/>
            <a:chExt cx="1726128" cy="757645"/>
          </a:xfrm>
        </p:grpSpPr>
        <p:sp>
          <p:nvSpPr>
            <p:cNvPr id="58" name="Rectangle 57">
              <a:extLst>
                <a:ext uri="{FF2B5EF4-FFF2-40B4-BE49-F238E27FC236}">
                  <a16:creationId xmlns:a16="http://schemas.microsoft.com/office/drawing/2014/main" id="{66D55D94-DBBB-02DF-B4D7-BE7173405B38}"/>
                </a:ext>
              </a:extLst>
            </p:cNvPr>
            <p:cNvSpPr/>
            <p:nvPr/>
          </p:nvSpPr>
          <p:spPr>
            <a:xfrm>
              <a:off x="1565614" y="3081892"/>
              <a:ext cx="1607453" cy="757645"/>
            </a:xfrm>
            <a:prstGeom prst="rect">
              <a:avLst/>
            </a:prstGeom>
            <a:solidFill>
              <a:schemeClr val="bg1"/>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9" name="TextBox 58">
              <a:extLst>
                <a:ext uri="{FF2B5EF4-FFF2-40B4-BE49-F238E27FC236}">
                  <a16:creationId xmlns:a16="http://schemas.microsoft.com/office/drawing/2014/main" id="{360A1425-559D-444D-C205-278CDF281ECA}"/>
                </a:ext>
              </a:extLst>
            </p:cNvPr>
            <p:cNvSpPr txBox="1"/>
            <p:nvPr/>
          </p:nvSpPr>
          <p:spPr>
            <a:xfrm>
              <a:off x="1507499" y="3137548"/>
              <a:ext cx="1726128" cy="454092"/>
            </a:xfrm>
            <a:prstGeom prst="rect">
              <a:avLst/>
            </a:prstGeom>
            <a:noFill/>
          </p:spPr>
          <p:txBody>
            <a:bodyPr wrap="square" rtlCol="0">
              <a:spAutoFit/>
            </a:bodyPr>
            <a:lstStyle/>
            <a:p>
              <a:pPr algn="ctr"/>
              <a:r>
                <a:rPr lang="en-GB" sz="1200" b="1" dirty="0"/>
                <a:t>7 December 2023</a:t>
              </a:r>
            </a:p>
            <a:p>
              <a:pPr algn="ctr"/>
              <a:r>
                <a:rPr lang="en-GB" sz="1200" dirty="0"/>
                <a:t>Co-legislators </a:t>
              </a:r>
              <a:r>
                <a:rPr lang="en-GB" sz="1200" dirty="0">
                  <a:hlinkClick r:id="rId4"/>
                </a:rPr>
                <a:t>found a provisional agreement </a:t>
              </a:r>
              <a:r>
                <a:rPr lang="en-GB" sz="1200" dirty="0"/>
                <a:t>on the file</a:t>
              </a:r>
              <a:endParaRPr lang="en-BE" sz="1200" dirty="0"/>
            </a:p>
          </p:txBody>
        </p:sp>
      </p:grpSp>
      <p:grpSp>
        <p:nvGrpSpPr>
          <p:cNvPr id="60" name="Group 59">
            <a:extLst>
              <a:ext uri="{FF2B5EF4-FFF2-40B4-BE49-F238E27FC236}">
                <a16:creationId xmlns:a16="http://schemas.microsoft.com/office/drawing/2014/main" id="{A3A70DFA-8CDE-3948-C3FC-8AA886FCCFA9}"/>
              </a:ext>
            </a:extLst>
          </p:cNvPr>
          <p:cNvGrpSpPr/>
          <p:nvPr/>
        </p:nvGrpSpPr>
        <p:grpSpPr>
          <a:xfrm>
            <a:off x="2985272" y="4591751"/>
            <a:ext cx="2205013" cy="710480"/>
            <a:chOff x="1507499" y="3081892"/>
            <a:chExt cx="1726128" cy="757645"/>
          </a:xfrm>
        </p:grpSpPr>
        <p:sp>
          <p:nvSpPr>
            <p:cNvPr id="61" name="Rectangle 60">
              <a:extLst>
                <a:ext uri="{FF2B5EF4-FFF2-40B4-BE49-F238E27FC236}">
                  <a16:creationId xmlns:a16="http://schemas.microsoft.com/office/drawing/2014/main" id="{31E0CBC6-8DB1-8125-11E8-D4C744A262C6}"/>
                </a:ext>
              </a:extLst>
            </p:cNvPr>
            <p:cNvSpPr/>
            <p:nvPr/>
          </p:nvSpPr>
          <p:spPr>
            <a:xfrm>
              <a:off x="1565614" y="3081892"/>
              <a:ext cx="1607453" cy="757645"/>
            </a:xfrm>
            <a:prstGeom prst="rect">
              <a:avLst/>
            </a:prstGeom>
            <a:solidFill>
              <a:schemeClr val="bg1"/>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2" name="TextBox 61">
              <a:extLst>
                <a:ext uri="{FF2B5EF4-FFF2-40B4-BE49-F238E27FC236}">
                  <a16:creationId xmlns:a16="http://schemas.microsoft.com/office/drawing/2014/main" id="{59E98236-F5A9-0704-8F5C-122DE7DE6359}"/>
                </a:ext>
              </a:extLst>
            </p:cNvPr>
            <p:cNvSpPr txBox="1"/>
            <p:nvPr/>
          </p:nvSpPr>
          <p:spPr>
            <a:xfrm>
              <a:off x="1507499" y="3137548"/>
              <a:ext cx="1726128" cy="536264"/>
            </a:xfrm>
            <a:prstGeom prst="rect">
              <a:avLst/>
            </a:prstGeom>
            <a:noFill/>
          </p:spPr>
          <p:txBody>
            <a:bodyPr wrap="square" rtlCol="0">
              <a:spAutoFit/>
            </a:bodyPr>
            <a:lstStyle/>
            <a:p>
              <a:pPr algn="ctr"/>
              <a:r>
                <a:rPr lang="en-GB" sz="1200" b="1" dirty="0"/>
                <a:t>12 March 2024</a:t>
              </a:r>
            </a:p>
            <a:p>
              <a:pPr algn="ctr"/>
              <a:r>
                <a:rPr lang="en-GB" sz="1200" dirty="0"/>
                <a:t>Parliament voted the </a:t>
              </a:r>
              <a:r>
                <a:rPr lang="en-GB" sz="1200" dirty="0">
                  <a:hlinkClick r:id="rId4"/>
                </a:rPr>
                <a:t>provisional agreement </a:t>
              </a:r>
              <a:r>
                <a:rPr lang="en-GB" sz="1200" dirty="0"/>
                <a:t>at plenary level</a:t>
              </a:r>
              <a:endParaRPr lang="en-BE" sz="1200" dirty="0"/>
            </a:p>
          </p:txBody>
        </p:sp>
      </p:grpSp>
      <p:grpSp>
        <p:nvGrpSpPr>
          <p:cNvPr id="63" name="Group 62">
            <a:extLst>
              <a:ext uri="{FF2B5EF4-FFF2-40B4-BE49-F238E27FC236}">
                <a16:creationId xmlns:a16="http://schemas.microsoft.com/office/drawing/2014/main" id="{CE6CAF21-FE48-05A1-3F5D-A5A9AA36D91E}"/>
              </a:ext>
            </a:extLst>
          </p:cNvPr>
          <p:cNvGrpSpPr/>
          <p:nvPr/>
        </p:nvGrpSpPr>
        <p:grpSpPr>
          <a:xfrm>
            <a:off x="3658863" y="3371868"/>
            <a:ext cx="1751014" cy="710480"/>
            <a:chOff x="1565614" y="3081892"/>
            <a:chExt cx="1607453" cy="757645"/>
          </a:xfrm>
        </p:grpSpPr>
        <p:sp>
          <p:nvSpPr>
            <p:cNvPr id="64" name="Rectangle 63">
              <a:extLst>
                <a:ext uri="{FF2B5EF4-FFF2-40B4-BE49-F238E27FC236}">
                  <a16:creationId xmlns:a16="http://schemas.microsoft.com/office/drawing/2014/main" id="{B798EC52-6E06-256C-DD7C-A8BB6D64A435}"/>
                </a:ext>
              </a:extLst>
            </p:cNvPr>
            <p:cNvSpPr/>
            <p:nvPr/>
          </p:nvSpPr>
          <p:spPr>
            <a:xfrm>
              <a:off x="1565614" y="3081892"/>
              <a:ext cx="1607453" cy="757645"/>
            </a:xfrm>
            <a:prstGeom prst="rect">
              <a:avLst/>
            </a:prstGeom>
            <a:solidFill>
              <a:schemeClr val="bg1"/>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5" name="TextBox 64">
              <a:extLst>
                <a:ext uri="{FF2B5EF4-FFF2-40B4-BE49-F238E27FC236}">
                  <a16:creationId xmlns:a16="http://schemas.microsoft.com/office/drawing/2014/main" id="{DA684C91-50EB-FE9A-D538-A3035A72AB67}"/>
                </a:ext>
              </a:extLst>
            </p:cNvPr>
            <p:cNvSpPr txBox="1"/>
            <p:nvPr/>
          </p:nvSpPr>
          <p:spPr>
            <a:xfrm>
              <a:off x="1661347" y="3138398"/>
              <a:ext cx="1420286" cy="689237"/>
            </a:xfrm>
            <a:prstGeom prst="rect">
              <a:avLst/>
            </a:prstGeom>
            <a:noFill/>
          </p:spPr>
          <p:txBody>
            <a:bodyPr wrap="square" rtlCol="0">
              <a:spAutoFit/>
            </a:bodyPr>
            <a:lstStyle/>
            <a:p>
              <a:pPr algn="ctr"/>
              <a:r>
                <a:rPr lang="en-GB" sz="1200" b="1" dirty="0"/>
                <a:t>March/April 2024</a:t>
              </a:r>
            </a:p>
            <a:p>
              <a:pPr algn="ctr"/>
              <a:r>
                <a:rPr lang="en-GB" sz="1200" dirty="0" err="1"/>
                <a:t>Coreper</a:t>
              </a:r>
              <a:r>
                <a:rPr lang="en-GB" sz="1200" dirty="0"/>
                <a:t> approval on the agreement</a:t>
              </a:r>
              <a:endParaRPr lang="en-BE" sz="1200" dirty="0"/>
            </a:p>
          </p:txBody>
        </p:sp>
      </p:grpSp>
      <p:grpSp>
        <p:nvGrpSpPr>
          <p:cNvPr id="66" name="Group 65">
            <a:extLst>
              <a:ext uri="{FF2B5EF4-FFF2-40B4-BE49-F238E27FC236}">
                <a16:creationId xmlns:a16="http://schemas.microsoft.com/office/drawing/2014/main" id="{8812849E-AE13-248B-126C-6C5D944A9C49}"/>
              </a:ext>
            </a:extLst>
          </p:cNvPr>
          <p:cNvGrpSpPr/>
          <p:nvPr/>
        </p:nvGrpSpPr>
        <p:grpSpPr>
          <a:xfrm>
            <a:off x="4477781" y="2410825"/>
            <a:ext cx="1751014" cy="710480"/>
            <a:chOff x="1565614" y="3081892"/>
            <a:chExt cx="1607453" cy="757645"/>
          </a:xfrm>
        </p:grpSpPr>
        <p:sp>
          <p:nvSpPr>
            <p:cNvPr id="67" name="Rectangle 66">
              <a:extLst>
                <a:ext uri="{FF2B5EF4-FFF2-40B4-BE49-F238E27FC236}">
                  <a16:creationId xmlns:a16="http://schemas.microsoft.com/office/drawing/2014/main" id="{91ECF53E-EE2A-C411-43D0-14CD83CD3161}"/>
                </a:ext>
              </a:extLst>
            </p:cNvPr>
            <p:cNvSpPr/>
            <p:nvPr/>
          </p:nvSpPr>
          <p:spPr>
            <a:xfrm>
              <a:off x="1565614" y="3081892"/>
              <a:ext cx="1607453" cy="757645"/>
            </a:xfrm>
            <a:prstGeom prst="rect">
              <a:avLst/>
            </a:prstGeom>
            <a:solidFill>
              <a:schemeClr val="bg1"/>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8" name="TextBox 67">
              <a:extLst>
                <a:ext uri="{FF2B5EF4-FFF2-40B4-BE49-F238E27FC236}">
                  <a16:creationId xmlns:a16="http://schemas.microsoft.com/office/drawing/2014/main" id="{6D977A4D-C3FC-6A60-DF26-3D219CFCABA7}"/>
                </a:ext>
              </a:extLst>
            </p:cNvPr>
            <p:cNvSpPr txBox="1"/>
            <p:nvPr/>
          </p:nvSpPr>
          <p:spPr>
            <a:xfrm>
              <a:off x="1652108" y="3236201"/>
              <a:ext cx="1420286" cy="492312"/>
            </a:xfrm>
            <a:prstGeom prst="rect">
              <a:avLst/>
            </a:prstGeom>
            <a:noFill/>
          </p:spPr>
          <p:txBody>
            <a:bodyPr wrap="square" rtlCol="0">
              <a:spAutoFit/>
            </a:bodyPr>
            <a:lstStyle/>
            <a:p>
              <a:pPr algn="ctr"/>
              <a:r>
                <a:rPr lang="en-GB" sz="1200" b="1" dirty="0"/>
                <a:t>May/June 2024</a:t>
              </a:r>
            </a:p>
            <a:p>
              <a:pPr algn="ctr"/>
              <a:r>
                <a:rPr lang="en-GB" sz="1200" dirty="0"/>
                <a:t>OJ Publication</a:t>
              </a:r>
              <a:endParaRPr lang="en-BE" sz="1200" dirty="0"/>
            </a:p>
          </p:txBody>
        </p:sp>
      </p:grpSp>
      <p:grpSp>
        <p:nvGrpSpPr>
          <p:cNvPr id="69" name="Group 68">
            <a:extLst>
              <a:ext uri="{FF2B5EF4-FFF2-40B4-BE49-F238E27FC236}">
                <a16:creationId xmlns:a16="http://schemas.microsoft.com/office/drawing/2014/main" id="{0BD38635-6793-2B2D-269B-9A0DC4B9ADD8}"/>
              </a:ext>
            </a:extLst>
          </p:cNvPr>
          <p:cNvGrpSpPr/>
          <p:nvPr/>
        </p:nvGrpSpPr>
        <p:grpSpPr>
          <a:xfrm>
            <a:off x="4605981" y="4031727"/>
            <a:ext cx="1751014" cy="502880"/>
            <a:chOff x="1565614" y="3081892"/>
            <a:chExt cx="1607453" cy="757645"/>
          </a:xfrm>
        </p:grpSpPr>
        <p:sp>
          <p:nvSpPr>
            <p:cNvPr id="70" name="Rectangle 69">
              <a:extLst>
                <a:ext uri="{FF2B5EF4-FFF2-40B4-BE49-F238E27FC236}">
                  <a16:creationId xmlns:a16="http://schemas.microsoft.com/office/drawing/2014/main" id="{341C3FDF-2D08-8CCB-DEC6-378E35C5C566}"/>
                </a:ext>
              </a:extLst>
            </p:cNvPr>
            <p:cNvSpPr/>
            <p:nvPr/>
          </p:nvSpPr>
          <p:spPr>
            <a:xfrm>
              <a:off x="1565614" y="3081892"/>
              <a:ext cx="1607453" cy="757645"/>
            </a:xfrm>
            <a:prstGeom prst="rect">
              <a:avLst/>
            </a:prstGeom>
            <a:solidFill>
              <a:schemeClr val="bg1"/>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1" name="TextBox 70">
              <a:extLst>
                <a:ext uri="{FF2B5EF4-FFF2-40B4-BE49-F238E27FC236}">
                  <a16:creationId xmlns:a16="http://schemas.microsoft.com/office/drawing/2014/main" id="{2B7F1299-671B-A85E-961D-C028F4980233}"/>
                </a:ext>
              </a:extLst>
            </p:cNvPr>
            <p:cNvSpPr txBox="1"/>
            <p:nvPr/>
          </p:nvSpPr>
          <p:spPr>
            <a:xfrm>
              <a:off x="1661347" y="3138398"/>
              <a:ext cx="1420286" cy="492312"/>
            </a:xfrm>
            <a:prstGeom prst="rect">
              <a:avLst/>
            </a:prstGeom>
            <a:noFill/>
          </p:spPr>
          <p:txBody>
            <a:bodyPr wrap="square" rtlCol="0">
              <a:spAutoFit/>
            </a:bodyPr>
            <a:lstStyle/>
            <a:p>
              <a:pPr algn="ctr"/>
              <a:r>
                <a:rPr lang="en-GB" sz="1200" b="1" dirty="0"/>
                <a:t>June/July 2024</a:t>
              </a:r>
            </a:p>
            <a:p>
              <a:pPr algn="ctr"/>
              <a:r>
                <a:rPr lang="en-GB" sz="1200" dirty="0"/>
                <a:t>Entry into force</a:t>
              </a:r>
              <a:endParaRPr lang="en-BE" sz="1200" dirty="0"/>
            </a:p>
          </p:txBody>
        </p:sp>
      </p:grpSp>
      <p:grpSp>
        <p:nvGrpSpPr>
          <p:cNvPr id="72" name="Group 71">
            <a:extLst>
              <a:ext uri="{FF2B5EF4-FFF2-40B4-BE49-F238E27FC236}">
                <a16:creationId xmlns:a16="http://schemas.microsoft.com/office/drawing/2014/main" id="{3F7000DD-11EE-6C5F-C52B-D31284D0B962}"/>
              </a:ext>
            </a:extLst>
          </p:cNvPr>
          <p:cNvGrpSpPr/>
          <p:nvPr/>
        </p:nvGrpSpPr>
        <p:grpSpPr>
          <a:xfrm>
            <a:off x="7299760" y="3450630"/>
            <a:ext cx="1751014" cy="1650241"/>
            <a:chOff x="1563515" y="3012664"/>
            <a:chExt cx="1607453" cy="2486272"/>
          </a:xfrm>
        </p:grpSpPr>
        <p:sp>
          <p:nvSpPr>
            <p:cNvPr id="73" name="Rectangle 72">
              <a:extLst>
                <a:ext uri="{FF2B5EF4-FFF2-40B4-BE49-F238E27FC236}">
                  <a16:creationId xmlns:a16="http://schemas.microsoft.com/office/drawing/2014/main" id="{AEA00912-3BB7-F3A8-9638-6F627E871DA3}"/>
                </a:ext>
              </a:extLst>
            </p:cNvPr>
            <p:cNvSpPr/>
            <p:nvPr/>
          </p:nvSpPr>
          <p:spPr>
            <a:xfrm>
              <a:off x="1563515" y="3012664"/>
              <a:ext cx="1607453" cy="2486272"/>
            </a:xfrm>
            <a:prstGeom prst="rect">
              <a:avLst/>
            </a:prstGeom>
            <a:solidFill>
              <a:schemeClr val="bg1"/>
            </a:solidFill>
            <a:ln>
              <a:solidFill>
                <a:srgbClr val="009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4" name="TextBox 73">
              <a:extLst>
                <a:ext uri="{FF2B5EF4-FFF2-40B4-BE49-F238E27FC236}">
                  <a16:creationId xmlns:a16="http://schemas.microsoft.com/office/drawing/2014/main" id="{38D4E65F-C3B7-281E-8C50-4E37E030A083}"/>
                </a:ext>
              </a:extLst>
            </p:cNvPr>
            <p:cNvSpPr txBox="1"/>
            <p:nvPr/>
          </p:nvSpPr>
          <p:spPr>
            <a:xfrm>
              <a:off x="1669998" y="3084540"/>
              <a:ext cx="1420286" cy="2364868"/>
            </a:xfrm>
            <a:prstGeom prst="rect">
              <a:avLst/>
            </a:prstGeom>
            <a:noFill/>
          </p:spPr>
          <p:txBody>
            <a:bodyPr wrap="square" rtlCol="0">
              <a:spAutoFit/>
            </a:bodyPr>
            <a:lstStyle/>
            <a:p>
              <a:pPr algn="ctr"/>
              <a:r>
                <a:rPr lang="en-GB" sz="1200" b="1" dirty="0"/>
                <a:t>June/July 2026</a:t>
              </a:r>
            </a:p>
            <a:p>
              <a:pPr algn="ctr"/>
              <a:r>
                <a:rPr lang="en-GB" sz="1200" dirty="0"/>
                <a:t>Final application. Due to the transposition period of 24 months, by then Member States will need to have put in place law to apply the EPBD</a:t>
              </a:r>
              <a:endParaRPr lang="en-BE" sz="1200" dirty="0"/>
            </a:p>
          </p:txBody>
        </p:sp>
      </p:grpSp>
    </p:spTree>
    <p:extLst>
      <p:ext uri="{BB962C8B-B14F-4D97-AF65-F5344CB8AC3E}">
        <p14:creationId xmlns:p14="http://schemas.microsoft.com/office/powerpoint/2010/main" val="208468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12F689-2BB5-424A-B11E-2978C3843ECD}"/>
              </a:ext>
            </a:extLst>
          </p:cNvPr>
          <p:cNvPicPr>
            <a:picLocks noChangeAspect="1"/>
          </p:cNvPicPr>
          <p:nvPr/>
        </p:nvPicPr>
        <p:blipFill>
          <a:blip r:embed="rId2"/>
          <a:stretch>
            <a:fillRect/>
          </a:stretch>
        </p:blipFill>
        <p:spPr>
          <a:xfrm>
            <a:off x="93050" y="1378916"/>
            <a:ext cx="5685047" cy="4932860"/>
          </a:xfrm>
          <a:prstGeom prst="rect">
            <a:avLst/>
          </a:prstGeom>
        </p:spPr>
      </p:pic>
      <p:sp>
        <p:nvSpPr>
          <p:cNvPr id="5" name="Slide Number Placeholder 4">
            <a:extLst>
              <a:ext uri="{FF2B5EF4-FFF2-40B4-BE49-F238E27FC236}">
                <a16:creationId xmlns:a16="http://schemas.microsoft.com/office/drawing/2014/main" id="{4BC78AC6-54BB-4835-BB47-5DA00265931F}"/>
              </a:ext>
            </a:extLst>
          </p:cNvPr>
          <p:cNvSpPr>
            <a:spLocks noGrp="1"/>
          </p:cNvSpPr>
          <p:nvPr>
            <p:ph type="sldNum" sz="quarter" idx="12"/>
          </p:nvPr>
        </p:nvSpPr>
        <p:spPr/>
        <p:txBody>
          <a:bodyPr/>
          <a:lstStyle/>
          <a:p>
            <a:fld id="{E0EA0D9F-031B-4345-A1DB-5D411FDDD9DF}" type="slidenum">
              <a:rPr lang="en-BE" smtClean="0"/>
              <a:t>5</a:t>
            </a:fld>
            <a:endParaRPr lang="en-BE"/>
          </a:p>
        </p:txBody>
      </p:sp>
      <p:sp>
        <p:nvSpPr>
          <p:cNvPr id="7" name="TextBox 6">
            <a:extLst>
              <a:ext uri="{FF2B5EF4-FFF2-40B4-BE49-F238E27FC236}">
                <a16:creationId xmlns:a16="http://schemas.microsoft.com/office/drawing/2014/main" id="{5BEA85A3-F431-4688-B662-CE40FEB0C810}"/>
              </a:ext>
            </a:extLst>
          </p:cNvPr>
          <p:cNvSpPr txBox="1"/>
          <p:nvPr/>
        </p:nvSpPr>
        <p:spPr>
          <a:xfrm>
            <a:off x="283717" y="572406"/>
            <a:ext cx="8576566" cy="584775"/>
          </a:xfrm>
          <a:prstGeom prst="rect">
            <a:avLst/>
          </a:prstGeom>
          <a:noFill/>
        </p:spPr>
        <p:txBody>
          <a:bodyPr wrap="square">
            <a:spAutoFit/>
          </a:bodyPr>
          <a:lstStyle/>
          <a:p>
            <a:r>
              <a:rPr lang="en-BE" sz="3200" b="1" spc="-50" dirty="0">
                <a:solidFill>
                  <a:srgbClr val="009045"/>
                </a:solidFill>
                <a:latin typeface="Calibri Light" panose="020F0302020204030204"/>
                <a:ea typeface="+mj-ea"/>
                <a:cs typeface="+mj-cs"/>
              </a:rPr>
              <a:t>EPC overview in Europe</a:t>
            </a:r>
            <a:endParaRPr lang="en-BE" sz="1400" b="1" dirty="0"/>
          </a:p>
        </p:txBody>
      </p:sp>
      <p:pic>
        <p:nvPicPr>
          <p:cNvPr id="4" name="Picture 3">
            <a:extLst>
              <a:ext uri="{FF2B5EF4-FFF2-40B4-BE49-F238E27FC236}">
                <a16:creationId xmlns:a16="http://schemas.microsoft.com/office/drawing/2014/main" id="{E880664F-6DEB-4622-B2B6-E50B21B303CB}"/>
              </a:ext>
            </a:extLst>
          </p:cNvPr>
          <p:cNvPicPr>
            <a:picLocks noChangeAspect="1"/>
          </p:cNvPicPr>
          <p:nvPr/>
        </p:nvPicPr>
        <p:blipFill>
          <a:blip r:embed="rId3"/>
          <a:stretch>
            <a:fillRect/>
          </a:stretch>
        </p:blipFill>
        <p:spPr>
          <a:xfrm>
            <a:off x="4008040" y="1469301"/>
            <a:ext cx="5052267" cy="3815281"/>
          </a:xfrm>
          <a:prstGeom prst="rect">
            <a:avLst/>
          </a:prstGeom>
        </p:spPr>
      </p:pic>
      <p:sp>
        <p:nvSpPr>
          <p:cNvPr id="10" name="TextBox 9">
            <a:extLst>
              <a:ext uri="{FF2B5EF4-FFF2-40B4-BE49-F238E27FC236}">
                <a16:creationId xmlns:a16="http://schemas.microsoft.com/office/drawing/2014/main" id="{2C8D3D5E-9660-46BE-8DFC-0D3A61C2FEA6}"/>
              </a:ext>
            </a:extLst>
          </p:cNvPr>
          <p:cNvSpPr txBox="1"/>
          <p:nvPr/>
        </p:nvSpPr>
        <p:spPr>
          <a:xfrm>
            <a:off x="50707" y="1055798"/>
            <a:ext cx="4580021" cy="523220"/>
          </a:xfrm>
          <a:prstGeom prst="rect">
            <a:avLst/>
          </a:prstGeom>
          <a:noFill/>
        </p:spPr>
        <p:txBody>
          <a:bodyPr wrap="square" rtlCol="0">
            <a:spAutoFit/>
          </a:bodyPr>
          <a:lstStyle/>
          <a:p>
            <a:r>
              <a:rPr lang="en-BE" sz="1400" dirty="0"/>
              <a:t>Number of EPC registered per country. Yellow bar indicates the latest additions 2016-2019)</a:t>
            </a:r>
            <a:endParaRPr lang="nl-BE" sz="1400" dirty="0"/>
          </a:p>
        </p:txBody>
      </p:sp>
      <p:sp>
        <p:nvSpPr>
          <p:cNvPr id="12" name="TextBox 11">
            <a:extLst>
              <a:ext uri="{FF2B5EF4-FFF2-40B4-BE49-F238E27FC236}">
                <a16:creationId xmlns:a16="http://schemas.microsoft.com/office/drawing/2014/main" id="{557B379E-0B1B-47DB-AC09-A7864A5942F7}"/>
              </a:ext>
            </a:extLst>
          </p:cNvPr>
          <p:cNvSpPr txBox="1"/>
          <p:nvPr/>
        </p:nvSpPr>
        <p:spPr>
          <a:xfrm>
            <a:off x="5778097" y="5790608"/>
            <a:ext cx="3454667" cy="523220"/>
          </a:xfrm>
          <a:prstGeom prst="rect">
            <a:avLst/>
          </a:prstGeom>
          <a:noFill/>
        </p:spPr>
        <p:txBody>
          <a:bodyPr wrap="square" rtlCol="0">
            <a:spAutoFit/>
          </a:bodyPr>
          <a:lstStyle/>
          <a:p>
            <a:r>
              <a:rPr lang="en-BE" sz="1400" i="1" dirty="0"/>
              <a:t>Source: X</a:t>
            </a:r>
            <a:r>
              <a:rPr lang="nl-BE" sz="1400" i="1" dirty="0"/>
              <a:t>t</a:t>
            </a:r>
            <a:r>
              <a:rPr lang="en-BE" sz="1400" i="1" dirty="0"/>
              <a:t>endo report on EPC (March 2020)</a:t>
            </a:r>
            <a:r>
              <a:rPr lang="en-GB" sz="1400" i="1" dirty="0"/>
              <a:t>, </a:t>
            </a:r>
            <a:r>
              <a:rPr lang="en-GB" sz="1400" i="1" dirty="0" err="1"/>
              <a:t>Hypostat</a:t>
            </a:r>
            <a:endParaRPr lang="nl-BE" sz="1400" i="1" dirty="0"/>
          </a:p>
        </p:txBody>
      </p:sp>
      <p:sp>
        <p:nvSpPr>
          <p:cNvPr id="13" name="TextBox 12">
            <a:extLst>
              <a:ext uri="{FF2B5EF4-FFF2-40B4-BE49-F238E27FC236}">
                <a16:creationId xmlns:a16="http://schemas.microsoft.com/office/drawing/2014/main" id="{B72EDDA4-EE90-45C0-8134-58B29F480B41}"/>
              </a:ext>
            </a:extLst>
          </p:cNvPr>
          <p:cNvSpPr txBox="1"/>
          <p:nvPr/>
        </p:nvSpPr>
        <p:spPr>
          <a:xfrm>
            <a:off x="4660048" y="1123231"/>
            <a:ext cx="4932547" cy="307777"/>
          </a:xfrm>
          <a:prstGeom prst="rect">
            <a:avLst/>
          </a:prstGeom>
          <a:noFill/>
        </p:spPr>
        <p:txBody>
          <a:bodyPr wrap="square" rtlCol="0">
            <a:spAutoFit/>
          </a:bodyPr>
          <a:lstStyle/>
          <a:p>
            <a:r>
              <a:rPr lang="en-BE" sz="1400" dirty="0"/>
              <a:t>Share of registered EPC ratings across EU, Norway and UK</a:t>
            </a:r>
            <a:endParaRPr lang="nl-BE" sz="1400" dirty="0"/>
          </a:p>
        </p:txBody>
      </p:sp>
      <p:sp>
        <p:nvSpPr>
          <p:cNvPr id="2" name="Flowchart: Process 1">
            <a:extLst>
              <a:ext uri="{FF2B5EF4-FFF2-40B4-BE49-F238E27FC236}">
                <a16:creationId xmlns:a16="http://schemas.microsoft.com/office/drawing/2014/main" id="{C9450FBD-8FB4-44F6-8431-2F36E833668F}"/>
              </a:ext>
            </a:extLst>
          </p:cNvPr>
          <p:cNvSpPr/>
          <p:nvPr/>
        </p:nvSpPr>
        <p:spPr>
          <a:xfrm>
            <a:off x="3048000" y="4911634"/>
            <a:ext cx="487680" cy="15675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11.9%</a:t>
            </a:r>
            <a:endParaRPr lang="nl-BE" sz="900" b="1" dirty="0">
              <a:solidFill>
                <a:schemeClr val="tx1"/>
              </a:solidFill>
            </a:endParaRPr>
          </a:p>
        </p:txBody>
      </p:sp>
      <p:sp>
        <p:nvSpPr>
          <p:cNvPr id="15" name="Flowchart: Process 14">
            <a:extLst>
              <a:ext uri="{FF2B5EF4-FFF2-40B4-BE49-F238E27FC236}">
                <a16:creationId xmlns:a16="http://schemas.microsoft.com/office/drawing/2014/main" id="{D979361E-1CF9-47F0-8414-7C52355837E5}"/>
              </a:ext>
            </a:extLst>
          </p:cNvPr>
          <p:cNvSpPr/>
          <p:nvPr/>
        </p:nvSpPr>
        <p:spPr>
          <a:xfrm>
            <a:off x="3622766" y="5068389"/>
            <a:ext cx="487680" cy="15675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10.1%</a:t>
            </a:r>
            <a:endParaRPr lang="nl-BE" sz="900" dirty="0">
              <a:solidFill>
                <a:schemeClr val="tx1"/>
              </a:solidFill>
            </a:endParaRPr>
          </a:p>
        </p:txBody>
      </p:sp>
      <p:sp>
        <p:nvSpPr>
          <p:cNvPr id="16" name="Flowchart: Process 15">
            <a:extLst>
              <a:ext uri="{FF2B5EF4-FFF2-40B4-BE49-F238E27FC236}">
                <a16:creationId xmlns:a16="http://schemas.microsoft.com/office/drawing/2014/main" id="{6F5875AC-A297-4DB4-A9F5-F0EC17E38D6C}"/>
              </a:ext>
            </a:extLst>
          </p:cNvPr>
          <p:cNvSpPr/>
          <p:nvPr/>
        </p:nvSpPr>
        <p:spPr>
          <a:xfrm>
            <a:off x="3866606" y="5243326"/>
            <a:ext cx="487680" cy="15675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50.2%</a:t>
            </a:r>
            <a:endParaRPr lang="nl-BE" sz="900" dirty="0">
              <a:solidFill>
                <a:schemeClr val="tx1"/>
              </a:solidFill>
            </a:endParaRPr>
          </a:p>
        </p:txBody>
      </p:sp>
      <p:sp>
        <p:nvSpPr>
          <p:cNvPr id="17" name="Flowchart: Process 16">
            <a:extLst>
              <a:ext uri="{FF2B5EF4-FFF2-40B4-BE49-F238E27FC236}">
                <a16:creationId xmlns:a16="http://schemas.microsoft.com/office/drawing/2014/main" id="{7A30D174-D7A6-4949-A1B5-05E9C19F8AFF}"/>
              </a:ext>
            </a:extLst>
          </p:cNvPr>
          <p:cNvSpPr/>
          <p:nvPr/>
        </p:nvSpPr>
        <p:spPr>
          <a:xfrm>
            <a:off x="2959019" y="3654243"/>
            <a:ext cx="487680" cy="15675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32%</a:t>
            </a:r>
            <a:endParaRPr lang="nl-BE" sz="900" dirty="0">
              <a:solidFill>
                <a:schemeClr val="tx1"/>
              </a:solidFill>
            </a:endParaRPr>
          </a:p>
        </p:txBody>
      </p:sp>
      <p:sp>
        <p:nvSpPr>
          <p:cNvPr id="18" name="Flowchart: Process 17">
            <a:extLst>
              <a:ext uri="{FF2B5EF4-FFF2-40B4-BE49-F238E27FC236}">
                <a16:creationId xmlns:a16="http://schemas.microsoft.com/office/drawing/2014/main" id="{A2A3C771-44AB-4698-9ED2-288073AEFD31}"/>
              </a:ext>
            </a:extLst>
          </p:cNvPr>
          <p:cNvSpPr/>
          <p:nvPr/>
        </p:nvSpPr>
        <p:spPr>
          <a:xfrm>
            <a:off x="5542299" y="5589126"/>
            <a:ext cx="487680" cy="15675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76.6%</a:t>
            </a:r>
            <a:endParaRPr lang="nl-BE" sz="900" dirty="0">
              <a:solidFill>
                <a:schemeClr val="tx1"/>
              </a:solidFill>
            </a:endParaRPr>
          </a:p>
        </p:txBody>
      </p:sp>
      <p:sp>
        <p:nvSpPr>
          <p:cNvPr id="19" name="Flowchart: Process 18">
            <a:extLst>
              <a:ext uri="{FF2B5EF4-FFF2-40B4-BE49-F238E27FC236}">
                <a16:creationId xmlns:a16="http://schemas.microsoft.com/office/drawing/2014/main" id="{97317BCF-9D1B-45BB-AAFD-051ED9F3BE00}"/>
              </a:ext>
            </a:extLst>
          </p:cNvPr>
          <p:cNvSpPr/>
          <p:nvPr/>
        </p:nvSpPr>
        <p:spPr>
          <a:xfrm>
            <a:off x="1882357" y="4273673"/>
            <a:ext cx="487680" cy="15675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2.6%</a:t>
            </a:r>
            <a:endParaRPr lang="nl-BE" sz="900" dirty="0">
              <a:solidFill>
                <a:schemeClr val="tx1"/>
              </a:solidFill>
            </a:endParaRPr>
          </a:p>
        </p:txBody>
      </p:sp>
      <p:sp>
        <p:nvSpPr>
          <p:cNvPr id="20" name="Flowchart: Process 19">
            <a:extLst>
              <a:ext uri="{FF2B5EF4-FFF2-40B4-BE49-F238E27FC236}">
                <a16:creationId xmlns:a16="http://schemas.microsoft.com/office/drawing/2014/main" id="{4400EA42-1869-4154-9EBF-C525AFCD2C9B}"/>
              </a:ext>
            </a:extLst>
          </p:cNvPr>
          <p:cNvSpPr/>
          <p:nvPr/>
        </p:nvSpPr>
        <p:spPr>
          <a:xfrm>
            <a:off x="1764775" y="4116918"/>
            <a:ext cx="487680" cy="15675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16.8%</a:t>
            </a:r>
            <a:endParaRPr lang="nl-BE" sz="900" dirty="0">
              <a:solidFill>
                <a:schemeClr val="tx1"/>
              </a:solidFill>
            </a:endParaRPr>
          </a:p>
        </p:txBody>
      </p:sp>
      <p:cxnSp>
        <p:nvCxnSpPr>
          <p:cNvPr id="9" name="Straight Arrow Connector 8">
            <a:extLst>
              <a:ext uri="{FF2B5EF4-FFF2-40B4-BE49-F238E27FC236}">
                <a16:creationId xmlns:a16="http://schemas.microsoft.com/office/drawing/2014/main" id="{87CAF504-21B0-4050-A5FC-CFC88A3EEB45}"/>
              </a:ext>
            </a:extLst>
          </p:cNvPr>
          <p:cNvCxnSpPr>
            <a:cxnSpLocks/>
          </p:cNvCxnSpPr>
          <p:nvPr/>
        </p:nvCxnSpPr>
        <p:spPr>
          <a:xfrm flipV="1">
            <a:off x="1908482" y="3806024"/>
            <a:ext cx="976877" cy="676654"/>
          </a:xfrm>
          <a:prstGeom prst="straightConnector1">
            <a:avLst/>
          </a:prstGeom>
          <a:ln>
            <a:solidFill>
              <a:srgbClr val="96C13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4D65DB7-D47E-4923-B4DA-8EF1B26BF464}"/>
              </a:ext>
            </a:extLst>
          </p:cNvPr>
          <p:cNvCxnSpPr>
            <a:cxnSpLocks/>
          </p:cNvCxnSpPr>
          <p:nvPr/>
        </p:nvCxnSpPr>
        <p:spPr>
          <a:xfrm>
            <a:off x="1477554" y="3225488"/>
            <a:ext cx="1378857" cy="432526"/>
          </a:xfrm>
          <a:prstGeom prst="straightConnector1">
            <a:avLst/>
          </a:prstGeom>
          <a:ln>
            <a:solidFill>
              <a:srgbClr val="96C13D"/>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5E3429A-4A74-4481-A87C-4E7A601D9F20}"/>
              </a:ext>
            </a:extLst>
          </p:cNvPr>
          <p:cNvSpPr/>
          <p:nvPr/>
        </p:nvSpPr>
        <p:spPr>
          <a:xfrm>
            <a:off x="50707" y="3089444"/>
            <a:ext cx="1426847" cy="249196"/>
          </a:xfrm>
          <a:prstGeom prst="ellipse">
            <a:avLst/>
          </a:prstGeom>
          <a:noFill/>
          <a:ln>
            <a:solidFill>
              <a:srgbClr val="009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l 24">
            <a:extLst>
              <a:ext uri="{FF2B5EF4-FFF2-40B4-BE49-F238E27FC236}">
                <a16:creationId xmlns:a16="http://schemas.microsoft.com/office/drawing/2014/main" id="{9032DA21-C9B8-4FA0-B388-933B01CC4985}"/>
              </a:ext>
            </a:extLst>
          </p:cNvPr>
          <p:cNvSpPr/>
          <p:nvPr/>
        </p:nvSpPr>
        <p:spPr>
          <a:xfrm>
            <a:off x="-772" y="4381618"/>
            <a:ext cx="1909254" cy="249196"/>
          </a:xfrm>
          <a:prstGeom prst="ellipse">
            <a:avLst/>
          </a:prstGeom>
          <a:noFill/>
          <a:ln>
            <a:solidFill>
              <a:srgbClr val="009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Oval 26">
            <a:extLst>
              <a:ext uri="{FF2B5EF4-FFF2-40B4-BE49-F238E27FC236}">
                <a16:creationId xmlns:a16="http://schemas.microsoft.com/office/drawing/2014/main" id="{D041DA76-4B72-4083-8A20-A2C75865B3C8}"/>
              </a:ext>
            </a:extLst>
          </p:cNvPr>
          <p:cNvSpPr/>
          <p:nvPr/>
        </p:nvSpPr>
        <p:spPr>
          <a:xfrm>
            <a:off x="4240914" y="3059865"/>
            <a:ext cx="4867883" cy="25976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Flowchart: Process 5">
            <a:extLst>
              <a:ext uri="{FF2B5EF4-FFF2-40B4-BE49-F238E27FC236}">
                <a16:creationId xmlns:a16="http://schemas.microsoft.com/office/drawing/2014/main" id="{D0417211-35D9-E335-CD33-CE98ADFB3497}"/>
              </a:ext>
            </a:extLst>
          </p:cNvPr>
          <p:cNvSpPr/>
          <p:nvPr/>
        </p:nvSpPr>
        <p:spPr>
          <a:xfrm>
            <a:off x="4233168" y="5383017"/>
            <a:ext cx="487680" cy="156755"/>
          </a:xfrm>
          <a:prstGeom prst="flowChart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15.8%</a:t>
            </a:r>
            <a:endParaRPr lang="nl-BE" sz="900" dirty="0">
              <a:solidFill>
                <a:schemeClr val="tx1"/>
              </a:solidFill>
            </a:endParaRPr>
          </a:p>
        </p:txBody>
      </p:sp>
      <p:sp>
        <p:nvSpPr>
          <p:cNvPr id="11" name="Oval 10">
            <a:extLst>
              <a:ext uri="{FF2B5EF4-FFF2-40B4-BE49-F238E27FC236}">
                <a16:creationId xmlns:a16="http://schemas.microsoft.com/office/drawing/2014/main" id="{07A3090B-B1ED-32B0-A836-C10EF93E8A5F}"/>
              </a:ext>
            </a:extLst>
          </p:cNvPr>
          <p:cNvSpPr/>
          <p:nvPr/>
        </p:nvSpPr>
        <p:spPr>
          <a:xfrm>
            <a:off x="1374946" y="3259589"/>
            <a:ext cx="914400" cy="249196"/>
          </a:xfrm>
          <a:prstGeom prst="ellipse">
            <a:avLst/>
          </a:prstGeom>
          <a:noFill/>
          <a:ln>
            <a:solidFill>
              <a:srgbClr val="009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a:t>
            </a:r>
            <a:endParaRPr lang="nl-BE" dirty="0">
              <a:solidFill>
                <a:schemeClr val="tx1"/>
              </a:solidFill>
            </a:endParaRPr>
          </a:p>
        </p:txBody>
      </p:sp>
    </p:spTree>
    <p:extLst>
      <p:ext uri="{BB962C8B-B14F-4D97-AF65-F5344CB8AC3E}">
        <p14:creationId xmlns:p14="http://schemas.microsoft.com/office/powerpoint/2010/main" val="313291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C78AC6-54BB-4835-BB47-5DA00265931F}"/>
              </a:ext>
            </a:extLst>
          </p:cNvPr>
          <p:cNvSpPr>
            <a:spLocks noGrp="1"/>
          </p:cNvSpPr>
          <p:nvPr>
            <p:ph type="sldNum" sz="quarter" idx="12"/>
          </p:nvPr>
        </p:nvSpPr>
        <p:spPr/>
        <p:txBody>
          <a:bodyPr/>
          <a:lstStyle/>
          <a:p>
            <a:fld id="{E0EA0D9F-031B-4345-A1DB-5D411FDDD9DF}" type="slidenum">
              <a:rPr lang="en-BE" smtClean="0"/>
              <a:t>6</a:t>
            </a:fld>
            <a:endParaRPr lang="en-BE"/>
          </a:p>
        </p:txBody>
      </p:sp>
      <p:sp>
        <p:nvSpPr>
          <p:cNvPr id="7" name="TextBox 6">
            <a:extLst>
              <a:ext uri="{FF2B5EF4-FFF2-40B4-BE49-F238E27FC236}">
                <a16:creationId xmlns:a16="http://schemas.microsoft.com/office/drawing/2014/main" id="{5BEA85A3-F431-4688-B662-CE40FEB0C810}"/>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House age structure in Italy and Europe</a:t>
            </a:r>
            <a:endParaRPr lang="en-BE" sz="1400" b="1" dirty="0"/>
          </a:p>
        </p:txBody>
      </p:sp>
      <p:graphicFrame>
        <p:nvGraphicFramePr>
          <p:cNvPr id="6" name="Chart 5">
            <a:extLst>
              <a:ext uri="{FF2B5EF4-FFF2-40B4-BE49-F238E27FC236}">
                <a16:creationId xmlns:a16="http://schemas.microsoft.com/office/drawing/2014/main" id="{91C48023-C5D1-41AD-BC0B-DAB5B409240E}"/>
              </a:ext>
            </a:extLst>
          </p:cNvPr>
          <p:cNvGraphicFramePr>
            <a:graphicFrameLocks/>
          </p:cNvGraphicFramePr>
          <p:nvPr>
            <p:extLst>
              <p:ext uri="{D42A27DB-BD31-4B8C-83A1-F6EECF244321}">
                <p14:modId xmlns:p14="http://schemas.microsoft.com/office/powerpoint/2010/main" val="3646172209"/>
              </p:ext>
            </p:extLst>
          </p:nvPr>
        </p:nvGraphicFramePr>
        <p:xfrm>
          <a:off x="492918" y="1043094"/>
          <a:ext cx="8158163" cy="3286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22FAD05B-EFB6-48C2-B299-19C67625EE90}"/>
              </a:ext>
            </a:extLst>
          </p:cNvPr>
          <p:cNvGraphicFramePr>
            <a:graphicFrameLocks/>
          </p:cNvGraphicFramePr>
          <p:nvPr>
            <p:extLst>
              <p:ext uri="{D42A27DB-BD31-4B8C-83A1-F6EECF244321}">
                <p14:modId xmlns:p14="http://schemas.microsoft.com/office/powerpoint/2010/main" val="87959547"/>
              </p:ext>
            </p:extLst>
          </p:nvPr>
        </p:nvGraphicFramePr>
        <p:xfrm>
          <a:off x="1234653" y="3968849"/>
          <a:ext cx="6674691" cy="2255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171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C78AC6-54BB-4835-BB47-5DA00265931F}"/>
              </a:ext>
            </a:extLst>
          </p:cNvPr>
          <p:cNvSpPr>
            <a:spLocks noGrp="1"/>
          </p:cNvSpPr>
          <p:nvPr>
            <p:ph type="sldNum" sz="quarter" idx="12"/>
          </p:nvPr>
        </p:nvSpPr>
        <p:spPr/>
        <p:txBody>
          <a:bodyPr/>
          <a:lstStyle/>
          <a:p>
            <a:fld id="{E0EA0D9F-031B-4345-A1DB-5D411FDDD9DF}" type="slidenum">
              <a:rPr lang="en-BE" smtClean="0"/>
              <a:t>7</a:t>
            </a:fld>
            <a:endParaRPr lang="en-BE"/>
          </a:p>
        </p:txBody>
      </p:sp>
      <p:sp>
        <p:nvSpPr>
          <p:cNvPr id="7" name="TextBox 6">
            <a:extLst>
              <a:ext uri="{FF2B5EF4-FFF2-40B4-BE49-F238E27FC236}">
                <a16:creationId xmlns:a16="http://schemas.microsoft.com/office/drawing/2014/main" id="{5BEA85A3-F431-4688-B662-CE40FEB0C810}"/>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Most effective measures</a:t>
            </a:r>
            <a:endParaRPr lang="en-BE" sz="1400" b="1" dirty="0"/>
          </a:p>
        </p:txBody>
      </p:sp>
      <p:sp>
        <p:nvSpPr>
          <p:cNvPr id="3" name="Oval 2">
            <a:extLst>
              <a:ext uri="{FF2B5EF4-FFF2-40B4-BE49-F238E27FC236}">
                <a16:creationId xmlns:a16="http://schemas.microsoft.com/office/drawing/2014/main" id="{122CDB3A-A7BE-E910-02B8-0CDFBBAAFE23}"/>
              </a:ext>
            </a:extLst>
          </p:cNvPr>
          <p:cNvSpPr/>
          <p:nvPr/>
        </p:nvSpPr>
        <p:spPr>
          <a:xfrm>
            <a:off x="722191" y="1535556"/>
            <a:ext cx="1683478" cy="738997"/>
          </a:xfrm>
          <a:prstGeom prst="ellipse">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Insulation</a:t>
            </a:r>
            <a:endParaRPr lang="nl-BE" dirty="0"/>
          </a:p>
        </p:txBody>
      </p:sp>
      <p:sp>
        <p:nvSpPr>
          <p:cNvPr id="4" name="Oval 3">
            <a:extLst>
              <a:ext uri="{FF2B5EF4-FFF2-40B4-BE49-F238E27FC236}">
                <a16:creationId xmlns:a16="http://schemas.microsoft.com/office/drawing/2014/main" id="{0735ED05-B45B-31A6-4FD7-6201BBA484C1}"/>
              </a:ext>
            </a:extLst>
          </p:cNvPr>
          <p:cNvSpPr/>
          <p:nvPr/>
        </p:nvSpPr>
        <p:spPr>
          <a:xfrm>
            <a:off x="722191" y="2679160"/>
            <a:ext cx="1683478" cy="787056"/>
          </a:xfrm>
          <a:prstGeom prst="ellipse">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Windows and doors</a:t>
            </a:r>
            <a:endParaRPr lang="nl-BE" dirty="0"/>
          </a:p>
        </p:txBody>
      </p:sp>
      <p:sp>
        <p:nvSpPr>
          <p:cNvPr id="8" name="Oval 7">
            <a:extLst>
              <a:ext uri="{FF2B5EF4-FFF2-40B4-BE49-F238E27FC236}">
                <a16:creationId xmlns:a16="http://schemas.microsoft.com/office/drawing/2014/main" id="{7337DF40-F128-A5B9-C191-1EBC28708295}"/>
              </a:ext>
            </a:extLst>
          </p:cNvPr>
          <p:cNvSpPr/>
          <p:nvPr/>
        </p:nvSpPr>
        <p:spPr>
          <a:xfrm>
            <a:off x="722190" y="3870823"/>
            <a:ext cx="1683479" cy="738997"/>
          </a:xfrm>
          <a:prstGeom prst="ellipse">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Heating</a:t>
            </a:r>
            <a:endParaRPr lang="nl-BE" dirty="0"/>
          </a:p>
        </p:txBody>
      </p:sp>
      <p:sp>
        <p:nvSpPr>
          <p:cNvPr id="10" name="Oval 9">
            <a:extLst>
              <a:ext uri="{FF2B5EF4-FFF2-40B4-BE49-F238E27FC236}">
                <a16:creationId xmlns:a16="http://schemas.microsoft.com/office/drawing/2014/main" id="{5A223ADC-056C-0FC4-7790-8CE34CD93FE1}"/>
              </a:ext>
            </a:extLst>
          </p:cNvPr>
          <p:cNvSpPr/>
          <p:nvPr/>
        </p:nvSpPr>
        <p:spPr>
          <a:xfrm>
            <a:off x="723291" y="5014427"/>
            <a:ext cx="1683478" cy="787056"/>
          </a:xfrm>
          <a:prstGeom prst="ellipse">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Solar systems</a:t>
            </a:r>
            <a:endParaRPr lang="nl-BE" dirty="0"/>
          </a:p>
        </p:txBody>
      </p:sp>
      <p:sp>
        <p:nvSpPr>
          <p:cNvPr id="11" name="Rectangle 10">
            <a:extLst>
              <a:ext uri="{FF2B5EF4-FFF2-40B4-BE49-F238E27FC236}">
                <a16:creationId xmlns:a16="http://schemas.microsoft.com/office/drawing/2014/main" id="{B37E5AAF-0D37-DB48-3920-345AC93016BB}"/>
              </a:ext>
            </a:extLst>
          </p:cNvPr>
          <p:cNvSpPr/>
          <p:nvPr/>
        </p:nvSpPr>
        <p:spPr>
          <a:xfrm>
            <a:off x="2803585" y="1643444"/>
            <a:ext cx="6160586" cy="523220"/>
          </a:xfrm>
          <a:prstGeom prst="rect">
            <a:avLst/>
          </a:prstGeom>
        </p:spPr>
        <p:txBody>
          <a:bodyPr wrap="square">
            <a:spAutoFit/>
          </a:bodyPr>
          <a:lstStyle/>
          <a:p>
            <a:pPr marL="285750" indent="-285750">
              <a:buFontTx/>
              <a:buChar char="-"/>
            </a:pPr>
            <a:r>
              <a:rPr lang="en-GB" sz="1400" dirty="0">
                <a:cs typeface="Calibri" panose="020F0502020204030204" pitchFamily="34" charset="0"/>
              </a:rPr>
              <a:t>Roof, wall and floor insulations are three ways the heating retention of a building can be improved, making it one of the most impactful interventions.</a:t>
            </a:r>
          </a:p>
        </p:txBody>
      </p:sp>
      <p:sp>
        <p:nvSpPr>
          <p:cNvPr id="12" name="Rectangle 11">
            <a:extLst>
              <a:ext uri="{FF2B5EF4-FFF2-40B4-BE49-F238E27FC236}">
                <a16:creationId xmlns:a16="http://schemas.microsoft.com/office/drawing/2014/main" id="{11108861-FDD4-7A04-B4D3-EB4592CD0B5F}"/>
              </a:ext>
            </a:extLst>
          </p:cNvPr>
          <p:cNvSpPr/>
          <p:nvPr/>
        </p:nvSpPr>
        <p:spPr>
          <a:xfrm>
            <a:off x="2803585" y="2707511"/>
            <a:ext cx="6160586" cy="738664"/>
          </a:xfrm>
          <a:prstGeom prst="rect">
            <a:avLst/>
          </a:prstGeom>
        </p:spPr>
        <p:txBody>
          <a:bodyPr wrap="square">
            <a:spAutoFit/>
          </a:bodyPr>
          <a:lstStyle/>
          <a:p>
            <a:pPr marL="285750" indent="-285750">
              <a:buFontTx/>
              <a:buChar char="-"/>
            </a:pPr>
            <a:r>
              <a:rPr lang="en-GB" sz="1400" b="0" i="0" dirty="0">
                <a:solidFill>
                  <a:srgbClr val="000000"/>
                </a:solidFill>
                <a:effectLst/>
              </a:rPr>
              <a:t>The quality of both the glazing and the joinery is key to determining energy performance. Completely replacing windows (glass and frames) will often be the second-best solution, in terms of energy efficiency.</a:t>
            </a:r>
            <a:endParaRPr lang="en-GB" sz="1400" dirty="0">
              <a:cs typeface="Calibri" panose="020F0502020204030204" pitchFamily="34" charset="0"/>
            </a:endParaRPr>
          </a:p>
        </p:txBody>
      </p:sp>
      <p:sp>
        <p:nvSpPr>
          <p:cNvPr id="13" name="Rectangle 12">
            <a:extLst>
              <a:ext uri="{FF2B5EF4-FFF2-40B4-BE49-F238E27FC236}">
                <a16:creationId xmlns:a16="http://schemas.microsoft.com/office/drawing/2014/main" id="{BC6A4B0F-CEAC-79F6-8DAD-DA62F60587B1}"/>
              </a:ext>
            </a:extLst>
          </p:cNvPr>
          <p:cNvSpPr/>
          <p:nvPr/>
        </p:nvSpPr>
        <p:spPr>
          <a:xfrm>
            <a:off x="2803585" y="3870823"/>
            <a:ext cx="6160586" cy="738664"/>
          </a:xfrm>
          <a:prstGeom prst="rect">
            <a:avLst/>
          </a:prstGeom>
        </p:spPr>
        <p:txBody>
          <a:bodyPr wrap="square">
            <a:spAutoFit/>
          </a:bodyPr>
          <a:lstStyle/>
          <a:p>
            <a:pPr marL="285750" indent="-285750">
              <a:buFontTx/>
              <a:buChar char="-"/>
            </a:pPr>
            <a:r>
              <a:rPr lang="en-GB" sz="1400" i="0" dirty="0">
                <a:solidFill>
                  <a:srgbClr val="000000"/>
                </a:solidFill>
                <a:effectLst/>
              </a:rPr>
              <a:t>A condensing boiler and heat pump are among the most used options. Other options include thermostat-controlled taps and an adjustable thermostat. These all bring improvements to the heating consumption of households.</a:t>
            </a:r>
            <a:endParaRPr lang="en-GB" sz="1400" dirty="0">
              <a:cs typeface="Calibri" panose="020F0502020204030204" pitchFamily="34" charset="0"/>
            </a:endParaRPr>
          </a:p>
        </p:txBody>
      </p:sp>
      <p:sp>
        <p:nvSpPr>
          <p:cNvPr id="14" name="Rectangle 13">
            <a:extLst>
              <a:ext uri="{FF2B5EF4-FFF2-40B4-BE49-F238E27FC236}">
                <a16:creationId xmlns:a16="http://schemas.microsoft.com/office/drawing/2014/main" id="{FCDB41DF-36EC-E479-543B-404B292B053B}"/>
              </a:ext>
            </a:extLst>
          </p:cNvPr>
          <p:cNvSpPr/>
          <p:nvPr/>
        </p:nvSpPr>
        <p:spPr>
          <a:xfrm>
            <a:off x="2803585" y="5034466"/>
            <a:ext cx="6160586" cy="738664"/>
          </a:xfrm>
          <a:prstGeom prst="rect">
            <a:avLst/>
          </a:prstGeom>
        </p:spPr>
        <p:txBody>
          <a:bodyPr wrap="square">
            <a:spAutoFit/>
          </a:bodyPr>
          <a:lstStyle/>
          <a:p>
            <a:pPr marL="285750" indent="-285750">
              <a:buFontTx/>
              <a:buChar char="-"/>
            </a:pPr>
            <a:r>
              <a:rPr lang="en-GB" sz="1400" b="0" i="0" dirty="0">
                <a:solidFill>
                  <a:srgbClr val="000000"/>
                </a:solidFill>
                <a:effectLst/>
              </a:rPr>
              <a:t>In addition to the traditiona</a:t>
            </a:r>
            <a:r>
              <a:rPr lang="en-GB" sz="1400" dirty="0">
                <a:solidFill>
                  <a:srgbClr val="000000"/>
                </a:solidFill>
              </a:rPr>
              <a:t>l</a:t>
            </a:r>
            <a:r>
              <a:rPr lang="en-GB" sz="1400" b="0" i="0" dirty="0">
                <a:solidFill>
                  <a:srgbClr val="000000"/>
                </a:solidFill>
                <a:effectLst/>
              </a:rPr>
              <a:t> solar panels, one can also opt for a solar water heater, which consists of solar panels on the roof and a storage tank for hot water. A solar water heater heats the domestic (sanitary) hot water.</a:t>
            </a:r>
            <a:endParaRPr lang="en-GB" sz="1400" dirty="0">
              <a:cs typeface="Calibri" panose="020F0502020204030204" pitchFamily="34" charset="0"/>
            </a:endParaRPr>
          </a:p>
        </p:txBody>
      </p:sp>
    </p:spTree>
    <p:extLst>
      <p:ext uri="{BB962C8B-B14F-4D97-AF65-F5344CB8AC3E}">
        <p14:creationId xmlns:p14="http://schemas.microsoft.com/office/powerpoint/2010/main" val="257670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C78AC6-54BB-4835-BB47-5DA00265931F}"/>
              </a:ext>
            </a:extLst>
          </p:cNvPr>
          <p:cNvSpPr>
            <a:spLocks noGrp="1"/>
          </p:cNvSpPr>
          <p:nvPr>
            <p:ph type="sldNum" sz="quarter" idx="12"/>
          </p:nvPr>
        </p:nvSpPr>
        <p:spPr/>
        <p:txBody>
          <a:bodyPr/>
          <a:lstStyle/>
          <a:p>
            <a:fld id="{E0EA0D9F-031B-4345-A1DB-5D411FDDD9DF}" type="slidenum">
              <a:rPr lang="en-BE" smtClean="0"/>
              <a:t>8</a:t>
            </a:fld>
            <a:endParaRPr lang="en-BE"/>
          </a:p>
        </p:txBody>
      </p:sp>
      <p:sp>
        <p:nvSpPr>
          <p:cNvPr id="7" name="TextBox 6">
            <a:extLst>
              <a:ext uri="{FF2B5EF4-FFF2-40B4-BE49-F238E27FC236}">
                <a16:creationId xmlns:a16="http://schemas.microsoft.com/office/drawing/2014/main" id="{5BEA85A3-F431-4688-B662-CE40FEB0C810}"/>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EEMI Ecosystem</a:t>
            </a:r>
            <a:endParaRPr lang="en-BE" sz="1400" b="1" dirty="0"/>
          </a:p>
        </p:txBody>
      </p:sp>
      <p:sp>
        <p:nvSpPr>
          <p:cNvPr id="8" name="Isosceles Triangle 7">
            <a:extLst>
              <a:ext uri="{FF2B5EF4-FFF2-40B4-BE49-F238E27FC236}">
                <a16:creationId xmlns:a16="http://schemas.microsoft.com/office/drawing/2014/main" id="{53D722FD-0F95-4A9D-B062-13A825ECA4FE}"/>
              </a:ext>
            </a:extLst>
          </p:cNvPr>
          <p:cNvSpPr/>
          <p:nvPr/>
        </p:nvSpPr>
        <p:spPr>
          <a:xfrm>
            <a:off x="3154373" y="2476619"/>
            <a:ext cx="3053631" cy="2278981"/>
          </a:xfrm>
          <a:prstGeom prst="triangle">
            <a:avLst>
              <a:gd name="adj" fmla="val 497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87"/>
            <a:r>
              <a:rPr lang="en-GB" dirty="0">
                <a:solidFill>
                  <a:prstClr val="white"/>
                </a:solidFill>
                <a:latin typeface="Calibri"/>
              </a:rPr>
              <a:t>ESG Data</a:t>
            </a:r>
          </a:p>
          <a:p>
            <a:pPr algn="ctr" defTabSz="457187"/>
            <a:r>
              <a:rPr lang="en-GB" dirty="0">
                <a:solidFill>
                  <a:prstClr val="white"/>
                </a:solidFill>
                <a:latin typeface="Calibri"/>
              </a:rPr>
              <a:t>Data Provider</a:t>
            </a:r>
          </a:p>
          <a:p>
            <a:pPr algn="ctr" defTabSz="457187"/>
            <a:r>
              <a:rPr lang="en-GB" dirty="0">
                <a:solidFill>
                  <a:prstClr val="white"/>
                </a:solidFill>
                <a:latin typeface="Calibri"/>
              </a:rPr>
              <a:t>EEML</a:t>
            </a:r>
          </a:p>
          <a:p>
            <a:pPr algn="ctr" defTabSz="457187"/>
            <a:endParaRPr lang="en-GB" dirty="0">
              <a:solidFill>
                <a:prstClr val="white"/>
              </a:solidFill>
              <a:latin typeface="Calibri"/>
            </a:endParaRPr>
          </a:p>
          <a:p>
            <a:pPr algn="ctr" defTabSz="457187"/>
            <a:endParaRPr lang="nl-BE" dirty="0">
              <a:solidFill>
                <a:prstClr val="white"/>
              </a:solidFill>
              <a:latin typeface="Calibri"/>
            </a:endParaRPr>
          </a:p>
        </p:txBody>
      </p:sp>
      <p:sp>
        <p:nvSpPr>
          <p:cNvPr id="11" name="TextBox 10">
            <a:extLst>
              <a:ext uri="{FF2B5EF4-FFF2-40B4-BE49-F238E27FC236}">
                <a16:creationId xmlns:a16="http://schemas.microsoft.com/office/drawing/2014/main" id="{1A087B83-DDC1-47A3-B8A9-CEC0E3E6862D}"/>
              </a:ext>
            </a:extLst>
          </p:cNvPr>
          <p:cNvSpPr txBox="1"/>
          <p:nvPr/>
        </p:nvSpPr>
        <p:spPr>
          <a:xfrm>
            <a:off x="7020657" y="4881588"/>
            <a:ext cx="873957" cy="461665"/>
          </a:xfrm>
          <a:prstGeom prst="rect">
            <a:avLst/>
          </a:prstGeom>
          <a:noFill/>
        </p:spPr>
        <p:txBody>
          <a:bodyPr wrap="none" rtlCol="0">
            <a:spAutoFit/>
          </a:bodyPr>
          <a:lstStyle/>
          <a:p>
            <a:pPr defTabSz="457187"/>
            <a:r>
              <a:rPr lang="en-GB" sz="2400" b="1" dirty="0">
                <a:solidFill>
                  <a:prstClr val="black"/>
                </a:solidFill>
                <a:latin typeface="Calibri"/>
              </a:rPr>
              <a:t>SMEs</a:t>
            </a:r>
            <a:endParaRPr lang="nl-BE" sz="2400" b="1" dirty="0">
              <a:solidFill>
                <a:prstClr val="black"/>
              </a:solidFill>
              <a:latin typeface="Calibri"/>
            </a:endParaRPr>
          </a:p>
        </p:txBody>
      </p:sp>
      <p:sp>
        <p:nvSpPr>
          <p:cNvPr id="12" name="TextBox 11">
            <a:extLst>
              <a:ext uri="{FF2B5EF4-FFF2-40B4-BE49-F238E27FC236}">
                <a16:creationId xmlns:a16="http://schemas.microsoft.com/office/drawing/2014/main" id="{8012C289-1162-4EF0-8F5C-69A0A9C8CFDD}"/>
              </a:ext>
            </a:extLst>
          </p:cNvPr>
          <p:cNvSpPr txBox="1"/>
          <p:nvPr/>
        </p:nvSpPr>
        <p:spPr>
          <a:xfrm>
            <a:off x="3282389" y="1674340"/>
            <a:ext cx="2797601" cy="830997"/>
          </a:xfrm>
          <a:prstGeom prst="rect">
            <a:avLst/>
          </a:prstGeom>
          <a:noFill/>
        </p:spPr>
        <p:txBody>
          <a:bodyPr wrap="square" rtlCol="0">
            <a:spAutoFit/>
          </a:bodyPr>
          <a:lstStyle/>
          <a:p>
            <a:pPr algn="ctr" defTabSz="457187"/>
            <a:r>
              <a:rPr lang="en-GB" sz="2400" b="1" dirty="0">
                <a:solidFill>
                  <a:prstClr val="black"/>
                </a:solidFill>
                <a:latin typeface="Calibri"/>
              </a:rPr>
              <a:t>Banking/Lending </a:t>
            </a:r>
          </a:p>
          <a:p>
            <a:pPr algn="ctr" defTabSz="457187"/>
            <a:r>
              <a:rPr lang="en-GB" sz="2400" b="1" dirty="0">
                <a:solidFill>
                  <a:prstClr val="black"/>
                </a:solidFill>
                <a:latin typeface="Calibri"/>
              </a:rPr>
              <a:t>System</a:t>
            </a:r>
            <a:endParaRPr lang="nl-BE" sz="2400" b="1" dirty="0">
              <a:solidFill>
                <a:prstClr val="black"/>
              </a:solidFill>
              <a:latin typeface="Calibri"/>
            </a:endParaRPr>
          </a:p>
        </p:txBody>
      </p:sp>
      <p:sp>
        <p:nvSpPr>
          <p:cNvPr id="13" name="TextBox 12">
            <a:extLst>
              <a:ext uri="{FF2B5EF4-FFF2-40B4-BE49-F238E27FC236}">
                <a16:creationId xmlns:a16="http://schemas.microsoft.com/office/drawing/2014/main" id="{3D096E9B-CAC9-4426-B78A-1494D98EBC79}"/>
              </a:ext>
            </a:extLst>
          </p:cNvPr>
          <p:cNvSpPr txBox="1"/>
          <p:nvPr/>
        </p:nvSpPr>
        <p:spPr>
          <a:xfrm>
            <a:off x="1081771" y="4914192"/>
            <a:ext cx="1601144" cy="461665"/>
          </a:xfrm>
          <a:prstGeom prst="rect">
            <a:avLst/>
          </a:prstGeom>
          <a:noFill/>
        </p:spPr>
        <p:txBody>
          <a:bodyPr wrap="none" rtlCol="0">
            <a:spAutoFit/>
          </a:bodyPr>
          <a:lstStyle/>
          <a:p>
            <a:pPr defTabSz="457187"/>
            <a:r>
              <a:rPr lang="en-GB" sz="2400" b="1" dirty="0">
                <a:solidFill>
                  <a:prstClr val="black"/>
                </a:solidFill>
                <a:latin typeface="Calibri"/>
              </a:rPr>
              <a:t>Consumers</a:t>
            </a:r>
            <a:endParaRPr lang="nl-BE" b="1" dirty="0">
              <a:solidFill>
                <a:prstClr val="black"/>
              </a:solidFill>
              <a:latin typeface="Calibri"/>
            </a:endParaRPr>
          </a:p>
        </p:txBody>
      </p:sp>
      <p:sp>
        <p:nvSpPr>
          <p:cNvPr id="14" name="Arrow: Up-Down 13">
            <a:extLst>
              <a:ext uri="{FF2B5EF4-FFF2-40B4-BE49-F238E27FC236}">
                <a16:creationId xmlns:a16="http://schemas.microsoft.com/office/drawing/2014/main" id="{952675E9-062E-4003-A37E-A6406048B294}"/>
              </a:ext>
            </a:extLst>
          </p:cNvPr>
          <p:cNvSpPr/>
          <p:nvPr/>
        </p:nvSpPr>
        <p:spPr>
          <a:xfrm rot="2346794">
            <a:off x="3008890" y="2281939"/>
            <a:ext cx="347865" cy="2556685"/>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87"/>
            <a:endParaRPr lang="nl-BE">
              <a:solidFill>
                <a:prstClr val="white"/>
              </a:solidFill>
              <a:latin typeface="Calibri"/>
            </a:endParaRPr>
          </a:p>
        </p:txBody>
      </p:sp>
      <p:sp>
        <p:nvSpPr>
          <p:cNvPr id="15" name="Arrow: Up-Down 14">
            <a:extLst>
              <a:ext uri="{FF2B5EF4-FFF2-40B4-BE49-F238E27FC236}">
                <a16:creationId xmlns:a16="http://schemas.microsoft.com/office/drawing/2014/main" id="{D115C5F8-8241-493F-80C5-64BC5B44BF5A}"/>
              </a:ext>
            </a:extLst>
          </p:cNvPr>
          <p:cNvSpPr/>
          <p:nvPr/>
        </p:nvSpPr>
        <p:spPr>
          <a:xfrm rot="5400000">
            <a:off x="4518837" y="3882453"/>
            <a:ext cx="347865" cy="244990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87"/>
            <a:endParaRPr lang="nl-BE">
              <a:solidFill>
                <a:prstClr val="white"/>
              </a:solidFill>
              <a:latin typeface="Calibri"/>
            </a:endParaRPr>
          </a:p>
        </p:txBody>
      </p:sp>
      <p:sp>
        <p:nvSpPr>
          <p:cNvPr id="16" name="Arrow: Up-Down 15">
            <a:extLst>
              <a:ext uri="{FF2B5EF4-FFF2-40B4-BE49-F238E27FC236}">
                <a16:creationId xmlns:a16="http://schemas.microsoft.com/office/drawing/2014/main" id="{12E138CA-D66C-44A3-9617-EAE4291BDCF9}"/>
              </a:ext>
            </a:extLst>
          </p:cNvPr>
          <p:cNvSpPr/>
          <p:nvPr/>
        </p:nvSpPr>
        <p:spPr>
          <a:xfrm rot="19223154">
            <a:off x="5909501" y="2305143"/>
            <a:ext cx="347865" cy="244209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87"/>
            <a:endParaRPr lang="nl-BE">
              <a:solidFill>
                <a:prstClr val="white"/>
              </a:solidFill>
              <a:latin typeface="Calibri"/>
            </a:endParaRPr>
          </a:p>
        </p:txBody>
      </p:sp>
    </p:spTree>
    <p:extLst>
      <p:ext uri="{BB962C8B-B14F-4D97-AF65-F5344CB8AC3E}">
        <p14:creationId xmlns:p14="http://schemas.microsoft.com/office/powerpoint/2010/main" val="196211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C78AC6-54BB-4835-BB47-5DA00265931F}"/>
              </a:ext>
            </a:extLst>
          </p:cNvPr>
          <p:cNvSpPr>
            <a:spLocks noGrp="1"/>
          </p:cNvSpPr>
          <p:nvPr>
            <p:ph type="sldNum" sz="quarter" idx="12"/>
          </p:nvPr>
        </p:nvSpPr>
        <p:spPr/>
        <p:txBody>
          <a:bodyPr/>
          <a:lstStyle/>
          <a:p>
            <a:fld id="{E0EA0D9F-031B-4345-A1DB-5D411FDDD9DF}" type="slidenum">
              <a:rPr lang="en-BE" smtClean="0"/>
              <a:t>9</a:t>
            </a:fld>
            <a:endParaRPr lang="en-BE"/>
          </a:p>
        </p:txBody>
      </p:sp>
      <p:sp>
        <p:nvSpPr>
          <p:cNvPr id="6" name="TextBox 5">
            <a:extLst>
              <a:ext uri="{FF2B5EF4-FFF2-40B4-BE49-F238E27FC236}">
                <a16:creationId xmlns:a16="http://schemas.microsoft.com/office/drawing/2014/main" id="{F7F70FDA-3916-4116-83BC-6F4A950BD921}"/>
              </a:ext>
            </a:extLst>
          </p:cNvPr>
          <p:cNvSpPr txBox="1"/>
          <p:nvPr/>
        </p:nvSpPr>
        <p:spPr>
          <a:xfrm>
            <a:off x="368326" y="1464359"/>
            <a:ext cx="8407347" cy="3929281"/>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u="none" strike="noStrike" kern="1200" cap="none" spc="0" normalizeH="0" baseline="0" noProof="0" dirty="0">
                <a:ln>
                  <a:noFill/>
                </a:ln>
                <a:solidFill>
                  <a:srgbClr val="009045"/>
                </a:solidFill>
                <a:effectLst/>
                <a:uLnTx/>
                <a:uFillTx/>
                <a:latin typeface="Calibri" panose="020F0502020204030204"/>
                <a:ea typeface="+mn-ea"/>
                <a:cs typeface="+mn-cs"/>
              </a:rPr>
              <a:t>The Energy Efficient Mortgages (EEM) Initiative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is a pan-European private bank financing mechanism that aims to stimulate and finance investment in energy-efficient buildings, energy saving renovations in order to secure a greener and more sustainable future for all.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sng" strike="noStrike" kern="1200" cap="none" spc="0" normalizeH="0" baseline="0" noProof="0" dirty="0">
                <a:ln>
                  <a:noFill/>
                </a:ln>
                <a:effectLst/>
                <a:uLnTx/>
                <a:uFillTx/>
                <a:latin typeface="Calibri" panose="020F0502020204030204"/>
                <a:ea typeface="+mn-ea"/>
                <a:cs typeface="+mn-cs"/>
              </a:rPr>
              <a:t>Our stakeholders</a:t>
            </a:r>
            <a:r>
              <a:rPr kumimoji="0" lang="en-GB" sz="2000" i="0" strike="noStrike" kern="1200" cap="none" spc="0" normalizeH="0" baseline="0" noProof="0" dirty="0">
                <a:ln>
                  <a:noFill/>
                </a:ln>
                <a:effectLst/>
                <a:uLnTx/>
                <a:uFillTx/>
                <a:latin typeface="Calibri" panose="020F0502020204030204"/>
                <a:ea typeface="+mn-ea"/>
                <a:cs typeface="+mn-cs"/>
              </a:rPr>
              <a:t>: </a:t>
            </a:r>
            <a:r>
              <a:rPr kumimoji="0" lang="en-GB" sz="2000" b="1" i="0" u="none" strike="noStrike" kern="1200" cap="none" spc="0" normalizeH="0" baseline="0" noProof="0" dirty="0">
                <a:ln>
                  <a:noFill/>
                </a:ln>
                <a:solidFill>
                  <a:srgbClr val="009045"/>
                </a:solidFill>
                <a:effectLst/>
                <a:uLnTx/>
                <a:uFillTx/>
                <a:latin typeface="Calibri" panose="020F0502020204030204"/>
                <a:ea typeface="+mn-ea"/>
                <a:cs typeface="+mn-cs"/>
              </a:rPr>
              <a:t>seventy</a:t>
            </a: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lending institutions, which represented </a:t>
            </a:r>
            <a:r>
              <a:rPr kumimoji="0" lang="en-GB" sz="2000" b="1" i="0" u="none" strike="noStrike" kern="1200" cap="none" spc="0" normalizeH="0" baseline="0" noProof="0" dirty="0">
                <a:ln>
                  <a:noFill/>
                </a:ln>
                <a:solidFill>
                  <a:srgbClr val="009045"/>
                </a:solidFill>
                <a:effectLst/>
                <a:uLnTx/>
                <a:uFillTx/>
                <a:latin typeface="Calibri" panose="020F0502020204030204"/>
                <a:ea typeface="+mn-ea"/>
                <a:cs typeface="+mn-cs"/>
              </a:rPr>
              <a:t>55%</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of mortgages outstanding in the European Union supported by </a:t>
            </a:r>
            <a:r>
              <a:rPr kumimoji="0" lang="en-GB" sz="2000" b="1" i="0" u="none" strike="noStrike" kern="1200" cap="none" spc="0" normalizeH="0" baseline="0" noProof="0" dirty="0">
                <a:ln>
                  <a:noFill/>
                </a:ln>
                <a:solidFill>
                  <a:srgbClr val="009045"/>
                </a:solidFill>
                <a:effectLst/>
                <a:uLnTx/>
                <a:uFillTx/>
                <a:latin typeface="Calibri" panose="020F0502020204030204"/>
                <a:ea typeface="+mn-ea"/>
                <a:cs typeface="+mn-cs"/>
              </a:rPr>
              <a:t>fifty-two</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Supporting Organisations and by the Advisory Council.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EEMI develops the market through the establishment of </a:t>
            </a:r>
            <a:r>
              <a:rPr kumimoji="0" lang="en-GB" sz="2000" b="1" i="0" u="none" strike="noStrike" kern="1200" cap="none" spc="0" normalizeH="0" baseline="0" noProof="0" dirty="0">
                <a:ln>
                  <a:noFill/>
                </a:ln>
                <a:solidFill>
                  <a:srgbClr val="009045"/>
                </a:solidFill>
                <a:effectLst/>
                <a:uLnTx/>
                <a:uFillTx/>
                <a:latin typeface="Calibri" panose="020F0502020204030204"/>
                <a:ea typeface="+mn-ea"/>
                <a:cs typeface="+mn-cs"/>
              </a:rPr>
              <a:t>national market hubs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across Europe, our national hubs are active in Belgium, Germany, Hungary, Italy, the Netherlands, the Nordics, Spain and the UK (Scotland).</a:t>
            </a:r>
          </a:p>
        </p:txBody>
      </p:sp>
      <p:sp>
        <p:nvSpPr>
          <p:cNvPr id="2" name="TextBox 1">
            <a:extLst>
              <a:ext uri="{FF2B5EF4-FFF2-40B4-BE49-F238E27FC236}">
                <a16:creationId xmlns:a16="http://schemas.microsoft.com/office/drawing/2014/main" id="{F6AED837-71E6-112A-78C5-56B26F4D2238}"/>
              </a:ext>
            </a:extLst>
          </p:cNvPr>
          <p:cNvSpPr txBox="1"/>
          <p:nvPr/>
        </p:nvSpPr>
        <p:spPr>
          <a:xfrm>
            <a:off x="283717" y="572406"/>
            <a:ext cx="8576566" cy="584775"/>
          </a:xfrm>
          <a:prstGeom prst="rect">
            <a:avLst/>
          </a:prstGeom>
          <a:noFill/>
        </p:spPr>
        <p:txBody>
          <a:bodyPr wrap="square">
            <a:spAutoFit/>
          </a:bodyPr>
          <a:lstStyle/>
          <a:p>
            <a:r>
              <a:rPr lang="en-US" sz="3200" b="1" spc="-50" dirty="0">
                <a:solidFill>
                  <a:srgbClr val="009045"/>
                </a:solidFill>
                <a:latin typeface="Calibri Light" panose="020F0302020204030204"/>
                <a:ea typeface="+mj-ea"/>
                <a:cs typeface="+mj-cs"/>
              </a:rPr>
              <a:t>About EEMI</a:t>
            </a:r>
            <a:endParaRPr lang="en-BE" sz="1400" b="1" dirty="0"/>
          </a:p>
        </p:txBody>
      </p:sp>
    </p:spTree>
    <p:extLst>
      <p:ext uri="{BB962C8B-B14F-4D97-AF65-F5344CB8AC3E}">
        <p14:creationId xmlns:p14="http://schemas.microsoft.com/office/powerpoint/2010/main" val="221460860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CAA61BAA763B0498F953F45EC10D7A4" ma:contentTypeVersion="15" ma:contentTypeDescription="Create a new document." ma:contentTypeScope="" ma:versionID="67035aed7eda27db61e8aad84eb238de">
  <xsd:schema xmlns:xsd="http://www.w3.org/2001/XMLSchema" xmlns:xs="http://www.w3.org/2001/XMLSchema" xmlns:p="http://schemas.microsoft.com/office/2006/metadata/properties" xmlns:ns2="6a9f6bf8-3710-4c59-a4eb-7c22c36861d0" xmlns:ns3="01c7ed30-b748-4e6f-b72d-51af0829fd38" targetNamespace="http://schemas.microsoft.com/office/2006/metadata/properties" ma:root="true" ma:fieldsID="9c66ae1924b0f20ae4b6887896c85297" ns2:_="" ns3:_="">
    <xsd:import namespace="6a9f6bf8-3710-4c59-a4eb-7c22c36861d0"/>
    <xsd:import namespace="01c7ed30-b748-4e6f-b72d-51af0829fd3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f6bf8-3710-4c59-a4eb-7c22c36861d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2c426747-7173-4e8f-8ab6-a5c1ef35aed4}" ma:internalName="TaxCatchAll" ma:showField="CatchAllData" ma:web="6a9f6bf8-3710-4c59-a4eb-7c22c36861d0">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c7ed30-b748-4e6f-b72d-51af0829fd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93ebf1-7625-466c-a210-b5f8a1b3afe3"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6a9f6bf8-3710-4c59-a4eb-7c22c36861d0" xsi:nil="true"/>
    <lcf76f155ced4ddcb4097134ff3c332f xmlns="01c7ed30-b748-4e6f-b72d-51af0829fd38">
      <Terms xmlns="http://schemas.microsoft.com/office/infopath/2007/PartnerControls"/>
    </lcf76f155ced4ddcb4097134ff3c332f>
    <_dlc_DocId xmlns="6a9f6bf8-3710-4c59-a4eb-7c22c36861d0">UFZAHDXV6EXC-877681433-484610</_dlc_DocId>
    <_dlc_DocIdUrl xmlns="6a9f6bf8-3710-4c59-a4eb-7c22c36861d0">
      <Url>https://emfecbc.sharepoint.com/sites/HypoDocumentCenter/_layouts/15/DocIdRedir.aspx?ID=UFZAHDXV6EXC-877681433-484610</Url>
      <Description>UFZAHDXV6EXC-877681433-484610</Description>
    </_dlc_DocIdUrl>
  </documentManagement>
</p:properties>
</file>

<file path=customXml/itemProps1.xml><?xml version="1.0" encoding="utf-8"?>
<ds:datastoreItem xmlns:ds="http://schemas.openxmlformats.org/officeDocument/2006/customXml" ds:itemID="{001D256A-C2D4-4A4C-8724-B3D693B2B547}">
  <ds:schemaRefs>
    <ds:schemaRef ds:uri="http://schemas.microsoft.com/sharepoint/v3/contenttype/forms"/>
  </ds:schemaRefs>
</ds:datastoreItem>
</file>

<file path=customXml/itemProps2.xml><?xml version="1.0" encoding="utf-8"?>
<ds:datastoreItem xmlns:ds="http://schemas.openxmlformats.org/officeDocument/2006/customXml" ds:itemID="{50EF2A4B-1DAE-4254-8BDD-E5CB31D7E79D}">
  <ds:schemaRefs>
    <ds:schemaRef ds:uri="http://schemas.microsoft.com/sharepoint/events"/>
  </ds:schemaRefs>
</ds:datastoreItem>
</file>

<file path=customXml/itemProps3.xml><?xml version="1.0" encoding="utf-8"?>
<ds:datastoreItem xmlns:ds="http://schemas.openxmlformats.org/officeDocument/2006/customXml" ds:itemID="{8F9976E9-BD8B-44E5-B168-36B6A1464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f6bf8-3710-4c59-a4eb-7c22c36861d0"/>
    <ds:schemaRef ds:uri="01c7ed30-b748-4e6f-b72d-51af0829fd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FBB201E-49DA-4F45-9505-C0B6F9F1D4C3}">
  <ds:schemaRefs>
    <ds:schemaRef ds:uri="http://schemas.microsoft.com/office/2006/metadata/properties"/>
    <ds:schemaRef ds:uri="http://schemas.microsoft.com/office/infopath/2007/PartnerControls"/>
    <ds:schemaRef ds:uri="6a9f6bf8-3710-4c59-a4eb-7c22c36861d0"/>
    <ds:schemaRef ds:uri="01c7ed30-b748-4e6f-b72d-51af0829fd38"/>
  </ds:schemaRefs>
</ds:datastoreItem>
</file>

<file path=docProps/app.xml><?xml version="1.0" encoding="utf-8"?>
<Properties xmlns="http://schemas.openxmlformats.org/officeDocument/2006/extended-properties" xmlns:vt="http://schemas.openxmlformats.org/officeDocument/2006/docPropsVTypes">
  <Template>Retrospect</Template>
  <TotalTime>3</TotalTime>
  <Words>1521</Words>
  <Application>Microsoft Office PowerPoint</Application>
  <PresentationFormat>On-screen Show (4:3)</PresentationFormat>
  <Paragraphs>158</Paragraphs>
  <Slides>17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Calibri Light</vt:lpstr>
      <vt:lpstr>Retrospect</vt:lpstr>
      <vt:lpstr>2_Retrospect</vt:lpstr>
      <vt:lpstr>1_Retrospect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out more about EEMI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Jacopo Giani</dc:creator>
  <cp:lastModifiedBy>Jacopo Giani</cp:lastModifiedBy>
  <cp:revision>87</cp:revision>
  <dcterms:created xsi:type="dcterms:W3CDTF">2021-10-08T12:16:44Z</dcterms:created>
  <dcterms:modified xsi:type="dcterms:W3CDTF">2024-09-02T13:47:42Z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0x0101006CAA61BAA763B0498F953F45EC10D7A4</vt:lpwstr>
  </property>
  <property fmtid="{D5CDD505-2E9C-101B-9397-08002B2CF9AE}" pid="3" name="Order">
    <vt:r8>4008800</vt:r8>
  </property>
  <property fmtid="{D5CDD505-2E9C-101B-9397-08002B2CF9AE}" pid="4" name="_dlc_DocIdItemGuid">
    <vt:lpwstr>634f0ada-323c-70b5-bb08-feb793283ae1</vt:lpwstr>
  </property>
  <property fmtid="{D5CDD505-2E9C-101B-9397-08002B2CF9AE}" pid="5" name="MediaServiceImageTags">
    <vt:lpwstr/>
  </property>
</Properties>
</file>