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omments/comment1.xml" ContentType="application/vnd.openxmlformats-officedocument.presentationml.comment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540" r:id="rId2"/>
    <p:sldId id="578" r:id="rId3"/>
    <p:sldId id="594" r:id="rId4"/>
    <p:sldId id="543" r:id="rId5"/>
    <p:sldId id="555" r:id="rId6"/>
    <p:sldId id="262" r:id="rId7"/>
    <p:sldId id="554" r:id="rId8"/>
    <p:sldId id="550" r:id="rId9"/>
    <p:sldId id="560" r:id="rId10"/>
    <p:sldId id="570" r:id="rId11"/>
    <p:sldId id="593" r:id="rId12"/>
    <p:sldId id="589" r:id="rId13"/>
    <p:sldId id="290" r:id="rId14"/>
    <p:sldId id="595" r:id="rId15"/>
    <p:sldId id="541" r:id="rId16"/>
    <p:sldId id="503" r:id="rId17"/>
    <p:sldId id="551" r:id="rId18"/>
    <p:sldId id="545" r:id="rId19"/>
    <p:sldId id="523" r:id="rId20"/>
  </p:sldIdLst>
  <p:sldSz cx="18288000" cy="10287000"/>
  <p:notesSz cx="9929813" cy="6797675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Open Sans Bold" panose="020B0604020202020204" charset="0"/>
      <p:regular r:id="rId27"/>
      <p:bold r:id="rId28"/>
    </p:embeddedFont>
    <p:embeddedFont>
      <p:font typeface="Open Sans Light Bold" panose="020B0604020202020204" charset="0"/>
      <p:regular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  <p:embeddedFont>
      <p:font typeface="Wingdings 3" panose="05040102010807070707" pitchFamily="18" charset="2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ултанов Бахтияр Расулович" initials="СБР" lastIdx="5" clrIdx="0">
    <p:extLst>
      <p:ext uri="{19B8F6BF-5375-455C-9EA6-DF929625EA0E}">
        <p15:presenceInfo xmlns:p15="http://schemas.microsoft.com/office/powerpoint/2012/main" userId="S-1-5-21-891372082-2331216282-2524380325-1170" providerId="AD"/>
      </p:ext>
    </p:extLst>
  </p:cmAuthor>
  <p:cmAuthor id="2" name="Илимбек Бектеналиев" initials="ИБ" lastIdx="1" clrIdx="1">
    <p:extLst>
      <p:ext uri="{19B8F6BF-5375-455C-9EA6-DF929625EA0E}">
        <p15:presenceInfo xmlns:p15="http://schemas.microsoft.com/office/powerpoint/2012/main" userId="S-1-5-21-2015401334-351755167-4111750738-40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EC34"/>
    <a:srgbClr val="CCFF33"/>
    <a:srgbClr val="E7C8AB"/>
    <a:srgbClr val="D8A578"/>
    <a:srgbClr val="01E1FF"/>
    <a:srgbClr val="47468A"/>
    <a:srgbClr val="2E207A"/>
    <a:srgbClr val="41377C"/>
    <a:srgbClr val="41387C"/>
    <a:srgbClr val="423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6374" autoAdjust="0"/>
  </p:normalViewPr>
  <p:slideViewPr>
    <p:cSldViewPr>
      <p:cViewPr varScale="1">
        <p:scale>
          <a:sx n="50" d="100"/>
          <a:sy n="50" d="100"/>
        </p:scale>
        <p:origin x="29" y="6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971"/>
    </p:cViewPr>
  </p:sorterViewPr>
  <p:notesViewPr>
    <p:cSldViewPr>
      <p:cViewPr varScale="1">
        <p:scale>
          <a:sx n="88" d="100"/>
          <a:sy n="88" d="100"/>
        </p:scale>
        <p:origin x="1838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Bahtiyar.Sultanov\Desktop\&#1055;&#1088;&#1077;&#1079;&#1077;&#1085;&#1090;&#1072;&#1094;&#1080;&#1080;_&#1046;&#1057;&#1050;&#1050;\&#1052;&#1086;&#1080;_&#1087;&#1088;&#1077;&#1079;&#1077;&#1085;&#1090;&#1072;&#1094;&#1080;&#1080;\&#1090;&#1077;&#1082;&#1089;&#1090;\&#1095;&#1077;&#1088;&#1085;&#1086;&#1074;&#1080;&#1082;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Bahtiyar.Sultanov\Desktop\&#1055;&#1088;&#1077;&#1079;&#1077;&#1085;&#1090;&#1072;&#1094;&#1080;&#1080;_&#1046;&#1057;&#1050;&#1050;\&#1052;&#1086;&#1080;_&#1087;&#1088;&#1077;&#1079;&#1077;&#1085;&#1090;&#1072;&#1094;&#1080;&#1080;\&#1090;&#1077;&#1082;&#1089;&#1090;\&#1095;&#1077;&#1088;&#1085;&#1086;&#1074;&#1080;&#1082;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Abai.Atakulov\Documents\&#1050;&#1085;&#1080;&#1075;&#1072;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4000" b="1" i="0" dirty="0">
                <a:solidFill>
                  <a:schemeClr val="bg1"/>
                </a:solidFill>
              </a:rPr>
              <a:t>Mortgage portfolio of HSCC
as part of banks of the Republic of Kazakhstan (billion tenge)</a:t>
            </a:r>
            <a:endParaRPr lang="ru-RU" sz="4000" b="1" i="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8815718296650827"/>
          <c:y val="9.321377299319031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KG"/>
        </a:p>
      </c:txPr>
    </c:title>
    <c:autoTitleDeleted val="0"/>
    <c:plotArea>
      <c:layout>
        <c:manualLayout>
          <c:layoutTarget val="inner"/>
          <c:xMode val="edge"/>
          <c:yMode val="edge"/>
          <c:x val="6.1174011745263865E-2"/>
          <c:y val="0.19875524177875231"/>
          <c:w val="0.90906541094127935"/>
          <c:h val="0.661543192970444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Лист3!$B$2</c:f>
              <c:strCache>
                <c:ptCount val="1"/>
                <c:pt idx="0">
                  <c:v>Портфель Отбасы банка</c:v>
                </c:pt>
              </c:strCache>
            </c:strRef>
          </c:tx>
          <c:spPr>
            <a:solidFill>
              <a:srgbClr val="01E1FF"/>
            </a:solidFill>
            <a:ln w="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1786492374727671E-3"/>
                  <c:y val="-8.695652173913149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KG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D3-4560-BB64-D7D3E4486FD6}"/>
                </c:ext>
              </c:extLst>
            </c:dLbl>
            <c:dLbl>
              <c:idx val="1"/>
              <c:layout>
                <c:manualLayout>
                  <c:x val="-7.2621641249092229E-4"/>
                  <c:y val="-4.347826086956521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KG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D3-4560-BB64-D7D3E4486FD6}"/>
                </c:ext>
              </c:extLst>
            </c:dLbl>
            <c:dLbl>
              <c:idx val="2"/>
              <c:layout>
                <c:manualLayout>
                  <c:x val="0"/>
                  <c:y val="-7.246376811594308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KG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3D3-4560-BB64-D7D3E4486FD6}"/>
                </c:ext>
              </c:extLst>
            </c:dLbl>
            <c:dLbl>
              <c:idx val="3"/>
              <c:layout>
                <c:manualLayout>
                  <c:x val="1.4524328249818446E-3"/>
                  <c:y val="-6.608322636002758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KG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272331154684096E-2"/>
                      <c:h val="5.442614523011793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3D3-4560-BB64-D7D3E4486F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Лист3!$A$11:$A$22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Лист3!$B$11:$B$22</c:f>
              <c:numCache>
                <c:formatCode>0</c:formatCode>
                <c:ptCount val="12"/>
                <c:pt idx="0">
                  <c:v>82.686784000000003</c:v>
                </c:pt>
                <c:pt idx="1">
                  <c:v>105.819632</c:v>
                </c:pt>
                <c:pt idx="2">
                  <c:v>143.88855600000002</c:v>
                </c:pt>
                <c:pt idx="3">
                  <c:v>200.323848</c:v>
                </c:pt>
                <c:pt idx="4">
                  <c:v>276.15373999999997</c:v>
                </c:pt>
                <c:pt idx="5">
                  <c:v>326.57600000000002</c:v>
                </c:pt>
                <c:pt idx="6">
                  <c:v>460.06</c:v>
                </c:pt>
                <c:pt idx="7">
                  <c:v>662.31</c:v>
                </c:pt>
                <c:pt idx="8">
                  <c:v>980.39</c:v>
                </c:pt>
                <c:pt idx="9">
                  <c:v>1319.68</c:v>
                </c:pt>
                <c:pt idx="10">
                  <c:v>1999.33</c:v>
                </c:pt>
                <c:pt idx="11">
                  <c:v>2877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EC-464E-961B-DD8946E37852}"/>
            </c:ext>
          </c:extLst>
        </c:ser>
        <c:ser>
          <c:idx val="1"/>
          <c:order val="1"/>
          <c:tx>
            <c:strRef>
              <c:f>Лист3!$C$2</c:f>
              <c:strCache>
                <c:ptCount val="1"/>
                <c:pt idx="0">
                  <c:v>Портфель БВУ</c:v>
                </c:pt>
              </c:strCache>
            </c:strRef>
          </c:tx>
          <c:spPr>
            <a:solidFill>
              <a:srgbClr val="4EEC3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2621641249093563E-4"/>
                  <c:y val="-1.3043478260869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EB-4E89-879A-EE2C253104CC}"/>
                </c:ext>
              </c:extLst>
            </c:dLbl>
            <c:dLbl>
              <c:idx val="1"/>
              <c:layout>
                <c:manualLayout>
                  <c:x val="0"/>
                  <c:y val="-5.79710144927546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6EB-4E89-879A-EE2C253104CC}"/>
                </c:ext>
              </c:extLst>
            </c:dLbl>
            <c:dLbl>
              <c:idx val="2"/>
              <c:layout>
                <c:manualLayout>
                  <c:x val="-1.4524328249818713E-3"/>
                  <c:y val="-1.1594202898550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EB-4E89-879A-EE2C253104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Лист3!$A$11:$A$22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Лист3!$C$11:$C$22</c:f>
              <c:numCache>
                <c:formatCode>0</c:formatCode>
                <c:ptCount val="12"/>
                <c:pt idx="0">
                  <c:v>588.71321599999999</c:v>
                </c:pt>
                <c:pt idx="1">
                  <c:v>520.58036800000002</c:v>
                </c:pt>
                <c:pt idx="2">
                  <c:v>682.91144399999996</c:v>
                </c:pt>
                <c:pt idx="3">
                  <c:v>718.87615200000005</c:v>
                </c:pt>
                <c:pt idx="4">
                  <c:v>640.74626000000001</c:v>
                </c:pt>
                <c:pt idx="5">
                  <c:v>655.66399999999999</c:v>
                </c:pt>
                <c:pt idx="6">
                  <c:v>636.48700000000008</c:v>
                </c:pt>
                <c:pt idx="7">
                  <c:v>641.02500000000009</c:v>
                </c:pt>
                <c:pt idx="8">
                  <c:v>786.76200000000006</c:v>
                </c:pt>
                <c:pt idx="9">
                  <c:v>1053.5409999999999</c:v>
                </c:pt>
                <c:pt idx="10">
                  <c:v>1308.116</c:v>
                </c:pt>
                <c:pt idx="11">
                  <c:v>1831.6589999999997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EC-464E-961B-DD8946E378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4"/>
        <c:overlap val="100"/>
        <c:axId val="444257695"/>
        <c:axId val="444277247"/>
      </c:barChart>
      <c:lineChart>
        <c:grouping val="standard"/>
        <c:varyColors val="0"/>
        <c:ser>
          <c:idx val="2"/>
          <c:order val="2"/>
          <c:tx>
            <c:strRef>
              <c:f>Лист3!$D$2</c:f>
              <c:strCache>
                <c:ptCount val="1"/>
                <c:pt idx="0">
                  <c:v>Доля Отбасы банка</c:v>
                </c:pt>
              </c:strCache>
            </c:strRef>
          </c:tx>
          <c:spPr>
            <a:ln w="76200" cap="rnd">
              <a:solidFill>
                <a:srgbClr val="FFFF00"/>
              </a:solidFill>
              <a:round/>
              <a:tailEnd type="triangle"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Лист3!$A$11:$A$22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Лист3!$D$11:$D$22</c:f>
              <c:numCache>
                <c:formatCode>0.0%</c:formatCode>
                <c:ptCount val="12"/>
                <c:pt idx="0">
                  <c:v>0.12315577003276736</c:v>
                </c:pt>
                <c:pt idx="1">
                  <c:v>0.1689330012771392</c:v>
                </c:pt>
                <c:pt idx="2">
                  <c:v>0.17403066763425257</c:v>
                </c:pt>
                <c:pt idx="3">
                  <c:v>0.21793281984334203</c:v>
                </c:pt>
                <c:pt idx="4">
                  <c:v>0.30118196095539312</c:v>
                </c:pt>
                <c:pt idx="5">
                  <c:v>0.33248086007493077</c:v>
                </c:pt>
                <c:pt idx="6">
                  <c:v>0.41955337983688795</c:v>
                </c:pt>
                <c:pt idx="7">
                  <c:v>0.50816559058108612</c:v>
                </c:pt>
                <c:pt idx="8">
                  <c:v>0.5547853268988745</c:v>
                </c:pt>
                <c:pt idx="9">
                  <c:v>0.5560712634853644</c:v>
                </c:pt>
                <c:pt idx="10">
                  <c:v>0.60449361833874238</c:v>
                </c:pt>
                <c:pt idx="11">
                  <c:v>0.61100198591573529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D3-4560-BB64-D7D3E4486F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8038544"/>
        <c:axId val="898042704"/>
      </c:lineChart>
      <c:catAx>
        <c:axId val="44425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KG"/>
          </a:p>
        </c:txPr>
        <c:crossAx val="444277247"/>
        <c:crosses val="autoZero"/>
        <c:auto val="1"/>
        <c:lblAlgn val="ctr"/>
        <c:lblOffset val="100"/>
        <c:noMultiLvlLbl val="0"/>
      </c:catAx>
      <c:valAx>
        <c:axId val="444277247"/>
        <c:scaling>
          <c:orientation val="minMax"/>
          <c:max val="55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KG"/>
          </a:p>
        </c:txPr>
        <c:crossAx val="444257695"/>
        <c:crosses val="autoZero"/>
        <c:crossBetween val="between"/>
      </c:valAx>
      <c:valAx>
        <c:axId val="898042704"/>
        <c:scaling>
          <c:orientation val="minMax"/>
          <c:max val="0.63000000000000012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KG"/>
          </a:p>
        </c:txPr>
        <c:crossAx val="898038544"/>
        <c:crosses val="max"/>
        <c:crossBetween val="between"/>
      </c:valAx>
      <c:catAx>
        <c:axId val="898038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8042704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bg1">
              <a:lumMod val="50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KG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</a:defRPr>
      </a:pPr>
      <a:endParaRPr lang="ru-KG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Volume of money transfers (mln. $)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>
                  <c:v>2738.5969935576236</c:v>
                </c:pt>
                <c:pt idx="1">
                  <c:v>2486.3627683113668</c:v>
                </c:pt>
                <c:pt idx="2">
                  <c:v>2285.6316651703937</c:v>
                </c:pt>
                <c:pt idx="3">
                  <c:v>2908.1414747294079</c:v>
                </c:pt>
                <c:pt idx="4">
                  <c:v>2966.468253968254</c:v>
                </c:pt>
                <c:pt idx="5">
                  <c:v>2706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81-4974-85D8-F48FE4C9A0B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Forecast of deposits (5% money transfers)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Лист1!$C$2:$C$7</c:f>
              <c:numCache>
                <c:formatCode>_-* #\ ##0.0_-;\-* #\ ##0.0_-;_-* "-"??_-;_-@_-</c:formatCode>
                <c:ptCount val="6"/>
                <c:pt idx="0">
                  <c:v>136.92984967788118</c:v>
                </c:pt>
                <c:pt idx="1">
                  <c:v>124.31813841556834</c:v>
                </c:pt>
                <c:pt idx="2">
                  <c:v>114.28158325851969</c:v>
                </c:pt>
                <c:pt idx="3">
                  <c:v>145.40707373647041</c:v>
                </c:pt>
                <c:pt idx="4">
                  <c:v>148.32341269841271</c:v>
                </c:pt>
                <c:pt idx="5">
                  <c:v>135.30000000000001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71-4F4D-A5EE-B197330CB2B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9"/>
        <c:overlap val="-27"/>
        <c:axId val="2017866800"/>
        <c:axId val="2017855568"/>
      </c:barChart>
      <c:catAx>
        <c:axId val="2017866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KG"/>
          </a:p>
        </c:txPr>
        <c:crossAx val="2017855568"/>
        <c:crosses val="autoZero"/>
        <c:auto val="1"/>
        <c:lblAlgn val="ctr"/>
        <c:lblOffset val="100"/>
        <c:noMultiLvlLbl val="0"/>
      </c:catAx>
      <c:valAx>
        <c:axId val="2017855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KG"/>
          </a:p>
        </c:txPr>
        <c:crossAx val="2017866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1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KG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ru-KG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4000" b="1" i="0" dirty="0">
                <a:solidFill>
                  <a:schemeClr val="bg1"/>
                </a:solidFill>
              </a:rPr>
              <a:t>Ratio dynamics 
mortgage portfolio / GDP, 2018-2022</a:t>
            </a:r>
            <a:endParaRPr lang="ru-RU" sz="4000" b="1" i="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9119616569667922"/>
          <c:y val="1.2596273826427436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KG"/>
        </a:p>
      </c:txPr>
    </c:title>
    <c:autoTitleDeleted val="0"/>
    <c:plotArea>
      <c:layout>
        <c:manualLayout>
          <c:layoutTarget val="inner"/>
          <c:xMode val="edge"/>
          <c:yMode val="edge"/>
          <c:x val="7.4034523531093271E-2"/>
          <c:y val="0.22422561679790026"/>
          <c:w val="0.92009914698162731"/>
          <c:h val="0.5831840419947506"/>
        </c:manualLayout>
      </c:layout>
      <c:lineChart>
        <c:grouping val="standard"/>
        <c:varyColors val="0"/>
        <c:ser>
          <c:idx val="0"/>
          <c:order val="0"/>
          <c:tx>
            <c:strRef>
              <c:f>'ИП-ВВП'!$K$2</c:f>
              <c:strCache>
                <c:ptCount val="1"/>
                <c:pt idx="0">
                  <c:v>Кыргызстан</c:v>
                </c:pt>
              </c:strCache>
            </c:strRef>
          </c:tx>
          <c:spPr>
            <a:ln w="76200" cap="rnd">
              <a:solidFill>
                <a:srgbClr val="FF0000"/>
              </a:solidFill>
              <a:round/>
              <a:tailEnd type="triangle"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127000">
                <a:solidFill>
                  <a:srgbClr val="FF0000"/>
                </a:solidFill>
                <a:tailEnd type="stealth"/>
              </a:ln>
              <a:effectLst/>
            </c:spPr>
          </c:marker>
          <c:dLbls>
            <c:dLbl>
              <c:idx val="0"/>
              <c:layout>
                <c:manualLayout>
                  <c:x val="-3.847494553376906E-2"/>
                  <c:y val="6.90222038777410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B42-4135-8EE0-9E721261D083}"/>
                </c:ext>
              </c:extLst>
            </c:dLbl>
            <c:dLbl>
              <c:idx val="1"/>
              <c:layout>
                <c:manualLayout>
                  <c:x val="-4.1742919389978213E-2"/>
                  <c:y val="5.558134366268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B42-4135-8EE0-9E721261D083}"/>
                </c:ext>
              </c:extLst>
            </c:dLbl>
            <c:dLbl>
              <c:idx val="2"/>
              <c:layout>
                <c:manualLayout>
                  <c:x val="-3.4117647058823607E-2"/>
                  <c:y val="3.94523114046227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B42-4135-8EE0-9E721261D083}"/>
                </c:ext>
              </c:extLst>
            </c:dLbl>
            <c:dLbl>
              <c:idx val="3"/>
              <c:layout>
                <c:manualLayout>
                  <c:x val="-3.0649996101972402E-2"/>
                  <c:y val="5.12130905511811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B42-4135-8EE0-9E721261D083}"/>
                </c:ext>
              </c:extLst>
            </c:dLbl>
            <c:dLbl>
              <c:idx val="4"/>
              <c:layout>
                <c:manualLayout>
                  <c:x val="-3.2364998310854709E-2"/>
                  <c:y val="6.0573678290213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51-44D2-9E02-0821A63B1509}"/>
                </c:ext>
              </c:extLst>
            </c:dLbl>
            <c:spPr>
              <a:solidFill>
                <a:srgbClr val="FF0000">
                  <a:alpha val="5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'ИП-ВВП'!$J$3:$J$14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  <c:extLst/>
            </c:numRef>
          </c:cat>
          <c:val>
            <c:numRef>
              <c:f>'ИП-ВВП'!$K$3:$K$14</c:f>
              <c:numCache>
                <c:formatCode>0.00%</c:formatCode>
                <c:ptCount val="5"/>
                <c:pt idx="0">
                  <c:v>2.1572636616700475E-2</c:v>
                </c:pt>
                <c:pt idx="1">
                  <c:v>2.4719846971904467E-2</c:v>
                </c:pt>
                <c:pt idx="2">
                  <c:v>2.8684282509720518E-2</c:v>
                </c:pt>
                <c:pt idx="3">
                  <c:v>2.7570360669340342E-2</c:v>
                </c:pt>
                <c:pt idx="4">
                  <c:v>2.6489005329562759E-2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EA95-4401-92E7-967B338272A9}"/>
            </c:ext>
          </c:extLst>
        </c:ser>
        <c:ser>
          <c:idx val="1"/>
          <c:order val="1"/>
          <c:tx>
            <c:strRef>
              <c:f>'ИП-ВВП'!$L$2</c:f>
              <c:strCache>
                <c:ptCount val="1"/>
                <c:pt idx="0">
                  <c:v>Казахстан</c:v>
                </c:pt>
              </c:strCache>
            </c:strRef>
          </c:tx>
          <c:spPr>
            <a:ln w="76200" cap="rnd">
              <a:solidFill>
                <a:srgbClr val="01E1FF"/>
              </a:solidFill>
              <a:round/>
              <a:tailEnd type="triangle"/>
            </a:ln>
            <a:effectLst/>
          </c:spPr>
          <c:marker>
            <c:symbol val="circle"/>
            <c:size val="5"/>
            <c:spPr>
              <a:solidFill>
                <a:srgbClr val="01E1FF"/>
              </a:solidFill>
              <a:ln w="127000">
                <a:solidFill>
                  <a:srgbClr val="01E1FF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'ИП-ВВП'!$J$3:$J$14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  <c:extLst/>
            </c:numRef>
          </c:cat>
          <c:val>
            <c:numRef>
              <c:f>'ИП-ВВП'!$L$3:$L$14</c:f>
              <c:numCache>
                <c:formatCode>0.0%</c:formatCode>
                <c:ptCount val="5"/>
                <c:pt idx="0">
                  <c:v>2.2159863945578232E-2</c:v>
                </c:pt>
                <c:pt idx="1">
                  <c:v>2.5424460431654677E-2</c:v>
                </c:pt>
                <c:pt idx="2">
                  <c:v>3.3851640513552071E-2</c:v>
                </c:pt>
                <c:pt idx="3">
                  <c:v>4.0584251751712375E-2</c:v>
                </c:pt>
                <c:pt idx="4">
                  <c:v>4.8443619872191299E-2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EA95-4401-92E7-967B338272A9}"/>
            </c:ext>
          </c:extLst>
        </c:ser>
        <c:ser>
          <c:idx val="2"/>
          <c:order val="2"/>
          <c:tx>
            <c:strRef>
              <c:f>'ИП-ВВП'!$M$2</c:f>
              <c:strCache>
                <c:ptCount val="1"/>
                <c:pt idx="0">
                  <c:v>Российская федерация</c:v>
                </c:pt>
              </c:strCache>
            </c:strRef>
          </c:tx>
          <c:spPr>
            <a:ln w="76200" cap="rnd">
              <a:solidFill>
                <a:schemeClr val="bg1"/>
              </a:solidFill>
              <a:round/>
              <a:tailEnd type="triangle"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27000">
                <a:solidFill>
                  <a:schemeClr val="bg1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4.49389130927162E-2"/>
                  <c:y val="-4.78087139107612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48-4BF5-B9B6-625DC4C1F97D}"/>
                </c:ext>
              </c:extLst>
            </c:dLbl>
            <c:dLbl>
              <c:idx val="2"/>
              <c:layout>
                <c:manualLayout>
                  <c:x val="-4.1040609137055838E-2"/>
                  <c:y val="-6.07100262467191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123-4DD9-A8EF-2237739F19FC}"/>
                </c:ext>
              </c:extLst>
            </c:dLbl>
            <c:dLbl>
              <c:idx val="3"/>
              <c:layout>
                <c:manualLayout>
                  <c:x val="-3.8974883708843326E-2"/>
                  <c:y val="-4.11420838020247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48-4BF5-B9B6-625DC4C1F97D}"/>
                </c:ext>
              </c:extLst>
            </c:dLbl>
            <c:dLbl>
              <c:idx val="4"/>
              <c:layout>
                <c:manualLayout>
                  <c:x val="-2.9898976118084369E-2"/>
                  <c:y val="-4.8582559992500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48-4BF5-B9B6-625DC4C1F9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'ИП-ВВП'!$J$3:$J$14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  <c:extLst/>
            </c:numRef>
          </c:cat>
          <c:val>
            <c:numRef>
              <c:f>'ИП-ВВП'!$M$3:$M$14</c:f>
              <c:numCache>
                <c:formatCode>0.0%</c:formatCode>
                <c:ptCount val="5"/>
                <c:pt idx="0">
                  <c:v>6.162022683946005E-2</c:v>
                </c:pt>
                <c:pt idx="1">
                  <c:v>7.186796287142308E-2</c:v>
                </c:pt>
                <c:pt idx="2">
                  <c:v>8.8905093111958711E-2</c:v>
                </c:pt>
                <c:pt idx="3">
                  <c:v>9.0158633602151997E-2</c:v>
                </c:pt>
                <c:pt idx="4">
                  <c:v>9.1660963926092479E-2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EA95-4401-92E7-967B338272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1515664"/>
        <c:axId val="241516496"/>
      </c:lineChart>
      <c:catAx>
        <c:axId val="24151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KG"/>
          </a:p>
        </c:txPr>
        <c:crossAx val="241516496"/>
        <c:crosses val="autoZero"/>
        <c:auto val="1"/>
        <c:lblAlgn val="ctr"/>
        <c:lblOffset val="100"/>
        <c:noMultiLvlLbl val="0"/>
      </c:catAx>
      <c:valAx>
        <c:axId val="241516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KG"/>
          </a:p>
        </c:txPr>
        <c:crossAx val="241515664"/>
        <c:crosses val="autoZero"/>
        <c:crossBetween val="between"/>
        <c:majorUnit val="2.0000000000000004E-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1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KG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ru-KG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4400" b="0" i="0" u="none" strike="noStrike" kern="1200" spc="0" baseline="0" dirty="0" err="1">
                <a:solidFill>
                  <a:srgbClr val="2E207A"/>
                </a:solidFill>
                <a:latin typeface="+mn-lt"/>
                <a:ea typeface="+mn-ea"/>
                <a:cs typeface="+mn-cs"/>
              </a:defRPr>
            </a:pPr>
            <a:r>
              <a:rPr lang="en-US" sz="4000" b="1" i="0" u="none" strike="noStrike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Housing Affordability Index 
in Kyrgyzstan</a:t>
            </a:r>
            <a:endParaRPr lang="ru-RU" sz="4000" b="1" i="0" u="none" strike="noStrike" kern="1200" spc="0" baseline="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26602722801541701"/>
          <c:y val="8.646194225721786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4400" b="0" i="0" u="none" strike="noStrike" kern="1200" spc="0" baseline="0" dirty="0" err="1">
              <a:solidFill>
                <a:srgbClr val="2E207A"/>
              </a:solidFill>
              <a:latin typeface="+mn-lt"/>
              <a:ea typeface="+mn-ea"/>
              <a:cs typeface="+mn-cs"/>
            </a:defRPr>
          </a:pPr>
          <a:endParaRPr lang="ru-KG"/>
        </a:p>
      </c:txPr>
    </c:title>
    <c:autoTitleDeleted val="0"/>
    <c:plotArea>
      <c:layout>
        <c:manualLayout>
          <c:layoutTarget val="inner"/>
          <c:xMode val="edge"/>
          <c:yMode val="edge"/>
          <c:x val="6.1319703458120364E-2"/>
          <c:y val="0.19740984148634963"/>
          <c:w val="0.85330505897063302"/>
          <c:h val="0.602494884989769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Лист3!$C$29</c:f>
              <c:strCache>
                <c:ptCount val="1"/>
                <c:pt idx="0">
                  <c:v>Кыргызская Республика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FF0000">
                  <a:alpha val="5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Лист3!$D$28:$I$28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Лист3!$D$29:$I$29</c:f>
              <c:numCache>
                <c:formatCode>General</c:formatCode>
                <c:ptCount val="6"/>
                <c:pt idx="0">
                  <c:v>11.5</c:v>
                </c:pt>
                <c:pt idx="1">
                  <c:v>10.8</c:v>
                </c:pt>
                <c:pt idx="2">
                  <c:v>10.1</c:v>
                </c:pt>
                <c:pt idx="3">
                  <c:v>10.6</c:v>
                </c:pt>
                <c:pt idx="4">
                  <c:v>11.1</c:v>
                </c:pt>
                <c:pt idx="5">
                  <c:v>11.3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EB-42DE-832D-A3881BC416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9"/>
        <c:overlap val="-27"/>
        <c:axId val="418147928"/>
        <c:axId val="418148256"/>
      </c:barChart>
      <c:catAx>
        <c:axId val="418147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KG"/>
          </a:p>
        </c:txPr>
        <c:crossAx val="418148256"/>
        <c:crosses val="autoZero"/>
        <c:auto val="1"/>
        <c:lblAlgn val="ctr"/>
        <c:lblOffset val="100"/>
        <c:noMultiLvlLbl val="0"/>
      </c:catAx>
      <c:valAx>
        <c:axId val="41814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KG"/>
          </a:p>
        </c:txPr>
        <c:crossAx val="418147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ru-KG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027133594602038E-2"/>
          <c:y val="7.0772125171976924E-2"/>
          <c:w val="0.79453247308844099"/>
          <c:h val="0.77248717258707489"/>
        </c:manualLayout>
      </c:layout>
      <c:lineChart>
        <c:grouping val="stacke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 Russia </c:v>
                </c:pt>
              </c:strCache>
            </c:strRef>
          </c:tx>
          <c:spPr>
            <a:ln w="76200" cap="rnd">
              <a:solidFill>
                <a:schemeClr val="bg1"/>
              </a:solidFill>
              <a:round/>
              <a:tailEnd type="triangle"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01600">
                <a:solidFill>
                  <a:schemeClr val="bg1"/>
                </a:solidFill>
              </a:ln>
              <a:effectLst/>
            </c:spPr>
          </c:marker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EA4-4974-A984-AD8E4BFBD21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A4-4974-A984-AD8E4BFBD21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A4-4974-A984-AD8E4BFBD21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A4-4974-A984-AD8E4BFBD212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EA4-4974-A984-AD8E4BFBD2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Лист1!$A$5:$A$19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Лист1!$D$5:$D$19</c:f>
              <c:numCache>
                <c:formatCode>0</c:formatCode>
                <c:ptCount val="15"/>
                <c:pt idx="0">
                  <c:v>64.099999999999994</c:v>
                </c:pt>
                <c:pt idx="1">
                  <c:v>59.9</c:v>
                </c:pt>
                <c:pt idx="2">
                  <c:v>58.4</c:v>
                </c:pt>
                <c:pt idx="3">
                  <c:v>62.3</c:v>
                </c:pt>
                <c:pt idx="4">
                  <c:v>65.7</c:v>
                </c:pt>
                <c:pt idx="5">
                  <c:v>70.5</c:v>
                </c:pt>
                <c:pt idx="6">
                  <c:v>84.2</c:v>
                </c:pt>
                <c:pt idx="7">
                  <c:v>85.3</c:v>
                </c:pt>
                <c:pt idx="8">
                  <c:v>80.2</c:v>
                </c:pt>
                <c:pt idx="9">
                  <c:v>79.2</c:v>
                </c:pt>
                <c:pt idx="10">
                  <c:v>75.7</c:v>
                </c:pt>
                <c:pt idx="11">
                  <c:v>82</c:v>
                </c:pt>
                <c:pt idx="12">
                  <c:v>82.2</c:v>
                </c:pt>
                <c:pt idx="13">
                  <c:v>92.6</c:v>
                </c:pt>
                <c:pt idx="14">
                  <c:v>102.7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E63E-4EDE-B518-D0915F1D0AD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65980943"/>
        <c:axId val="965977199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Kyrgyzstan</c:v>
                      </c:pt>
                    </c:strCache>
                  </c:strRef>
                </c:tx>
                <c:spPr>
                  <a:ln w="76200" cap="rnd">
                    <a:solidFill>
                      <a:srgbClr val="FFFF0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dLbls>
                  <c:spPr>
                    <a:solidFill>
                      <a:srgbClr val="FFFF00"/>
                    </a:solidFill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8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KG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Лист1!$A$5:$A$19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2010</c:v>
                      </c:pt>
                      <c:pt idx="3">
                        <c:v>2011</c:v>
                      </c:pt>
                      <c:pt idx="4">
                        <c:v>2012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  <c:pt idx="9">
                        <c:v>2017</c:v>
                      </c:pt>
                      <c:pt idx="10">
                        <c:v>2018</c:v>
                      </c:pt>
                      <c:pt idx="11">
                        <c:v>2019</c:v>
                      </c:pt>
                      <c:pt idx="12">
                        <c:v>2020</c:v>
                      </c:pt>
                      <c:pt idx="13">
                        <c:v>2021</c:v>
                      </c:pt>
                      <c:pt idx="14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Лист1!$B$5:$B$19</c15:sqref>
                        </c15:formulaRef>
                      </c:ext>
                    </c:extLst>
                    <c:numCache>
                      <c:formatCode>0.0</c:formatCode>
                      <c:ptCount val="15"/>
                      <c:pt idx="0">
                        <c:v>0.82869999999999999</c:v>
                      </c:pt>
                      <c:pt idx="1">
                        <c:v>0.87579999999999991</c:v>
                      </c:pt>
                      <c:pt idx="2">
                        <c:v>0.73499999999999999</c:v>
                      </c:pt>
                      <c:pt idx="3">
                        <c:v>0.86520000000000008</c:v>
                      </c:pt>
                      <c:pt idx="4">
                        <c:v>0.85050000000000003</c:v>
                      </c:pt>
                      <c:pt idx="5">
                        <c:v>0.93700000000000006</c:v>
                      </c:pt>
                      <c:pt idx="6">
                        <c:v>1.0823</c:v>
                      </c:pt>
                      <c:pt idx="7">
                        <c:v>1.2250000000000001</c:v>
                      </c:pt>
                      <c:pt idx="8">
                        <c:v>1.2421</c:v>
                      </c:pt>
                      <c:pt idx="9">
                        <c:v>1.4717</c:v>
                      </c:pt>
                      <c:pt idx="10">
                        <c:v>1.3115999999999999</c:v>
                      </c:pt>
                      <c:pt idx="11">
                        <c:v>1.3800999999999999</c:v>
                      </c:pt>
                      <c:pt idx="12">
                        <c:v>1.0632999999999999</c:v>
                      </c:pt>
                      <c:pt idx="13">
                        <c:v>1.3132000000000001</c:v>
                      </c:pt>
                      <c:pt idx="14">
                        <c:v>1.1191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0-E63E-4EDE-B518-D0915F1D0AD2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Лист1!$C$1</c15:sqref>
                        </c15:formulaRef>
                      </c:ext>
                    </c:extLst>
                    <c:strCache>
                      <c:ptCount val="1"/>
                      <c:pt idx="0">
                        <c:v>Kazakhstan</c:v>
                      </c:pt>
                    </c:strCache>
                  </c:strRef>
                </c:tx>
                <c:spPr>
                  <a:ln w="76200" cap="rnd">
                    <a:solidFill>
                      <a:srgbClr val="C0000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dLbls>
                  <c:dLbl>
                    <c:idx val="0"/>
                    <c:layout>
                      <c:manualLayout>
                        <c:x val="-2.3049293495847265E-2"/>
                        <c:y val="-0.15558631783930235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1-E63E-4EDE-B518-D0915F1D0AD2}"/>
                      </c:ext>
                    </c:extLst>
                  </c:dLbl>
                  <c:dLbl>
                    <c:idx val="1"/>
                    <c:layout>
                      <c:manualLayout>
                        <c:x val="-2.8376538549119715E-2"/>
                        <c:y val="-0.12486435163346517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2-E63E-4EDE-B518-D0915F1D0AD2}"/>
                      </c:ext>
                    </c:extLst>
                  </c:dLbl>
                  <c:dLbl>
                    <c:idx val="2"/>
                    <c:layout>
                      <c:manualLayout>
                        <c:x val="-2.0766188473016242E-2"/>
                        <c:y val="-0.14329753135696749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3-E63E-4EDE-B518-D0915F1D0AD2}"/>
                      </c:ext>
                    </c:extLst>
                  </c:dLbl>
                  <c:dLbl>
                    <c:idx val="3"/>
                    <c:layout>
                      <c:manualLayout>
                        <c:x val="-2.6093433526288665E-2"/>
                        <c:y val="-0.1417614330466756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4-E63E-4EDE-B518-D0915F1D0AD2}"/>
                      </c:ext>
                    </c:extLst>
                  </c:dLbl>
                  <c:dLbl>
                    <c:idx val="4"/>
                    <c:layout>
                      <c:manualLayout>
                        <c:x val="-2.761550354150942E-2"/>
                        <c:y val="-0.13254484318492446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5-E63E-4EDE-B518-D0915F1D0AD2}"/>
                      </c:ext>
                    </c:extLst>
                  </c:dLbl>
                  <c:dLbl>
                    <c:idx val="5"/>
                    <c:layout>
                      <c:manualLayout>
                        <c:x val="-2.3810328503457615E-2"/>
                        <c:y val="-0.14022533473638377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6-E63E-4EDE-B518-D0915F1D0AD2}"/>
                      </c:ext>
                    </c:extLst>
                  </c:dLbl>
                  <c:dLbl>
                    <c:idx val="6"/>
                    <c:layout>
                      <c:manualLayout>
                        <c:x val="-2.9137573556730124E-2"/>
                        <c:y val="-0.12640044994375704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7-E63E-4EDE-B518-D0915F1D0AD2}"/>
                      </c:ext>
                    </c:extLst>
                  </c:dLbl>
                  <c:dLbl>
                    <c:idx val="7"/>
                    <c:layout>
                      <c:manualLayout>
                        <c:x val="-2.9898608564340415E-2"/>
                        <c:y val="-0.1079672702202548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8-E63E-4EDE-B518-D0915F1D0AD2}"/>
                      </c:ext>
                    </c:extLst>
                  </c:dLbl>
                  <c:dLbl>
                    <c:idx val="8"/>
                    <c:layout>
                      <c:manualLayout>
                        <c:x val="-3.2194597250686241E-2"/>
                        <c:y val="-0.10952949429708395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9-E63E-4EDE-B518-D0915F1D0AD2}"/>
                      </c:ext>
                    </c:extLst>
                  </c:dLbl>
                  <c:dLbl>
                    <c:idx val="9"/>
                    <c:layout>
                      <c:manualLayout>
                        <c:x val="-3.295563225829648E-2"/>
                        <c:y val="-0.10492119936620836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A-E63E-4EDE-B518-D0915F1D0AD2}"/>
                      </c:ext>
                    </c:extLst>
                  </c:dLbl>
                  <c:dLbl>
                    <c:idx val="10"/>
                    <c:layout>
                      <c:manualLayout>
                        <c:x val="-3.371666726590683E-2"/>
                        <c:y val="-0.10645729767650011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B-E63E-4EDE-B518-D0915F1D0AD2}"/>
                      </c:ext>
                    </c:extLst>
                  </c:dLbl>
                  <c:dLbl>
                    <c:idx val="11"/>
                    <c:layout>
                      <c:manualLayout>
                        <c:x val="-3.447770227351718E-2"/>
                        <c:y val="-9.416851119416525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C-E63E-4EDE-B518-D0915F1D0AD2}"/>
                      </c:ext>
                    </c:extLst>
                  </c:dLbl>
                  <c:dLbl>
                    <c:idx val="12"/>
                    <c:layout>
                      <c:manualLayout>
                        <c:x val="-3.2194597250686241E-2"/>
                        <c:y val="-8.3415823022122235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D-E63E-4EDE-B518-D0915F1D0AD2}"/>
                      </c:ext>
                    </c:extLst>
                  </c:dLbl>
                  <c:dLbl>
                    <c:idx val="14"/>
                    <c:layout>
                      <c:manualLayout>
                        <c:x val="-6.8106640779491603E-3"/>
                        <c:y val="-0.10031290443533279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E-E63E-4EDE-B518-D0915F1D0AD2}"/>
                      </c:ext>
                    </c:extLst>
                  </c:dLbl>
                  <c:spPr>
                    <a:solidFill>
                      <a:srgbClr val="C00000"/>
                    </a:solidFill>
                    <a:ln>
                      <a:noFill/>
                    </a:ln>
                    <a:effectLst/>
                  </c:spPr>
                  <c:txPr>
                    <a:bodyPr rot="-18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8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KG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Лист1!$A$5:$A$19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2010</c:v>
                      </c:pt>
                      <c:pt idx="3">
                        <c:v>2011</c:v>
                      </c:pt>
                      <c:pt idx="4">
                        <c:v>2012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  <c:pt idx="9">
                        <c:v>2017</c:v>
                      </c:pt>
                      <c:pt idx="10">
                        <c:v>2018</c:v>
                      </c:pt>
                      <c:pt idx="11">
                        <c:v>2019</c:v>
                      </c:pt>
                      <c:pt idx="12">
                        <c:v>2020</c:v>
                      </c:pt>
                      <c:pt idx="13">
                        <c:v>2021</c:v>
                      </c:pt>
                      <c:pt idx="14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Лист1!$C$5:$C$19</c15:sqref>
                        </c15:formulaRef>
                      </c:ext>
                    </c:extLst>
                    <c:numCache>
                      <c:formatCode>0.0</c:formatCode>
                      <c:ptCount val="15"/>
                      <c:pt idx="0">
                        <c:v>1.0054000000000001</c:v>
                      </c:pt>
                      <c:pt idx="1">
                        <c:v>6.3983999999999996</c:v>
                      </c:pt>
                      <c:pt idx="2">
                        <c:v>6.4083999999999994</c:v>
                      </c:pt>
                      <c:pt idx="3">
                        <c:v>6.5328999999999997</c:v>
                      </c:pt>
                      <c:pt idx="4">
                        <c:v>6.7418999999999993</c:v>
                      </c:pt>
                      <c:pt idx="5">
                        <c:v>6.8443000000000005</c:v>
                      </c:pt>
                      <c:pt idx="6">
                        <c:v>7.5164999999999997</c:v>
                      </c:pt>
                      <c:pt idx="7">
                        <c:v>8.9398999999999997</c:v>
                      </c:pt>
                      <c:pt idx="8">
                        <c:v>10.512700000000001</c:v>
                      </c:pt>
                      <c:pt idx="9">
                        <c:v>11.167899999999999</c:v>
                      </c:pt>
                      <c:pt idx="10">
                        <c:v>12.521000000000001</c:v>
                      </c:pt>
                      <c:pt idx="11">
                        <c:v>13.133799999999999</c:v>
                      </c:pt>
                      <c:pt idx="12">
                        <c:v>15.327999999999999</c:v>
                      </c:pt>
                      <c:pt idx="13">
                        <c:v>17.074999999999999</c:v>
                      </c:pt>
                      <c:pt idx="14">
                        <c:v>15.420999999999999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E63E-4EDE-B518-D0915F1D0AD2}"/>
                  </c:ext>
                </c:extLst>
              </c15:ser>
            </c15:filteredLineSeries>
          </c:ext>
        </c:extLst>
      </c:lineChart>
      <c:catAx>
        <c:axId val="96598094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65977199"/>
        <c:crosses val="autoZero"/>
        <c:auto val="1"/>
        <c:lblAlgn val="ctr"/>
        <c:lblOffset val="100"/>
        <c:noMultiLvlLbl val="0"/>
      </c:catAx>
      <c:valAx>
        <c:axId val="965977199"/>
        <c:scaling>
          <c:orientation val="minMax"/>
          <c:max val="110"/>
          <c:min val="5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KG"/>
          </a:p>
        </c:txPr>
        <c:crossAx val="9659809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211083746690253"/>
          <c:y val="0.76009138069652293"/>
          <c:w val="0.14788916253309747"/>
          <c:h val="0.117224936920906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KG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ru-KG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027133594602038E-2"/>
          <c:y val="5.4775641025641024E-2"/>
          <c:w val="0.77035428977895959"/>
          <c:h val="0.77389990914597218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Kyrgyzstan</c:v>
                </c:pt>
              </c:strCache>
            </c:strRef>
          </c:tx>
          <c:spPr>
            <a:ln w="76200" cap="rnd">
              <a:solidFill>
                <a:srgbClr val="FF0000"/>
              </a:solidFill>
              <a:round/>
              <a:tailEnd type="triangle"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101600">
                <a:solidFill>
                  <a:srgbClr val="FF0000"/>
                </a:solidFill>
                <a:tailEnd type="triangle"/>
              </a:ln>
              <a:effectLst/>
            </c:spPr>
          </c:marker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D04-484C-960C-9D4CA091D29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04-484C-960C-9D4CA091D29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D04-484C-960C-9D4CA091D29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04-484C-960C-9D4CA091D293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D04-484C-960C-9D4CA091D293}"/>
                </c:ext>
              </c:extLst>
            </c:dLbl>
            <c:spPr>
              <a:solidFill>
                <a:srgbClr val="FF0000">
                  <a:alpha val="5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Лист1!$A$5:$A$19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Лист1!$B$5:$B$19</c:f>
              <c:numCache>
                <c:formatCode>0.0</c:formatCode>
                <c:ptCount val="15"/>
                <c:pt idx="0">
                  <c:v>0.82869999999999999</c:v>
                </c:pt>
                <c:pt idx="1">
                  <c:v>0.87579999999999991</c:v>
                </c:pt>
                <c:pt idx="2">
                  <c:v>0.73499999999999999</c:v>
                </c:pt>
                <c:pt idx="3">
                  <c:v>0.86520000000000008</c:v>
                </c:pt>
                <c:pt idx="4">
                  <c:v>0.85050000000000003</c:v>
                </c:pt>
                <c:pt idx="5">
                  <c:v>0.93700000000000006</c:v>
                </c:pt>
                <c:pt idx="6">
                  <c:v>1.0823</c:v>
                </c:pt>
                <c:pt idx="7">
                  <c:v>1.2250000000000001</c:v>
                </c:pt>
                <c:pt idx="8">
                  <c:v>1.2421</c:v>
                </c:pt>
                <c:pt idx="9">
                  <c:v>1.4717</c:v>
                </c:pt>
                <c:pt idx="10">
                  <c:v>1.3115999999999999</c:v>
                </c:pt>
                <c:pt idx="11">
                  <c:v>1.3800999999999999</c:v>
                </c:pt>
                <c:pt idx="12">
                  <c:v>1.0632999999999999</c:v>
                </c:pt>
                <c:pt idx="13">
                  <c:v>1.3132000000000001</c:v>
                </c:pt>
                <c:pt idx="14">
                  <c:v>1.1191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75-4FB5-A92B-8A511F26BF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Kazakhstan</c:v>
                </c:pt>
              </c:strCache>
            </c:strRef>
          </c:tx>
          <c:spPr>
            <a:ln w="76200" cap="rnd">
              <a:solidFill>
                <a:srgbClr val="01E1FF"/>
              </a:solidFill>
              <a:round/>
              <a:tailEnd type="triangle"/>
            </a:ln>
            <a:effectLst/>
          </c:spPr>
          <c:marker>
            <c:symbol val="circle"/>
            <c:size val="5"/>
            <c:spPr>
              <a:solidFill>
                <a:srgbClr val="01E1FF"/>
              </a:solidFill>
              <a:ln w="101600">
                <a:solidFill>
                  <a:srgbClr val="01E1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3049293495847265E-2"/>
                  <c:y val="-0.1555863178393023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75-4FB5-A92B-8A511F26BF1C}"/>
                </c:ext>
              </c:extLst>
            </c:dLbl>
            <c:dLbl>
              <c:idx val="1"/>
              <c:layout>
                <c:manualLayout>
                  <c:x val="-2.8376538549119715E-2"/>
                  <c:y val="-0.1248643516334651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75-4FB5-A92B-8A511F26BF1C}"/>
                </c:ext>
              </c:extLst>
            </c:dLbl>
            <c:dLbl>
              <c:idx val="2"/>
              <c:layout>
                <c:manualLayout>
                  <c:x val="-2.0766188473016242E-2"/>
                  <c:y val="-0.1432975313569674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75-4FB5-A92B-8A511F26BF1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C75-4FB5-A92B-8A511F26BF1C}"/>
                </c:ext>
              </c:extLst>
            </c:dLbl>
            <c:dLbl>
              <c:idx val="4"/>
              <c:layout>
                <c:manualLayout>
                  <c:x val="-2.761550354150942E-2"/>
                  <c:y val="-0.1325448431849244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75-4FB5-A92B-8A511F26BF1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C75-4FB5-A92B-8A511F26BF1C}"/>
                </c:ext>
              </c:extLst>
            </c:dLbl>
            <c:dLbl>
              <c:idx val="6"/>
              <c:layout>
                <c:manualLayout>
                  <c:x val="-2.9137573556730124E-2"/>
                  <c:y val="-0.1264004499437570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C75-4FB5-A92B-8A511F26BF1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C75-4FB5-A92B-8A511F26BF1C}"/>
                </c:ext>
              </c:extLst>
            </c:dLbl>
            <c:dLbl>
              <c:idx val="8"/>
              <c:layout>
                <c:manualLayout>
                  <c:x val="-3.083716535433071E-2"/>
                  <c:y val="-0.1095294982687183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C75-4FB5-A92B-8A511F26BF1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C75-4FB5-A92B-8A511F26BF1C}"/>
                </c:ext>
              </c:extLst>
            </c:dLbl>
            <c:dLbl>
              <c:idx val="10"/>
              <c:layout>
                <c:manualLayout>
                  <c:x val="-2.6359244972238152E-2"/>
                  <c:y val="-8.61127419609338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C75-4FB5-A92B-8A511F26BF1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C75-4FB5-A92B-8A511F26BF1C}"/>
                </c:ext>
              </c:extLst>
            </c:dLbl>
            <c:dLbl>
              <c:idx val="12"/>
              <c:layout>
                <c:manualLayout>
                  <c:x val="-2.7527926509186451E-2"/>
                  <c:y val="-0.1012173036859519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C75-4FB5-A92B-8A511F26BF1C}"/>
                </c:ext>
              </c:extLst>
            </c:dLbl>
            <c:dLbl>
              <c:idx val="13"/>
              <c:layout>
                <c:manualLayout>
                  <c:x val="-3.1698805667727453E-2"/>
                  <c:y val="-7.31741846396106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C75-4FB5-A92B-8A511F26BF1C}"/>
                </c:ext>
              </c:extLst>
            </c:dLbl>
            <c:dLbl>
              <c:idx val="14"/>
              <c:layout>
                <c:manualLayout>
                  <c:x val="-3.4410296656725896E-2"/>
                  <c:y val="-0.1079419894481124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C75-4FB5-A92B-8A511F26BF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Лист1!$A$5:$A$19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Лист1!$C$5:$C$19</c:f>
              <c:numCache>
                <c:formatCode>0.0</c:formatCode>
                <c:ptCount val="15"/>
                <c:pt idx="0">
                  <c:v>1.0054000000000001</c:v>
                </c:pt>
                <c:pt idx="1">
                  <c:v>6.3983999999999996</c:v>
                </c:pt>
                <c:pt idx="2">
                  <c:v>6.4083999999999994</c:v>
                </c:pt>
                <c:pt idx="3">
                  <c:v>6.5328999999999997</c:v>
                </c:pt>
                <c:pt idx="4">
                  <c:v>6.7418999999999993</c:v>
                </c:pt>
                <c:pt idx="5">
                  <c:v>6.8443000000000005</c:v>
                </c:pt>
                <c:pt idx="6">
                  <c:v>7.5164999999999997</c:v>
                </c:pt>
                <c:pt idx="7">
                  <c:v>8.9398999999999997</c:v>
                </c:pt>
                <c:pt idx="8">
                  <c:v>10.512700000000001</c:v>
                </c:pt>
                <c:pt idx="9">
                  <c:v>11.167899999999999</c:v>
                </c:pt>
                <c:pt idx="10">
                  <c:v>12.521000000000001</c:v>
                </c:pt>
                <c:pt idx="11">
                  <c:v>13.133799999999999</c:v>
                </c:pt>
                <c:pt idx="12">
                  <c:v>15.327999999999999</c:v>
                </c:pt>
                <c:pt idx="13">
                  <c:v>17.074999999999999</c:v>
                </c:pt>
                <c:pt idx="14">
                  <c:v>15.420999999999999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6C75-4FB5-A92B-8A511F26BF1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65980943"/>
        <c:axId val="965977199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 Россия </c:v>
                      </c:pt>
                    </c:strCache>
                  </c:strRef>
                </c:tx>
                <c:spPr>
                  <a:ln w="6350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1800000" spcFirstLastPara="1" vertOverflow="ellipsis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8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KG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Лист1!$A$5:$A$19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2008</c:v>
                      </c:pt>
                      <c:pt idx="1">
                        <c:v>2009</c:v>
                      </c:pt>
                      <c:pt idx="2">
                        <c:v>2010</c:v>
                      </c:pt>
                      <c:pt idx="3">
                        <c:v>2011</c:v>
                      </c:pt>
                      <c:pt idx="4">
                        <c:v>2012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  <c:pt idx="9">
                        <c:v>2017</c:v>
                      </c:pt>
                      <c:pt idx="10">
                        <c:v>2018</c:v>
                      </c:pt>
                      <c:pt idx="11">
                        <c:v>2019</c:v>
                      </c:pt>
                      <c:pt idx="12">
                        <c:v>2020</c:v>
                      </c:pt>
                      <c:pt idx="13">
                        <c:v>2021</c:v>
                      </c:pt>
                      <c:pt idx="14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Лист1!$D$5:$D$19</c15:sqref>
                        </c15:formulaRef>
                      </c:ext>
                    </c:extLst>
                    <c:numCache>
                      <c:formatCode>0.0</c:formatCode>
                      <c:ptCount val="15"/>
                      <c:pt idx="0">
                        <c:v>64.099999999999994</c:v>
                      </c:pt>
                      <c:pt idx="1">
                        <c:v>59.9</c:v>
                      </c:pt>
                      <c:pt idx="2">
                        <c:v>58.4</c:v>
                      </c:pt>
                      <c:pt idx="3">
                        <c:v>62.3</c:v>
                      </c:pt>
                      <c:pt idx="4">
                        <c:v>65.7</c:v>
                      </c:pt>
                      <c:pt idx="5">
                        <c:v>70.5</c:v>
                      </c:pt>
                      <c:pt idx="6">
                        <c:v>84.2</c:v>
                      </c:pt>
                      <c:pt idx="7">
                        <c:v>85.3</c:v>
                      </c:pt>
                      <c:pt idx="8">
                        <c:v>80.2</c:v>
                      </c:pt>
                      <c:pt idx="9">
                        <c:v>79.2</c:v>
                      </c:pt>
                      <c:pt idx="10">
                        <c:v>75.7</c:v>
                      </c:pt>
                      <c:pt idx="11">
                        <c:v>82</c:v>
                      </c:pt>
                      <c:pt idx="12">
                        <c:v>82.2</c:v>
                      </c:pt>
                      <c:pt idx="13">
                        <c:v>92.6</c:v>
                      </c:pt>
                      <c:pt idx="14">
                        <c:v>102.7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10-6C75-4FB5-A92B-8A511F26BF1C}"/>
                  </c:ext>
                </c:extLst>
              </c15:ser>
            </c15:filteredLineSeries>
          </c:ext>
        </c:extLst>
      </c:lineChart>
      <c:catAx>
        <c:axId val="965980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KG"/>
          </a:p>
        </c:txPr>
        <c:crossAx val="965977199"/>
        <c:crosses val="autoZero"/>
        <c:auto val="1"/>
        <c:lblAlgn val="ctr"/>
        <c:lblOffset val="100"/>
        <c:noMultiLvlLbl val="0"/>
      </c:catAx>
      <c:valAx>
        <c:axId val="965977199"/>
        <c:scaling>
          <c:orientation val="minMax"/>
          <c:max val="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KG"/>
          </a:p>
        </c:txPr>
        <c:crossAx val="9659809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379327961463879"/>
          <c:y val="0"/>
          <c:w val="0.14651555325387799"/>
          <c:h val="0.239166813208007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KG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ru-KG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/>
              <a:t>Ratio Annually 
housing constructed to the population (</a:t>
            </a:r>
            <a:r>
              <a:rPr lang="en-US" sz="4000" b="1" dirty="0" err="1"/>
              <a:t>sq.m</a:t>
            </a:r>
            <a:r>
              <a:rPr lang="en-US" sz="4000" b="1" dirty="0"/>
              <a:t>./person)</a:t>
            </a:r>
            <a:endParaRPr lang="ru-RU" sz="4000" b="1" dirty="0"/>
          </a:p>
        </c:rich>
      </c:tx>
      <c:layout>
        <c:manualLayout>
          <c:xMode val="edge"/>
          <c:yMode val="edge"/>
          <c:x val="0.18750814351331083"/>
          <c:y val="8.130082168243835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KG"/>
        </a:p>
      </c:txPr>
    </c:title>
    <c:autoTitleDeleted val="0"/>
    <c:plotArea>
      <c:layout>
        <c:manualLayout>
          <c:layoutTarget val="inner"/>
          <c:xMode val="edge"/>
          <c:yMode val="edge"/>
          <c:x val="7.5237207627807584E-2"/>
          <c:y val="0.16453389275079286"/>
          <c:w val="0.91738816110375587"/>
          <c:h val="0.6928698471950509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Kyrgyzstan</c:v>
                </c:pt>
              </c:strCache>
            </c:strRef>
          </c:tx>
          <c:spPr>
            <a:ln w="76200" cap="rnd">
              <a:solidFill>
                <a:srgbClr val="FF0000"/>
              </a:solidFill>
              <a:round/>
              <a:tailEnd type="triangle"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127000">
                <a:solidFill>
                  <a:srgbClr val="FF0000"/>
                </a:solidFill>
                <a:tailEnd type="triangle" w="lg" len="med"/>
              </a:ln>
              <a:effectLst/>
            </c:spPr>
          </c:marker>
          <c:dLbls>
            <c:dLbl>
              <c:idx val="0"/>
              <c:layout>
                <c:manualLayout>
                  <c:x val="-4.2175516224188789E-2"/>
                  <c:y val="-6.87673359698613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9A2-48B4-A9A4-4B9DD5C2641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DD-4D1E-A022-F587C368BA89}"/>
                </c:ext>
              </c:extLst>
            </c:dLbl>
            <c:dLbl>
              <c:idx val="2"/>
              <c:layout>
                <c:manualLayout>
                  <c:x val="-3.1851032448377607E-2"/>
                  <c:y val="-5.14195452336026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FDD-4D1E-A022-F587C368BA8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FDD-4D1E-A022-F587C368BA89}"/>
                </c:ext>
              </c:extLst>
            </c:dLbl>
            <c:dLbl>
              <c:idx val="4"/>
              <c:layout>
                <c:manualLayout>
                  <c:x val="-3.1113569321533922E-2"/>
                  <c:y val="-4.47473180273491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FDD-4D1E-A022-F587C368BA89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FDD-4D1E-A022-F587C368BA89}"/>
                </c:ext>
              </c:extLst>
            </c:dLbl>
            <c:dLbl>
              <c:idx val="6"/>
              <c:layout>
                <c:manualLayout>
                  <c:x val="-3.2588495575221185E-2"/>
                  <c:y val="-5.40884361161039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FDD-4D1E-A022-F587C368BA89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FDD-4D1E-A022-F587C368BA89}"/>
                </c:ext>
              </c:extLst>
            </c:dLbl>
            <c:dLbl>
              <c:idx val="8"/>
              <c:layout>
                <c:manualLayout>
                  <c:x val="-3.2588495575221345E-2"/>
                  <c:y val="-4.07439817035971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FDD-4D1E-A022-F587C368BA89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FDD-4D1E-A022-F587C368BA89}"/>
                </c:ext>
              </c:extLst>
            </c:dLbl>
            <c:dLbl>
              <c:idx val="10"/>
              <c:layout>
                <c:manualLayout>
                  <c:x val="-3.1113569321533922E-2"/>
                  <c:y val="-5.4088436116103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FDD-4D1E-A022-F587C368BA89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FDD-4D1E-A022-F587C368BA89}"/>
                </c:ext>
              </c:extLst>
            </c:dLbl>
            <c:dLbl>
              <c:idx val="12"/>
              <c:layout>
                <c:manualLayout>
                  <c:x val="-2.8901179941003059E-2"/>
                  <c:y val="-5.54228815573545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FDD-4D1E-A022-F587C368BA89}"/>
                </c:ext>
              </c:extLst>
            </c:dLbl>
            <c:dLbl>
              <c:idx val="13"/>
              <c:layout>
                <c:manualLayout>
                  <c:x val="-3.2588495575221345E-2"/>
                  <c:y val="-5.5422881557354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FDD-4D1E-A022-F587C368BA89}"/>
                </c:ext>
              </c:extLst>
            </c:dLbl>
            <c:spPr>
              <a:solidFill>
                <a:srgbClr val="FF0000">
                  <a:alpha val="5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Лист1!$A$2:$A$16</c:f>
              <c:strCache>
                <c:ptCount val="15"/>
                <c:pt idx="0">
                  <c:v>2008</c:v>
                </c:pt>
                <c:pt idx="1">
                  <c:v>09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  <c:pt idx="11">
                  <c:v>19</c:v>
                </c:pt>
                <c:pt idx="12">
                  <c:v>20</c:v>
                </c:pt>
                <c:pt idx="13">
                  <c:v>21</c:v>
                </c:pt>
                <c:pt idx="14">
                  <c:v>2022</c:v>
                </c:pt>
              </c:strCache>
            </c:strRef>
          </c:cat>
          <c:val>
            <c:numRef>
              <c:f>Лист1!$B$2:$B$16</c:f>
              <c:numCache>
                <c:formatCode>_(* #,##0.00_);_(* \(#,##0.00\);_(* "-"??_);_(@_)</c:formatCode>
                <c:ptCount val="15"/>
                <c:pt idx="0">
                  <c:v>0.15668368311590095</c:v>
                </c:pt>
                <c:pt idx="1">
                  <c:v>0.16376215407629022</c:v>
                </c:pt>
                <c:pt idx="2">
                  <c:v>0.13565891472868216</c:v>
                </c:pt>
                <c:pt idx="3">
                  <c:v>0.15794085432639648</c:v>
                </c:pt>
                <c:pt idx="4">
                  <c:v>0.15537084398976983</c:v>
                </c:pt>
                <c:pt idx="5">
                  <c:v>0.16965417345645484</c:v>
                </c:pt>
                <c:pt idx="6">
                  <c:v>0.18734637355028561</c:v>
                </c:pt>
                <c:pt idx="7">
                  <c:v>0.20780322307039867</c:v>
                </c:pt>
                <c:pt idx="8">
                  <c:v>0.20632890365448506</c:v>
                </c:pt>
                <c:pt idx="9">
                  <c:v>0.23969055374592835</c:v>
                </c:pt>
                <c:pt idx="10">
                  <c:v>0.2096212242288637</c:v>
                </c:pt>
                <c:pt idx="11">
                  <c:v>0.2159780907668232</c:v>
                </c:pt>
                <c:pt idx="12">
                  <c:v>0.16298283261802574</c:v>
                </c:pt>
                <c:pt idx="13">
                  <c:v>0.19786047913213803</c:v>
                </c:pt>
                <c:pt idx="14">
                  <c:v>0.16586631095301616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67-4C43-BFF6-1600A3E9553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Kazakhstan</c:v>
                </c:pt>
              </c:strCache>
            </c:strRef>
          </c:tx>
          <c:spPr>
            <a:ln w="76200" cap="rnd">
              <a:solidFill>
                <a:srgbClr val="01E1FF"/>
              </a:solidFill>
              <a:round/>
              <a:tailEnd type="triangle"/>
            </a:ln>
            <a:effectLst/>
          </c:spPr>
          <c:marker>
            <c:symbol val="circle"/>
            <c:size val="5"/>
            <c:spPr>
              <a:solidFill>
                <a:srgbClr val="01E1FF"/>
              </a:solidFill>
              <a:ln w="127000">
                <a:solidFill>
                  <a:srgbClr val="01E1FF"/>
                </a:solidFill>
                <a:tailEnd type="triangle"/>
              </a:ln>
              <a:effectLst/>
            </c:spPr>
          </c:marker>
          <c:dLbls>
            <c:dLbl>
              <c:idx val="0"/>
              <c:layout>
                <c:manualLayout>
                  <c:x val="2.3458702064896756E-2"/>
                  <c:y val="-7.382845672330585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A2-48B4-A9A4-4B9DD5C2641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367-4C43-BFF6-1600A3E95532}"/>
                </c:ext>
              </c:extLst>
            </c:dLbl>
            <c:dLbl>
              <c:idx val="2"/>
              <c:layout>
                <c:manualLayout>
                  <c:x val="-1.0464601769911531E-2"/>
                  <c:y val="5.39634010452968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367-4C43-BFF6-1600A3E9553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367-4C43-BFF6-1600A3E95532}"/>
                </c:ext>
              </c:extLst>
            </c:dLbl>
            <c:dLbl>
              <c:idx val="4"/>
              <c:layout>
                <c:manualLayout>
                  <c:x val="-8.989675516224243E-3"/>
                  <c:y val="5.53306887620361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367-4C43-BFF6-1600A3E9553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FDD-4D1E-A022-F587C368BA89}"/>
                </c:ext>
              </c:extLst>
            </c:dLbl>
            <c:dLbl>
              <c:idx val="6"/>
              <c:layout>
                <c:manualLayout>
                  <c:x val="1.0184365781710969E-2"/>
                  <c:y val="2.73127358001869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FDD-4D1E-A022-F587C368BA89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367-4C43-BFF6-1600A3E95532}"/>
                </c:ext>
              </c:extLst>
            </c:dLbl>
            <c:dLbl>
              <c:idx val="8"/>
              <c:layout>
                <c:manualLayout>
                  <c:x val="-3.2588495575221345E-2"/>
                  <c:y val="-4.85831777101526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367-4C43-BFF6-1600A3E9553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367-4C43-BFF6-1600A3E95532}"/>
                </c:ext>
              </c:extLst>
            </c:dLbl>
            <c:dLbl>
              <c:idx val="10"/>
              <c:layout>
                <c:manualLayout>
                  <c:x val="-3.1113569321533922E-2"/>
                  <c:y val="-4.58486022766740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367-4C43-BFF6-1600A3E95532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367-4C43-BFF6-1600A3E95532}"/>
                </c:ext>
              </c:extLst>
            </c:dLbl>
            <c:dLbl>
              <c:idx val="12"/>
              <c:layout>
                <c:manualLayout>
                  <c:x val="-3.7013274336283292E-2"/>
                  <c:y val="-5.67869040105886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367-4C43-BFF6-1600A3E95532}"/>
                </c:ext>
              </c:extLst>
            </c:dLbl>
            <c:dLbl>
              <c:idx val="14"/>
              <c:layout>
                <c:manualLayout>
                  <c:x val="-4.9969804659373328E-3"/>
                  <c:y val="-6.87673359698613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D8-46F7-AD69-FC3D576A96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25400" cap="flat" cmpd="sng" algn="ctr">
                      <a:solidFill>
                        <a:schemeClr val="bg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Лист1!$A$2:$A$16</c:f>
              <c:strCache>
                <c:ptCount val="15"/>
                <c:pt idx="0">
                  <c:v>2008</c:v>
                </c:pt>
                <c:pt idx="1">
                  <c:v>09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  <c:pt idx="11">
                  <c:v>19</c:v>
                </c:pt>
                <c:pt idx="12">
                  <c:v>20</c:v>
                </c:pt>
                <c:pt idx="13">
                  <c:v>21</c:v>
                </c:pt>
                <c:pt idx="14">
                  <c:v>2022</c:v>
                </c:pt>
              </c:strCache>
            </c:strRef>
          </c:cat>
          <c:val>
            <c:numRef>
              <c:f>Лист1!$C$2:$C$16</c:f>
              <c:numCache>
                <c:formatCode>_(* #,##0.00_);_(* \(#,##0.00\);_(* "-"??_);_(@_)</c:formatCode>
                <c:ptCount val="15"/>
                <c:pt idx="0">
                  <c:v>6.4564603133829959E-2</c:v>
                </c:pt>
                <c:pt idx="1">
                  <c:v>0.40557809330628802</c:v>
                </c:pt>
                <c:pt idx="2">
                  <c:v>0.39545819191607534</c:v>
                </c:pt>
                <c:pt idx="3">
                  <c:v>0.39733000851477918</c:v>
                </c:pt>
                <c:pt idx="4">
                  <c:v>0.41004135749908771</c:v>
                </c:pt>
                <c:pt idx="5">
                  <c:v>0.40470080416272469</c:v>
                </c:pt>
                <c:pt idx="6">
                  <c:v>0.437896883192543</c:v>
                </c:pt>
                <c:pt idx="7">
                  <c:v>0.51328587012688742</c:v>
                </c:pt>
                <c:pt idx="8">
                  <c:v>0.59491256861524533</c:v>
                </c:pt>
                <c:pt idx="9">
                  <c:v>0.62300011156978696</c:v>
                </c:pt>
                <c:pt idx="10">
                  <c:v>0.68959629894806418</c:v>
                </c:pt>
                <c:pt idx="11">
                  <c:v>0.71394868449662974</c:v>
                </c:pt>
                <c:pt idx="12">
                  <c:v>0.82267067410905959</c:v>
                </c:pt>
                <c:pt idx="13">
                  <c:v>0.90439618644067798</c:v>
                </c:pt>
                <c:pt idx="14">
                  <c:v>0.79069886684099877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67-4C43-BFF6-1600A3E9553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Russia</c:v>
                </c:pt>
              </c:strCache>
            </c:strRef>
          </c:tx>
          <c:spPr>
            <a:ln w="76200" cap="rnd">
              <a:solidFill>
                <a:schemeClr val="bg1"/>
              </a:solidFill>
              <a:round/>
              <a:tailEnd type="triangle"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27000">
                <a:solidFill>
                  <a:schemeClr val="bg1"/>
                </a:solidFill>
                <a:tailEnd type="triangle"/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FDD-4D1E-A022-F587C368BA8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DD-4D1E-A022-F587C368BA89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DD-4D1E-A022-F587C368BA89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DD-4D1E-A022-F587C368BA89}"/>
                </c:ext>
              </c:extLst>
            </c:dLbl>
            <c:dLbl>
              <c:idx val="8"/>
              <c:layout>
                <c:manualLayout>
                  <c:x val="-2.816371681415929E-2"/>
                  <c:y val="4.86638628601978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FDD-4D1E-A022-F587C368BA89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FDD-4D1E-A022-F587C368BA89}"/>
                </c:ext>
              </c:extLst>
            </c:dLbl>
            <c:dLbl>
              <c:idx val="10"/>
              <c:layout>
                <c:manualLayout>
                  <c:x val="-3.4800884955752211E-2"/>
                  <c:y val="-5.27539906748531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FDD-4D1E-A022-F587C368BA89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DD-4D1E-A022-F587C368BA89}"/>
                </c:ext>
              </c:extLst>
            </c:dLbl>
            <c:dLbl>
              <c:idx val="12"/>
              <c:layout>
                <c:manualLayout>
                  <c:x val="-4.5862831858407185E-2"/>
                  <c:y val="-6.07606633223572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FDD-4D1E-A022-F587C368BA89}"/>
                </c:ext>
              </c:extLst>
            </c:dLbl>
            <c:dLbl>
              <c:idx val="13"/>
              <c:layout>
                <c:manualLayout>
                  <c:x val="-3.6275811209439741E-2"/>
                  <c:y val="-5.67573269986052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FDD-4D1E-A022-F587C368BA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Лист1!$A$2:$A$16</c:f>
              <c:strCache>
                <c:ptCount val="15"/>
                <c:pt idx="0">
                  <c:v>2008</c:v>
                </c:pt>
                <c:pt idx="1">
                  <c:v>09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  <c:pt idx="11">
                  <c:v>19</c:v>
                </c:pt>
                <c:pt idx="12">
                  <c:v>20</c:v>
                </c:pt>
                <c:pt idx="13">
                  <c:v>21</c:v>
                </c:pt>
                <c:pt idx="14">
                  <c:v>2022</c:v>
                </c:pt>
              </c:strCache>
            </c:strRef>
          </c:cat>
          <c:val>
            <c:numRef>
              <c:f>Лист1!$D$2:$D$16</c:f>
              <c:numCache>
                <c:formatCode>_(* #,##0.00_);_(* \(#,##0.00\);_(* "-"??_);_(@_)</c:formatCode>
                <c:ptCount val="15"/>
                <c:pt idx="0">
                  <c:v>0.4513798421226824</c:v>
                </c:pt>
                <c:pt idx="1">
                  <c:v>0.42211636035629724</c:v>
                </c:pt>
                <c:pt idx="2">
                  <c:v>0.4088004088004088</c:v>
                </c:pt>
                <c:pt idx="3">
                  <c:v>0.43607601581912991</c:v>
                </c:pt>
                <c:pt idx="4">
                  <c:v>0.45926070909294259</c:v>
                </c:pt>
                <c:pt idx="5">
                  <c:v>0.49181357126413527</c:v>
                </c:pt>
                <c:pt idx="6">
                  <c:v>0.58607752650225875</c:v>
                </c:pt>
                <c:pt idx="7">
                  <c:v>0.58318007479472467</c:v>
                </c:pt>
                <c:pt idx="8">
                  <c:v>0.54727216895834052</c:v>
                </c:pt>
                <c:pt idx="9">
                  <c:v>0.53949483665295228</c:v>
                </c:pt>
                <c:pt idx="10">
                  <c:v>0.51538671023965144</c:v>
                </c:pt>
                <c:pt idx="11">
                  <c:v>0.55865541180398004</c:v>
                </c:pt>
                <c:pt idx="12">
                  <c:v>0.56014010316935725</c:v>
                </c:pt>
                <c:pt idx="13">
                  <c:v>0.63350459393450131</c:v>
                </c:pt>
                <c:pt idx="14">
                  <c:v>0.69873452170363326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367-4C43-BFF6-1600A3E955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1059727"/>
        <c:axId val="1161076783"/>
      </c:lineChart>
      <c:catAx>
        <c:axId val="1161059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KG"/>
          </a:p>
        </c:txPr>
        <c:crossAx val="1161076783"/>
        <c:crosses val="autoZero"/>
        <c:auto val="1"/>
        <c:lblAlgn val="ctr"/>
        <c:lblOffset val="100"/>
        <c:noMultiLvlLbl val="0"/>
      </c:catAx>
      <c:valAx>
        <c:axId val="1161076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KG"/>
          </a:p>
        </c:txPr>
        <c:crossAx val="1161059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KG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ru-KG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36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/>
              <a:t>Housing provision 
per person (sq. m.) </a:t>
            </a:r>
          </a:p>
          <a:p>
            <a:pPr>
              <a:defRPr/>
            </a:pPr>
            <a:r>
              <a:rPr lang="en-US" sz="2800" dirty="0"/>
              <a:t>(UN standards not less than 18 </a:t>
            </a:r>
            <a:r>
              <a:rPr lang="en-US" sz="2800" dirty="0" err="1"/>
              <a:t>sq.m</a:t>
            </a:r>
            <a:r>
              <a:rPr lang="en-US" sz="2800" dirty="0"/>
              <a:t> per person for developing countries)</a:t>
            </a:r>
            <a:endParaRPr lang="ru-KG" sz="2800" dirty="0"/>
          </a:p>
        </c:rich>
      </c:tx>
      <c:layout>
        <c:manualLayout>
          <c:xMode val="edge"/>
          <c:yMode val="edge"/>
          <c:x val="0.20641812865497075"/>
          <c:y val="1.6666666666666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36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KG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Kyrgyzstan</c:v>
                </c:pt>
              </c:strCache>
            </c:strRef>
          </c:tx>
          <c:spPr>
            <a:ln w="76200" cap="rnd">
              <a:solidFill>
                <a:srgbClr val="FF0000"/>
              </a:solidFill>
              <a:round/>
              <a:tailEnd type="triangle"/>
            </a:ln>
            <a:effectLst/>
          </c:spPr>
          <c:marker>
            <c:symbol val="none"/>
          </c:marker>
          <c:dLbls>
            <c:spPr>
              <a:solidFill>
                <a:srgbClr val="FF0000">
                  <a:alpha val="5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Лист1!$A$2:$A$14</c:f>
              <c:numCache>
                <c:formatCode>General</c:formatCode>
                <c:ptCount val="13"/>
                <c:pt idx="0">
                  <c:v>2010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2022</c:v>
                </c:pt>
              </c:numCache>
            </c:numRef>
          </c:cat>
          <c:val>
            <c:numRef>
              <c:f>Лист1!$B$2:$B$14</c:f>
              <c:numCache>
                <c:formatCode>0.0</c:formatCode>
                <c:ptCount val="13"/>
                <c:pt idx="0">
                  <c:v>15.7</c:v>
                </c:pt>
                <c:pt idx="1">
                  <c:v>14.5</c:v>
                </c:pt>
                <c:pt idx="2">
                  <c:v>14.8</c:v>
                </c:pt>
                <c:pt idx="3">
                  <c:v>12.8</c:v>
                </c:pt>
                <c:pt idx="4">
                  <c:v>12.7</c:v>
                </c:pt>
                <c:pt idx="5">
                  <c:v>13</c:v>
                </c:pt>
                <c:pt idx="6">
                  <c:v>13.1</c:v>
                </c:pt>
                <c:pt idx="7">
                  <c:v>13.2</c:v>
                </c:pt>
                <c:pt idx="8">
                  <c:v>13.1</c:v>
                </c:pt>
                <c:pt idx="9">
                  <c:v>13</c:v>
                </c:pt>
                <c:pt idx="10">
                  <c:v>13</c:v>
                </c:pt>
                <c:pt idx="11">
                  <c:v>13</c:v>
                </c:pt>
                <c:pt idx="12">
                  <c:v>12.66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D98-4428-8707-C7B91F35DEB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Kazakhstan</c:v>
                </c:pt>
              </c:strCache>
            </c:strRef>
          </c:tx>
          <c:spPr>
            <a:ln w="76200" cap="rnd">
              <a:solidFill>
                <a:srgbClr val="01E1FF"/>
              </a:solidFill>
              <a:round/>
              <a:tailEnd type="triangle"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Лист1!$A$2:$A$14</c:f>
              <c:numCache>
                <c:formatCode>General</c:formatCode>
                <c:ptCount val="13"/>
                <c:pt idx="0">
                  <c:v>2010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2022</c:v>
                </c:pt>
              </c:numCache>
            </c:numRef>
          </c:cat>
          <c:val>
            <c:numRef>
              <c:f>Лист1!$C$2:$C$14</c:f>
              <c:numCache>
                <c:formatCode>0.0</c:formatCode>
                <c:ptCount val="13"/>
                <c:pt idx="0">
                  <c:v>18.399999999999999</c:v>
                </c:pt>
                <c:pt idx="1">
                  <c:v>19.5</c:v>
                </c:pt>
                <c:pt idx="2">
                  <c:v>20</c:v>
                </c:pt>
                <c:pt idx="3">
                  <c:v>20.9</c:v>
                </c:pt>
                <c:pt idx="4">
                  <c:v>21</c:v>
                </c:pt>
                <c:pt idx="5">
                  <c:v>21</c:v>
                </c:pt>
                <c:pt idx="6">
                  <c:v>21.4</c:v>
                </c:pt>
                <c:pt idx="7">
                  <c:v>21.6</c:v>
                </c:pt>
                <c:pt idx="8">
                  <c:v>21.9</c:v>
                </c:pt>
                <c:pt idx="9">
                  <c:v>22.2</c:v>
                </c:pt>
                <c:pt idx="10">
                  <c:v>22.6</c:v>
                </c:pt>
                <c:pt idx="11">
                  <c:v>23.2</c:v>
                </c:pt>
                <c:pt idx="12">
                  <c:v>23.4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D98-4428-8707-C7B91F35DEB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Russia</c:v>
                </c:pt>
              </c:strCache>
            </c:strRef>
          </c:tx>
          <c:spPr>
            <a:ln w="76200" cap="rnd">
              <a:solidFill>
                <a:schemeClr val="bg1"/>
              </a:solidFill>
              <a:round/>
              <a:tailEnd type="triangle"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Лист1!$A$2:$A$14</c:f>
              <c:numCache>
                <c:formatCode>General</c:formatCode>
                <c:ptCount val="13"/>
                <c:pt idx="0">
                  <c:v>2010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2022</c:v>
                </c:pt>
              </c:numCache>
            </c:numRef>
          </c:cat>
          <c:val>
            <c:numRef>
              <c:f>Лист1!$D$2:$D$14</c:f>
              <c:numCache>
                <c:formatCode>0.0</c:formatCode>
                <c:ptCount val="13"/>
                <c:pt idx="0">
                  <c:v>22.6</c:v>
                </c:pt>
                <c:pt idx="1">
                  <c:v>23</c:v>
                </c:pt>
                <c:pt idx="2">
                  <c:v>23.4</c:v>
                </c:pt>
                <c:pt idx="3">
                  <c:v>23.4</c:v>
                </c:pt>
                <c:pt idx="4">
                  <c:v>23.7</c:v>
                </c:pt>
                <c:pt idx="5">
                  <c:v>24.4</c:v>
                </c:pt>
                <c:pt idx="6">
                  <c:v>24.9</c:v>
                </c:pt>
                <c:pt idx="7">
                  <c:v>25.2</c:v>
                </c:pt>
                <c:pt idx="8">
                  <c:v>25.8</c:v>
                </c:pt>
                <c:pt idx="9">
                  <c:v>26.3</c:v>
                </c:pt>
                <c:pt idx="10">
                  <c:v>26.9</c:v>
                </c:pt>
                <c:pt idx="11">
                  <c:v>27.8</c:v>
                </c:pt>
                <c:pt idx="12">
                  <c:v>28.2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D98-4428-8707-C7B91F35DEB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96372816"/>
        <c:axId val="696366992"/>
      </c:lineChart>
      <c:catAx>
        <c:axId val="696372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KG"/>
          </a:p>
        </c:txPr>
        <c:crossAx val="696366992"/>
        <c:crosses val="autoZero"/>
        <c:auto val="1"/>
        <c:lblAlgn val="ctr"/>
        <c:lblOffset val="100"/>
        <c:noMultiLvlLbl val="0"/>
      </c:catAx>
      <c:valAx>
        <c:axId val="696366992"/>
        <c:scaling>
          <c:orientation val="minMax"/>
          <c:max val="29"/>
          <c:min val="12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KG"/>
          </a:p>
        </c:txPr>
        <c:crossAx val="696372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KG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ru-KG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36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4000" dirty="0"/>
              <a:t>Housing fund deficit in Kyrgyzstan (thousand </a:t>
            </a:r>
            <a:r>
              <a:rPr lang="en-US" sz="4000" dirty="0" err="1"/>
              <a:t>sq.m</a:t>
            </a:r>
            <a:r>
              <a:rPr lang="en-US" sz="4000" dirty="0"/>
              <a:t>.)</a:t>
            </a:r>
            <a:endParaRPr lang="ru-KG" sz="4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36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KG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Лист1!$E$1</c:f>
              <c:strCache>
                <c:ptCount val="1"/>
                <c:pt idx="0">
                  <c:v>Дефицит жилья</c:v>
                </c:pt>
              </c:strCache>
            </c:strRef>
          </c:tx>
          <c:spPr>
            <a:solidFill>
              <a:srgbClr val="FF0000"/>
            </a:solidFill>
            <a:ln w="76200">
              <a:solidFill>
                <a:srgbClr val="FF0000"/>
              </a:solidFill>
              <a:tailEnd type="triangle"/>
            </a:ln>
            <a:effectLst/>
          </c:spPr>
          <c:invertIfNegative val="0"/>
          <c:dLbls>
            <c:dLbl>
              <c:idx val="0"/>
              <c:layout>
                <c:manualLayout>
                  <c:x val="1.4619883040935672E-3"/>
                  <c:y val="-9.38174394867319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6A-4280-AADF-0B241F6395C2}"/>
                </c:ext>
              </c:extLst>
            </c:dLbl>
            <c:dLbl>
              <c:idx val="1"/>
              <c:layout>
                <c:manualLayout>
                  <c:x val="-1.4619883040935941E-3"/>
                  <c:y val="-2.04087683484008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6A-4280-AADF-0B241F6395C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Лист1!$A$2:$A$14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Лист1!$E$2:$E$14</c:f>
              <c:numCache>
                <c:formatCode>_(* #,##0.00_);_(* \(#,##0.00\);_(* "-"??_);_(@_)</c:formatCode>
                <c:ptCount val="13"/>
                <c:pt idx="0">
                  <c:v>18015.16</c:v>
                </c:pt>
                <c:pt idx="1">
                  <c:v>16283.984</c:v>
                </c:pt>
                <c:pt idx="2">
                  <c:v>28209.412</c:v>
                </c:pt>
                <c:pt idx="3">
                  <c:v>29399.26</c:v>
                </c:pt>
                <c:pt idx="4">
                  <c:v>27602.688999999998</c:v>
                </c:pt>
                <c:pt idx="5">
                  <c:v>28079.64</c:v>
                </c:pt>
                <c:pt idx="6">
                  <c:v>28065.599999999999</c:v>
                </c:pt>
                <c:pt idx="7">
                  <c:v>29047.14</c:v>
                </c:pt>
                <c:pt idx="8">
                  <c:v>30009</c:v>
                </c:pt>
                <c:pt idx="9">
                  <c:v>31097.522000000001</c:v>
                </c:pt>
                <c:pt idx="10">
                  <c:v>31576.454000000002</c:v>
                </c:pt>
                <c:pt idx="11">
                  <c:v>31578.813999999998</c:v>
                </c:pt>
                <c:pt idx="12">
                  <c:v>34826.800000000003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98-4428-8707-C7B91F35DEB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96372816"/>
        <c:axId val="696366992"/>
      </c:barChart>
      <c:catAx>
        <c:axId val="696372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KG"/>
          </a:p>
        </c:txPr>
        <c:crossAx val="696366992"/>
        <c:crosses val="autoZero"/>
        <c:auto val="1"/>
        <c:lblAlgn val="ctr"/>
        <c:lblOffset val="100"/>
        <c:noMultiLvlLbl val="0"/>
      </c:catAx>
      <c:valAx>
        <c:axId val="696366992"/>
        <c:scaling>
          <c:orientation val="minMax"/>
          <c:max val="35000"/>
          <c:min val="15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KG"/>
          </a:p>
        </c:txPr>
        <c:crossAx val="696372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</a:defRPr>
      </a:pPr>
      <a:endParaRPr lang="ru-KG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'Лист1 (3)'!$B$40</c:f>
              <c:strCache>
                <c:ptCount val="1"/>
                <c:pt idx="0">
                  <c:v>demand deposits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'Лист1 (3)'!$C$38:$H$38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'Лист1 (3)'!$C$40:$H$40</c:f>
              <c:numCache>
                <c:formatCode>#\ ##0.0</c:formatCode>
                <c:ptCount val="6"/>
                <c:pt idx="0">
                  <c:v>468.91974803149606</c:v>
                </c:pt>
                <c:pt idx="1">
                  <c:v>542.07430657961424</c:v>
                </c:pt>
                <c:pt idx="2">
                  <c:v>571.54061231848107</c:v>
                </c:pt>
                <c:pt idx="3">
                  <c:v>678.60926560844564</c:v>
                </c:pt>
                <c:pt idx="4">
                  <c:v>807.79120343137242</c:v>
                </c:pt>
                <c:pt idx="5">
                  <c:v>999.92039786586554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2C-48D4-872E-D1A66A3046E8}"/>
            </c:ext>
          </c:extLst>
        </c:ser>
        <c:ser>
          <c:idx val="2"/>
          <c:order val="2"/>
          <c:tx>
            <c:strRef>
              <c:f>'Лист1 (3)'!$B$41</c:f>
              <c:strCache>
                <c:ptCount val="1"/>
                <c:pt idx="0">
                  <c:v>time deposits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'Лист1 (3)'!$C$38:$H$38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'Лист1 (3)'!$C$41:$H$41</c:f>
              <c:numCache>
                <c:formatCode>#\ ##0.0</c:formatCode>
                <c:ptCount val="6"/>
                <c:pt idx="0">
                  <c:v>554.94909663564783</c:v>
                </c:pt>
                <c:pt idx="1">
                  <c:v>661.45268860589363</c:v>
                </c:pt>
                <c:pt idx="2">
                  <c:v>599.25619178751799</c:v>
                </c:pt>
                <c:pt idx="3">
                  <c:v>663.07480656830103</c:v>
                </c:pt>
                <c:pt idx="4">
                  <c:v>704.05784792250233</c:v>
                </c:pt>
                <c:pt idx="5">
                  <c:v>839.33618127794364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2C-48D4-872E-D1A66A304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8461759"/>
        <c:axId val="28453855"/>
      </c:barChart>
      <c:lineChart>
        <c:grouping val="standard"/>
        <c:varyColors val="0"/>
        <c:ser>
          <c:idx val="0"/>
          <c:order val="0"/>
          <c:tx>
            <c:strRef>
              <c:f>'Лист1 (3)'!$B$39</c:f>
              <c:strCache>
                <c:ptCount val="1"/>
                <c:pt idx="0">
                  <c:v>Deposits of individuals </c:v>
                </c:pt>
              </c:strCache>
            </c:strRef>
          </c:tx>
          <c:spPr>
            <a:ln w="5715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7150">
                <a:solidFill>
                  <a:srgbClr val="FFFF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'Лист1 (3)'!$C$38:$H$38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'Лист1 (3)'!$C$39:$H$39</c:f>
              <c:numCache>
                <c:formatCode>#\ ##0.0</c:formatCode>
                <c:ptCount val="6"/>
                <c:pt idx="0">
                  <c:v>1023.8688446671439</c:v>
                </c:pt>
                <c:pt idx="1">
                  <c:v>1203.526995185508</c:v>
                </c:pt>
                <c:pt idx="2">
                  <c:v>1170.7968041059989</c:v>
                </c:pt>
                <c:pt idx="3">
                  <c:v>1341.6840721767467</c:v>
                </c:pt>
                <c:pt idx="4">
                  <c:v>1511.8490513538748</c:v>
                </c:pt>
                <c:pt idx="5">
                  <c:v>1839.2565791438092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22C-48D4-872E-D1A66A304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461759"/>
        <c:axId val="28453855"/>
      </c:lineChart>
      <c:lineChart>
        <c:grouping val="standard"/>
        <c:varyColors val="0"/>
        <c:ser>
          <c:idx val="3"/>
          <c:order val="3"/>
          <c:tx>
            <c:strRef>
              <c:f>'Лист1 (3)'!$B$42</c:f>
              <c:strCache>
                <c:ptCount val="1"/>
                <c:pt idx="0">
                  <c:v>time deposits over 1 year</c:v>
                </c:pt>
              </c:strCache>
            </c:strRef>
          </c:tx>
          <c:spPr>
            <a:ln w="5715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57150">
                <a:solidFill>
                  <a:srgbClr val="92D05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KG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'Лист1 (3)'!$C$38:$H$38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'Лист1 (3)'!$C$42:$H$42</c:f>
              <c:numCache>
                <c:formatCode>#\ ##0.0</c:formatCode>
                <c:ptCount val="6"/>
                <c:pt idx="0">
                  <c:v>180.54128131710809</c:v>
                </c:pt>
                <c:pt idx="1">
                  <c:v>218.58177672416389</c:v>
                </c:pt>
                <c:pt idx="2">
                  <c:v>185.6569755764684</c:v>
                </c:pt>
                <c:pt idx="3">
                  <c:v>212.05006571604534</c:v>
                </c:pt>
                <c:pt idx="4">
                  <c:v>186.16611157796456</c:v>
                </c:pt>
                <c:pt idx="5">
                  <c:v>240.44168555305981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22C-48D4-872E-D1A66A304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646575"/>
        <c:axId val="265636591"/>
      </c:lineChart>
      <c:catAx>
        <c:axId val="284617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KG"/>
          </a:p>
        </c:txPr>
        <c:crossAx val="28453855"/>
        <c:crosses val="autoZero"/>
        <c:auto val="1"/>
        <c:lblAlgn val="ctr"/>
        <c:lblOffset val="100"/>
        <c:noMultiLvlLbl val="0"/>
      </c:catAx>
      <c:valAx>
        <c:axId val="28453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KG"/>
          </a:p>
        </c:txPr>
        <c:crossAx val="28461759"/>
        <c:crosses val="autoZero"/>
        <c:crossBetween val="between"/>
      </c:valAx>
      <c:valAx>
        <c:axId val="265636591"/>
        <c:scaling>
          <c:orientation val="minMax"/>
          <c:max val="450"/>
          <c:min val="0"/>
        </c:scaling>
        <c:delete val="0"/>
        <c:axPos val="r"/>
        <c:numFmt formatCode="#\ 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KG"/>
          </a:p>
        </c:txPr>
        <c:crossAx val="265646575"/>
        <c:crosses val="max"/>
        <c:crossBetween val="between"/>
      </c:valAx>
      <c:catAx>
        <c:axId val="26564657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6563659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KG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G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12-05T18:12:29" idx="1">
    <p:pos x="11376" y="120"/>
    <p:text/>
    <p:extLst>
      <p:ext uri="{C676402C-5697-4E1C-873F-D02D1690AC5C}">
        <p15:threadingInfo xmlns:p15="http://schemas.microsoft.com/office/powerpoint/2012/main" timeZoneBias="-3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60A43E-8D78-4C45-8D3A-8C6E0C7905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KG"/>
        </a:p>
      </dgm:t>
    </dgm:pt>
    <dgm:pt modelId="{46058AC7-0FDB-4CA5-A83D-57321379C133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b="1" dirty="0"/>
            <a:t>          </a:t>
          </a:r>
          <a:r>
            <a:rPr lang="en-US" b="1" dirty="0"/>
            <a:t>Kyrgyzstan (as for 2023)</a:t>
          </a:r>
          <a:endParaRPr lang="ru-KG" dirty="0"/>
        </a:p>
      </dgm:t>
    </dgm:pt>
    <dgm:pt modelId="{E3E60E45-6355-48A3-AD16-783BD2BE5D7F}" type="parTrans" cxnId="{D82DB05F-BEBF-4573-988E-BB1D69B65556}">
      <dgm:prSet/>
      <dgm:spPr/>
      <dgm:t>
        <a:bodyPr/>
        <a:lstStyle/>
        <a:p>
          <a:endParaRPr lang="ru-KG"/>
        </a:p>
      </dgm:t>
    </dgm:pt>
    <dgm:pt modelId="{3DCF27C1-EF38-4814-8277-949E83BA32B3}" type="sibTrans" cxnId="{D82DB05F-BEBF-4573-988E-BB1D69B65556}">
      <dgm:prSet/>
      <dgm:spPr/>
      <dgm:t>
        <a:bodyPr/>
        <a:lstStyle/>
        <a:p>
          <a:endParaRPr lang="ru-KG"/>
        </a:p>
      </dgm:t>
    </dgm:pt>
    <dgm:pt modelId="{B582FA5A-5575-44A1-A650-F5DCFBDD1A4C}" type="pres">
      <dgm:prSet presAssocID="{3460A43E-8D78-4C45-8D3A-8C6E0C790572}" presName="linear" presStyleCnt="0">
        <dgm:presLayoutVars>
          <dgm:animLvl val="lvl"/>
          <dgm:resizeHandles val="exact"/>
        </dgm:presLayoutVars>
      </dgm:prSet>
      <dgm:spPr/>
    </dgm:pt>
    <dgm:pt modelId="{6F5FD9E7-DF72-43D8-841B-8D5EF5F1EC6D}" type="pres">
      <dgm:prSet presAssocID="{46058AC7-0FDB-4CA5-A83D-57321379C13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82DB05F-BEBF-4573-988E-BB1D69B65556}" srcId="{3460A43E-8D78-4C45-8D3A-8C6E0C790572}" destId="{46058AC7-0FDB-4CA5-A83D-57321379C133}" srcOrd="0" destOrd="0" parTransId="{E3E60E45-6355-48A3-AD16-783BD2BE5D7F}" sibTransId="{3DCF27C1-EF38-4814-8277-949E83BA32B3}"/>
    <dgm:cxn modelId="{63088145-48E0-4BC7-9199-E48D9CBAFEEE}" type="presOf" srcId="{3460A43E-8D78-4C45-8D3A-8C6E0C790572}" destId="{B582FA5A-5575-44A1-A650-F5DCFBDD1A4C}" srcOrd="0" destOrd="0" presId="urn:microsoft.com/office/officeart/2005/8/layout/vList2"/>
    <dgm:cxn modelId="{477A18F7-545B-4280-88A8-98B35F273D75}" type="presOf" srcId="{46058AC7-0FDB-4CA5-A83D-57321379C133}" destId="{6F5FD9E7-DF72-43D8-841B-8D5EF5F1EC6D}" srcOrd="0" destOrd="0" presId="urn:microsoft.com/office/officeart/2005/8/layout/vList2"/>
    <dgm:cxn modelId="{9337100C-80AB-41C1-97C0-23972B174316}" type="presParOf" srcId="{B582FA5A-5575-44A1-A650-F5DCFBDD1A4C}" destId="{6F5FD9E7-DF72-43D8-841B-8D5EF5F1EC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46CDFD-EF04-4BEF-B98E-5DD702F0550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KG"/>
        </a:p>
      </dgm:t>
    </dgm:pt>
    <dgm:pt modelId="{11C6012E-0FDF-469D-851F-1AFFDC42E1A5}">
      <dgm:prSet phldrT="[Текст]"/>
      <dgm:spPr/>
      <dgm:t>
        <a:bodyPr/>
        <a:lstStyle/>
        <a:p>
          <a:r>
            <a:rPr lang="en-US" b="1" dirty="0"/>
            <a:t>Financial system	</a:t>
          </a:r>
          <a:endParaRPr lang="ru-KG" b="1" dirty="0"/>
        </a:p>
      </dgm:t>
    </dgm:pt>
    <dgm:pt modelId="{753EFFDC-AAB8-40E9-B3F2-98433F8D114C}" type="parTrans" cxnId="{B7B11DF8-D3E4-452A-886A-BE406BD59BE5}">
      <dgm:prSet/>
      <dgm:spPr/>
      <dgm:t>
        <a:bodyPr/>
        <a:lstStyle/>
        <a:p>
          <a:endParaRPr lang="ru-KG" b="1"/>
        </a:p>
      </dgm:t>
    </dgm:pt>
    <dgm:pt modelId="{E33AE739-A999-4FDB-B6F7-4FF355E241CD}" type="sibTrans" cxnId="{B7B11DF8-D3E4-452A-886A-BE406BD59BE5}">
      <dgm:prSet/>
      <dgm:spPr/>
      <dgm:t>
        <a:bodyPr/>
        <a:lstStyle/>
        <a:p>
          <a:endParaRPr lang="ru-KG" b="1"/>
        </a:p>
      </dgm:t>
    </dgm:pt>
    <dgm:pt modelId="{932BAAF3-753C-42CD-91FF-C10E9F6F64CE}">
      <dgm:prSet phldrT="[Текст]"/>
      <dgm:spPr/>
      <dgm:t>
        <a:bodyPr/>
        <a:lstStyle/>
        <a:p>
          <a:r>
            <a:rPr lang="en-US" b="1" dirty="0"/>
            <a:t>Banks - 23</a:t>
          </a:r>
          <a:endParaRPr lang="ru-KG" b="1" dirty="0"/>
        </a:p>
      </dgm:t>
    </dgm:pt>
    <dgm:pt modelId="{6C1D34F6-3F7C-495E-91BD-6116741B9F25}" type="parTrans" cxnId="{7E53C83D-75FB-401E-9C70-3D943DD06E6C}">
      <dgm:prSet/>
      <dgm:spPr/>
      <dgm:t>
        <a:bodyPr/>
        <a:lstStyle/>
        <a:p>
          <a:endParaRPr lang="ru-KG" b="1"/>
        </a:p>
      </dgm:t>
    </dgm:pt>
    <dgm:pt modelId="{CA5CFA43-B589-47AD-9719-E1D63B6F0C4B}" type="sibTrans" cxnId="{7E53C83D-75FB-401E-9C70-3D943DD06E6C}">
      <dgm:prSet/>
      <dgm:spPr/>
      <dgm:t>
        <a:bodyPr/>
        <a:lstStyle/>
        <a:p>
          <a:endParaRPr lang="ru-KG" b="1"/>
        </a:p>
      </dgm:t>
    </dgm:pt>
    <dgm:pt modelId="{384B3FFC-0D9C-478E-AB8E-A4FA77B606BB}">
      <dgm:prSet phldrT="[Текст]"/>
      <dgm:spPr/>
      <dgm:t>
        <a:bodyPr/>
        <a:lstStyle/>
        <a:p>
          <a:r>
            <a:rPr lang="en-US" b="1" dirty="0"/>
            <a:t>MFIs - 121</a:t>
          </a:r>
          <a:endParaRPr lang="ru-KG" b="1" dirty="0"/>
        </a:p>
      </dgm:t>
    </dgm:pt>
    <dgm:pt modelId="{7FD5BA1B-A0DB-414F-88D3-78232DD4710C}" type="parTrans" cxnId="{4A0FD9E1-5F32-401B-98A9-ACFACE0D967A}">
      <dgm:prSet/>
      <dgm:spPr/>
      <dgm:t>
        <a:bodyPr/>
        <a:lstStyle/>
        <a:p>
          <a:endParaRPr lang="ru-KG" b="1"/>
        </a:p>
      </dgm:t>
    </dgm:pt>
    <dgm:pt modelId="{8B0598A9-EAF9-4AE3-A222-4F50C98AFA84}" type="sibTrans" cxnId="{4A0FD9E1-5F32-401B-98A9-ACFACE0D967A}">
      <dgm:prSet/>
      <dgm:spPr/>
      <dgm:t>
        <a:bodyPr/>
        <a:lstStyle/>
        <a:p>
          <a:endParaRPr lang="ru-KG" b="1"/>
        </a:p>
      </dgm:t>
    </dgm:pt>
    <dgm:pt modelId="{155E6AF4-4063-4EA1-A26C-CB7F5FE6996A}">
      <dgm:prSet phldrT="[Текст]"/>
      <dgm:spPr/>
      <dgm:t>
        <a:bodyPr/>
        <a:lstStyle/>
        <a:p>
          <a:r>
            <a:rPr lang="en-US" b="1" dirty="0"/>
            <a:t>Insurance - 17</a:t>
          </a:r>
          <a:endParaRPr lang="ru-KG" b="1" dirty="0"/>
        </a:p>
      </dgm:t>
    </dgm:pt>
    <dgm:pt modelId="{66C78005-EC57-43F6-B79F-2BB3187D322E}" type="parTrans" cxnId="{613CA922-9152-4170-999C-42EA43398D48}">
      <dgm:prSet/>
      <dgm:spPr/>
      <dgm:t>
        <a:bodyPr/>
        <a:lstStyle/>
        <a:p>
          <a:endParaRPr lang="ru-KG" b="1"/>
        </a:p>
      </dgm:t>
    </dgm:pt>
    <dgm:pt modelId="{C3F95A64-633A-4300-BBDE-1FD2AFBF0ED6}" type="sibTrans" cxnId="{613CA922-9152-4170-999C-42EA43398D48}">
      <dgm:prSet/>
      <dgm:spPr/>
      <dgm:t>
        <a:bodyPr/>
        <a:lstStyle/>
        <a:p>
          <a:endParaRPr lang="ru-KG" b="1"/>
        </a:p>
      </dgm:t>
    </dgm:pt>
    <dgm:pt modelId="{9EF8C55D-FDD5-4BEA-855E-8DDE04F6FE75}">
      <dgm:prSet/>
      <dgm:spPr/>
      <dgm:t>
        <a:bodyPr/>
        <a:lstStyle/>
        <a:p>
          <a:r>
            <a:rPr lang="en-US" b="1" dirty="0"/>
            <a:t>HSCC - 0</a:t>
          </a:r>
          <a:endParaRPr lang="ru-KG" b="1" dirty="0"/>
        </a:p>
      </dgm:t>
    </dgm:pt>
    <dgm:pt modelId="{ECC98475-693F-4EB3-869E-FCE9F99E6C36}" type="parTrans" cxnId="{0D7673C6-3626-4359-A249-0C3098198601}">
      <dgm:prSet/>
      <dgm:spPr/>
      <dgm:t>
        <a:bodyPr/>
        <a:lstStyle/>
        <a:p>
          <a:endParaRPr lang="ru-KG" b="1"/>
        </a:p>
      </dgm:t>
    </dgm:pt>
    <dgm:pt modelId="{401A1106-40F9-457F-9EF2-EAFCE1A77FB3}" type="sibTrans" cxnId="{0D7673C6-3626-4359-A249-0C3098198601}">
      <dgm:prSet/>
      <dgm:spPr/>
      <dgm:t>
        <a:bodyPr/>
        <a:lstStyle/>
        <a:p>
          <a:endParaRPr lang="ru-KG" b="1"/>
        </a:p>
      </dgm:t>
    </dgm:pt>
    <dgm:pt modelId="{86F5D940-4FB2-433D-8F07-1BE8D0817B5C}" type="pres">
      <dgm:prSet presAssocID="{1346CDFD-EF04-4BEF-B98E-5DD702F0550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87CE35D-CB48-4AC3-A22C-ADE5E1ABAFA6}" type="pres">
      <dgm:prSet presAssocID="{11C6012E-0FDF-469D-851F-1AFFDC42E1A5}" presName="root1" presStyleCnt="0"/>
      <dgm:spPr/>
    </dgm:pt>
    <dgm:pt modelId="{BD2CA0AF-47D5-4B06-BBA1-E24B93D12D40}" type="pres">
      <dgm:prSet presAssocID="{11C6012E-0FDF-469D-851F-1AFFDC42E1A5}" presName="LevelOneTextNode" presStyleLbl="node0" presStyleIdx="0" presStyleCnt="1">
        <dgm:presLayoutVars>
          <dgm:chPref val="3"/>
        </dgm:presLayoutVars>
      </dgm:prSet>
      <dgm:spPr/>
    </dgm:pt>
    <dgm:pt modelId="{D39A5C30-9F1B-4B23-A982-9C9B28DFD89B}" type="pres">
      <dgm:prSet presAssocID="{11C6012E-0FDF-469D-851F-1AFFDC42E1A5}" presName="level2hierChild" presStyleCnt="0"/>
      <dgm:spPr/>
    </dgm:pt>
    <dgm:pt modelId="{679B0533-27FD-43DB-B1DC-36C4892F81BB}" type="pres">
      <dgm:prSet presAssocID="{6C1D34F6-3F7C-495E-91BD-6116741B9F25}" presName="conn2-1" presStyleLbl="parChTrans1D2" presStyleIdx="0" presStyleCnt="4"/>
      <dgm:spPr/>
    </dgm:pt>
    <dgm:pt modelId="{5A8E5170-6CE9-47FE-AAD7-EE949D347B9E}" type="pres">
      <dgm:prSet presAssocID="{6C1D34F6-3F7C-495E-91BD-6116741B9F25}" presName="connTx" presStyleLbl="parChTrans1D2" presStyleIdx="0" presStyleCnt="4"/>
      <dgm:spPr/>
    </dgm:pt>
    <dgm:pt modelId="{410B5220-6FFF-41C7-8952-3757A85A568C}" type="pres">
      <dgm:prSet presAssocID="{932BAAF3-753C-42CD-91FF-C10E9F6F64CE}" presName="root2" presStyleCnt="0"/>
      <dgm:spPr/>
    </dgm:pt>
    <dgm:pt modelId="{F18FBA68-86B9-4E06-B5A6-D6A5D2FC35AF}" type="pres">
      <dgm:prSet presAssocID="{932BAAF3-753C-42CD-91FF-C10E9F6F64CE}" presName="LevelTwoTextNode" presStyleLbl="node2" presStyleIdx="0" presStyleCnt="4">
        <dgm:presLayoutVars>
          <dgm:chPref val="3"/>
        </dgm:presLayoutVars>
      </dgm:prSet>
      <dgm:spPr/>
    </dgm:pt>
    <dgm:pt modelId="{3DB09A23-03C0-492F-844F-063F3711560D}" type="pres">
      <dgm:prSet presAssocID="{932BAAF3-753C-42CD-91FF-C10E9F6F64CE}" presName="level3hierChild" presStyleCnt="0"/>
      <dgm:spPr/>
    </dgm:pt>
    <dgm:pt modelId="{87BDBF06-718E-4F4C-832D-0CE405AB3ED3}" type="pres">
      <dgm:prSet presAssocID="{7FD5BA1B-A0DB-414F-88D3-78232DD4710C}" presName="conn2-1" presStyleLbl="parChTrans1D2" presStyleIdx="1" presStyleCnt="4"/>
      <dgm:spPr/>
    </dgm:pt>
    <dgm:pt modelId="{172D8A9F-6FFF-44C1-ABC4-E6CE78E59B2D}" type="pres">
      <dgm:prSet presAssocID="{7FD5BA1B-A0DB-414F-88D3-78232DD4710C}" presName="connTx" presStyleLbl="parChTrans1D2" presStyleIdx="1" presStyleCnt="4"/>
      <dgm:spPr/>
    </dgm:pt>
    <dgm:pt modelId="{937189DF-9508-417B-9601-ABE9B44E3987}" type="pres">
      <dgm:prSet presAssocID="{384B3FFC-0D9C-478E-AB8E-A4FA77B606BB}" presName="root2" presStyleCnt="0"/>
      <dgm:spPr/>
    </dgm:pt>
    <dgm:pt modelId="{D677CE8F-B2FD-409A-810E-1208FE8950F7}" type="pres">
      <dgm:prSet presAssocID="{384B3FFC-0D9C-478E-AB8E-A4FA77B606BB}" presName="LevelTwoTextNode" presStyleLbl="node2" presStyleIdx="1" presStyleCnt="4">
        <dgm:presLayoutVars>
          <dgm:chPref val="3"/>
        </dgm:presLayoutVars>
      </dgm:prSet>
      <dgm:spPr/>
    </dgm:pt>
    <dgm:pt modelId="{CE91703C-73EC-4D2D-B54A-7B7FF306DB8C}" type="pres">
      <dgm:prSet presAssocID="{384B3FFC-0D9C-478E-AB8E-A4FA77B606BB}" presName="level3hierChild" presStyleCnt="0"/>
      <dgm:spPr/>
    </dgm:pt>
    <dgm:pt modelId="{FCBA7860-35B0-4DE3-9501-29778D316DAC}" type="pres">
      <dgm:prSet presAssocID="{66C78005-EC57-43F6-B79F-2BB3187D322E}" presName="conn2-1" presStyleLbl="parChTrans1D2" presStyleIdx="2" presStyleCnt="4"/>
      <dgm:spPr/>
    </dgm:pt>
    <dgm:pt modelId="{068575D2-BADB-4DC3-9137-9967FBEE0963}" type="pres">
      <dgm:prSet presAssocID="{66C78005-EC57-43F6-B79F-2BB3187D322E}" presName="connTx" presStyleLbl="parChTrans1D2" presStyleIdx="2" presStyleCnt="4"/>
      <dgm:spPr/>
    </dgm:pt>
    <dgm:pt modelId="{95695F5A-52F1-49E5-BDCB-242D4EB88945}" type="pres">
      <dgm:prSet presAssocID="{155E6AF4-4063-4EA1-A26C-CB7F5FE6996A}" presName="root2" presStyleCnt="0"/>
      <dgm:spPr/>
    </dgm:pt>
    <dgm:pt modelId="{693F0F3C-CA18-4139-8F97-50D402792BE4}" type="pres">
      <dgm:prSet presAssocID="{155E6AF4-4063-4EA1-A26C-CB7F5FE6996A}" presName="LevelTwoTextNode" presStyleLbl="node2" presStyleIdx="2" presStyleCnt="4">
        <dgm:presLayoutVars>
          <dgm:chPref val="3"/>
        </dgm:presLayoutVars>
      </dgm:prSet>
      <dgm:spPr/>
    </dgm:pt>
    <dgm:pt modelId="{60879E64-2BA3-431C-A38D-C6ABEE41A8A1}" type="pres">
      <dgm:prSet presAssocID="{155E6AF4-4063-4EA1-A26C-CB7F5FE6996A}" presName="level3hierChild" presStyleCnt="0"/>
      <dgm:spPr/>
    </dgm:pt>
    <dgm:pt modelId="{649D346F-C907-42DE-B638-5C5AB72041DB}" type="pres">
      <dgm:prSet presAssocID="{ECC98475-693F-4EB3-869E-FCE9F99E6C36}" presName="conn2-1" presStyleLbl="parChTrans1D2" presStyleIdx="3" presStyleCnt="4"/>
      <dgm:spPr/>
    </dgm:pt>
    <dgm:pt modelId="{6ACCACFF-D67B-479D-AE6A-F872970EAD5E}" type="pres">
      <dgm:prSet presAssocID="{ECC98475-693F-4EB3-869E-FCE9F99E6C36}" presName="connTx" presStyleLbl="parChTrans1D2" presStyleIdx="3" presStyleCnt="4"/>
      <dgm:spPr/>
    </dgm:pt>
    <dgm:pt modelId="{10853D45-2242-40CF-9898-890173DBDFAB}" type="pres">
      <dgm:prSet presAssocID="{9EF8C55D-FDD5-4BEA-855E-8DDE04F6FE75}" presName="root2" presStyleCnt="0"/>
      <dgm:spPr/>
    </dgm:pt>
    <dgm:pt modelId="{7D6B9269-5283-47E3-9B7A-6161213B218B}" type="pres">
      <dgm:prSet presAssocID="{9EF8C55D-FDD5-4BEA-855E-8DDE04F6FE75}" presName="LevelTwoTextNode" presStyleLbl="node2" presStyleIdx="3" presStyleCnt="4">
        <dgm:presLayoutVars>
          <dgm:chPref val="3"/>
        </dgm:presLayoutVars>
      </dgm:prSet>
      <dgm:spPr/>
    </dgm:pt>
    <dgm:pt modelId="{5FA48AF3-7E3E-432B-91B6-CB0DB63AAD83}" type="pres">
      <dgm:prSet presAssocID="{9EF8C55D-FDD5-4BEA-855E-8DDE04F6FE75}" presName="level3hierChild" presStyleCnt="0"/>
      <dgm:spPr/>
    </dgm:pt>
  </dgm:ptLst>
  <dgm:cxnLst>
    <dgm:cxn modelId="{9DFB820C-7B20-44D7-9589-23B5502C3512}" type="presOf" srcId="{7FD5BA1B-A0DB-414F-88D3-78232DD4710C}" destId="{172D8A9F-6FFF-44C1-ABC4-E6CE78E59B2D}" srcOrd="1" destOrd="0" presId="urn:microsoft.com/office/officeart/2008/layout/HorizontalMultiLevelHierarchy"/>
    <dgm:cxn modelId="{57CFCF12-CCB2-41EC-A35D-BA8239EAA123}" type="presOf" srcId="{ECC98475-693F-4EB3-869E-FCE9F99E6C36}" destId="{6ACCACFF-D67B-479D-AE6A-F872970EAD5E}" srcOrd="1" destOrd="0" presId="urn:microsoft.com/office/officeart/2008/layout/HorizontalMultiLevelHierarchy"/>
    <dgm:cxn modelId="{EC570A15-5B83-46B4-8C6D-3C22BFB0FE28}" type="presOf" srcId="{384B3FFC-0D9C-478E-AB8E-A4FA77B606BB}" destId="{D677CE8F-B2FD-409A-810E-1208FE8950F7}" srcOrd="0" destOrd="0" presId="urn:microsoft.com/office/officeart/2008/layout/HorizontalMultiLevelHierarchy"/>
    <dgm:cxn modelId="{613CA922-9152-4170-999C-42EA43398D48}" srcId="{11C6012E-0FDF-469D-851F-1AFFDC42E1A5}" destId="{155E6AF4-4063-4EA1-A26C-CB7F5FE6996A}" srcOrd="2" destOrd="0" parTransId="{66C78005-EC57-43F6-B79F-2BB3187D322E}" sibTransId="{C3F95A64-633A-4300-BBDE-1FD2AFBF0ED6}"/>
    <dgm:cxn modelId="{7E53C83D-75FB-401E-9C70-3D943DD06E6C}" srcId="{11C6012E-0FDF-469D-851F-1AFFDC42E1A5}" destId="{932BAAF3-753C-42CD-91FF-C10E9F6F64CE}" srcOrd="0" destOrd="0" parTransId="{6C1D34F6-3F7C-495E-91BD-6116741B9F25}" sibTransId="{CA5CFA43-B589-47AD-9719-E1D63B6F0C4B}"/>
    <dgm:cxn modelId="{80C1705F-89A7-482E-AF5E-422A62AF676E}" type="presOf" srcId="{7FD5BA1B-A0DB-414F-88D3-78232DD4710C}" destId="{87BDBF06-718E-4F4C-832D-0CE405AB3ED3}" srcOrd="0" destOrd="0" presId="urn:microsoft.com/office/officeart/2008/layout/HorizontalMultiLevelHierarchy"/>
    <dgm:cxn modelId="{476A2748-E47C-4020-A6DE-2EEC91A71847}" type="presOf" srcId="{6C1D34F6-3F7C-495E-91BD-6116741B9F25}" destId="{679B0533-27FD-43DB-B1DC-36C4892F81BB}" srcOrd="0" destOrd="0" presId="urn:microsoft.com/office/officeart/2008/layout/HorizontalMultiLevelHierarchy"/>
    <dgm:cxn modelId="{A0D8CF55-BCAB-4951-A19C-A36C7ED14442}" type="presOf" srcId="{9EF8C55D-FDD5-4BEA-855E-8DDE04F6FE75}" destId="{7D6B9269-5283-47E3-9B7A-6161213B218B}" srcOrd="0" destOrd="0" presId="urn:microsoft.com/office/officeart/2008/layout/HorizontalMultiLevelHierarchy"/>
    <dgm:cxn modelId="{1DC60191-8C83-45DD-BC8E-1EA8395DB8E6}" type="presOf" srcId="{1346CDFD-EF04-4BEF-B98E-5DD702F0550D}" destId="{86F5D940-4FB2-433D-8F07-1BE8D0817B5C}" srcOrd="0" destOrd="0" presId="urn:microsoft.com/office/officeart/2008/layout/HorizontalMultiLevelHierarchy"/>
    <dgm:cxn modelId="{43E66AB7-91C8-4D98-81F3-6B743C45EE84}" type="presOf" srcId="{11C6012E-0FDF-469D-851F-1AFFDC42E1A5}" destId="{BD2CA0AF-47D5-4B06-BBA1-E24B93D12D40}" srcOrd="0" destOrd="0" presId="urn:microsoft.com/office/officeart/2008/layout/HorizontalMultiLevelHierarchy"/>
    <dgm:cxn modelId="{5F20BDC0-162D-4EFF-91A2-529D193927AF}" type="presOf" srcId="{66C78005-EC57-43F6-B79F-2BB3187D322E}" destId="{068575D2-BADB-4DC3-9137-9967FBEE0963}" srcOrd="1" destOrd="0" presId="urn:microsoft.com/office/officeart/2008/layout/HorizontalMultiLevelHierarchy"/>
    <dgm:cxn modelId="{0D7673C6-3626-4359-A249-0C3098198601}" srcId="{11C6012E-0FDF-469D-851F-1AFFDC42E1A5}" destId="{9EF8C55D-FDD5-4BEA-855E-8DDE04F6FE75}" srcOrd="3" destOrd="0" parTransId="{ECC98475-693F-4EB3-869E-FCE9F99E6C36}" sibTransId="{401A1106-40F9-457F-9EF2-EAFCE1A77FB3}"/>
    <dgm:cxn modelId="{6577B4D3-DDEA-487A-A198-E6F97BE19ACF}" type="presOf" srcId="{155E6AF4-4063-4EA1-A26C-CB7F5FE6996A}" destId="{693F0F3C-CA18-4139-8F97-50D402792BE4}" srcOrd="0" destOrd="0" presId="urn:microsoft.com/office/officeart/2008/layout/HorizontalMultiLevelHierarchy"/>
    <dgm:cxn modelId="{4A0FD9E1-5F32-401B-98A9-ACFACE0D967A}" srcId="{11C6012E-0FDF-469D-851F-1AFFDC42E1A5}" destId="{384B3FFC-0D9C-478E-AB8E-A4FA77B606BB}" srcOrd="1" destOrd="0" parTransId="{7FD5BA1B-A0DB-414F-88D3-78232DD4710C}" sibTransId="{8B0598A9-EAF9-4AE3-A222-4F50C98AFA84}"/>
    <dgm:cxn modelId="{F82D23F3-76CB-4A8F-904C-CED48054EB94}" type="presOf" srcId="{66C78005-EC57-43F6-B79F-2BB3187D322E}" destId="{FCBA7860-35B0-4DE3-9501-29778D316DAC}" srcOrd="0" destOrd="0" presId="urn:microsoft.com/office/officeart/2008/layout/HorizontalMultiLevelHierarchy"/>
    <dgm:cxn modelId="{5075CEF7-3E78-4602-8A4D-0EC4898ED1FD}" type="presOf" srcId="{932BAAF3-753C-42CD-91FF-C10E9F6F64CE}" destId="{F18FBA68-86B9-4E06-B5A6-D6A5D2FC35AF}" srcOrd="0" destOrd="0" presId="urn:microsoft.com/office/officeart/2008/layout/HorizontalMultiLevelHierarchy"/>
    <dgm:cxn modelId="{B7B11DF8-D3E4-452A-886A-BE406BD59BE5}" srcId="{1346CDFD-EF04-4BEF-B98E-5DD702F0550D}" destId="{11C6012E-0FDF-469D-851F-1AFFDC42E1A5}" srcOrd="0" destOrd="0" parTransId="{753EFFDC-AAB8-40E9-B3F2-98433F8D114C}" sibTransId="{E33AE739-A999-4FDB-B6F7-4FF355E241CD}"/>
    <dgm:cxn modelId="{28EE36FD-B26C-41CA-B2FA-D2411B036282}" type="presOf" srcId="{6C1D34F6-3F7C-495E-91BD-6116741B9F25}" destId="{5A8E5170-6CE9-47FE-AAD7-EE949D347B9E}" srcOrd="1" destOrd="0" presId="urn:microsoft.com/office/officeart/2008/layout/HorizontalMultiLevelHierarchy"/>
    <dgm:cxn modelId="{64E8D8FD-D062-47DA-8DF2-96CC4C143F2B}" type="presOf" srcId="{ECC98475-693F-4EB3-869E-FCE9F99E6C36}" destId="{649D346F-C907-42DE-B638-5C5AB72041DB}" srcOrd="0" destOrd="0" presId="urn:microsoft.com/office/officeart/2008/layout/HorizontalMultiLevelHierarchy"/>
    <dgm:cxn modelId="{4F24D8F1-BAE9-4C24-8A2D-AC342894CB31}" type="presParOf" srcId="{86F5D940-4FB2-433D-8F07-1BE8D0817B5C}" destId="{287CE35D-CB48-4AC3-A22C-ADE5E1ABAFA6}" srcOrd="0" destOrd="0" presId="urn:microsoft.com/office/officeart/2008/layout/HorizontalMultiLevelHierarchy"/>
    <dgm:cxn modelId="{17C4AA9D-7759-4A4E-8B5F-AC5525029BFC}" type="presParOf" srcId="{287CE35D-CB48-4AC3-A22C-ADE5E1ABAFA6}" destId="{BD2CA0AF-47D5-4B06-BBA1-E24B93D12D40}" srcOrd="0" destOrd="0" presId="urn:microsoft.com/office/officeart/2008/layout/HorizontalMultiLevelHierarchy"/>
    <dgm:cxn modelId="{74E6DE38-0FEC-4474-98C1-CEDBACB48A98}" type="presParOf" srcId="{287CE35D-CB48-4AC3-A22C-ADE5E1ABAFA6}" destId="{D39A5C30-9F1B-4B23-A982-9C9B28DFD89B}" srcOrd="1" destOrd="0" presId="urn:microsoft.com/office/officeart/2008/layout/HorizontalMultiLevelHierarchy"/>
    <dgm:cxn modelId="{1EC40777-F976-4383-A221-C164DBCCF1DF}" type="presParOf" srcId="{D39A5C30-9F1B-4B23-A982-9C9B28DFD89B}" destId="{679B0533-27FD-43DB-B1DC-36C4892F81BB}" srcOrd="0" destOrd="0" presId="urn:microsoft.com/office/officeart/2008/layout/HorizontalMultiLevelHierarchy"/>
    <dgm:cxn modelId="{308F2737-47E6-45D3-A131-EBA96FCC1044}" type="presParOf" srcId="{679B0533-27FD-43DB-B1DC-36C4892F81BB}" destId="{5A8E5170-6CE9-47FE-AAD7-EE949D347B9E}" srcOrd="0" destOrd="0" presId="urn:microsoft.com/office/officeart/2008/layout/HorizontalMultiLevelHierarchy"/>
    <dgm:cxn modelId="{29319392-1033-4BEA-BDA4-378CF07871D6}" type="presParOf" srcId="{D39A5C30-9F1B-4B23-A982-9C9B28DFD89B}" destId="{410B5220-6FFF-41C7-8952-3757A85A568C}" srcOrd="1" destOrd="0" presId="urn:microsoft.com/office/officeart/2008/layout/HorizontalMultiLevelHierarchy"/>
    <dgm:cxn modelId="{3C0F2E9A-0758-4BC6-B896-A6AD89DD3117}" type="presParOf" srcId="{410B5220-6FFF-41C7-8952-3757A85A568C}" destId="{F18FBA68-86B9-4E06-B5A6-D6A5D2FC35AF}" srcOrd="0" destOrd="0" presId="urn:microsoft.com/office/officeart/2008/layout/HorizontalMultiLevelHierarchy"/>
    <dgm:cxn modelId="{0730ED3E-911F-4799-81B0-193A9885A2AD}" type="presParOf" srcId="{410B5220-6FFF-41C7-8952-3757A85A568C}" destId="{3DB09A23-03C0-492F-844F-063F3711560D}" srcOrd="1" destOrd="0" presId="urn:microsoft.com/office/officeart/2008/layout/HorizontalMultiLevelHierarchy"/>
    <dgm:cxn modelId="{1EE96305-FEB5-440A-885F-893674CD5639}" type="presParOf" srcId="{D39A5C30-9F1B-4B23-A982-9C9B28DFD89B}" destId="{87BDBF06-718E-4F4C-832D-0CE405AB3ED3}" srcOrd="2" destOrd="0" presId="urn:microsoft.com/office/officeart/2008/layout/HorizontalMultiLevelHierarchy"/>
    <dgm:cxn modelId="{5E0D600A-EAC3-4716-80A9-E9A64BEAC960}" type="presParOf" srcId="{87BDBF06-718E-4F4C-832D-0CE405AB3ED3}" destId="{172D8A9F-6FFF-44C1-ABC4-E6CE78E59B2D}" srcOrd="0" destOrd="0" presId="urn:microsoft.com/office/officeart/2008/layout/HorizontalMultiLevelHierarchy"/>
    <dgm:cxn modelId="{5A8F9A84-BF15-4EFD-A96B-44B7E4C1DC43}" type="presParOf" srcId="{D39A5C30-9F1B-4B23-A982-9C9B28DFD89B}" destId="{937189DF-9508-417B-9601-ABE9B44E3987}" srcOrd="3" destOrd="0" presId="urn:microsoft.com/office/officeart/2008/layout/HorizontalMultiLevelHierarchy"/>
    <dgm:cxn modelId="{05CD03E1-78E2-49F7-983F-DBAA5943CC7D}" type="presParOf" srcId="{937189DF-9508-417B-9601-ABE9B44E3987}" destId="{D677CE8F-B2FD-409A-810E-1208FE8950F7}" srcOrd="0" destOrd="0" presId="urn:microsoft.com/office/officeart/2008/layout/HorizontalMultiLevelHierarchy"/>
    <dgm:cxn modelId="{5598F2BD-0E29-4DD3-849B-F28B3664A72E}" type="presParOf" srcId="{937189DF-9508-417B-9601-ABE9B44E3987}" destId="{CE91703C-73EC-4D2D-B54A-7B7FF306DB8C}" srcOrd="1" destOrd="0" presId="urn:microsoft.com/office/officeart/2008/layout/HorizontalMultiLevelHierarchy"/>
    <dgm:cxn modelId="{E2197821-D35A-41C9-BEE4-F40CFD5D0F51}" type="presParOf" srcId="{D39A5C30-9F1B-4B23-A982-9C9B28DFD89B}" destId="{FCBA7860-35B0-4DE3-9501-29778D316DAC}" srcOrd="4" destOrd="0" presId="urn:microsoft.com/office/officeart/2008/layout/HorizontalMultiLevelHierarchy"/>
    <dgm:cxn modelId="{AB6A2779-08FB-49C2-B09C-96DE21C92E07}" type="presParOf" srcId="{FCBA7860-35B0-4DE3-9501-29778D316DAC}" destId="{068575D2-BADB-4DC3-9137-9967FBEE0963}" srcOrd="0" destOrd="0" presId="urn:microsoft.com/office/officeart/2008/layout/HorizontalMultiLevelHierarchy"/>
    <dgm:cxn modelId="{76C1D4DD-D1E7-464B-846D-3F7ADFD0BAA3}" type="presParOf" srcId="{D39A5C30-9F1B-4B23-A982-9C9B28DFD89B}" destId="{95695F5A-52F1-49E5-BDCB-242D4EB88945}" srcOrd="5" destOrd="0" presId="urn:microsoft.com/office/officeart/2008/layout/HorizontalMultiLevelHierarchy"/>
    <dgm:cxn modelId="{4BEBC137-AF4E-4A70-A3F4-37B164266339}" type="presParOf" srcId="{95695F5A-52F1-49E5-BDCB-242D4EB88945}" destId="{693F0F3C-CA18-4139-8F97-50D402792BE4}" srcOrd="0" destOrd="0" presId="urn:microsoft.com/office/officeart/2008/layout/HorizontalMultiLevelHierarchy"/>
    <dgm:cxn modelId="{7083E1D9-214A-4A90-A1CA-DECEFE083028}" type="presParOf" srcId="{95695F5A-52F1-49E5-BDCB-242D4EB88945}" destId="{60879E64-2BA3-431C-A38D-C6ABEE41A8A1}" srcOrd="1" destOrd="0" presId="urn:microsoft.com/office/officeart/2008/layout/HorizontalMultiLevelHierarchy"/>
    <dgm:cxn modelId="{E3603E15-ADC6-4542-B9B6-403E509F1E99}" type="presParOf" srcId="{D39A5C30-9F1B-4B23-A982-9C9B28DFD89B}" destId="{649D346F-C907-42DE-B638-5C5AB72041DB}" srcOrd="6" destOrd="0" presId="urn:microsoft.com/office/officeart/2008/layout/HorizontalMultiLevelHierarchy"/>
    <dgm:cxn modelId="{BF33F585-F33F-48A2-9ACA-DB964D831C32}" type="presParOf" srcId="{649D346F-C907-42DE-B638-5C5AB72041DB}" destId="{6ACCACFF-D67B-479D-AE6A-F872970EAD5E}" srcOrd="0" destOrd="0" presId="urn:microsoft.com/office/officeart/2008/layout/HorizontalMultiLevelHierarchy"/>
    <dgm:cxn modelId="{12D52368-9DC4-40C8-BBA1-23D6B7A066CE}" type="presParOf" srcId="{D39A5C30-9F1B-4B23-A982-9C9B28DFD89B}" destId="{10853D45-2242-40CF-9898-890173DBDFAB}" srcOrd="7" destOrd="0" presId="urn:microsoft.com/office/officeart/2008/layout/HorizontalMultiLevelHierarchy"/>
    <dgm:cxn modelId="{D444641A-DE84-4D1F-88C8-F0235618B4C0}" type="presParOf" srcId="{10853D45-2242-40CF-9898-890173DBDFAB}" destId="{7D6B9269-5283-47E3-9B7A-6161213B218B}" srcOrd="0" destOrd="0" presId="urn:microsoft.com/office/officeart/2008/layout/HorizontalMultiLevelHierarchy"/>
    <dgm:cxn modelId="{4CE115CA-EC58-4C64-B9FB-535E850264ED}" type="presParOf" srcId="{10853D45-2242-40CF-9898-890173DBDFAB}" destId="{5FA48AF3-7E3E-432B-91B6-CB0DB63AAD8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C7A622-50D4-41D1-AF86-0AE62147E90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478BBC-FDD3-48CC-B3BC-BF8719262E9F}">
      <dgm:prSet phldrT="[Текст]" custT="1"/>
      <dgm:spPr/>
      <dgm:t>
        <a:bodyPr/>
        <a:lstStyle/>
        <a:p>
          <a:r>
            <a:rPr lang="en-US" sz="4400" b="1" dirty="0">
              <a:solidFill>
                <a:srgbClr val="002060"/>
              </a:solidFill>
            </a:rPr>
            <a:t>Lending</a:t>
          </a:r>
          <a:endParaRPr lang="ru-RU" sz="4400" b="1" dirty="0">
            <a:solidFill>
              <a:srgbClr val="002060"/>
            </a:solidFill>
          </a:endParaRPr>
        </a:p>
      </dgm:t>
    </dgm:pt>
    <dgm:pt modelId="{40CD9BB0-0FAC-4C59-967B-DF88E4AA3DA5}" type="parTrans" cxnId="{AA7D6F10-CDC7-48F2-9035-CF8620D6AF22}">
      <dgm:prSet/>
      <dgm:spPr/>
      <dgm:t>
        <a:bodyPr/>
        <a:lstStyle/>
        <a:p>
          <a:endParaRPr lang="ru-RU"/>
        </a:p>
      </dgm:t>
    </dgm:pt>
    <dgm:pt modelId="{13E93045-836C-43CB-BE06-42694C520C68}" type="sibTrans" cxnId="{AA7D6F10-CDC7-48F2-9035-CF8620D6AF22}">
      <dgm:prSet/>
      <dgm:spPr/>
      <dgm:t>
        <a:bodyPr/>
        <a:lstStyle/>
        <a:p>
          <a:endParaRPr lang="ru-RU"/>
        </a:p>
      </dgm:t>
    </dgm:pt>
    <dgm:pt modelId="{6A8DD4FD-0D01-4FE1-BEF8-BDB75CAE2AE8}">
      <dgm:prSet phldrT="[Текст]" custT="1"/>
      <dgm:spPr/>
      <dgm:t>
        <a:bodyPr/>
        <a:lstStyle/>
        <a:p>
          <a:r>
            <a:rPr lang="en-US" sz="2400" b="1" dirty="0"/>
            <a:t>Gross Loan portfolio </a:t>
          </a:r>
        </a:p>
        <a:p>
          <a:r>
            <a:rPr lang="en-US" sz="2400" b="1" dirty="0"/>
            <a:t>$40 </a:t>
          </a:r>
          <a:r>
            <a:rPr lang="en-US" sz="2400" b="1" dirty="0" err="1"/>
            <a:t>mln</a:t>
          </a:r>
          <a:r>
            <a:rPr lang="en-US" sz="2400" b="1" dirty="0"/>
            <a:t>.</a:t>
          </a:r>
        </a:p>
        <a:p>
          <a:r>
            <a:rPr lang="en-US" sz="2400" b="1" dirty="0"/>
            <a:t>4</a:t>
          </a:r>
          <a:r>
            <a:rPr lang="en-US" sz="2400" b="1" baseline="30000" dirty="0"/>
            <a:t>th</a:t>
          </a:r>
          <a:r>
            <a:rPr lang="en-US" sz="2400" b="1" dirty="0"/>
            <a:t> place among 1</a:t>
          </a:r>
          <a:r>
            <a:rPr lang="ru-RU" sz="2400" b="1" dirty="0"/>
            <a:t>21</a:t>
          </a:r>
          <a:r>
            <a:rPr lang="en-US" sz="2400" b="1" dirty="0"/>
            <a:t> microfinance institutions</a:t>
          </a:r>
        </a:p>
        <a:p>
          <a:endParaRPr lang="ru-RU" sz="1200" dirty="0"/>
        </a:p>
      </dgm:t>
    </dgm:pt>
    <dgm:pt modelId="{01411AF2-31A2-4D2C-A301-7501DA49FFF5}" type="parTrans" cxnId="{4D05C8FD-3E65-4996-AC82-E11F676F61F8}">
      <dgm:prSet/>
      <dgm:spPr/>
      <dgm:t>
        <a:bodyPr/>
        <a:lstStyle/>
        <a:p>
          <a:endParaRPr lang="ru-RU"/>
        </a:p>
      </dgm:t>
    </dgm:pt>
    <dgm:pt modelId="{51946238-C541-470E-8B2B-34A19DF19E6F}" type="sibTrans" cxnId="{4D05C8FD-3E65-4996-AC82-E11F676F61F8}">
      <dgm:prSet/>
      <dgm:spPr/>
      <dgm:t>
        <a:bodyPr/>
        <a:lstStyle/>
        <a:p>
          <a:endParaRPr lang="ru-RU"/>
        </a:p>
      </dgm:t>
    </dgm:pt>
    <dgm:pt modelId="{9CFE585E-F196-4145-9D61-006140E858BE}">
      <dgm:prSet phldrT="[Текст]"/>
      <dgm:spPr/>
      <dgm:t>
        <a:bodyPr/>
        <a:lstStyle/>
        <a:p>
          <a:r>
            <a:rPr lang="en-US" b="1" dirty="0"/>
            <a:t>Active clients</a:t>
          </a:r>
          <a:r>
            <a:rPr lang="ru-RU" b="1" dirty="0"/>
            <a:t>  </a:t>
          </a:r>
        </a:p>
        <a:p>
          <a:r>
            <a:rPr lang="en-US" b="1" dirty="0"/>
            <a:t>27 487</a:t>
          </a:r>
          <a:endParaRPr lang="ru-RU" b="1" dirty="0"/>
        </a:p>
      </dgm:t>
    </dgm:pt>
    <dgm:pt modelId="{FEDED660-4D36-448F-83BE-556E93043E3C}" type="parTrans" cxnId="{8E445606-F6DE-49A6-961D-449D1643FF48}">
      <dgm:prSet/>
      <dgm:spPr/>
      <dgm:t>
        <a:bodyPr/>
        <a:lstStyle/>
        <a:p>
          <a:endParaRPr lang="ru-RU"/>
        </a:p>
      </dgm:t>
    </dgm:pt>
    <dgm:pt modelId="{F3A425D2-8A2B-4A34-AA46-3C57990B71B9}" type="sibTrans" cxnId="{8E445606-F6DE-49A6-961D-449D1643FF48}">
      <dgm:prSet/>
      <dgm:spPr/>
      <dgm:t>
        <a:bodyPr/>
        <a:lstStyle/>
        <a:p>
          <a:endParaRPr lang="ru-RU"/>
        </a:p>
      </dgm:t>
    </dgm:pt>
    <dgm:pt modelId="{126CAA87-7FB0-4E8C-A166-8DD1D77ACBC5}">
      <dgm:prSet phldrT="[Текст]" custT="1"/>
      <dgm:spPr/>
      <dgm:t>
        <a:bodyPr/>
        <a:lstStyle/>
        <a:p>
          <a:r>
            <a:rPr lang="en-US" sz="4400" b="1" dirty="0">
              <a:solidFill>
                <a:srgbClr val="002060"/>
              </a:solidFill>
            </a:rPr>
            <a:t>Capacity</a:t>
          </a:r>
          <a:endParaRPr lang="ru-RU" sz="4400" b="1" dirty="0">
            <a:solidFill>
              <a:srgbClr val="002060"/>
            </a:solidFill>
          </a:endParaRPr>
        </a:p>
      </dgm:t>
    </dgm:pt>
    <dgm:pt modelId="{FE6CF322-8712-4AF3-9F1F-582BF03A8AA1}" type="parTrans" cxnId="{4A1319BE-5406-41D0-A3EF-3F1FA3E7740D}">
      <dgm:prSet/>
      <dgm:spPr/>
      <dgm:t>
        <a:bodyPr/>
        <a:lstStyle/>
        <a:p>
          <a:endParaRPr lang="ru-RU"/>
        </a:p>
      </dgm:t>
    </dgm:pt>
    <dgm:pt modelId="{AFFC5BC5-792B-4867-9AD6-84EECD91D992}" type="sibTrans" cxnId="{4A1319BE-5406-41D0-A3EF-3F1FA3E7740D}">
      <dgm:prSet/>
      <dgm:spPr/>
      <dgm:t>
        <a:bodyPr/>
        <a:lstStyle/>
        <a:p>
          <a:endParaRPr lang="ru-RU"/>
        </a:p>
      </dgm:t>
    </dgm:pt>
    <dgm:pt modelId="{62633B24-A910-4808-8D8A-F314FE080EA5}">
      <dgm:prSet phldrT="[Текст]"/>
      <dgm:spPr/>
      <dgm:t>
        <a:bodyPr/>
        <a:lstStyle/>
        <a:p>
          <a:r>
            <a:rPr lang="en-US" b="1" dirty="0"/>
            <a:t>1HO</a:t>
          </a:r>
        </a:p>
        <a:p>
          <a:r>
            <a:rPr lang="ru-RU" b="1" dirty="0"/>
            <a:t>2</a:t>
          </a:r>
          <a:r>
            <a:rPr lang="en-US" b="1" dirty="0"/>
            <a:t>3 Branches</a:t>
          </a:r>
          <a:endParaRPr lang="ru-RU" b="1" dirty="0"/>
        </a:p>
        <a:p>
          <a:r>
            <a:rPr lang="en-US" b="1" dirty="0"/>
            <a:t>2</a:t>
          </a:r>
          <a:r>
            <a:rPr lang="ru-RU" b="1" dirty="0"/>
            <a:t> </a:t>
          </a:r>
          <a:r>
            <a:rPr lang="en-US" b="1" dirty="0"/>
            <a:t>suboffices</a:t>
          </a:r>
        </a:p>
      </dgm:t>
    </dgm:pt>
    <dgm:pt modelId="{436E8BBE-FBDE-4E0D-90E4-945585D3A4C7}" type="parTrans" cxnId="{0951FB81-2C61-40F2-8689-90C0DFD2A8BB}">
      <dgm:prSet/>
      <dgm:spPr/>
      <dgm:t>
        <a:bodyPr/>
        <a:lstStyle/>
        <a:p>
          <a:endParaRPr lang="ru-RU"/>
        </a:p>
      </dgm:t>
    </dgm:pt>
    <dgm:pt modelId="{0C6B90E6-CA10-45D0-9A50-7B61E31651ED}" type="sibTrans" cxnId="{0951FB81-2C61-40F2-8689-90C0DFD2A8BB}">
      <dgm:prSet/>
      <dgm:spPr/>
      <dgm:t>
        <a:bodyPr/>
        <a:lstStyle/>
        <a:p>
          <a:endParaRPr lang="ru-RU"/>
        </a:p>
      </dgm:t>
    </dgm:pt>
    <dgm:pt modelId="{5E6E9A0E-610A-409F-935F-9301DF2471D3}">
      <dgm:prSet phldrT="[Текст]"/>
      <dgm:spPr/>
      <dgm:t>
        <a:bodyPr/>
        <a:lstStyle/>
        <a:p>
          <a:r>
            <a:rPr lang="en-US" b="1" dirty="0"/>
            <a:t>Personnel</a:t>
          </a:r>
          <a:r>
            <a:rPr lang="ru-RU" b="1" dirty="0"/>
            <a:t> </a:t>
          </a:r>
          <a:endParaRPr lang="en-US" b="1" dirty="0"/>
        </a:p>
        <a:p>
          <a:r>
            <a:rPr lang="ru-RU" b="1" dirty="0"/>
            <a:t>219</a:t>
          </a:r>
        </a:p>
      </dgm:t>
    </dgm:pt>
    <dgm:pt modelId="{34D525FD-419B-4104-AA29-40A092722D34}" type="parTrans" cxnId="{D6BAE7C6-02B9-42BF-A532-F0F15A5EC914}">
      <dgm:prSet/>
      <dgm:spPr/>
      <dgm:t>
        <a:bodyPr/>
        <a:lstStyle/>
        <a:p>
          <a:endParaRPr lang="ru-RU"/>
        </a:p>
      </dgm:t>
    </dgm:pt>
    <dgm:pt modelId="{A496F79F-DFC5-485C-A0C4-4BB59E1FAE34}" type="sibTrans" cxnId="{D6BAE7C6-02B9-42BF-A532-F0F15A5EC914}">
      <dgm:prSet/>
      <dgm:spPr/>
      <dgm:t>
        <a:bodyPr/>
        <a:lstStyle/>
        <a:p>
          <a:endParaRPr lang="ru-RU"/>
        </a:p>
      </dgm:t>
    </dgm:pt>
    <dgm:pt modelId="{388DBDF0-7BAF-4DE8-9617-35997B54DA1D}">
      <dgm:prSet phldrT="[Текст]" custT="1"/>
      <dgm:spPr/>
      <dgm:t>
        <a:bodyPr/>
        <a:lstStyle/>
        <a:p>
          <a:r>
            <a:rPr lang="en-US" sz="4400" b="1" dirty="0">
              <a:solidFill>
                <a:srgbClr val="002060"/>
              </a:solidFill>
            </a:rPr>
            <a:t>Financial position</a:t>
          </a:r>
          <a:endParaRPr lang="ru-RU" sz="4400" b="1" dirty="0">
            <a:solidFill>
              <a:srgbClr val="002060"/>
            </a:solidFill>
          </a:endParaRPr>
        </a:p>
      </dgm:t>
    </dgm:pt>
    <dgm:pt modelId="{3A8603A5-8329-4002-8E66-2718AA8FCE11}" type="parTrans" cxnId="{73DAC04A-5CBB-4137-BB56-FDF4295CB355}">
      <dgm:prSet/>
      <dgm:spPr/>
      <dgm:t>
        <a:bodyPr/>
        <a:lstStyle/>
        <a:p>
          <a:endParaRPr lang="ru-RU"/>
        </a:p>
      </dgm:t>
    </dgm:pt>
    <dgm:pt modelId="{3965B8F1-850A-4DD5-AE9A-FCBCF36CA12B}" type="sibTrans" cxnId="{73DAC04A-5CBB-4137-BB56-FDF4295CB355}">
      <dgm:prSet/>
      <dgm:spPr/>
      <dgm:t>
        <a:bodyPr/>
        <a:lstStyle/>
        <a:p>
          <a:endParaRPr lang="ru-RU"/>
        </a:p>
      </dgm:t>
    </dgm:pt>
    <dgm:pt modelId="{5600CDAF-8A9B-47FF-8379-518DAEE938E0}">
      <dgm:prSet phldrT="[Текст]"/>
      <dgm:spPr/>
      <dgm:t>
        <a:bodyPr/>
        <a:lstStyle/>
        <a:p>
          <a:r>
            <a:rPr lang="en-US" b="1" dirty="0"/>
            <a:t>Assets</a:t>
          </a:r>
          <a:r>
            <a:rPr lang="ru-RU" b="1" dirty="0"/>
            <a:t> </a:t>
          </a:r>
        </a:p>
        <a:p>
          <a:r>
            <a:rPr lang="en-US" b="1" dirty="0"/>
            <a:t>$44 </a:t>
          </a:r>
          <a:r>
            <a:rPr lang="en-US" b="1" dirty="0" err="1"/>
            <a:t>mln</a:t>
          </a:r>
          <a:r>
            <a:rPr lang="en-US" b="1" dirty="0"/>
            <a:t>.</a:t>
          </a:r>
          <a:endParaRPr lang="ru-RU" b="1" dirty="0"/>
        </a:p>
      </dgm:t>
    </dgm:pt>
    <dgm:pt modelId="{7EDAF544-04B5-4210-BF80-80C27F9C40C3}" type="parTrans" cxnId="{601EC4D8-E058-448E-991B-387717E542EE}">
      <dgm:prSet/>
      <dgm:spPr/>
      <dgm:t>
        <a:bodyPr/>
        <a:lstStyle/>
        <a:p>
          <a:endParaRPr lang="ru-RU"/>
        </a:p>
      </dgm:t>
    </dgm:pt>
    <dgm:pt modelId="{E5665FA2-7113-4F5F-A768-FD45AA72A45B}" type="sibTrans" cxnId="{601EC4D8-E058-448E-991B-387717E542EE}">
      <dgm:prSet/>
      <dgm:spPr/>
      <dgm:t>
        <a:bodyPr/>
        <a:lstStyle/>
        <a:p>
          <a:endParaRPr lang="ru-RU"/>
        </a:p>
      </dgm:t>
    </dgm:pt>
    <dgm:pt modelId="{A6891CCB-43BE-4BE9-ACAD-DC3A05DA0ABE}">
      <dgm:prSet phldrT="[Текст]"/>
      <dgm:spPr/>
      <dgm:t>
        <a:bodyPr/>
        <a:lstStyle/>
        <a:p>
          <a:r>
            <a:rPr lang="en-US" b="1" dirty="0"/>
            <a:t>Equity</a:t>
          </a:r>
          <a:r>
            <a:rPr lang="ru-RU" b="1" dirty="0"/>
            <a:t> </a:t>
          </a:r>
        </a:p>
        <a:p>
          <a:r>
            <a:rPr lang="en-US" b="1" dirty="0"/>
            <a:t> $7 </a:t>
          </a:r>
          <a:r>
            <a:rPr lang="en-US" b="1" dirty="0" err="1"/>
            <a:t>mln</a:t>
          </a:r>
          <a:r>
            <a:rPr lang="en-US" b="1" dirty="0"/>
            <a:t>.</a:t>
          </a:r>
          <a:endParaRPr lang="ru-RU" b="1" dirty="0"/>
        </a:p>
      </dgm:t>
    </dgm:pt>
    <dgm:pt modelId="{C84C6AFD-6D48-47FF-BAC2-5E69E37A6657}" type="parTrans" cxnId="{1C458263-BB86-4611-80B5-7316E443CD0A}">
      <dgm:prSet/>
      <dgm:spPr/>
      <dgm:t>
        <a:bodyPr/>
        <a:lstStyle/>
        <a:p>
          <a:endParaRPr lang="ru-RU"/>
        </a:p>
      </dgm:t>
    </dgm:pt>
    <dgm:pt modelId="{795FE24E-0591-4632-BA3D-B297672CFC30}" type="sibTrans" cxnId="{1C458263-BB86-4611-80B5-7316E443CD0A}">
      <dgm:prSet/>
      <dgm:spPr/>
      <dgm:t>
        <a:bodyPr/>
        <a:lstStyle/>
        <a:p>
          <a:endParaRPr lang="ru-RU"/>
        </a:p>
      </dgm:t>
    </dgm:pt>
    <dgm:pt modelId="{1E1410B4-F609-4249-9543-FD0F3B1E6708}">
      <dgm:prSet/>
      <dgm:spPr/>
      <dgm:t>
        <a:bodyPr/>
        <a:lstStyle/>
        <a:p>
          <a:r>
            <a:rPr lang="en-US" b="1" dirty="0"/>
            <a:t>PAR 30 </a:t>
          </a:r>
        </a:p>
        <a:p>
          <a:r>
            <a:rPr lang="ru-RU" b="1" dirty="0"/>
            <a:t>1,20</a:t>
          </a:r>
          <a:r>
            <a:rPr lang="en-US" b="1" dirty="0"/>
            <a:t>%</a:t>
          </a:r>
          <a:endParaRPr lang="ru-RU" b="1" dirty="0"/>
        </a:p>
      </dgm:t>
    </dgm:pt>
    <dgm:pt modelId="{4B28B078-71E0-47DC-A8C8-52EF612DEB4F}" type="parTrans" cxnId="{13FCB990-868E-4000-8036-C5AA70C69FD1}">
      <dgm:prSet/>
      <dgm:spPr/>
      <dgm:t>
        <a:bodyPr/>
        <a:lstStyle/>
        <a:p>
          <a:endParaRPr lang="ru-RU"/>
        </a:p>
      </dgm:t>
    </dgm:pt>
    <dgm:pt modelId="{747A87EC-7313-4723-B4FB-0881259BEBB3}" type="sibTrans" cxnId="{13FCB990-868E-4000-8036-C5AA70C69FD1}">
      <dgm:prSet/>
      <dgm:spPr/>
      <dgm:t>
        <a:bodyPr/>
        <a:lstStyle/>
        <a:p>
          <a:endParaRPr lang="ru-RU"/>
        </a:p>
      </dgm:t>
    </dgm:pt>
    <dgm:pt modelId="{0FF83A39-FA40-432D-B61A-9049FBCBE955}">
      <dgm:prSet/>
      <dgm:spPr/>
      <dgm:t>
        <a:bodyPr/>
        <a:lstStyle/>
        <a:p>
          <a:r>
            <a:rPr lang="en-US" b="1" dirty="0"/>
            <a:t>Loan officers</a:t>
          </a:r>
        </a:p>
        <a:p>
          <a:r>
            <a:rPr lang="ru-RU" b="1" dirty="0"/>
            <a:t>151</a:t>
          </a:r>
          <a:endParaRPr lang="en-US" b="1" dirty="0"/>
        </a:p>
        <a:p>
          <a:r>
            <a:rPr lang="ru-RU" b="1" dirty="0"/>
            <a:t> </a:t>
          </a:r>
        </a:p>
      </dgm:t>
    </dgm:pt>
    <dgm:pt modelId="{91D0F7B6-2409-4F9B-9924-E506CD4A37D3}" type="parTrans" cxnId="{4664E0C8-A918-4513-BFE9-E9E4BFB68AC1}">
      <dgm:prSet/>
      <dgm:spPr/>
      <dgm:t>
        <a:bodyPr/>
        <a:lstStyle/>
        <a:p>
          <a:endParaRPr lang="ru-RU"/>
        </a:p>
      </dgm:t>
    </dgm:pt>
    <dgm:pt modelId="{8426E454-FED5-4522-B34B-35DAF6D5AFF2}" type="sibTrans" cxnId="{4664E0C8-A918-4513-BFE9-E9E4BFB68AC1}">
      <dgm:prSet/>
      <dgm:spPr/>
      <dgm:t>
        <a:bodyPr/>
        <a:lstStyle/>
        <a:p>
          <a:endParaRPr lang="ru-RU"/>
        </a:p>
      </dgm:t>
    </dgm:pt>
    <dgm:pt modelId="{7D450D1B-687B-4AFF-8154-ACF4098C7C05}">
      <dgm:prSet phldrT="[Текст]"/>
      <dgm:spPr/>
      <dgm:t>
        <a:bodyPr/>
        <a:lstStyle/>
        <a:p>
          <a:r>
            <a:rPr lang="en-US" b="1" dirty="0"/>
            <a:t>Net</a:t>
          </a:r>
          <a:r>
            <a:rPr lang="ru-RU" b="1" dirty="0"/>
            <a:t> </a:t>
          </a:r>
          <a:r>
            <a:rPr lang="en-US" b="1" dirty="0"/>
            <a:t>Profit</a:t>
          </a:r>
          <a:endParaRPr lang="ru-RU" b="1" dirty="0"/>
        </a:p>
        <a:p>
          <a:r>
            <a:rPr lang="en-US" b="1" dirty="0"/>
            <a:t>$1,5 </a:t>
          </a:r>
          <a:r>
            <a:rPr lang="en-US" b="1" dirty="0" err="1"/>
            <a:t>mln</a:t>
          </a:r>
          <a:r>
            <a:rPr lang="en-US" b="1" dirty="0"/>
            <a:t>.</a:t>
          </a:r>
          <a:endParaRPr lang="ru-RU" b="1" dirty="0"/>
        </a:p>
      </dgm:t>
    </dgm:pt>
    <dgm:pt modelId="{FFB30090-533D-454E-9229-665B6EC5B82F}" type="parTrans" cxnId="{AE36337D-B9C1-46A8-A216-8DA2A8297A47}">
      <dgm:prSet/>
      <dgm:spPr/>
      <dgm:t>
        <a:bodyPr/>
        <a:lstStyle/>
        <a:p>
          <a:endParaRPr lang="ru-KG"/>
        </a:p>
      </dgm:t>
    </dgm:pt>
    <dgm:pt modelId="{08260C17-DBB7-4AFC-BA4F-4178CD8C8D16}" type="sibTrans" cxnId="{AE36337D-B9C1-46A8-A216-8DA2A8297A47}">
      <dgm:prSet/>
      <dgm:spPr/>
      <dgm:t>
        <a:bodyPr/>
        <a:lstStyle/>
        <a:p>
          <a:endParaRPr lang="ru-KG"/>
        </a:p>
      </dgm:t>
    </dgm:pt>
    <dgm:pt modelId="{FACC73DC-E3E0-482B-8469-85B7D2AA88F6}" type="pres">
      <dgm:prSet presAssocID="{5FC7A622-50D4-41D1-AF86-0AE62147E906}" presName="theList" presStyleCnt="0">
        <dgm:presLayoutVars>
          <dgm:dir/>
          <dgm:animLvl val="lvl"/>
          <dgm:resizeHandles val="exact"/>
        </dgm:presLayoutVars>
      </dgm:prSet>
      <dgm:spPr/>
    </dgm:pt>
    <dgm:pt modelId="{DC856AA1-829B-4857-88D7-8059A55A4251}" type="pres">
      <dgm:prSet presAssocID="{77478BBC-FDD3-48CC-B3BC-BF8719262E9F}" presName="compNode" presStyleCnt="0"/>
      <dgm:spPr/>
    </dgm:pt>
    <dgm:pt modelId="{E9925BE6-38EE-481F-BF64-EED8147B308F}" type="pres">
      <dgm:prSet presAssocID="{77478BBC-FDD3-48CC-B3BC-BF8719262E9F}" presName="aNode" presStyleLbl="bgShp" presStyleIdx="0" presStyleCnt="3"/>
      <dgm:spPr/>
    </dgm:pt>
    <dgm:pt modelId="{CA9CA4B4-AF01-4815-91F1-645EF6EB94DF}" type="pres">
      <dgm:prSet presAssocID="{77478BBC-FDD3-48CC-B3BC-BF8719262E9F}" presName="textNode" presStyleLbl="bgShp" presStyleIdx="0" presStyleCnt="3"/>
      <dgm:spPr/>
    </dgm:pt>
    <dgm:pt modelId="{BB495CB1-CCB8-4D50-AE56-DBB80A43BAC0}" type="pres">
      <dgm:prSet presAssocID="{77478BBC-FDD3-48CC-B3BC-BF8719262E9F}" presName="compChildNode" presStyleCnt="0"/>
      <dgm:spPr/>
    </dgm:pt>
    <dgm:pt modelId="{5B8A8B88-D78B-4D1E-9148-7AADFBB0348B}" type="pres">
      <dgm:prSet presAssocID="{77478BBC-FDD3-48CC-B3BC-BF8719262E9F}" presName="theInnerList" presStyleCnt="0"/>
      <dgm:spPr/>
    </dgm:pt>
    <dgm:pt modelId="{5FE237E6-FED5-4319-A2D6-7C00CD0562CD}" type="pres">
      <dgm:prSet presAssocID="{6A8DD4FD-0D01-4FE1-BEF8-BDB75CAE2AE8}" presName="childNode" presStyleLbl="node1" presStyleIdx="0" presStyleCnt="9" custScaleX="102469" custScaleY="262067" custLinFactY="-14077" custLinFactNeighborX="-1794" custLinFactNeighborY="-100000">
        <dgm:presLayoutVars>
          <dgm:bulletEnabled val="1"/>
        </dgm:presLayoutVars>
      </dgm:prSet>
      <dgm:spPr/>
    </dgm:pt>
    <dgm:pt modelId="{86630E50-9E95-492D-BAF5-7B586C293EA0}" type="pres">
      <dgm:prSet presAssocID="{6A8DD4FD-0D01-4FE1-BEF8-BDB75CAE2AE8}" presName="aSpace2" presStyleCnt="0"/>
      <dgm:spPr/>
    </dgm:pt>
    <dgm:pt modelId="{DEE5B41D-D0ED-4DE6-B59A-AF77C5222BAE}" type="pres">
      <dgm:prSet presAssocID="{9CFE585E-F196-4145-9D61-006140E858BE}" presName="childNode" presStyleLbl="node1" presStyleIdx="1" presStyleCnt="9" custLinFactY="-14077" custLinFactNeighborX="-1794" custLinFactNeighborY="-100000">
        <dgm:presLayoutVars>
          <dgm:bulletEnabled val="1"/>
        </dgm:presLayoutVars>
      </dgm:prSet>
      <dgm:spPr/>
    </dgm:pt>
    <dgm:pt modelId="{5708808B-3BEF-4BB5-8353-CA83084CBF69}" type="pres">
      <dgm:prSet presAssocID="{9CFE585E-F196-4145-9D61-006140E858BE}" presName="aSpace2" presStyleCnt="0"/>
      <dgm:spPr/>
    </dgm:pt>
    <dgm:pt modelId="{A67C8ADE-B98B-4F68-A620-E5EDA9B41592}" type="pres">
      <dgm:prSet presAssocID="{1E1410B4-F609-4249-9543-FD0F3B1E6708}" presName="childNode" presStyleLbl="node1" presStyleIdx="2" presStyleCnt="9" custLinFactY="-14077" custLinFactNeighborX="-1794" custLinFactNeighborY="-100000">
        <dgm:presLayoutVars>
          <dgm:bulletEnabled val="1"/>
        </dgm:presLayoutVars>
      </dgm:prSet>
      <dgm:spPr/>
    </dgm:pt>
    <dgm:pt modelId="{79181FDC-DD83-4B82-B193-F4F82F977F93}" type="pres">
      <dgm:prSet presAssocID="{77478BBC-FDD3-48CC-B3BC-BF8719262E9F}" presName="aSpace" presStyleCnt="0"/>
      <dgm:spPr/>
    </dgm:pt>
    <dgm:pt modelId="{87150C01-6418-45B7-AE87-98074FD98649}" type="pres">
      <dgm:prSet presAssocID="{126CAA87-7FB0-4E8C-A166-8DD1D77ACBC5}" presName="compNode" presStyleCnt="0"/>
      <dgm:spPr/>
    </dgm:pt>
    <dgm:pt modelId="{3651D1DA-3D20-49AE-97D4-2C6B4B7DAFDE}" type="pres">
      <dgm:prSet presAssocID="{126CAA87-7FB0-4E8C-A166-8DD1D77ACBC5}" presName="aNode" presStyleLbl="bgShp" presStyleIdx="1" presStyleCnt="3"/>
      <dgm:spPr/>
    </dgm:pt>
    <dgm:pt modelId="{531D43C2-C25E-4EE9-9AC9-22BB8D646CB4}" type="pres">
      <dgm:prSet presAssocID="{126CAA87-7FB0-4E8C-A166-8DD1D77ACBC5}" presName="textNode" presStyleLbl="bgShp" presStyleIdx="1" presStyleCnt="3"/>
      <dgm:spPr/>
    </dgm:pt>
    <dgm:pt modelId="{23C172F9-60B1-417F-BCB4-EF3745844AA7}" type="pres">
      <dgm:prSet presAssocID="{126CAA87-7FB0-4E8C-A166-8DD1D77ACBC5}" presName="compChildNode" presStyleCnt="0"/>
      <dgm:spPr/>
    </dgm:pt>
    <dgm:pt modelId="{AC520EF3-9F7A-4A06-BDDE-0118A1B8C655}" type="pres">
      <dgm:prSet presAssocID="{126CAA87-7FB0-4E8C-A166-8DD1D77ACBC5}" presName="theInnerList" presStyleCnt="0"/>
      <dgm:spPr/>
    </dgm:pt>
    <dgm:pt modelId="{F77B7914-899A-4130-9E90-C007E2B8EA8B}" type="pres">
      <dgm:prSet presAssocID="{62633B24-A910-4808-8D8A-F314FE080EA5}" presName="childNode" presStyleLbl="node1" presStyleIdx="3" presStyleCnt="9" custLinFactY="-1035" custLinFactNeighborX="409" custLinFactNeighborY="-100000">
        <dgm:presLayoutVars>
          <dgm:bulletEnabled val="1"/>
        </dgm:presLayoutVars>
      </dgm:prSet>
      <dgm:spPr/>
    </dgm:pt>
    <dgm:pt modelId="{DA210FD4-F459-4403-81E9-32C9843E2369}" type="pres">
      <dgm:prSet presAssocID="{62633B24-A910-4808-8D8A-F314FE080EA5}" presName="aSpace2" presStyleCnt="0"/>
      <dgm:spPr/>
    </dgm:pt>
    <dgm:pt modelId="{9494580C-79A2-4D76-836B-7236D5815C9C}" type="pres">
      <dgm:prSet presAssocID="{5E6E9A0E-610A-409F-935F-9301DF2471D3}" presName="childNode" presStyleLbl="node1" presStyleIdx="4" presStyleCnt="9" custLinFactY="-4328" custLinFactNeighborX="-1794" custLinFactNeighborY="-100000">
        <dgm:presLayoutVars>
          <dgm:bulletEnabled val="1"/>
        </dgm:presLayoutVars>
      </dgm:prSet>
      <dgm:spPr/>
    </dgm:pt>
    <dgm:pt modelId="{80AD9A21-0850-458E-9F26-50A50AD68A58}" type="pres">
      <dgm:prSet presAssocID="{5E6E9A0E-610A-409F-935F-9301DF2471D3}" presName="aSpace2" presStyleCnt="0"/>
      <dgm:spPr/>
    </dgm:pt>
    <dgm:pt modelId="{B4B600F1-713B-4396-9C09-8700C06E90CA}" type="pres">
      <dgm:prSet presAssocID="{0FF83A39-FA40-432D-B61A-9049FBCBE955}" presName="childNode" presStyleLbl="node1" presStyleIdx="5" presStyleCnt="9" custScaleY="98961" custLinFactY="-4328" custLinFactNeighborX="-1794" custLinFactNeighborY="-100000">
        <dgm:presLayoutVars>
          <dgm:bulletEnabled val="1"/>
        </dgm:presLayoutVars>
      </dgm:prSet>
      <dgm:spPr/>
    </dgm:pt>
    <dgm:pt modelId="{E60688BC-D8DA-45D5-A7F3-51B85367642F}" type="pres">
      <dgm:prSet presAssocID="{126CAA87-7FB0-4E8C-A166-8DD1D77ACBC5}" presName="aSpace" presStyleCnt="0"/>
      <dgm:spPr/>
    </dgm:pt>
    <dgm:pt modelId="{47EFD33D-818F-4AB3-A5E3-6F3B202B9AF3}" type="pres">
      <dgm:prSet presAssocID="{388DBDF0-7BAF-4DE8-9617-35997B54DA1D}" presName="compNode" presStyleCnt="0"/>
      <dgm:spPr/>
    </dgm:pt>
    <dgm:pt modelId="{0DB323E7-DF17-47AE-9F29-D1BCD9506DA1}" type="pres">
      <dgm:prSet presAssocID="{388DBDF0-7BAF-4DE8-9617-35997B54DA1D}" presName="aNode" presStyleLbl="bgShp" presStyleIdx="2" presStyleCnt="3" custLinFactNeighborX="6871"/>
      <dgm:spPr/>
    </dgm:pt>
    <dgm:pt modelId="{0547CB72-E195-4493-A3D0-6D7145A2A6F9}" type="pres">
      <dgm:prSet presAssocID="{388DBDF0-7BAF-4DE8-9617-35997B54DA1D}" presName="textNode" presStyleLbl="bgShp" presStyleIdx="2" presStyleCnt="3"/>
      <dgm:spPr/>
    </dgm:pt>
    <dgm:pt modelId="{062CE256-858C-461E-862A-C29DDEEE5BC4}" type="pres">
      <dgm:prSet presAssocID="{388DBDF0-7BAF-4DE8-9617-35997B54DA1D}" presName="compChildNode" presStyleCnt="0"/>
      <dgm:spPr/>
    </dgm:pt>
    <dgm:pt modelId="{218CC133-5ADC-4845-A1B9-8A871473597D}" type="pres">
      <dgm:prSet presAssocID="{388DBDF0-7BAF-4DE8-9617-35997B54DA1D}" presName="theInnerList" presStyleCnt="0"/>
      <dgm:spPr/>
    </dgm:pt>
    <dgm:pt modelId="{4E06848F-23BE-40E7-AAD0-A1F9391A1510}" type="pres">
      <dgm:prSet presAssocID="{5600CDAF-8A9B-47FF-8379-518DAEE938E0}" presName="childNode" presStyleLbl="node1" presStyleIdx="6" presStyleCnt="9" custScaleY="28614" custLinFactNeighborX="-1794" custLinFactNeighborY="-46641">
        <dgm:presLayoutVars>
          <dgm:bulletEnabled val="1"/>
        </dgm:presLayoutVars>
      </dgm:prSet>
      <dgm:spPr/>
    </dgm:pt>
    <dgm:pt modelId="{24EAB8AD-BC10-4295-8748-AE3A571242D7}" type="pres">
      <dgm:prSet presAssocID="{5600CDAF-8A9B-47FF-8379-518DAEE938E0}" presName="aSpace2" presStyleCnt="0"/>
      <dgm:spPr/>
    </dgm:pt>
    <dgm:pt modelId="{5FA3CF00-B2D6-491E-B6EA-E2A765CA745F}" type="pres">
      <dgm:prSet presAssocID="{A6891CCB-43BE-4BE9-ACAD-DC3A05DA0ABE}" presName="childNode" presStyleLbl="node1" presStyleIdx="7" presStyleCnt="9" custScaleY="30323" custLinFactNeighborX="-1794" custLinFactNeighborY="-46641">
        <dgm:presLayoutVars>
          <dgm:bulletEnabled val="1"/>
        </dgm:presLayoutVars>
      </dgm:prSet>
      <dgm:spPr/>
    </dgm:pt>
    <dgm:pt modelId="{09F01ED9-234B-49B5-B327-56F7781A29F9}" type="pres">
      <dgm:prSet presAssocID="{A6891CCB-43BE-4BE9-ACAD-DC3A05DA0ABE}" presName="aSpace2" presStyleCnt="0"/>
      <dgm:spPr/>
    </dgm:pt>
    <dgm:pt modelId="{CD041277-C610-4529-A357-71D2D43A4A38}" type="pres">
      <dgm:prSet presAssocID="{7D450D1B-687B-4AFF-8154-ACF4098C7C05}" presName="childNode" presStyleLbl="node1" presStyleIdx="8" presStyleCnt="9" custScaleY="30323" custLinFactNeighborX="-1794" custLinFactNeighborY="-46641">
        <dgm:presLayoutVars>
          <dgm:bulletEnabled val="1"/>
        </dgm:presLayoutVars>
      </dgm:prSet>
      <dgm:spPr/>
    </dgm:pt>
  </dgm:ptLst>
  <dgm:cxnLst>
    <dgm:cxn modelId="{8E445606-F6DE-49A6-961D-449D1643FF48}" srcId="{77478BBC-FDD3-48CC-B3BC-BF8719262E9F}" destId="{9CFE585E-F196-4145-9D61-006140E858BE}" srcOrd="1" destOrd="0" parTransId="{FEDED660-4D36-448F-83BE-556E93043E3C}" sibTransId="{F3A425D2-8A2B-4A34-AA46-3C57990B71B9}"/>
    <dgm:cxn modelId="{61F24607-41A5-46AC-AC4B-80FA20E08D64}" type="presOf" srcId="{A6891CCB-43BE-4BE9-ACAD-DC3A05DA0ABE}" destId="{5FA3CF00-B2D6-491E-B6EA-E2A765CA745F}" srcOrd="0" destOrd="0" presId="urn:microsoft.com/office/officeart/2005/8/layout/lProcess2"/>
    <dgm:cxn modelId="{AA7D6F10-CDC7-48F2-9035-CF8620D6AF22}" srcId="{5FC7A622-50D4-41D1-AF86-0AE62147E906}" destId="{77478BBC-FDD3-48CC-B3BC-BF8719262E9F}" srcOrd="0" destOrd="0" parTransId="{40CD9BB0-0FAC-4C59-967B-DF88E4AA3DA5}" sibTransId="{13E93045-836C-43CB-BE06-42694C520C68}"/>
    <dgm:cxn modelId="{43981413-C826-4418-B8F4-E9527CE219BF}" type="presOf" srcId="{388DBDF0-7BAF-4DE8-9617-35997B54DA1D}" destId="{0DB323E7-DF17-47AE-9F29-D1BCD9506DA1}" srcOrd="0" destOrd="0" presId="urn:microsoft.com/office/officeart/2005/8/layout/lProcess2"/>
    <dgm:cxn modelId="{A0E8DF2B-BF5B-4330-BB37-F5C89086355A}" type="presOf" srcId="{9CFE585E-F196-4145-9D61-006140E858BE}" destId="{DEE5B41D-D0ED-4DE6-B59A-AF77C5222BAE}" srcOrd="0" destOrd="0" presId="urn:microsoft.com/office/officeart/2005/8/layout/lProcess2"/>
    <dgm:cxn modelId="{57B7FE2C-B753-49CA-BE13-3D7E3A78FA21}" type="presOf" srcId="{126CAA87-7FB0-4E8C-A166-8DD1D77ACBC5}" destId="{3651D1DA-3D20-49AE-97D4-2C6B4B7DAFDE}" srcOrd="0" destOrd="0" presId="urn:microsoft.com/office/officeart/2005/8/layout/lProcess2"/>
    <dgm:cxn modelId="{DDF6D52D-13C7-41B9-A53F-E7139AD01C45}" type="presOf" srcId="{0FF83A39-FA40-432D-B61A-9049FBCBE955}" destId="{B4B600F1-713B-4396-9C09-8700C06E90CA}" srcOrd="0" destOrd="0" presId="urn:microsoft.com/office/officeart/2005/8/layout/lProcess2"/>
    <dgm:cxn modelId="{951D7A3B-E90D-4FB9-A3D7-1524216929E0}" type="presOf" srcId="{77478BBC-FDD3-48CC-B3BC-BF8719262E9F}" destId="{E9925BE6-38EE-481F-BF64-EED8147B308F}" srcOrd="0" destOrd="0" presId="urn:microsoft.com/office/officeart/2005/8/layout/lProcess2"/>
    <dgm:cxn modelId="{8723655B-C6CF-426D-A65E-F57C8241B790}" type="presOf" srcId="{6A8DD4FD-0D01-4FE1-BEF8-BDB75CAE2AE8}" destId="{5FE237E6-FED5-4319-A2D6-7C00CD0562CD}" srcOrd="0" destOrd="0" presId="urn:microsoft.com/office/officeart/2005/8/layout/lProcess2"/>
    <dgm:cxn modelId="{1C458263-BB86-4611-80B5-7316E443CD0A}" srcId="{388DBDF0-7BAF-4DE8-9617-35997B54DA1D}" destId="{A6891CCB-43BE-4BE9-ACAD-DC3A05DA0ABE}" srcOrd="1" destOrd="0" parTransId="{C84C6AFD-6D48-47FF-BAC2-5E69E37A6657}" sibTransId="{795FE24E-0591-4632-BA3D-B297672CFC30}"/>
    <dgm:cxn modelId="{73DAC04A-5CBB-4137-BB56-FDF4295CB355}" srcId="{5FC7A622-50D4-41D1-AF86-0AE62147E906}" destId="{388DBDF0-7BAF-4DE8-9617-35997B54DA1D}" srcOrd="2" destOrd="0" parTransId="{3A8603A5-8329-4002-8E66-2718AA8FCE11}" sibTransId="{3965B8F1-850A-4DD5-AE9A-FCBCF36CA12B}"/>
    <dgm:cxn modelId="{64536471-68FE-4E0D-AD45-E370F98B2372}" type="presOf" srcId="{5600CDAF-8A9B-47FF-8379-518DAEE938E0}" destId="{4E06848F-23BE-40E7-AAD0-A1F9391A1510}" srcOrd="0" destOrd="0" presId="urn:microsoft.com/office/officeart/2005/8/layout/lProcess2"/>
    <dgm:cxn modelId="{666AC455-39FE-4D06-8684-247005134AD8}" type="presOf" srcId="{5FC7A622-50D4-41D1-AF86-0AE62147E906}" destId="{FACC73DC-E3E0-482B-8469-85B7D2AA88F6}" srcOrd="0" destOrd="0" presId="urn:microsoft.com/office/officeart/2005/8/layout/lProcess2"/>
    <dgm:cxn modelId="{AE36337D-B9C1-46A8-A216-8DA2A8297A47}" srcId="{388DBDF0-7BAF-4DE8-9617-35997B54DA1D}" destId="{7D450D1B-687B-4AFF-8154-ACF4098C7C05}" srcOrd="2" destOrd="0" parTransId="{FFB30090-533D-454E-9229-665B6EC5B82F}" sibTransId="{08260C17-DBB7-4AFC-BA4F-4178CD8C8D16}"/>
    <dgm:cxn modelId="{0951FB81-2C61-40F2-8689-90C0DFD2A8BB}" srcId="{126CAA87-7FB0-4E8C-A166-8DD1D77ACBC5}" destId="{62633B24-A910-4808-8D8A-F314FE080EA5}" srcOrd="0" destOrd="0" parTransId="{436E8BBE-FBDE-4E0D-90E4-945585D3A4C7}" sibTransId="{0C6B90E6-CA10-45D0-9A50-7B61E31651ED}"/>
    <dgm:cxn modelId="{13FCB990-868E-4000-8036-C5AA70C69FD1}" srcId="{77478BBC-FDD3-48CC-B3BC-BF8719262E9F}" destId="{1E1410B4-F609-4249-9543-FD0F3B1E6708}" srcOrd="2" destOrd="0" parTransId="{4B28B078-71E0-47DC-A8C8-52EF612DEB4F}" sibTransId="{747A87EC-7313-4723-B4FB-0881259BEBB3}"/>
    <dgm:cxn modelId="{19178591-09F9-483A-B5E0-070A4FADBE22}" type="presOf" srcId="{77478BBC-FDD3-48CC-B3BC-BF8719262E9F}" destId="{CA9CA4B4-AF01-4815-91F1-645EF6EB94DF}" srcOrd="1" destOrd="0" presId="urn:microsoft.com/office/officeart/2005/8/layout/lProcess2"/>
    <dgm:cxn modelId="{19E49EB1-B7FA-4E3B-BCA7-D39C6DA10648}" type="presOf" srcId="{7D450D1B-687B-4AFF-8154-ACF4098C7C05}" destId="{CD041277-C610-4529-A357-71D2D43A4A38}" srcOrd="0" destOrd="0" presId="urn:microsoft.com/office/officeart/2005/8/layout/lProcess2"/>
    <dgm:cxn modelId="{BFCCCBBA-A638-4A4D-A529-08C6631E0225}" type="presOf" srcId="{1E1410B4-F609-4249-9543-FD0F3B1E6708}" destId="{A67C8ADE-B98B-4F68-A620-E5EDA9B41592}" srcOrd="0" destOrd="0" presId="urn:microsoft.com/office/officeart/2005/8/layout/lProcess2"/>
    <dgm:cxn modelId="{4A1319BE-5406-41D0-A3EF-3F1FA3E7740D}" srcId="{5FC7A622-50D4-41D1-AF86-0AE62147E906}" destId="{126CAA87-7FB0-4E8C-A166-8DD1D77ACBC5}" srcOrd="1" destOrd="0" parTransId="{FE6CF322-8712-4AF3-9F1F-582BF03A8AA1}" sibTransId="{AFFC5BC5-792B-4867-9AD6-84EECD91D992}"/>
    <dgm:cxn modelId="{4A3BA4C0-9BA6-40E7-B720-3A909B9E2DCB}" type="presOf" srcId="{5E6E9A0E-610A-409F-935F-9301DF2471D3}" destId="{9494580C-79A2-4D76-836B-7236D5815C9C}" srcOrd="0" destOrd="0" presId="urn:microsoft.com/office/officeart/2005/8/layout/lProcess2"/>
    <dgm:cxn modelId="{D6BAE7C6-02B9-42BF-A532-F0F15A5EC914}" srcId="{126CAA87-7FB0-4E8C-A166-8DD1D77ACBC5}" destId="{5E6E9A0E-610A-409F-935F-9301DF2471D3}" srcOrd="1" destOrd="0" parTransId="{34D525FD-419B-4104-AA29-40A092722D34}" sibTransId="{A496F79F-DFC5-485C-A0C4-4BB59E1FAE34}"/>
    <dgm:cxn modelId="{1ABEF3C7-E71C-4343-A652-4F21E97B2DCC}" type="presOf" srcId="{388DBDF0-7BAF-4DE8-9617-35997B54DA1D}" destId="{0547CB72-E195-4493-A3D0-6D7145A2A6F9}" srcOrd="1" destOrd="0" presId="urn:microsoft.com/office/officeart/2005/8/layout/lProcess2"/>
    <dgm:cxn modelId="{4664E0C8-A918-4513-BFE9-E9E4BFB68AC1}" srcId="{126CAA87-7FB0-4E8C-A166-8DD1D77ACBC5}" destId="{0FF83A39-FA40-432D-B61A-9049FBCBE955}" srcOrd="2" destOrd="0" parTransId="{91D0F7B6-2409-4F9B-9924-E506CD4A37D3}" sibTransId="{8426E454-FED5-4522-B34B-35DAF6D5AFF2}"/>
    <dgm:cxn modelId="{CB7A45CC-4B33-431A-8F96-9DB29A38CDDE}" type="presOf" srcId="{62633B24-A910-4808-8D8A-F314FE080EA5}" destId="{F77B7914-899A-4130-9E90-C007E2B8EA8B}" srcOrd="0" destOrd="0" presId="urn:microsoft.com/office/officeart/2005/8/layout/lProcess2"/>
    <dgm:cxn modelId="{601EC4D8-E058-448E-991B-387717E542EE}" srcId="{388DBDF0-7BAF-4DE8-9617-35997B54DA1D}" destId="{5600CDAF-8A9B-47FF-8379-518DAEE938E0}" srcOrd="0" destOrd="0" parTransId="{7EDAF544-04B5-4210-BF80-80C27F9C40C3}" sibTransId="{E5665FA2-7113-4F5F-A768-FD45AA72A45B}"/>
    <dgm:cxn modelId="{ADAB4FEB-4AE7-402C-92EE-8116118D79C1}" type="presOf" srcId="{126CAA87-7FB0-4E8C-A166-8DD1D77ACBC5}" destId="{531D43C2-C25E-4EE9-9AC9-22BB8D646CB4}" srcOrd="1" destOrd="0" presId="urn:microsoft.com/office/officeart/2005/8/layout/lProcess2"/>
    <dgm:cxn modelId="{4D05C8FD-3E65-4996-AC82-E11F676F61F8}" srcId="{77478BBC-FDD3-48CC-B3BC-BF8719262E9F}" destId="{6A8DD4FD-0D01-4FE1-BEF8-BDB75CAE2AE8}" srcOrd="0" destOrd="0" parTransId="{01411AF2-31A2-4D2C-A301-7501DA49FFF5}" sibTransId="{51946238-C541-470E-8B2B-34A19DF19E6F}"/>
    <dgm:cxn modelId="{6DDFE091-7048-466D-A8C0-0F35DF6A1F2A}" type="presParOf" srcId="{FACC73DC-E3E0-482B-8469-85B7D2AA88F6}" destId="{DC856AA1-829B-4857-88D7-8059A55A4251}" srcOrd="0" destOrd="0" presId="urn:microsoft.com/office/officeart/2005/8/layout/lProcess2"/>
    <dgm:cxn modelId="{A59293A2-8D3F-4ADD-B467-A22E46EF4B0B}" type="presParOf" srcId="{DC856AA1-829B-4857-88D7-8059A55A4251}" destId="{E9925BE6-38EE-481F-BF64-EED8147B308F}" srcOrd="0" destOrd="0" presId="urn:microsoft.com/office/officeart/2005/8/layout/lProcess2"/>
    <dgm:cxn modelId="{2AF33A84-38BE-4D62-8886-2BC7040294B1}" type="presParOf" srcId="{DC856AA1-829B-4857-88D7-8059A55A4251}" destId="{CA9CA4B4-AF01-4815-91F1-645EF6EB94DF}" srcOrd="1" destOrd="0" presId="urn:microsoft.com/office/officeart/2005/8/layout/lProcess2"/>
    <dgm:cxn modelId="{DE972F2F-028E-4609-80D3-1D953F97C62F}" type="presParOf" srcId="{DC856AA1-829B-4857-88D7-8059A55A4251}" destId="{BB495CB1-CCB8-4D50-AE56-DBB80A43BAC0}" srcOrd="2" destOrd="0" presId="urn:microsoft.com/office/officeart/2005/8/layout/lProcess2"/>
    <dgm:cxn modelId="{DA878948-BBF9-4BD5-B220-6C544F432D73}" type="presParOf" srcId="{BB495CB1-CCB8-4D50-AE56-DBB80A43BAC0}" destId="{5B8A8B88-D78B-4D1E-9148-7AADFBB0348B}" srcOrd="0" destOrd="0" presId="urn:microsoft.com/office/officeart/2005/8/layout/lProcess2"/>
    <dgm:cxn modelId="{D8C39050-1230-4CC6-8972-738CBACD884E}" type="presParOf" srcId="{5B8A8B88-D78B-4D1E-9148-7AADFBB0348B}" destId="{5FE237E6-FED5-4319-A2D6-7C00CD0562CD}" srcOrd="0" destOrd="0" presId="urn:microsoft.com/office/officeart/2005/8/layout/lProcess2"/>
    <dgm:cxn modelId="{0BFC2571-3AA6-44E2-91B1-E81CA55D040B}" type="presParOf" srcId="{5B8A8B88-D78B-4D1E-9148-7AADFBB0348B}" destId="{86630E50-9E95-492D-BAF5-7B586C293EA0}" srcOrd="1" destOrd="0" presId="urn:microsoft.com/office/officeart/2005/8/layout/lProcess2"/>
    <dgm:cxn modelId="{1CB8CD97-B22F-4841-9594-ECF8F8ECB6E5}" type="presParOf" srcId="{5B8A8B88-D78B-4D1E-9148-7AADFBB0348B}" destId="{DEE5B41D-D0ED-4DE6-B59A-AF77C5222BAE}" srcOrd="2" destOrd="0" presId="urn:microsoft.com/office/officeart/2005/8/layout/lProcess2"/>
    <dgm:cxn modelId="{BA2F0349-82CA-445D-870A-741E59B8DF67}" type="presParOf" srcId="{5B8A8B88-D78B-4D1E-9148-7AADFBB0348B}" destId="{5708808B-3BEF-4BB5-8353-CA83084CBF69}" srcOrd="3" destOrd="0" presId="urn:microsoft.com/office/officeart/2005/8/layout/lProcess2"/>
    <dgm:cxn modelId="{AB8D1259-3C58-41B2-AACC-77E27E7AFA85}" type="presParOf" srcId="{5B8A8B88-D78B-4D1E-9148-7AADFBB0348B}" destId="{A67C8ADE-B98B-4F68-A620-E5EDA9B41592}" srcOrd="4" destOrd="0" presId="urn:microsoft.com/office/officeart/2005/8/layout/lProcess2"/>
    <dgm:cxn modelId="{04397AF6-747C-47C6-8E80-5968BC18B90C}" type="presParOf" srcId="{FACC73DC-E3E0-482B-8469-85B7D2AA88F6}" destId="{79181FDC-DD83-4B82-B193-F4F82F977F93}" srcOrd="1" destOrd="0" presId="urn:microsoft.com/office/officeart/2005/8/layout/lProcess2"/>
    <dgm:cxn modelId="{950071F0-4F53-41CA-80EE-3C625D9FA5E7}" type="presParOf" srcId="{FACC73DC-E3E0-482B-8469-85B7D2AA88F6}" destId="{87150C01-6418-45B7-AE87-98074FD98649}" srcOrd="2" destOrd="0" presId="urn:microsoft.com/office/officeart/2005/8/layout/lProcess2"/>
    <dgm:cxn modelId="{16BD0AA4-0186-4CB5-9DBE-F4952FBB5036}" type="presParOf" srcId="{87150C01-6418-45B7-AE87-98074FD98649}" destId="{3651D1DA-3D20-49AE-97D4-2C6B4B7DAFDE}" srcOrd="0" destOrd="0" presId="urn:microsoft.com/office/officeart/2005/8/layout/lProcess2"/>
    <dgm:cxn modelId="{B149F214-861C-41A0-8642-FD1071BC5B4D}" type="presParOf" srcId="{87150C01-6418-45B7-AE87-98074FD98649}" destId="{531D43C2-C25E-4EE9-9AC9-22BB8D646CB4}" srcOrd="1" destOrd="0" presId="urn:microsoft.com/office/officeart/2005/8/layout/lProcess2"/>
    <dgm:cxn modelId="{E88C0F5C-427D-4D55-98C9-3C9FE3C59838}" type="presParOf" srcId="{87150C01-6418-45B7-AE87-98074FD98649}" destId="{23C172F9-60B1-417F-BCB4-EF3745844AA7}" srcOrd="2" destOrd="0" presId="urn:microsoft.com/office/officeart/2005/8/layout/lProcess2"/>
    <dgm:cxn modelId="{C5837157-72AB-484E-82A3-F9B60C54EAD1}" type="presParOf" srcId="{23C172F9-60B1-417F-BCB4-EF3745844AA7}" destId="{AC520EF3-9F7A-4A06-BDDE-0118A1B8C655}" srcOrd="0" destOrd="0" presId="urn:microsoft.com/office/officeart/2005/8/layout/lProcess2"/>
    <dgm:cxn modelId="{F7A50D79-3F38-45C1-B0C3-A64AA909AA44}" type="presParOf" srcId="{AC520EF3-9F7A-4A06-BDDE-0118A1B8C655}" destId="{F77B7914-899A-4130-9E90-C007E2B8EA8B}" srcOrd="0" destOrd="0" presId="urn:microsoft.com/office/officeart/2005/8/layout/lProcess2"/>
    <dgm:cxn modelId="{8D18C783-1AD6-47FB-B1D5-D0C088DAAAE8}" type="presParOf" srcId="{AC520EF3-9F7A-4A06-BDDE-0118A1B8C655}" destId="{DA210FD4-F459-4403-81E9-32C9843E2369}" srcOrd="1" destOrd="0" presId="urn:microsoft.com/office/officeart/2005/8/layout/lProcess2"/>
    <dgm:cxn modelId="{F9F9B1F4-8733-47F5-AD21-E74E0CC33A45}" type="presParOf" srcId="{AC520EF3-9F7A-4A06-BDDE-0118A1B8C655}" destId="{9494580C-79A2-4D76-836B-7236D5815C9C}" srcOrd="2" destOrd="0" presId="urn:microsoft.com/office/officeart/2005/8/layout/lProcess2"/>
    <dgm:cxn modelId="{C10CF889-F94E-402A-BC41-5F4F4FA43A09}" type="presParOf" srcId="{AC520EF3-9F7A-4A06-BDDE-0118A1B8C655}" destId="{80AD9A21-0850-458E-9F26-50A50AD68A58}" srcOrd="3" destOrd="0" presId="urn:microsoft.com/office/officeart/2005/8/layout/lProcess2"/>
    <dgm:cxn modelId="{9DA11A9A-89DF-4DEC-A8D3-55953DE60D77}" type="presParOf" srcId="{AC520EF3-9F7A-4A06-BDDE-0118A1B8C655}" destId="{B4B600F1-713B-4396-9C09-8700C06E90CA}" srcOrd="4" destOrd="0" presId="urn:microsoft.com/office/officeart/2005/8/layout/lProcess2"/>
    <dgm:cxn modelId="{6BC0E78E-54A8-4002-910D-D0CB7586F91D}" type="presParOf" srcId="{FACC73DC-E3E0-482B-8469-85B7D2AA88F6}" destId="{E60688BC-D8DA-45D5-A7F3-51B85367642F}" srcOrd="3" destOrd="0" presId="urn:microsoft.com/office/officeart/2005/8/layout/lProcess2"/>
    <dgm:cxn modelId="{6AFAD919-D325-431C-8DE4-8615CB4937D6}" type="presParOf" srcId="{FACC73DC-E3E0-482B-8469-85B7D2AA88F6}" destId="{47EFD33D-818F-4AB3-A5E3-6F3B202B9AF3}" srcOrd="4" destOrd="0" presId="urn:microsoft.com/office/officeart/2005/8/layout/lProcess2"/>
    <dgm:cxn modelId="{E81DC2D7-286E-476F-B830-157777495EA6}" type="presParOf" srcId="{47EFD33D-818F-4AB3-A5E3-6F3B202B9AF3}" destId="{0DB323E7-DF17-47AE-9F29-D1BCD9506DA1}" srcOrd="0" destOrd="0" presId="urn:microsoft.com/office/officeart/2005/8/layout/lProcess2"/>
    <dgm:cxn modelId="{30B831D3-AC57-422E-BB20-D25963FB8DEA}" type="presParOf" srcId="{47EFD33D-818F-4AB3-A5E3-6F3B202B9AF3}" destId="{0547CB72-E195-4493-A3D0-6D7145A2A6F9}" srcOrd="1" destOrd="0" presId="urn:microsoft.com/office/officeart/2005/8/layout/lProcess2"/>
    <dgm:cxn modelId="{C699C514-4495-426E-9137-146EF82CAC98}" type="presParOf" srcId="{47EFD33D-818F-4AB3-A5E3-6F3B202B9AF3}" destId="{062CE256-858C-461E-862A-C29DDEEE5BC4}" srcOrd="2" destOrd="0" presId="urn:microsoft.com/office/officeart/2005/8/layout/lProcess2"/>
    <dgm:cxn modelId="{EAE4F1F4-9A1E-4814-A259-48C9D37331F1}" type="presParOf" srcId="{062CE256-858C-461E-862A-C29DDEEE5BC4}" destId="{218CC133-5ADC-4845-A1B9-8A871473597D}" srcOrd="0" destOrd="0" presId="urn:microsoft.com/office/officeart/2005/8/layout/lProcess2"/>
    <dgm:cxn modelId="{DE36EE4A-1217-4E27-A7F1-DDEC5365F421}" type="presParOf" srcId="{218CC133-5ADC-4845-A1B9-8A871473597D}" destId="{4E06848F-23BE-40E7-AAD0-A1F9391A1510}" srcOrd="0" destOrd="0" presId="urn:microsoft.com/office/officeart/2005/8/layout/lProcess2"/>
    <dgm:cxn modelId="{1CFD7738-2700-4378-8929-BA1EC23FA09E}" type="presParOf" srcId="{218CC133-5ADC-4845-A1B9-8A871473597D}" destId="{24EAB8AD-BC10-4295-8748-AE3A571242D7}" srcOrd="1" destOrd="0" presId="urn:microsoft.com/office/officeart/2005/8/layout/lProcess2"/>
    <dgm:cxn modelId="{905DB23D-25FE-43EF-B1EC-2AE229D6CB0E}" type="presParOf" srcId="{218CC133-5ADC-4845-A1B9-8A871473597D}" destId="{5FA3CF00-B2D6-491E-B6EA-E2A765CA745F}" srcOrd="2" destOrd="0" presId="urn:microsoft.com/office/officeart/2005/8/layout/lProcess2"/>
    <dgm:cxn modelId="{7E9851C0-417C-4100-8DD1-0956C65AC0AF}" type="presParOf" srcId="{218CC133-5ADC-4845-A1B9-8A871473597D}" destId="{09F01ED9-234B-49B5-B327-56F7781A29F9}" srcOrd="3" destOrd="0" presId="urn:microsoft.com/office/officeart/2005/8/layout/lProcess2"/>
    <dgm:cxn modelId="{63401CB7-00AC-4CFC-9D9C-3600FC06A63D}" type="presParOf" srcId="{218CC133-5ADC-4845-A1B9-8A871473597D}" destId="{CD041277-C610-4529-A357-71D2D43A4A38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D9E7-DF72-43D8-841B-8D5EF5F1EC6D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700" b="1" kern="1200" dirty="0"/>
            <a:t>          </a:t>
          </a:r>
          <a:r>
            <a:rPr lang="en-US" sz="4700" b="1" kern="1200" dirty="0"/>
            <a:t>Kyrgyzstan (as for 2023)</a:t>
          </a:r>
          <a:endParaRPr lang="ru-KG" sz="4700" kern="1200" dirty="0"/>
        </a:p>
      </dsp:txBody>
      <dsp:txXfrm>
        <a:off x="55030" y="62882"/>
        <a:ext cx="8119540" cy="10172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9D346F-C907-42DE-B638-5C5AB72041DB}">
      <dsp:nvSpPr>
        <dsp:cNvPr id="0" name=""/>
        <dsp:cNvSpPr/>
      </dsp:nvSpPr>
      <dsp:spPr>
        <a:xfrm>
          <a:off x="1397751" y="1524000"/>
          <a:ext cx="379902" cy="1085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951" y="0"/>
              </a:lnTo>
              <a:lnTo>
                <a:pt x="189951" y="1085850"/>
              </a:lnTo>
              <a:lnTo>
                <a:pt x="379902" y="10858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G" sz="500" b="1" kern="1200"/>
        </a:p>
      </dsp:txBody>
      <dsp:txXfrm>
        <a:off x="1558943" y="2038165"/>
        <a:ext cx="57519" cy="57519"/>
      </dsp:txXfrm>
    </dsp:sp>
    <dsp:sp modelId="{FCBA7860-35B0-4DE3-9501-29778D316DAC}">
      <dsp:nvSpPr>
        <dsp:cNvPr id="0" name=""/>
        <dsp:cNvSpPr/>
      </dsp:nvSpPr>
      <dsp:spPr>
        <a:xfrm>
          <a:off x="1397751" y="1524000"/>
          <a:ext cx="379902" cy="361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951" y="0"/>
              </a:lnTo>
              <a:lnTo>
                <a:pt x="189951" y="361950"/>
              </a:lnTo>
              <a:lnTo>
                <a:pt x="379902" y="36195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G" sz="500" b="1" kern="1200"/>
        </a:p>
      </dsp:txBody>
      <dsp:txXfrm>
        <a:off x="1574585" y="1691856"/>
        <a:ext cx="26236" cy="26236"/>
      </dsp:txXfrm>
    </dsp:sp>
    <dsp:sp modelId="{87BDBF06-718E-4F4C-832D-0CE405AB3ED3}">
      <dsp:nvSpPr>
        <dsp:cNvPr id="0" name=""/>
        <dsp:cNvSpPr/>
      </dsp:nvSpPr>
      <dsp:spPr>
        <a:xfrm>
          <a:off x="1397751" y="1162050"/>
          <a:ext cx="379902" cy="361950"/>
        </a:xfrm>
        <a:custGeom>
          <a:avLst/>
          <a:gdLst/>
          <a:ahLst/>
          <a:cxnLst/>
          <a:rect l="0" t="0" r="0" b="0"/>
          <a:pathLst>
            <a:path>
              <a:moveTo>
                <a:pt x="0" y="361950"/>
              </a:moveTo>
              <a:lnTo>
                <a:pt x="189951" y="361950"/>
              </a:lnTo>
              <a:lnTo>
                <a:pt x="189951" y="0"/>
              </a:lnTo>
              <a:lnTo>
                <a:pt x="37990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G" sz="500" b="1" kern="1200"/>
        </a:p>
      </dsp:txBody>
      <dsp:txXfrm>
        <a:off x="1574585" y="1329906"/>
        <a:ext cx="26236" cy="26236"/>
      </dsp:txXfrm>
    </dsp:sp>
    <dsp:sp modelId="{679B0533-27FD-43DB-B1DC-36C4892F81BB}">
      <dsp:nvSpPr>
        <dsp:cNvPr id="0" name=""/>
        <dsp:cNvSpPr/>
      </dsp:nvSpPr>
      <dsp:spPr>
        <a:xfrm>
          <a:off x="1397751" y="438150"/>
          <a:ext cx="379902" cy="1085850"/>
        </a:xfrm>
        <a:custGeom>
          <a:avLst/>
          <a:gdLst/>
          <a:ahLst/>
          <a:cxnLst/>
          <a:rect l="0" t="0" r="0" b="0"/>
          <a:pathLst>
            <a:path>
              <a:moveTo>
                <a:pt x="0" y="1085850"/>
              </a:moveTo>
              <a:lnTo>
                <a:pt x="189951" y="1085850"/>
              </a:lnTo>
              <a:lnTo>
                <a:pt x="189951" y="0"/>
              </a:lnTo>
              <a:lnTo>
                <a:pt x="37990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G" sz="500" b="1" kern="1200"/>
        </a:p>
      </dsp:txBody>
      <dsp:txXfrm>
        <a:off x="1558943" y="952315"/>
        <a:ext cx="57519" cy="57519"/>
      </dsp:txXfrm>
    </dsp:sp>
    <dsp:sp modelId="{BD2CA0AF-47D5-4B06-BBA1-E24B93D12D40}">
      <dsp:nvSpPr>
        <dsp:cNvPr id="0" name=""/>
        <dsp:cNvSpPr/>
      </dsp:nvSpPr>
      <dsp:spPr>
        <a:xfrm rot="16200000">
          <a:off x="-415808" y="1234440"/>
          <a:ext cx="3048000" cy="5791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Financial system	</a:t>
          </a:r>
          <a:endParaRPr lang="ru-KG" sz="3300" b="1" kern="1200" dirty="0"/>
        </a:p>
      </dsp:txBody>
      <dsp:txXfrm>
        <a:off x="-415808" y="1234440"/>
        <a:ext cx="3048000" cy="579120"/>
      </dsp:txXfrm>
    </dsp:sp>
    <dsp:sp modelId="{F18FBA68-86B9-4E06-B5A6-D6A5D2FC35AF}">
      <dsp:nvSpPr>
        <dsp:cNvPr id="0" name=""/>
        <dsp:cNvSpPr/>
      </dsp:nvSpPr>
      <dsp:spPr>
        <a:xfrm>
          <a:off x="1777654" y="148589"/>
          <a:ext cx="1899513" cy="5791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Banks - 23</a:t>
          </a:r>
          <a:endParaRPr lang="ru-KG" sz="2500" b="1" kern="1200" dirty="0"/>
        </a:p>
      </dsp:txBody>
      <dsp:txXfrm>
        <a:off x="1777654" y="148589"/>
        <a:ext cx="1899513" cy="579120"/>
      </dsp:txXfrm>
    </dsp:sp>
    <dsp:sp modelId="{D677CE8F-B2FD-409A-810E-1208FE8950F7}">
      <dsp:nvSpPr>
        <dsp:cNvPr id="0" name=""/>
        <dsp:cNvSpPr/>
      </dsp:nvSpPr>
      <dsp:spPr>
        <a:xfrm>
          <a:off x="1777654" y="872490"/>
          <a:ext cx="1899513" cy="5791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MFIs - 121</a:t>
          </a:r>
          <a:endParaRPr lang="ru-KG" sz="2500" b="1" kern="1200" dirty="0"/>
        </a:p>
      </dsp:txBody>
      <dsp:txXfrm>
        <a:off x="1777654" y="872490"/>
        <a:ext cx="1899513" cy="579120"/>
      </dsp:txXfrm>
    </dsp:sp>
    <dsp:sp modelId="{693F0F3C-CA18-4139-8F97-50D402792BE4}">
      <dsp:nvSpPr>
        <dsp:cNvPr id="0" name=""/>
        <dsp:cNvSpPr/>
      </dsp:nvSpPr>
      <dsp:spPr>
        <a:xfrm>
          <a:off x="1777654" y="1596390"/>
          <a:ext cx="1899513" cy="5791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Insurance - 17</a:t>
          </a:r>
          <a:endParaRPr lang="ru-KG" sz="2500" b="1" kern="1200" dirty="0"/>
        </a:p>
      </dsp:txBody>
      <dsp:txXfrm>
        <a:off x="1777654" y="1596390"/>
        <a:ext cx="1899513" cy="579120"/>
      </dsp:txXfrm>
    </dsp:sp>
    <dsp:sp modelId="{7D6B9269-5283-47E3-9B7A-6161213B218B}">
      <dsp:nvSpPr>
        <dsp:cNvPr id="0" name=""/>
        <dsp:cNvSpPr/>
      </dsp:nvSpPr>
      <dsp:spPr>
        <a:xfrm>
          <a:off x="1777654" y="2320290"/>
          <a:ext cx="1899513" cy="5791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HSCC - 0</a:t>
          </a:r>
          <a:endParaRPr lang="ru-KG" sz="2500" b="1" kern="1200" dirty="0"/>
        </a:p>
      </dsp:txBody>
      <dsp:txXfrm>
        <a:off x="1777654" y="2320290"/>
        <a:ext cx="1899513" cy="579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925BE6-38EE-481F-BF64-EED8147B308F}">
      <dsp:nvSpPr>
        <dsp:cNvPr id="0" name=""/>
        <dsp:cNvSpPr/>
      </dsp:nvSpPr>
      <dsp:spPr>
        <a:xfrm>
          <a:off x="1795" y="0"/>
          <a:ext cx="4667622" cy="778129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solidFill>
                <a:srgbClr val="002060"/>
              </a:solidFill>
            </a:rPr>
            <a:t>Lending</a:t>
          </a:r>
          <a:endParaRPr lang="ru-RU" sz="4400" b="1" kern="1200" dirty="0">
            <a:solidFill>
              <a:srgbClr val="002060"/>
            </a:solidFill>
          </a:endParaRPr>
        </a:p>
      </dsp:txBody>
      <dsp:txXfrm>
        <a:off x="1795" y="0"/>
        <a:ext cx="4667622" cy="2334387"/>
      </dsp:txXfrm>
    </dsp:sp>
    <dsp:sp modelId="{5FE237E6-FED5-4319-A2D6-7C00CD0562CD}">
      <dsp:nvSpPr>
        <dsp:cNvPr id="0" name=""/>
        <dsp:cNvSpPr/>
      </dsp:nvSpPr>
      <dsp:spPr>
        <a:xfrm>
          <a:off x="355470" y="2032398"/>
          <a:ext cx="3826292" cy="2689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Gross Loan portfolio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$40 </a:t>
          </a:r>
          <a:r>
            <a:rPr lang="en-US" sz="2400" b="1" kern="1200" dirty="0" err="1"/>
            <a:t>mln</a:t>
          </a:r>
          <a:r>
            <a:rPr lang="en-US" sz="2400" b="1" kern="1200" dirty="0"/>
            <a:t>.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4</a:t>
          </a:r>
          <a:r>
            <a:rPr lang="en-US" sz="2400" b="1" kern="1200" baseline="30000" dirty="0"/>
            <a:t>th</a:t>
          </a:r>
          <a:r>
            <a:rPr lang="en-US" sz="2400" b="1" kern="1200" dirty="0"/>
            <a:t> place among 1</a:t>
          </a:r>
          <a:r>
            <a:rPr lang="ru-RU" sz="2400" b="1" kern="1200" dirty="0"/>
            <a:t>21</a:t>
          </a:r>
          <a:r>
            <a:rPr lang="en-US" sz="2400" b="1" kern="1200" dirty="0"/>
            <a:t> microfinance institutions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</dsp:txBody>
      <dsp:txXfrm>
        <a:off x="434233" y="2111161"/>
        <a:ext cx="3668766" cy="2531645"/>
      </dsp:txXfrm>
    </dsp:sp>
    <dsp:sp modelId="{DEE5B41D-D0ED-4DE6-B59A-AF77C5222BAE}">
      <dsp:nvSpPr>
        <dsp:cNvPr id="0" name=""/>
        <dsp:cNvSpPr/>
      </dsp:nvSpPr>
      <dsp:spPr>
        <a:xfrm>
          <a:off x="401567" y="4879437"/>
          <a:ext cx="3734097" cy="10261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Active clients</a:t>
          </a:r>
          <a:r>
            <a:rPr lang="ru-RU" sz="2500" b="1" kern="1200" dirty="0"/>
            <a:t> 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27 487</a:t>
          </a:r>
          <a:endParaRPr lang="ru-RU" sz="2500" b="1" kern="1200" dirty="0"/>
        </a:p>
      </dsp:txBody>
      <dsp:txXfrm>
        <a:off x="431622" y="4909492"/>
        <a:ext cx="3673987" cy="966028"/>
      </dsp:txXfrm>
    </dsp:sp>
    <dsp:sp modelId="{A67C8ADE-B98B-4F68-A620-E5EDA9B41592}">
      <dsp:nvSpPr>
        <dsp:cNvPr id="0" name=""/>
        <dsp:cNvSpPr/>
      </dsp:nvSpPr>
      <dsp:spPr>
        <a:xfrm>
          <a:off x="401567" y="6063443"/>
          <a:ext cx="3734097" cy="10261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PAR 30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/>
            <a:t>1,20</a:t>
          </a:r>
          <a:r>
            <a:rPr lang="en-US" sz="2500" b="1" kern="1200" dirty="0"/>
            <a:t>%</a:t>
          </a:r>
          <a:endParaRPr lang="ru-RU" sz="2500" b="1" kern="1200" dirty="0"/>
        </a:p>
      </dsp:txBody>
      <dsp:txXfrm>
        <a:off x="431622" y="6093498"/>
        <a:ext cx="3673987" cy="966028"/>
      </dsp:txXfrm>
    </dsp:sp>
    <dsp:sp modelId="{3651D1DA-3D20-49AE-97D4-2C6B4B7DAFDE}">
      <dsp:nvSpPr>
        <dsp:cNvPr id="0" name=""/>
        <dsp:cNvSpPr/>
      </dsp:nvSpPr>
      <dsp:spPr>
        <a:xfrm>
          <a:off x="5019488" y="0"/>
          <a:ext cx="4667622" cy="778129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solidFill>
                <a:srgbClr val="002060"/>
              </a:solidFill>
            </a:rPr>
            <a:t>Capacity</a:t>
          </a:r>
          <a:endParaRPr lang="ru-RU" sz="4400" b="1" kern="1200" dirty="0">
            <a:solidFill>
              <a:srgbClr val="002060"/>
            </a:solidFill>
          </a:endParaRPr>
        </a:p>
      </dsp:txBody>
      <dsp:txXfrm>
        <a:off x="5019488" y="0"/>
        <a:ext cx="4667622" cy="2334387"/>
      </dsp:txXfrm>
    </dsp:sp>
    <dsp:sp modelId="{F77B7914-899A-4130-9E90-C007E2B8EA8B}">
      <dsp:nvSpPr>
        <dsp:cNvPr id="0" name=""/>
        <dsp:cNvSpPr/>
      </dsp:nvSpPr>
      <dsp:spPr>
        <a:xfrm>
          <a:off x="5501523" y="2083031"/>
          <a:ext cx="3734097" cy="15336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1HO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/>
            <a:t>2</a:t>
          </a:r>
          <a:r>
            <a:rPr lang="en-US" sz="2500" b="1" kern="1200" dirty="0"/>
            <a:t>3 Branches</a:t>
          </a:r>
          <a:endParaRPr lang="ru-RU" sz="2500" b="1" kern="1200" dirty="0"/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2</a:t>
          </a:r>
          <a:r>
            <a:rPr lang="ru-RU" sz="2500" b="1" kern="1200" dirty="0"/>
            <a:t> </a:t>
          </a:r>
          <a:r>
            <a:rPr lang="en-US" sz="2500" b="1" kern="1200" dirty="0"/>
            <a:t>suboffices</a:t>
          </a:r>
        </a:p>
      </dsp:txBody>
      <dsp:txXfrm>
        <a:off x="5546442" y="2127950"/>
        <a:ext cx="3644259" cy="1443813"/>
      </dsp:txXfrm>
    </dsp:sp>
    <dsp:sp modelId="{9494580C-79A2-4D76-836B-7236D5815C9C}">
      <dsp:nvSpPr>
        <dsp:cNvPr id="0" name=""/>
        <dsp:cNvSpPr/>
      </dsp:nvSpPr>
      <dsp:spPr>
        <a:xfrm>
          <a:off x="5419261" y="3802126"/>
          <a:ext cx="3734097" cy="15336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Personnel</a:t>
          </a:r>
          <a:r>
            <a:rPr lang="ru-RU" sz="2500" b="1" kern="1200" dirty="0"/>
            <a:t> </a:t>
          </a:r>
          <a:endParaRPr lang="en-US" sz="2500" b="1" kern="1200" dirty="0"/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/>
            <a:t>219</a:t>
          </a:r>
        </a:p>
      </dsp:txBody>
      <dsp:txXfrm>
        <a:off x="5464180" y="3847045"/>
        <a:ext cx="3644259" cy="1443813"/>
      </dsp:txXfrm>
    </dsp:sp>
    <dsp:sp modelId="{B4B600F1-713B-4396-9C09-8700C06E90CA}">
      <dsp:nvSpPr>
        <dsp:cNvPr id="0" name=""/>
        <dsp:cNvSpPr/>
      </dsp:nvSpPr>
      <dsp:spPr>
        <a:xfrm>
          <a:off x="5419261" y="5571724"/>
          <a:ext cx="3734097" cy="15177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Loan officers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/>
            <a:t>151</a:t>
          </a:r>
          <a:endParaRPr lang="en-US" sz="2500" b="1" kern="1200" dirty="0"/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/>
            <a:t> </a:t>
          </a:r>
        </a:p>
      </dsp:txBody>
      <dsp:txXfrm>
        <a:off x="5463713" y="5616176"/>
        <a:ext cx="3645193" cy="1428812"/>
      </dsp:txXfrm>
    </dsp:sp>
    <dsp:sp modelId="{0DB323E7-DF17-47AE-9F29-D1BCD9506DA1}">
      <dsp:nvSpPr>
        <dsp:cNvPr id="0" name=""/>
        <dsp:cNvSpPr/>
      </dsp:nvSpPr>
      <dsp:spPr>
        <a:xfrm>
          <a:off x="10038977" y="0"/>
          <a:ext cx="4667622" cy="778129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solidFill>
                <a:srgbClr val="002060"/>
              </a:solidFill>
            </a:rPr>
            <a:t>Financial position</a:t>
          </a:r>
          <a:endParaRPr lang="ru-RU" sz="4400" b="1" kern="1200" dirty="0">
            <a:solidFill>
              <a:srgbClr val="002060"/>
            </a:solidFill>
          </a:endParaRPr>
        </a:p>
      </dsp:txBody>
      <dsp:txXfrm>
        <a:off x="10038977" y="0"/>
        <a:ext cx="4667622" cy="2334387"/>
      </dsp:txXfrm>
    </dsp:sp>
    <dsp:sp modelId="{4E06848F-23BE-40E7-AAD0-A1F9391A1510}">
      <dsp:nvSpPr>
        <dsp:cNvPr id="0" name=""/>
        <dsp:cNvSpPr/>
      </dsp:nvSpPr>
      <dsp:spPr>
        <a:xfrm>
          <a:off x="10436955" y="2032438"/>
          <a:ext cx="3734097" cy="12055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Assets</a:t>
          </a:r>
          <a:r>
            <a:rPr lang="ru-RU" sz="2500" b="1" kern="1200" dirty="0"/>
            <a:t>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$44 </a:t>
          </a:r>
          <a:r>
            <a:rPr lang="en-US" sz="2500" b="1" kern="1200" dirty="0" err="1"/>
            <a:t>mln</a:t>
          </a:r>
          <a:r>
            <a:rPr lang="en-US" sz="2500" b="1" kern="1200" dirty="0"/>
            <a:t>.</a:t>
          </a:r>
          <a:endParaRPr lang="ru-RU" sz="2500" b="1" kern="1200" dirty="0"/>
        </a:p>
      </dsp:txBody>
      <dsp:txXfrm>
        <a:off x="10472265" y="2067748"/>
        <a:ext cx="3663477" cy="1134950"/>
      </dsp:txXfrm>
    </dsp:sp>
    <dsp:sp modelId="{5FA3CF00-B2D6-491E-B6EA-E2A765CA745F}">
      <dsp:nvSpPr>
        <dsp:cNvPr id="0" name=""/>
        <dsp:cNvSpPr/>
      </dsp:nvSpPr>
      <dsp:spPr>
        <a:xfrm>
          <a:off x="10436955" y="3886196"/>
          <a:ext cx="3734097" cy="12775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Equity</a:t>
          </a:r>
          <a:r>
            <a:rPr lang="ru-RU" sz="2500" b="1" kern="1200" dirty="0"/>
            <a:t>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 $7 </a:t>
          </a:r>
          <a:r>
            <a:rPr lang="en-US" sz="2500" b="1" kern="1200" dirty="0" err="1"/>
            <a:t>mln</a:t>
          </a:r>
          <a:r>
            <a:rPr lang="en-US" sz="2500" b="1" kern="1200" dirty="0"/>
            <a:t>.</a:t>
          </a:r>
          <a:endParaRPr lang="ru-RU" sz="2500" b="1" kern="1200" dirty="0"/>
        </a:p>
      </dsp:txBody>
      <dsp:txXfrm>
        <a:off x="10474374" y="3923615"/>
        <a:ext cx="3659259" cy="1202736"/>
      </dsp:txXfrm>
    </dsp:sp>
    <dsp:sp modelId="{CD041277-C610-4529-A357-71D2D43A4A38}">
      <dsp:nvSpPr>
        <dsp:cNvPr id="0" name=""/>
        <dsp:cNvSpPr/>
      </dsp:nvSpPr>
      <dsp:spPr>
        <a:xfrm>
          <a:off x="10436955" y="5811959"/>
          <a:ext cx="3734097" cy="12775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Net</a:t>
          </a:r>
          <a:r>
            <a:rPr lang="ru-RU" sz="2500" b="1" kern="1200" dirty="0"/>
            <a:t> </a:t>
          </a:r>
          <a:r>
            <a:rPr lang="en-US" sz="2500" b="1" kern="1200" dirty="0"/>
            <a:t>Profit</a:t>
          </a:r>
          <a:endParaRPr lang="ru-RU" sz="2500" b="1" kern="1200" dirty="0"/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$1,5 </a:t>
          </a:r>
          <a:r>
            <a:rPr lang="en-US" sz="2500" b="1" kern="1200" dirty="0" err="1"/>
            <a:t>mln</a:t>
          </a:r>
          <a:r>
            <a:rPr lang="en-US" sz="2500" b="1" kern="1200" dirty="0"/>
            <a:t>.</a:t>
          </a:r>
          <a:endParaRPr lang="ru-RU" sz="2500" b="1" kern="1200" dirty="0"/>
        </a:p>
      </dsp:txBody>
      <dsp:txXfrm>
        <a:off x="10474374" y="5849378"/>
        <a:ext cx="3659259" cy="1202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0.51705</cdr:x>
      <cdr:y>0.61061</cdr:y>
    </cdr:from>
    <cdr:to>
      <cdr:x>0.56934</cdr:x>
      <cdr:y>0.66938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C177FBE-82CE-423F-A93E-41D0246A9B76}"/>
            </a:ext>
          </a:extLst>
        </cdr:cNvPr>
        <cdr:cNvSpPr txBox="1"/>
      </cdr:nvSpPr>
      <cdr:spPr>
        <a:xfrm xmlns:a="http://schemas.openxmlformats.org/drawingml/2006/main">
          <a:off x="9042192" y="5867400"/>
          <a:ext cx="914443" cy="5647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KG" sz="2800" b="1" dirty="0">
              <a:solidFill>
                <a:schemeClr val="bg1"/>
              </a:solidFill>
            </a:rPr>
            <a:t>1 096</a:t>
          </a:r>
        </a:p>
      </cdr:txBody>
    </cdr:sp>
  </cdr:relSizeAnchor>
  <cdr:relSizeAnchor xmlns:cdr="http://schemas.openxmlformats.org/drawingml/2006/chartDrawing">
    <cdr:from>
      <cdr:x>0.59477</cdr:x>
      <cdr:y>0.58682</cdr:y>
    </cdr:from>
    <cdr:to>
      <cdr:x>0.64706</cdr:x>
      <cdr:y>0.64559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8C177FBE-82CE-423F-A93E-41D0246A9B76}"/>
            </a:ext>
          </a:extLst>
        </cdr:cNvPr>
        <cdr:cNvSpPr txBox="1"/>
      </cdr:nvSpPr>
      <cdr:spPr>
        <a:xfrm xmlns:a="http://schemas.openxmlformats.org/drawingml/2006/main">
          <a:off x="10401300" y="5638800"/>
          <a:ext cx="914442" cy="5647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KG" sz="2800" b="1" dirty="0">
              <a:solidFill>
                <a:schemeClr val="bg1"/>
              </a:solidFill>
            </a:rPr>
            <a:t>1 303</a:t>
          </a:r>
        </a:p>
      </cdr:txBody>
    </cdr:sp>
  </cdr:relSizeAnchor>
  <cdr:relSizeAnchor xmlns:cdr="http://schemas.openxmlformats.org/drawingml/2006/chartDrawing">
    <cdr:from>
      <cdr:x>0.66885</cdr:x>
      <cdr:y>0.53924</cdr:y>
    </cdr:from>
    <cdr:to>
      <cdr:x>0.72114</cdr:x>
      <cdr:y>0.59801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8C177FBE-82CE-423F-A93E-41D0246A9B76}"/>
            </a:ext>
          </a:extLst>
        </cdr:cNvPr>
        <cdr:cNvSpPr txBox="1"/>
      </cdr:nvSpPr>
      <cdr:spPr>
        <a:xfrm xmlns:a="http://schemas.openxmlformats.org/drawingml/2006/main">
          <a:off x="11696700" y="5181600"/>
          <a:ext cx="914442" cy="5647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KG" sz="2800" b="1" dirty="0">
              <a:solidFill>
                <a:schemeClr val="bg1"/>
              </a:solidFill>
            </a:rPr>
            <a:t>1 767</a:t>
          </a:r>
        </a:p>
      </cdr:txBody>
    </cdr:sp>
  </cdr:relSizeAnchor>
  <cdr:relSizeAnchor xmlns:cdr="http://schemas.openxmlformats.org/drawingml/2006/chartDrawing">
    <cdr:from>
      <cdr:x>0.74292</cdr:x>
      <cdr:y>0.4702</cdr:y>
    </cdr:from>
    <cdr:to>
      <cdr:x>0.79521</cdr:x>
      <cdr:y>0.52897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8C177FBE-82CE-423F-A93E-41D0246A9B76}"/>
            </a:ext>
          </a:extLst>
        </cdr:cNvPr>
        <cdr:cNvSpPr txBox="1"/>
      </cdr:nvSpPr>
      <cdr:spPr>
        <a:xfrm xmlns:a="http://schemas.openxmlformats.org/drawingml/2006/main">
          <a:off x="12992100" y="4518236"/>
          <a:ext cx="914443" cy="5647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KG" sz="2800" b="1" dirty="0">
              <a:solidFill>
                <a:schemeClr val="bg1"/>
              </a:solidFill>
            </a:rPr>
            <a:t>2 374</a:t>
          </a:r>
        </a:p>
      </cdr:txBody>
    </cdr:sp>
  </cdr:relSizeAnchor>
  <cdr:relSizeAnchor xmlns:cdr="http://schemas.openxmlformats.org/drawingml/2006/chartDrawing">
    <cdr:from>
      <cdr:x>0.81699</cdr:x>
      <cdr:y>0.37271</cdr:y>
    </cdr:from>
    <cdr:to>
      <cdr:x>0.86928</cdr:x>
      <cdr:y>0.43149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8C177FBE-82CE-423F-A93E-41D0246A9B76}"/>
            </a:ext>
          </a:extLst>
        </cdr:cNvPr>
        <cdr:cNvSpPr txBox="1"/>
      </cdr:nvSpPr>
      <cdr:spPr>
        <a:xfrm xmlns:a="http://schemas.openxmlformats.org/drawingml/2006/main">
          <a:off x="14287500" y="3581400"/>
          <a:ext cx="914442" cy="5648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KG" sz="2800" b="1" dirty="0">
              <a:solidFill>
                <a:schemeClr val="bg1"/>
              </a:solidFill>
            </a:rPr>
            <a:t>3 307</a:t>
          </a:r>
        </a:p>
        <a:p xmlns:a="http://schemas.openxmlformats.org/drawingml/2006/main">
          <a:endParaRPr lang="ru-KG" sz="28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0.89107</cdr:x>
      <cdr:y>0.2379</cdr:y>
    </cdr:from>
    <cdr:to>
      <cdr:x>0.94335</cdr:x>
      <cdr:y>0.29667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8C177FBE-82CE-423F-A93E-41D0246A9B76}"/>
            </a:ext>
          </a:extLst>
        </cdr:cNvPr>
        <cdr:cNvSpPr txBox="1"/>
      </cdr:nvSpPr>
      <cdr:spPr>
        <a:xfrm xmlns:a="http://schemas.openxmlformats.org/drawingml/2006/main">
          <a:off x="15582900" y="2286000"/>
          <a:ext cx="914267" cy="5647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KG" sz="2800" b="1" dirty="0">
              <a:solidFill>
                <a:schemeClr val="bg1"/>
              </a:solidFill>
            </a:rPr>
            <a:t>4 709</a:t>
          </a:r>
        </a:p>
      </cdr:txBody>
    </cdr:sp>
  </cdr:relSizeAnchor>
  <cdr:relSizeAnchor xmlns:cdr="http://schemas.openxmlformats.org/drawingml/2006/chartDrawing">
    <cdr:from>
      <cdr:x>0.45534</cdr:x>
      <cdr:y>0.61854</cdr:y>
    </cdr:from>
    <cdr:to>
      <cdr:x>0.49986</cdr:x>
      <cdr:y>0.66938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7AA6322D-CD20-49D6-804B-1DAED7F712DD}"/>
            </a:ext>
          </a:extLst>
        </cdr:cNvPr>
        <cdr:cNvSpPr txBox="1"/>
      </cdr:nvSpPr>
      <cdr:spPr>
        <a:xfrm xmlns:a="http://schemas.openxmlformats.org/drawingml/2006/main">
          <a:off x="7962900" y="5943600"/>
          <a:ext cx="778552" cy="4885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KG" sz="2800" b="1" dirty="0">
              <a:solidFill>
                <a:schemeClr val="bg1"/>
              </a:solidFill>
            </a:rPr>
            <a:t>983</a:t>
          </a:r>
        </a:p>
      </cdr:txBody>
    </cdr:sp>
  </cdr:relSizeAnchor>
  <cdr:relSizeAnchor xmlns:cdr="http://schemas.openxmlformats.org/drawingml/2006/chartDrawing">
    <cdr:from>
      <cdr:x>0.08057</cdr:x>
      <cdr:y>0.65819</cdr:y>
    </cdr:from>
    <cdr:to>
      <cdr:x>0.12509</cdr:x>
      <cdr:y>0.70903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:a16="http://schemas.microsoft.com/office/drawing/2014/main" id="{F93B3C95-C477-49D8-84C6-0ECE3315AF6C}"/>
            </a:ext>
          </a:extLst>
        </cdr:cNvPr>
        <cdr:cNvSpPr txBox="1"/>
      </cdr:nvSpPr>
      <cdr:spPr>
        <a:xfrm xmlns:a="http://schemas.openxmlformats.org/drawingml/2006/main">
          <a:off x="1409075" y="6324600"/>
          <a:ext cx="778552" cy="4885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KG" sz="2800" b="1" dirty="0">
              <a:solidFill>
                <a:schemeClr val="bg1"/>
              </a:solidFill>
            </a:rPr>
            <a:t>672</a:t>
          </a:r>
        </a:p>
      </cdr:txBody>
    </cdr:sp>
  </cdr:relSizeAnchor>
  <cdr:relSizeAnchor xmlns:cdr="http://schemas.openxmlformats.org/drawingml/2006/chartDrawing">
    <cdr:from>
      <cdr:x>0.15468</cdr:x>
      <cdr:y>0.65819</cdr:y>
    </cdr:from>
    <cdr:to>
      <cdr:x>0.1992</cdr:x>
      <cdr:y>0.70903</cdr:y>
    </cdr:to>
    <cdr:sp macro="" textlink="">
      <cdr:nvSpPr>
        <cdr:cNvPr id="10" name="TextBox 1">
          <a:extLst xmlns:a="http://schemas.openxmlformats.org/drawingml/2006/main">
            <a:ext uri="{FF2B5EF4-FFF2-40B4-BE49-F238E27FC236}">
              <a16:creationId xmlns:a16="http://schemas.microsoft.com/office/drawing/2014/main" id="{F93B3C95-C477-49D8-84C6-0ECE3315AF6C}"/>
            </a:ext>
          </a:extLst>
        </cdr:cNvPr>
        <cdr:cNvSpPr txBox="1"/>
      </cdr:nvSpPr>
      <cdr:spPr>
        <a:xfrm xmlns:a="http://schemas.openxmlformats.org/drawingml/2006/main">
          <a:off x="2705100" y="6324600"/>
          <a:ext cx="778552" cy="4885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KG" sz="2800" b="1" dirty="0">
              <a:solidFill>
                <a:schemeClr val="bg1"/>
              </a:solidFill>
            </a:rPr>
            <a:t>627</a:t>
          </a:r>
        </a:p>
      </cdr:txBody>
    </cdr:sp>
  </cdr:relSizeAnchor>
  <cdr:relSizeAnchor xmlns:cdr="http://schemas.openxmlformats.org/drawingml/2006/chartDrawing">
    <cdr:from>
      <cdr:x>0.22876</cdr:x>
      <cdr:y>0.6344</cdr:y>
    </cdr:from>
    <cdr:to>
      <cdr:x>0.27328</cdr:x>
      <cdr:y>0.68524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id="{F93B3C95-C477-49D8-84C6-0ECE3315AF6C}"/>
            </a:ext>
          </a:extLst>
        </cdr:cNvPr>
        <cdr:cNvSpPr txBox="1"/>
      </cdr:nvSpPr>
      <cdr:spPr>
        <a:xfrm xmlns:a="http://schemas.openxmlformats.org/drawingml/2006/main">
          <a:off x="4000500" y="6096000"/>
          <a:ext cx="778552" cy="4885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KG" sz="2800" b="1" dirty="0">
              <a:solidFill>
                <a:schemeClr val="bg1"/>
              </a:solidFill>
            </a:rPr>
            <a:t>827</a:t>
          </a:r>
        </a:p>
      </cdr:txBody>
    </cdr:sp>
  </cdr:relSizeAnchor>
  <cdr:relSizeAnchor xmlns:cdr="http://schemas.openxmlformats.org/drawingml/2006/chartDrawing">
    <cdr:from>
      <cdr:x>0.37691</cdr:x>
      <cdr:y>0.62647</cdr:y>
    </cdr:from>
    <cdr:to>
      <cdr:x>0.42143</cdr:x>
      <cdr:y>0.67731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F93B3C95-C477-49D8-84C6-0ECE3315AF6C}"/>
            </a:ext>
          </a:extLst>
        </cdr:cNvPr>
        <cdr:cNvSpPr txBox="1"/>
      </cdr:nvSpPr>
      <cdr:spPr>
        <a:xfrm xmlns:a="http://schemas.openxmlformats.org/drawingml/2006/main">
          <a:off x="6591300" y="6019800"/>
          <a:ext cx="778552" cy="4885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KG" sz="2800" b="1" dirty="0">
              <a:solidFill>
                <a:schemeClr val="bg1"/>
              </a:solidFill>
            </a:rPr>
            <a:t>917</a:t>
          </a:r>
        </a:p>
      </cdr:txBody>
    </cdr:sp>
  </cdr:relSizeAnchor>
  <cdr:relSizeAnchor xmlns:cdr="http://schemas.openxmlformats.org/drawingml/2006/chartDrawing">
    <cdr:from>
      <cdr:x>0.30283</cdr:x>
      <cdr:y>0.62647</cdr:y>
    </cdr:from>
    <cdr:to>
      <cdr:x>0.34735</cdr:x>
      <cdr:y>0.67731</cdr:y>
    </cdr:to>
    <cdr:sp macro="" textlink="">
      <cdr:nvSpPr>
        <cdr:cNvPr id="13" name="TextBox 1">
          <a:extLst xmlns:a="http://schemas.openxmlformats.org/drawingml/2006/main">
            <a:ext uri="{FF2B5EF4-FFF2-40B4-BE49-F238E27FC236}">
              <a16:creationId xmlns:a16="http://schemas.microsoft.com/office/drawing/2014/main" id="{F93B3C95-C477-49D8-84C6-0ECE3315AF6C}"/>
            </a:ext>
          </a:extLst>
        </cdr:cNvPr>
        <cdr:cNvSpPr txBox="1"/>
      </cdr:nvSpPr>
      <cdr:spPr>
        <a:xfrm xmlns:a="http://schemas.openxmlformats.org/drawingml/2006/main">
          <a:off x="5295900" y="6019800"/>
          <a:ext cx="778552" cy="4885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KG" sz="2800" b="1" dirty="0">
              <a:solidFill>
                <a:schemeClr val="bg1"/>
              </a:solidFill>
            </a:rPr>
            <a:t>919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0.16957</cdr:x>
      <cdr:y>0.86885</cdr:y>
    </cdr:from>
    <cdr:to>
      <cdr:x>0.35217</cdr:x>
      <cdr:y>0.96721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4C921A1-25B6-467A-B996-CD444FC2C1F6}"/>
            </a:ext>
          </a:extLst>
        </cdr:cNvPr>
        <cdr:cNvSpPr txBox="1"/>
      </cdr:nvSpPr>
      <cdr:spPr>
        <a:xfrm xmlns:a="http://schemas.openxmlformats.org/drawingml/2006/main">
          <a:off x="2971800" y="8077200"/>
          <a:ext cx="3200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400" dirty="0">
              <a:solidFill>
                <a:schemeClr val="bg1"/>
              </a:solidFill>
            </a:rPr>
            <a:t>Kyrgyzstan</a:t>
          </a:r>
          <a:endParaRPr lang="ru-KG" sz="44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0.37826</cdr:x>
      <cdr:y>0.86066</cdr:y>
    </cdr:from>
    <cdr:to>
      <cdr:x>0.56087</cdr:x>
      <cdr:y>0.95902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6BAB6FEB-AFAC-447E-9970-F1CE14BCF62B}"/>
            </a:ext>
          </a:extLst>
        </cdr:cNvPr>
        <cdr:cNvSpPr txBox="1"/>
      </cdr:nvSpPr>
      <cdr:spPr>
        <a:xfrm xmlns:a="http://schemas.openxmlformats.org/drawingml/2006/main">
          <a:off x="6629400" y="8001000"/>
          <a:ext cx="3200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400" dirty="0">
              <a:solidFill>
                <a:schemeClr val="bg1"/>
              </a:solidFill>
            </a:rPr>
            <a:t>Kazakhstan</a:t>
          </a:r>
          <a:endParaRPr lang="ru-KG" sz="44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0.56957</cdr:x>
      <cdr:y>0.86885</cdr:y>
    </cdr:from>
    <cdr:to>
      <cdr:x>0.75217</cdr:x>
      <cdr:y>0.96721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4FE46732-12A8-403A-B8AA-D85B1902C2E5}"/>
            </a:ext>
          </a:extLst>
        </cdr:cNvPr>
        <cdr:cNvSpPr txBox="1"/>
      </cdr:nvSpPr>
      <cdr:spPr>
        <a:xfrm xmlns:a="http://schemas.openxmlformats.org/drawingml/2006/main">
          <a:off x="9982200" y="8077200"/>
          <a:ext cx="3200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400" dirty="0">
              <a:solidFill>
                <a:schemeClr val="bg1"/>
              </a:solidFill>
            </a:rPr>
            <a:t>Russia</a:t>
          </a:r>
          <a:endParaRPr lang="ru-KG" sz="4400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F61B87E-1192-459E-B17D-67BEA1BE82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53" cy="341246"/>
          </a:xfrm>
          <a:prstGeom prst="rect">
            <a:avLst/>
          </a:prstGeom>
        </p:spPr>
        <p:txBody>
          <a:bodyPr vert="horz" lIns="92126" tIns="46063" rIns="92126" bIns="4606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E4CD42-6F3C-4334-97D0-B561F7A5C1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3965" y="0"/>
            <a:ext cx="4304250" cy="341246"/>
          </a:xfrm>
          <a:prstGeom prst="rect">
            <a:avLst/>
          </a:prstGeom>
        </p:spPr>
        <p:txBody>
          <a:bodyPr vert="horz" lIns="92126" tIns="46063" rIns="92126" bIns="46063" rtlCol="0"/>
          <a:lstStyle>
            <a:lvl1pPr algn="r">
              <a:defRPr sz="1200"/>
            </a:lvl1pPr>
          </a:lstStyle>
          <a:p>
            <a:fld id="{36217687-2224-4494-B990-B395ACFFE697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8CC4B-DD8C-4BA3-B60A-F45BF5ACCD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429"/>
            <a:ext cx="4302653" cy="341246"/>
          </a:xfrm>
          <a:prstGeom prst="rect">
            <a:avLst/>
          </a:prstGeom>
        </p:spPr>
        <p:txBody>
          <a:bodyPr vert="horz" lIns="92126" tIns="46063" rIns="92126" bIns="4606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254B1E-E470-4C05-8FEA-406DAA5DF8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3965" y="6456429"/>
            <a:ext cx="4304250" cy="341246"/>
          </a:xfrm>
          <a:prstGeom prst="rect">
            <a:avLst/>
          </a:prstGeom>
        </p:spPr>
        <p:txBody>
          <a:bodyPr vert="horz" lIns="92126" tIns="46063" rIns="92126" bIns="46063" rtlCol="0" anchor="b"/>
          <a:lstStyle>
            <a:lvl1pPr algn="r">
              <a:defRPr sz="1200"/>
            </a:lvl1pPr>
          </a:lstStyle>
          <a:p>
            <a:fld id="{DDAAC36D-31DA-429C-8974-A0D4FD2F18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554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53" cy="341246"/>
          </a:xfrm>
          <a:prstGeom prst="rect">
            <a:avLst/>
          </a:prstGeom>
        </p:spPr>
        <p:txBody>
          <a:bodyPr vert="horz" lIns="92126" tIns="46063" rIns="92126" bIns="4606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965" y="0"/>
            <a:ext cx="4304250" cy="341246"/>
          </a:xfrm>
          <a:prstGeom prst="rect">
            <a:avLst/>
          </a:prstGeom>
        </p:spPr>
        <p:txBody>
          <a:bodyPr vert="horz" lIns="92126" tIns="46063" rIns="92126" bIns="46063" rtlCol="0"/>
          <a:lstStyle>
            <a:lvl1pPr algn="r">
              <a:defRPr sz="1200"/>
            </a:lvl1pPr>
          </a:lstStyle>
          <a:p>
            <a:fld id="{78B694B5-B195-4A92-A8A5-4D0B1AA4CC03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26" tIns="46063" rIns="92126" bIns="4606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780" y="3271471"/>
            <a:ext cx="7943850" cy="2677096"/>
          </a:xfrm>
          <a:prstGeom prst="rect">
            <a:avLst/>
          </a:prstGeom>
        </p:spPr>
        <p:txBody>
          <a:bodyPr vert="horz" lIns="92126" tIns="46063" rIns="92126" bIns="4606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429"/>
            <a:ext cx="4302653" cy="341246"/>
          </a:xfrm>
          <a:prstGeom prst="rect">
            <a:avLst/>
          </a:prstGeom>
        </p:spPr>
        <p:txBody>
          <a:bodyPr vert="horz" lIns="92126" tIns="46063" rIns="92126" bIns="4606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965" y="6456429"/>
            <a:ext cx="4304250" cy="341246"/>
          </a:xfrm>
          <a:prstGeom prst="rect">
            <a:avLst/>
          </a:prstGeom>
        </p:spPr>
        <p:txBody>
          <a:bodyPr vert="horz" lIns="92126" tIns="46063" rIns="92126" bIns="46063" rtlCol="0" anchor="b"/>
          <a:lstStyle>
            <a:lvl1pPr algn="r">
              <a:defRPr sz="1200"/>
            </a:lvl1pPr>
          </a:lstStyle>
          <a:p>
            <a:fld id="{1BE32E98-7836-467E-923F-529977E3B6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930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1281DEC7-54E2-4F7D-824E-000645F2E6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6538-DBF2-4056-BBBE-94783F750C1F}" type="slidenum">
              <a:rPr lang="en-US" altLang="ru-RU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ru-RU">
              <a:latin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360B2BB4-952E-4311-BC60-D9C60E9492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635D426A-395F-4505-BBCB-3828A48430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>
                <a:latin typeface="Arial" panose="020B0604020202020204" pitchFamily="34" charset="0"/>
              </a:rPr>
              <a:t>Вставить диаграмму по кредиторам</a:t>
            </a:r>
          </a:p>
        </p:txBody>
      </p:sp>
    </p:spTree>
    <p:extLst>
      <p:ext uri="{BB962C8B-B14F-4D97-AF65-F5344CB8AC3E}">
        <p14:creationId xmlns:p14="http://schemas.microsoft.com/office/powerpoint/2010/main" val="1513163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32E98-7836-467E-923F-529977E3B6D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703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1281DEC7-54E2-4F7D-824E-000645F2E6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0E6538-DBF2-4056-BBBE-94783F750C1F}" type="slidenum">
              <a:rPr lang="en-US" altLang="ru-RU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ru-RU">
              <a:latin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360B2BB4-952E-4311-BC60-D9C60E9492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635D426A-395F-4505-BBCB-3828A48430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>
                <a:latin typeface="Arial" panose="020B0604020202020204" pitchFamily="34" charset="0"/>
              </a:rPr>
              <a:t>Вставить диаграмму по кредиторам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1A5CC-67ED-43EC-8701-A25EF75C0AB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968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1A5CC-67ED-43EC-8701-A25EF75C0AB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033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286000" y="1097280"/>
            <a:ext cx="12801600" cy="52120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17A05-D122-42BC-BBB9-C2F6F088706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045FC-728A-4CF3-9238-2963DE3C8A59}" type="datetimeFigureOut">
              <a:rPr lang="ru-RU"/>
              <a:pPr>
                <a:defRPr/>
              </a:pPr>
              <a:t>19.09.2024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04D80-FF8B-4341-A616-793E0FF376C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3EC8B-5E92-4B31-B7D7-21E01C2198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2E46-640A-4772-91C5-85C7E6F6AD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9311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81667B"/>
            </a:gs>
            <a:gs pos="0">
              <a:srgbClr val="D8A578"/>
            </a:gs>
            <a:gs pos="53000">
              <a:srgbClr val="29267D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gif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9.png"/><Relationship Id="rId18" Type="http://schemas.openxmlformats.org/officeDocument/2006/relationships/diagramColors" Target="../diagrams/colors2.xml"/><Relationship Id="rId3" Type="http://schemas.openxmlformats.org/officeDocument/2006/relationships/image" Target="../media/image4.svg"/><Relationship Id="rId21" Type="http://schemas.openxmlformats.org/officeDocument/2006/relationships/image" Target="../media/image12.svg"/><Relationship Id="rId7" Type="http://schemas.openxmlformats.org/officeDocument/2006/relationships/diagramColors" Target="../diagrams/colors1.xml"/><Relationship Id="rId12" Type="http://schemas.openxmlformats.org/officeDocument/2006/relationships/image" Target="../media/image8.png"/><Relationship Id="rId17" Type="http://schemas.openxmlformats.org/officeDocument/2006/relationships/diagramQuickStyle" Target="../diagrams/quickStyle2.xml"/><Relationship Id="rId2" Type="http://schemas.openxmlformats.org/officeDocument/2006/relationships/image" Target="../media/image3.png"/><Relationship Id="rId16" Type="http://schemas.openxmlformats.org/officeDocument/2006/relationships/diagramLayout" Target="../diagrams/layout2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7.png"/><Relationship Id="rId5" Type="http://schemas.openxmlformats.org/officeDocument/2006/relationships/diagramLayout" Target="../diagrams/layout1.xml"/><Relationship Id="rId15" Type="http://schemas.openxmlformats.org/officeDocument/2006/relationships/diagramData" Target="../diagrams/data2.xml"/><Relationship Id="rId10" Type="http://schemas.openxmlformats.org/officeDocument/2006/relationships/image" Target="../media/image6.svg"/><Relationship Id="rId19" Type="http://schemas.microsoft.com/office/2007/relationships/diagramDrawing" Target="../diagrams/drawing2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69B8795-6C67-4EF2-A8AF-00DA2270F5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19449140" cy="10210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49322" y="2923036"/>
            <a:ext cx="15265628" cy="2888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80"/>
              </a:lnSpc>
            </a:pPr>
            <a:r>
              <a:rPr lang="en-US" sz="7200" b="1" dirty="0">
                <a:solidFill>
                  <a:srgbClr val="DAA678"/>
                </a:solidFill>
              </a:rPr>
              <a:t>Development of</a:t>
            </a:r>
            <a:r>
              <a:rPr lang="ru-RU" sz="7200" b="1" dirty="0">
                <a:solidFill>
                  <a:srgbClr val="DAA678"/>
                </a:solidFill>
              </a:rPr>
              <a:t> </a:t>
            </a:r>
            <a:r>
              <a:rPr lang="en-US" sz="7200" b="1" dirty="0">
                <a:solidFill>
                  <a:srgbClr val="DAA678"/>
                </a:solidFill>
              </a:rPr>
              <a:t>Mortgage lending
and  Housing Saving Credit System</a:t>
            </a:r>
          </a:p>
          <a:p>
            <a:pPr>
              <a:lnSpc>
                <a:spcPts val="7480"/>
              </a:lnSpc>
            </a:pPr>
            <a:r>
              <a:rPr lang="en-US" sz="7200" b="1" dirty="0">
                <a:solidFill>
                  <a:srgbClr val="DAA678"/>
                </a:solidFill>
              </a:rPr>
              <a:t>in Kyrgyz Republic</a:t>
            </a:r>
            <a:endParaRPr lang="ru-RU" sz="6000" b="1" dirty="0">
              <a:solidFill>
                <a:srgbClr val="DAA678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8FB0294-CE47-4C1A-8AFB-CF368884008A}"/>
              </a:ext>
            </a:extLst>
          </p:cNvPr>
          <p:cNvGrpSpPr/>
          <p:nvPr/>
        </p:nvGrpSpPr>
        <p:grpSpPr>
          <a:xfrm>
            <a:off x="533400" y="7505700"/>
            <a:ext cx="10636653" cy="1666870"/>
            <a:chOff x="1860147" y="7581905"/>
            <a:chExt cx="10636653" cy="1666870"/>
          </a:xfrm>
        </p:grpSpPr>
        <p:sp>
          <p:nvSpPr>
            <p:cNvPr id="3" name="AutoShape 3"/>
            <p:cNvSpPr/>
            <p:nvPr/>
          </p:nvSpPr>
          <p:spPr>
            <a:xfrm>
              <a:off x="1876069" y="7581905"/>
              <a:ext cx="6616599" cy="1666870"/>
            </a:xfrm>
            <a:prstGeom prst="rect">
              <a:avLst/>
            </a:pr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2700000" scaled="1"/>
              <a:tileRect/>
            </a:gradFill>
          </p:spPr>
          <p:txBody>
            <a:bodyPr/>
            <a:lstStyle/>
            <a:p>
              <a:endParaRPr lang="ru-KG" dirty="0"/>
            </a:p>
          </p:txBody>
        </p:sp>
        <p:sp>
          <p:nvSpPr>
            <p:cNvPr id="5" name="AutoShape 5"/>
            <p:cNvSpPr/>
            <p:nvPr/>
          </p:nvSpPr>
          <p:spPr>
            <a:xfrm flipV="1">
              <a:off x="1876069" y="7581905"/>
              <a:ext cx="10620731" cy="2"/>
            </a:xfrm>
            <a:prstGeom prst="line">
              <a:avLst/>
            </a:prstGeom>
            <a:ln w="9525" cap="rnd">
              <a:solidFill>
                <a:srgbClr val="D8A578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8" name="Group 8"/>
            <p:cNvGrpSpPr/>
            <p:nvPr/>
          </p:nvGrpSpPr>
          <p:grpSpPr>
            <a:xfrm>
              <a:off x="2156822" y="8074116"/>
              <a:ext cx="6355180" cy="1044517"/>
              <a:chOff x="0" y="324429"/>
              <a:chExt cx="8473574" cy="1392691"/>
            </a:xfrm>
          </p:grpSpPr>
          <p:sp>
            <p:nvSpPr>
              <p:cNvPr id="9" name="!!Tema"/>
              <p:cNvSpPr txBox="1"/>
              <p:nvPr/>
            </p:nvSpPr>
            <p:spPr>
              <a:xfrm>
                <a:off x="25779" y="324429"/>
                <a:ext cx="8447795" cy="139269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l">
                  <a:lnSpc>
                    <a:spcPts val="3948"/>
                  </a:lnSpc>
                </a:pPr>
                <a:r>
                  <a:rPr lang="en-US" sz="5000" dirty="0">
                    <a:solidFill>
                      <a:srgbClr val="002060"/>
                    </a:solidFill>
                  </a:rPr>
                  <a:t>MFC “</a:t>
                </a:r>
                <a:r>
                  <a:rPr lang="en-US" sz="5000" dirty="0" err="1">
                    <a:solidFill>
                      <a:srgbClr val="002060"/>
                    </a:solidFill>
                  </a:rPr>
                  <a:t>Elet</a:t>
                </a:r>
                <a:r>
                  <a:rPr lang="en-US" sz="5000" dirty="0">
                    <a:solidFill>
                      <a:srgbClr val="002060"/>
                    </a:solidFill>
                  </a:rPr>
                  <a:t>-Capital” CJSC</a:t>
                </a:r>
              </a:p>
              <a:p>
                <a:pPr marL="0" lvl="0" indent="0" algn="l">
                  <a:lnSpc>
                    <a:spcPts val="3948"/>
                  </a:lnSpc>
                </a:pPr>
                <a:r>
                  <a:rPr lang="en-US" sz="5000" dirty="0">
                    <a:solidFill>
                      <a:srgbClr val="002060"/>
                    </a:solidFill>
                  </a:rPr>
                  <a:t>September</a:t>
                </a:r>
                <a:r>
                  <a:rPr lang="ru-RU" sz="5000" dirty="0">
                    <a:solidFill>
                      <a:srgbClr val="002060"/>
                    </a:solidFill>
                  </a:rPr>
                  <a:t> </a:t>
                </a:r>
                <a:r>
                  <a:rPr lang="en-US" sz="5000" dirty="0">
                    <a:solidFill>
                      <a:srgbClr val="002060"/>
                    </a:solidFill>
                  </a:rPr>
                  <a:t>2024</a:t>
                </a: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974298"/>
                <a:ext cx="8447795" cy="42673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2331"/>
                  </a:lnSpc>
                </a:pPr>
                <a:endParaRPr/>
              </a:p>
            </p:txBody>
          </p:sp>
        </p:grpSp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F2B864E8-05D3-4B62-9C55-92FC02E2370C}"/>
                </a:ext>
              </a:extLst>
            </p:cNvPr>
            <p:cNvSpPr/>
            <p:nvPr/>
          </p:nvSpPr>
          <p:spPr>
            <a:xfrm flipV="1">
              <a:off x="1860147" y="9248773"/>
              <a:ext cx="10620731" cy="2"/>
            </a:xfrm>
            <a:prstGeom prst="line">
              <a:avLst/>
            </a:prstGeom>
            <a:ln w="9525" cap="rnd">
              <a:solidFill>
                <a:srgbClr val="D8A578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5" name="Овал 14">
            <a:extLst>
              <a:ext uri="{FF2B5EF4-FFF2-40B4-BE49-F238E27FC236}">
                <a16:creationId xmlns:a16="http://schemas.microsoft.com/office/drawing/2014/main" id="{5867EB42-E90B-4BB6-9C8C-11B3144B154F}"/>
              </a:ext>
            </a:extLst>
          </p:cNvPr>
          <p:cNvSpPr/>
          <p:nvPr/>
        </p:nvSpPr>
        <p:spPr>
          <a:xfrm rot="16605094">
            <a:off x="17397664" y="-662353"/>
            <a:ext cx="381000" cy="380998"/>
          </a:xfrm>
          <a:prstGeom prst="ellipse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924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CFC7A090-2318-4C84-9349-AF9CCAA3F5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0362278"/>
              </p:ext>
            </p:extLst>
          </p:nvPr>
        </p:nvGraphicFramePr>
        <p:xfrm>
          <a:off x="533400" y="190500"/>
          <a:ext cx="17068800" cy="9372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67459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F8314112-0C51-43C8-9B3B-835E35CEC35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90500"/>
          <a:ext cx="17373600" cy="914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5602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F8314112-0C51-43C8-9B3B-835E35CEC3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2865907"/>
              </p:ext>
            </p:extLst>
          </p:nvPr>
        </p:nvGraphicFramePr>
        <p:xfrm>
          <a:off x="381000" y="571500"/>
          <a:ext cx="17373600" cy="906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2064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5">
            <a:extLst>
              <a:ext uri="{FF2B5EF4-FFF2-40B4-BE49-F238E27FC236}">
                <a16:creationId xmlns:a16="http://schemas.microsoft.com/office/drawing/2014/main" id="{F939AE10-19FC-4B99-B436-B01663EB0DFA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4000500" y="500063"/>
            <a:ext cx="9601200" cy="971550"/>
          </a:xfrm>
        </p:spPr>
        <p:txBody>
          <a:bodyPr rtlCol="0">
            <a:noAutofit/>
          </a:bodyPr>
          <a:lstStyle/>
          <a:p>
            <a:pPr marL="0" indent="0" algn="ctr" rtl="0">
              <a:buNone/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>
                <a:solidFill>
                  <a:schemeClr val="bg1"/>
                </a:solidFill>
              </a:rPr>
              <a:t>Deposits of individuals  in Kyrgyzstan </a:t>
            </a:r>
            <a:r>
              <a:rPr lang="ru-RU" sz="3600" b="1" dirty="0">
                <a:solidFill>
                  <a:schemeClr val="bg1"/>
                </a:solidFill>
              </a:rPr>
              <a:t>2018-2023 </a:t>
            </a:r>
            <a:r>
              <a:rPr lang="en-US" sz="3600" b="1" dirty="0">
                <a:solidFill>
                  <a:schemeClr val="bg1"/>
                </a:solidFill>
              </a:rPr>
              <a:t>(</a:t>
            </a:r>
            <a:r>
              <a:rPr lang="en-US" sz="3600" b="1" dirty="0" err="1">
                <a:solidFill>
                  <a:schemeClr val="bg1"/>
                </a:solidFill>
              </a:rPr>
              <a:t>mln</a:t>
            </a:r>
            <a:r>
              <a:rPr lang="en-US" sz="3600" b="1" dirty="0">
                <a:solidFill>
                  <a:schemeClr val="bg1"/>
                </a:solidFill>
              </a:rPr>
              <a:t>. $)</a:t>
            </a:r>
          </a:p>
          <a:p>
            <a:pPr marL="68580" indent="0">
              <a:lnSpc>
                <a:spcPct val="80000"/>
              </a:lnSpc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ko-K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굴림" charset="-127"/>
            </a:endParaRPr>
          </a:p>
          <a:p>
            <a:pPr marL="68580" indent="0">
              <a:lnSpc>
                <a:spcPct val="80000"/>
              </a:lnSpc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altLang="ko-KR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굴림" charset="-127"/>
              </a:rPr>
              <a:t> </a:t>
            </a:r>
            <a:endParaRPr lang="en-US" altLang="ko-KR" sz="3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굴림" charset="-127"/>
            </a:endParaRPr>
          </a:p>
          <a:p>
            <a:pPr indent="-274320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 3" charset="2"/>
              <a:buChar char=""/>
              <a:defRPr/>
            </a:pPr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A2A85EC8-BEC0-4729-9D6D-DB6B7EDE3D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8816060"/>
              </p:ext>
            </p:extLst>
          </p:nvPr>
        </p:nvGraphicFramePr>
        <p:xfrm>
          <a:off x="1295400" y="1562100"/>
          <a:ext cx="14782800" cy="754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304800"/>
            <a:ext cx="14325600" cy="1333500"/>
          </a:xfrm>
        </p:spPr>
        <p:txBody>
          <a:bodyPr>
            <a:noAutofit/>
          </a:bodyPr>
          <a:lstStyle/>
          <a:p>
            <a:pPr>
              <a:defRPr sz="3360" b="0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/>
              <a:t>Estimated volume of migrants' deposits from the volume of international money transfers (</a:t>
            </a:r>
            <a:r>
              <a:rPr lang="en-US" sz="3600" b="1" dirty="0" err="1"/>
              <a:t>mln</a:t>
            </a:r>
            <a:r>
              <a:rPr lang="en-US" sz="3600" b="1" dirty="0"/>
              <a:t>. $)</a:t>
            </a:r>
            <a:endParaRPr lang="ru-RU" sz="3600" b="1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FE8DE62-F133-4846-A017-AC47917DD4B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790700"/>
          <a:ext cx="17373600" cy="769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13836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Рисунок 177">
            <a:extLst>
              <a:ext uri="{FF2B5EF4-FFF2-40B4-BE49-F238E27FC236}">
                <a16:creationId xmlns:a16="http://schemas.microsoft.com/office/drawing/2014/main" id="{E3E7FE45-C00F-44C9-B3DB-813462404A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6731" y="-2311645"/>
            <a:ext cx="12192000" cy="18288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930236" y="426043"/>
            <a:ext cx="12014864" cy="1365251"/>
          </a:xfrm>
          <a:prstGeom prst="rect">
            <a:avLst/>
          </a:prstGeom>
          <a:gradFill flip="none" rotWithShape="1">
            <a:gsLst>
              <a:gs pos="8000">
                <a:srgbClr val="E2BB99"/>
              </a:gs>
              <a:gs pos="0">
                <a:srgbClr val="D8A578"/>
              </a:gs>
              <a:gs pos="100000">
                <a:srgbClr val="29267D"/>
              </a:gs>
            </a:gsLst>
            <a:lin ang="18900000" scaled="1"/>
            <a:tileRect/>
          </a:gradFill>
        </p:spPr>
      </p:sp>
      <p:sp>
        <p:nvSpPr>
          <p:cNvPr id="5" name="AutoShape 5"/>
          <p:cNvSpPr/>
          <p:nvPr/>
        </p:nvSpPr>
        <p:spPr>
          <a:xfrm flipV="1">
            <a:off x="5391812" y="425432"/>
            <a:ext cx="12553287" cy="10070"/>
          </a:xfrm>
          <a:prstGeom prst="line">
            <a:avLst/>
          </a:prstGeom>
          <a:ln w="9525" cap="rnd">
            <a:solidFill>
              <a:srgbClr val="D8A578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6181058" y="1015724"/>
            <a:ext cx="12279069" cy="894496"/>
            <a:chOff x="-2096362" y="330212"/>
            <a:chExt cx="12395201" cy="1070818"/>
          </a:xfrm>
        </p:grpSpPr>
        <p:sp>
          <p:nvSpPr>
            <p:cNvPr id="9" name="TextBox 9"/>
            <p:cNvSpPr txBox="1"/>
            <p:nvPr/>
          </p:nvSpPr>
          <p:spPr>
            <a:xfrm>
              <a:off x="-2096362" y="330212"/>
              <a:ext cx="12395201" cy="6049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lnSpc>
                  <a:spcPts val="3630"/>
                </a:lnSpc>
              </a:pPr>
              <a:r>
                <a:rPr lang="en-US" sz="4700" dirty="0">
                  <a:solidFill>
                    <a:srgbClr val="29267D"/>
                  </a:solidFill>
                  <a:latin typeface="+mj-lt"/>
                  <a:ea typeface="Open Sans Bold" panose="020B0806030504020204" pitchFamily="34" charset="0"/>
                  <a:cs typeface="Open Sans Bold" panose="020B0806030504020204" pitchFamily="34" charset="0"/>
                </a:rPr>
                <a:t>Multiplicative effect</a:t>
              </a:r>
              <a:endParaRPr lang="ru-RU" sz="4700" dirty="0">
                <a:solidFill>
                  <a:srgbClr val="29267D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74298"/>
              <a:ext cx="8447795" cy="426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1"/>
                </a:lnSpc>
              </a:pPr>
              <a:endParaRPr/>
            </a:p>
          </p:txBody>
        </p:sp>
      </p:grpSp>
      <p:grpSp>
        <p:nvGrpSpPr>
          <p:cNvPr id="11" name="Group 2">
            <a:extLst>
              <a:ext uri="{FF2B5EF4-FFF2-40B4-BE49-F238E27FC236}">
                <a16:creationId xmlns:a16="http://schemas.microsoft.com/office/drawing/2014/main" id="{6C3B7AE1-9642-42A2-B048-FE05771CBE9E}"/>
              </a:ext>
            </a:extLst>
          </p:cNvPr>
          <p:cNvGrpSpPr/>
          <p:nvPr/>
        </p:nvGrpSpPr>
        <p:grpSpPr>
          <a:xfrm>
            <a:off x="11390150" y="2817785"/>
            <a:ext cx="6440650" cy="6265312"/>
            <a:chOff x="4095853" y="1844233"/>
            <a:chExt cx="4000299" cy="4000299"/>
          </a:xfrm>
        </p:grpSpPr>
        <p:sp>
          <p:nvSpPr>
            <p:cNvPr id="12" name="AutoShape 133">
              <a:extLst>
                <a:ext uri="{FF2B5EF4-FFF2-40B4-BE49-F238E27FC236}">
                  <a16:creationId xmlns:a16="http://schemas.microsoft.com/office/drawing/2014/main" id="{EE9BA470-309E-4B48-AD72-63B396055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853" y="3284468"/>
              <a:ext cx="720117" cy="40605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5835" y="0"/>
                  </a:moveTo>
                  <a:lnTo>
                    <a:pt x="21600" y="3804"/>
                  </a:lnTo>
                  <a:lnTo>
                    <a:pt x="7829" y="21600"/>
                  </a:lnTo>
                  <a:lnTo>
                    <a:pt x="0" y="20464"/>
                  </a:lnTo>
                  <a:lnTo>
                    <a:pt x="15835" y="0"/>
                  </a:lnTo>
                  <a:close/>
                  <a:moveTo>
                    <a:pt x="15835" y="0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3" name="AutoShape 134">
              <a:extLst>
                <a:ext uri="{FF2B5EF4-FFF2-40B4-BE49-F238E27FC236}">
                  <a16:creationId xmlns:a16="http://schemas.microsoft.com/office/drawing/2014/main" id="{C1C4AE84-F723-4AEE-83F1-EF5E128CD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103" y="2174155"/>
              <a:ext cx="694739" cy="36481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9622" y="10107"/>
                  </a:moveTo>
                  <a:lnTo>
                    <a:pt x="21600" y="21600"/>
                  </a:lnTo>
                  <a:lnTo>
                    <a:pt x="4536" y="12810"/>
                  </a:lnTo>
                  <a:lnTo>
                    <a:pt x="0" y="0"/>
                  </a:lnTo>
                  <a:lnTo>
                    <a:pt x="19622" y="10107"/>
                  </a:lnTo>
                  <a:close/>
                  <a:moveTo>
                    <a:pt x="19622" y="10107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4" name="AutoShape 135">
              <a:extLst>
                <a:ext uri="{FF2B5EF4-FFF2-40B4-BE49-F238E27FC236}">
                  <a16:creationId xmlns:a16="http://schemas.microsoft.com/office/drawing/2014/main" id="{0561BE52-1562-474D-9390-72A86E606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3425" y="3392327"/>
              <a:ext cx="542467" cy="4568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7673" y="2779"/>
                  </a:lnTo>
                  <a:lnTo>
                    <a:pt x="21600" y="21564"/>
                  </a:lnTo>
                  <a:lnTo>
                    <a:pt x="16016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6" name="AutoShape 136">
              <a:extLst>
                <a:ext uri="{FF2B5EF4-FFF2-40B4-BE49-F238E27FC236}">
                  <a16:creationId xmlns:a16="http://schemas.microsoft.com/office/drawing/2014/main" id="{0C24074F-FE13-49E4-A585-C37BA7FE6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853" y="2224912"/>
              <a:ext cx="1427545" cy="15100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w 21600"/>
                <a:gd name="T41" fmla="*/ 0 h 21600"/>
                <a:gd name="T42" fmla="*/ 0 w 21600"/>
                <a:gd name="T43" fmla="*/ 0 h 21600"/>
                <a:gd name="T44" fmla="*/ 0 w 21600"/>
                <a:gd name="T45" fmla="*/ 0 h 21600"/>
                <a:gd name="T46" fmla="*/ 0 w 21600"/>
                <a:gd name="T47" fmla="*/ 0 h 21600"/>
                <a:gd name="T48" fmla="*/ 0 w 21600"/>
                <a:gd name="T49" fmla="*/ 0 h 21600"/>
                <a:gd name="T50" fmla="*/ 0 w 21600"/>
                <a:gd name="T51" fmla="*/ 0 h 216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1600" h="21600">
                  <a:moveTo>
                    <a:pt x="21600" y="2426"/>
                  </a:moveTo>
                  <a:lnTo>
                    <a:pt x="19984" y="11036"/>
                  </a:lnTo>
                  <a:cubicBezTo>
                    <a:pt x="19217" y="11620"/>
                    <a:pt x="18506" y="12270"/>
                    <a:pt x="17861" y="12979"/>
                  </a:cubicBezTo>
                  <a:cubicBezTo>
                    <a:pt x="17216" y="13686"/>
                    <a:pt x="16635" y="14452"/>
                    <a:pt x="16131" y="15269"/>
                  </a:cubicBezTo>
                  <a:cubicBezTo>
                    <a:pt x="15627" y="16086"/>
                    <a:pt x="15199" y="16953"/>
                    <a:pt x="14858" y="17864"/>
                  </a:cubicBezTo>
                  <a:cubicBezTo>
                    <a:pt x="14516" y="18774"/>
                    <a:pt x="14261" y="19728"/>
                    <a:pt x="14103" y="20719"/>
                  </a:cubicBezTo>
                  <a:cubicBezTo>
                    <a:pt x="14091" y="20792"/>
                    <a:pt x="14081" y="20866"/>
                    <a:pt x="14070" y="20940"/>
                  </a:cubicBezTo>
                  <a:cubicBezTo>
                    <a:pt x="14060" y="21014"/>
                    <a:pt x="14050" y="21087"/>
                    <a:pt x="14039" y="21160"/>
                  </a:cubicBezTo>
                  <a:cubicBezTo>
                    <a:pt x="14031" y="21234"/>
                    <a:pt x="14021" y="21307"/>
                    <a:pt x="14013" y="21380"/>
                  </a:cubicBezTo>
                  <a:cubicBezTo>
                    <a:pt x="14005" y="21454"/>
                    <a:pt x="13997" y="21527"/>
                    <a:pt x="13990" y="21600"/>
                  </a:cubicBezTo>
                  <a:lnTo>
                    <a:pt x="7976" y="15147"/>
                  </a:lnTo>
                  <a:lnTo>
                    <a:pt x="0" y="20670"/>
                  </a:lnTo>
                  <a:cubicBezTo>
                    <a:pt x="13" y="20509"/>
                    <a:pt x="30" y="20349"/>
                    <a:pt x="46" y="20187"/>
                  </a:cubicBezTo>
                  <a:cubicBezTo>
                    <a:pt x="64" y="20027"/>
                    <a:pt x="82" y="19866"/>
                    <a:pt x="102" y="19706"/>
                  </a:cubicBezTo>
                  <a:cubicBezTo>
                    <a:pt x="122" y="19545"/>
                    <a:pt x="143" y="19384"/>
                    <a:pt x="166" y="19223"/>
                  </a:cubicBezTo>
                  <a:cubicBezTo>
                    <a:pt x="188" y="19064"/>
                    <a:pt x="212" y="18903"/>
                    <a:pt x="238" y="18742"/>
                  </a:cubicBezTo>
                  <a:cubicBezTo>
                    <a:pt x="390" y="17786"/>
                    <a:pt x="592" y="16844"/>
                    <a:pt x="840" y="15918"/>
                  </a:cubicBezTo>
                  <a:cubicBezTo>
                    <a:pt x="1089" y="14991"/>
                    <a:pt x="1386" y="14081"/>
                    <a:pt x="1730" y="13187"/>
                  </a:cubicBezTo>
                  <a:cubicBezTo>
                    <a:pt x="2075" y="12294"/>
                    <a:pt x="2466" y="11417"/>
                    <a:pt x="2904" y="10559"/>
                  </a:cubicBezTo>
                  <a:cubicBezTo>
                    <a:pt x="3343" y="9702"/>
                    <a:pt x="3827" y="8862"/>
                    <a:pt x="4358" y="8043"/>
                  </a:cubicBezTo>
                  <a:cubicBezTo>
                    <a:pt x="4867" y="7259"/>
                    <a:pt x="5413" y="6501"/>
                    <a:pt x="5994" y="5772"/>
                  </a:cubicBezTo>
                  <a:cubicBezTo>
                    <a:pt x="6574" y="5043"/>
                    <a:pt x="7191" y="4342"/>
                    <a:pt x="7842" y="3670"/>
                  </a:cubicBezTo>
                  <a:cubicBezTo>
                    <a:pt x="8494" y="2998"/>
                    <a:pt x="9179" y="2355"/>
                    <a:pt x="9898" y="1743"/>
                  </a:cubicBezTo>
                  <a:cubicBezTo>
                    <a:pt x="10616" y="1132"/>
                    <a:pt x="11369" y="550"/>
                    <a:pt x="12153" y="0"/>
                  </a:cubicBezTo>
                  <a:lnTo>
                    <a:pt x="21600" y="2426"/>
                  </a:lnTo>
                  <a:close/>
                  <a:moveTo>
                    <a:pt x="21600" y="2426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7" name="AutoShape 137">
              <a:extLst>
                <a:ext uri="{FF2B5EF4-FFF2-40B4-BE49-F238E27FC236}">
                  <a16:creationId xmlns:a16="http://schemas.microsoft.com/office/drawing/2014/main" id="{0776DD55-805A-4CFC-9467-C084A7DCB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367" y="2402562"/>
              <a:ext cx="180822" cy="710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2733" y="0"/>
                  </a:moveTo>
                  <a:lnTo>
                    <a:pt x="21600" y="5702"/>
                  </a:lnTo>
                  <a:lnTo>
                    <a:pt x="10534" y="21600"/>
                  </a:lnTo>
                  <a:lnTo>
                    <a:pt x="0" y="18282"/>
                  </a:lnTo>
                  <a:lnTo>
                    <a:pt x="12733" y="0"/>
                  </a:lnTo>
                  <a:close/>
                  <a:moveTo>
                    <a:pt x="12733" y="0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8" name="AutoShape 138">
              <a:extLst>
                <a:ext uri="{FF2B5EF4-FFF2-40B4-BE49-F238E27FC236}">
                  <a16:creationId xmlns:a16="http://schemas.microsoft.com/office/drawing/2014/main" id="{43681ABE-0B79-4D5B-B08C-7E230F4C7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999" y="2998958"/>
              <a:ext cx="482193" cy="7518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600" h="21600">
                  <a:moveTo>
                    <a:pt x="17659" y="0"/>
                  </a:moveTo>
                  <a:lnTo>
                    <a:pt x="21600" y="3140"/>
                  </a:lnTo>
                  <a:cubicBezTo>
                    <a:pt x="19637" y="4162"/>
                    <a:pt x="17815" y="5296"/>
                    <a:pt x="16163" y="6534"/>
                  </a:cubicBezTo>
                  <a:cubicBezTo>
                    <a:pt x="14508" y="7771"/>
                    <a:pt x="13021" y="9111"/>
                    <a:pt x="11730" y="10536"/>
                  </a:cubicBezTo>
                  <a:cubicBezTo>
                    <a:pt x="10439" y="11964"/>
                    <a:pt x="9341" y="13480"/>
                    <a:pt x="8467" y="15071"/>
                  </a:cubicBezTo>
                  <a:cubicBezTo>
                    <a:pt x="7593" y="16663"/>
                    <a:pt x="6936" y="18331"/>
                    <a:pt x="6533" y="20061"/>
                  </a:cubicBezTo>
                  <a:cubicBezTo>
                    <a:pt x="6502" y="20190"/>
                    <a:pt x="6474" y="20319"/>
                    <a:pt x="6446" y="20447"/>
                  </a:cubicBezTo>
                  <a:cubicBezTo>
                    <a:pt x="6419" y="20575"/>
                    <a:pt x="6394" y="20704"/>
                    <a:pt x="6371" y="20832"/>
                  </a:cubicBezTo>
                  <a:cubicBezTo>
                    <a:pt x="6347" y="20961"/>
                    <a:pt x="6324" y="21090"/>
                    <a:pt x="6302" y="21217"/>
                  </a:cubicBezTo>
                  <a:cubicBezTo>
                    <a:pt x="6283" y="21345"/>
                    <a:pt x="6264" y="21473"/>
                    <a:pt x="6244" y="21600"/>
                  </a:cubicBezTo>
                  <a:lnTo>
                    <a:pt x="0" y="21228"/>
                  </a:lnTo>
                  <a:cubicBezTo>
                    <a:pt x="20" y="21082"/>
                    <a:pt x="43" y="20934"/>
                    <a:pt x="67" y="20787"/>
                  </a:cubicBezTo>
                  <a:cubicBezTo>
                    <a:pt x="90" y="20639"/>
                    <a:pt x="118" y="20492"/>
                    <a:pt x="145" y="20345"/>
                  </a:cubicBezTo>
                  <a:cubicBezTo>
                    <a:pt x="174" y="20197"/>
                    <a:pt x="205" y="20050"/>
                    <a:pt x="234" y="19901"/>
                  </a:cubicBezTo>
                  <a:cubicBezTo>
                    <a:pt x="267" y="19753"/>
                    <a:pt x="297" y="19605"/>
                    <a:pt x="332" y="19458"/>
                  </a:cubicBezTo>
                  <a:cubicBezTo>
                    <a:pt x="799" y="17467"/>
                    <a:pt x="1550" y="15549"/>
                    <a:pt x="2557" y="13719"/>
                  </a:cubicBezTo>
                  <a:cubicBezTo>
                    <a:pt x="3563" y="11890"/>
                    <a:pt x="4822" y="10147"/>
                    <a:pt x="6309" y="8505"/>
                  </a:cubicBezTo>
                  <a:cubicBezTo>
                    <a:pt x="7794" y="6864"/>
                    <a:pt x="9505" y="5325"/>
                    <a:pt x="11406" y="3903"/>
                  </a:cubicBezTo>
                  <a:cubicBezTo>
                    <a:pt x="13306" y="2479"/>
                    <a:pt x="15401" y="1172"/>
                    <a:pt x="17659" y="0"/>
                  </a:cubicBezTo>
                  <a:close/>
                  <a:moveTo>
                    <a:pt x="17659" y="0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9" name="AutoShape 143">
              <a:extLst>
                <a:ext uri="{FF2B5EF4-FFF2-40B4-BE49-F238E27FC236}">
                  <a16:creationId xmlns:a16="http://schemas.microsoft.com/office/drawing/2014/main" id="{CBF5E7CE-2A92-42B9-8FAA-78C1EE3A7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3711" y="1917196"/>
              <a:ext cx="336266" cy="7740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16809"/>
                  </a:moveTo>
                  <a:lnTo>
                    <a:pt x="14404" y="21600"/>
                  </a:lnTo>
                  <a:lnTo>
                    <a:pt x="0" y="6983"/>
                  </a:lnTo>
                  <a:lnTo>
                    <a:pt x="5030" y="0"/>
                  </a:lnTo>
                  <a:lnTo>
                    <a:pt x="21600" y="16809"/>
                  </a:lnTo>
                  <a:close/>
                  <a:moveTo>
                    <a:pt x="21600" y="16809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0" name="AutoShape 144">
              <a:extLst>
                <a:ext uri="{FF2B5EF4-FFF2-40B4-BE49-F238E27FC236}">
                  <a16:creationId xmlns:a16="http://schemas.microsoft.com/office/drawing/2014/main" id="{464C71D4-4AD2-4C1A-9511-4A859DE7A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103" y="1844233"/>
              <a:ext cx="1887532" cy="1103968"/>
            </a:xfrm>
            <a:custGeom>
              <a:avLst/>
              <a:gdLst>
                <a:gd name="T0" fmla="*/ 0 w 21600"/>
                <a:gd name="T1" fmla="*/ 0 h 21583"/>
                <a:gd name="T2" fmla="*/ 0 w 21600"/>
                <a:gd name="T3" fmla="*/ 0 h 21583"/>
                <a:gd name="T4" fmla="*/ 0 w 21600"/>
                <a:gd name="T5" fmla="*/ 0 h 21583"/>
                <a:gd name="T6" fmla="*/ 0 w 21600"/>
                <a:gd name="T7" fmla="*/ 0 h 21583"/>
                <a:gd name="T8" fmla="*/ 0 w 21600"/>
                <a:gd name="T9" fmla="*/ 0 h 21583"/>
                <a:gd name="T10" fmla="*/ 0 w 21600"/>
                <a:gd name="T11" fmla="*/ 0 h 21583"/>
                <a:gd name="T12" fmla="*/ 0 w 21600"/>
                <a:gd name="T13" fmla="*/ 0 h 21583"/>
                <a:gd name="T14" fmla="*/ 0 w 21600"/>
                <a:gd name="T15" fmla="*/ 0 h 21583"/>
                <a:gd name="T16" fmla="*/ 0 w 21600"/>
                <a:gd name="T17" fmla="*/ 0 h 21583"/>
                <a:gd name="T18" fmla="*/ 0 w 21600"/>
                <a:gd name="T19" fmla="*/ 0 h 21583"/>
                <a:gd name="T20" fmla="*/ 0 w 21600"/>
                <a:gd name="T21" fmla="*/ 0 h 21583"/>
                <a:gd name="T22" fmla="*/ 0 w 21600"/>
                <a:gd name="T23" fmla="*/ 0 h 21583"/>
                <a:gd name="T24" fmla="*/ 0 w 21600"/>
                <a:gd name="T25" fmla="*/ 0 h 21583"/>
                <a:gd name="T26" fmla="*/ 0 w 21600"/>
                <a:gd name="T27" fmla="*/ 0 h 21583"/>
                <a:gd name="T28" fmla="*/ 0 w 21600"/>
                <a:gd name="T29" fmla="*/ 0 h 21583"/>
                <a:gd name="T30" fmla="*/ 0 w 21600"/>
                <a:gd name="T31" fmla="*/ 0 h 21583"/>
                <a:gd name="T32" fmla="*/ 0 w 21600"/>
                <a:gd name="T33" fmla="*/ 0 h 21583"/>
                <a:gd name="T34" fmla="*/ 0 w 21600"/>
                <a:gd name="T35" fmla="*/ 0 h 21583"/>
                <a:gd name="T36" fmla="*/ 0 w 21600"/>
                <a:gd name="T37" fmla="*/ 0 h 21583"/>
                <a:gd name="T38" fmla="*/ 0 w 21600"/>
                <a:gd name="T39" fmla="*/ 0 h 21583"/>
                <a:gd name="T40" fmla="*/ 0 w 21600"/>
                <a:gd name="T41" fmla="*/ 0 h 21583"/>
                <a:gd name="T42" fmla="*/ 0 w 21600"/>
                <a:gd name="T43" fmla="*/ 0 h 21583"/>
                <a:gd name="T44" fmla="*/ 0 w 21600"/>
                <a:gd name="T45" fmla="*/ 0 h 21583"/>
                <a:gd name="T46" fmla="*/ 0 w 21600"/>
                <a:gd name="T47" fmla="*/ 0 h 21583"/>
                <a:gd name="T48" fmla="*/ 0 w 21600"/>
                <a:gd name="T49" fmla="*/ 0 h 21583"/>
                <a:gd name="T50" fmla="*/ 0 w 21600"/>
                <a:gd name="T51" fmla="*/ 0 h 2158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1600" h="21583">
                  <a:moveTo>
                    <a:pt x="18662" y="1308"/>
                  </a:moveTo>
                  <a:lnTo>
                    <a:pt x="21600" y="12915"/>
                  </a:lnTo>
                  <a:lnTo>
                    <a:pt x="15458" y="18611"/>
                  </a:lnTo>
                  <a:cubicBezTo>
                    <a:pt x="15390" y="18584"/>
                    <a:pt x="15321" y="18560"/>
                    <a:pt x="15253" y="18536"/>
                  </a:cubicBezTo>
                  <a:cubicBezTo>
                    <a:pt x="15184" y="18512"/>
                    <a:pt x="15114" y="18489"/>
                    <a:pt x="15045" y="18467"/>
                  </a:cubicBezTo>
                  <a:cubicBezTo>
                    <a:pt x="14975" y="18445"/>
                    <a:pt x="14906" y="18422"/>
                    <a:pt x="14836" y="18402"/>
                  </a:cubicBezTo>
                  <a:cubicBezTo>
                    <a:pt x="14766" y="18383"/>
                    <a:pt x="14696" y="18364"/>
                    <a:pt x="14625" y="18346"/>
                  </a:cubicBezTo>
                  <a:cubicBezTo>
                    <a:pt x="13844" y="18145"/>
                    <a:pt x="13068" y="18074"/>
                    <a:pt x="12306" y="18124"/>
                  </a:cubicBezTo>
                  <a:cubicBezTo>
                    <a:pt x="11544" y="18175"/>
                    <a:pt x="10795" y="18345"/>
                    <a:pt x="10067" y="18628"/>
                  </a:cubicBezTo>
                  <a:cubicBezTo>
                    <a:pt x="9339" y="18911"/>
                    <a:pt x="8632" y="19305"/>
                    <a:pt x="7954" y="19800"/>
                  </a:cubicBezTo>
                  <a:cubicBezTo>
                    <a:pt x="7276" y="20295"/>
                    <a:pt x="6626" y="20892"/>
                    <a:pt x="6013" y="21583"/>
                  </a:cubicBezTo>
                  <a:lnTo>
                    <a:pt x="7216" y="10000"/>
                  </a:lnTo>
                  <a:lnTo>
                    <a:pt x="0" y="6652"/>
                  </a:lnTo>
                  <a:cubicBezTo>
                    <a:pt x="543" y="6028"/>
                    <a:pt x="1101" y="5446"/>
                    <a:pt x="1670" y="4906"/>
                  </a:cubicBezTo>
                  <a:cubicBezTo>
                    <a:pt x="2240" y="4366"/>
                    <a:pt x="2822" y="3869"/>
                    <a:pt x="3415" y="3415"/>
                  </a:cubicBezTo>
                  <a:cubicBezTo>
                    <a:pt x="4008" y="2962"/>
                    <a:pt x="4613" y="2551"/>
                    <a:pt x="5228" y="2184"/>
                  </a:cubicBezTo>
                  <a:cubicBezTo>
                    <a:pt x="5844" y="1818"/>
                    <a:pt x="6470" y="1495"/>
                    <a:pt x="7106" y="1217"/>
                  </a:cubicBezTo>
                  <a:cubicBezTo>
                    <a:pt x="7851" y="892"/>
                    <a:pt x="8601" y="632"/>
                    <a:pt x="9354" y="437"/>
                  </a:cubicBezTo>
                  <a:cubicBezTo>
                    <a:pt x="10108" y="243"/>
                    <a:pt x="10866" y="113"/>
                    <a:pt x="11626" y="49"/>
                  </a:cubicBezTo>
                  <a:cubicBezTo>
                    <a:pt x="12386" y="-17"/>
                    <a:pt x="13148" y="-16"/>
                    <a:pt x="13913" y="50"/>
                  </a:cubicBezTo>
                  <a:cubicBezTo>
                    <a:pt x="14677" y="117"/>
                    <a:pt x="15441" y="248"/>
                    <a:pt x="16207" y="444"/>
                  </a:cubicBezTo>
                  <a:cubicBezTo>
                    <a:pt x="16415" y="498"/>
                    <a:pt x="16622" y="558"/>
                    <a:pt x="16828" y="620"/>
                  </a:cubicBezTo>
                  <a:cubicBezTo>
                    <a:pt x="17034" y="683"/>
                    <a:pt x="17240" y="749"/>
                    <a:pt x="17444" y="822"/>
                  </a:cubicBezTo>
                  <a:cubicBezTo>
                    <a:pt x="17649" y="894"/>
                    <a:pt x="17853" y="970"/>
                    <a:pt x="18055" y="1052"/>
                  </a:cubicBezTo>
                  <a:cubicBezTo>
                    <a:pt x="18259" y="1132"/>
                    <a:pt x="18461" y="1217"/>
                    <a:pt x="18662" y="1308"/>
                  </a:cubicBezTo>
                  <a:close/>
                  <a:moveTo>
                    <a:pt x="18662" y="1308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1" name="AutoShape 145">
              <a:extLst>
                <a:ext uri="{FF2B5EF4-FFF2-40B4-BE49-F238E27FC236}">
                  <a16:creationId xmlns:a16="http://schemas.microsoft.com/office/drawing/2014/main" id="{E07EB583-6657-47F0-8D19-C7D1FF040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790" y="2504076"/>
              <a:ext cx="564673" cy="4282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7778" y="8830"/>
                  </a:lnTo>
                  <a:lnTo>
                    <a:pt x="0" y="21600"/>
                  </a:lnTo>
                  <a:lnTo>
                    <a:pt x="1155" y="14687"/>
                  </a:lnTo>
                  <a:lnTo>
                    <a:pt x="21600" y="0"/>
                  </a:lnTo>
                  <a:close/>
                  <a:moveTo>
                    <a:pt x="21600" y="0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2" name="AutoShape 147">
              <a:extLst>
                <a:ext uri="{FF2B5EF4-FFF2-40B4-BE49-F238E27FC236}">
                  <a16:creationId xmlns:a16="http://schemas.microsoft.com/office/drawing/2014/main" id="{C80D5292-A5BB-4104-B1FA-A9F50A9F1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0709" y="2770551"/>
              <a:ext cx="824804" cy="295026"/>
            </a:xfrm>
            <a:custGeom>
              <a:avLst/>
              <a:gdLst>
                <a:gd name="T0" fmla="*/ 0 w 21600"/>
                <a:gd name="T1" fmla="*/ 0 h 21470"/>
                <a:gd name="T2" fmla="*/ 0 w 21600"/>
                <a:gd name="T3" fmla="*/ 0 h 21470"/>
                <a:gd name="T4" fmla="*/ 0 w 21600"/>
                <a:gd name="T5" fmla="*/ 0 h 21470"/>
                <a:gd name="T6" fmla="*/ 0 w 21600"/>
                <a:gd name="T7" fmla="*/ 0 h 21470"/>
                <a:gd name="T8" fmla="*/ 0 w 21600"/>
                <a:gd name="T9" fmla="*/ 0 h 21470"/>
                <a:gd name="T10" fmla="*/ 0 w 21600"/>
                <a:gd name="T11" fmla="*/ 0 h 21470"/>
                <a:gd name="T12" fmla="*/ 0 w 21600"/>
                <a:gd name="T13" fmla="*/ 0 h 21470"/>
                <a:gd name="T14" fmla="*/ 0 w 21600"/>
                <a:gd name="T15" fmla="*/ 0 h 21470"/>
                <a:gd name="T16" fmla="*/ 0 w 21600"/>
                <a:gd name="T17" fmla="*/ 0 h 21470"/>
                <a:gd name="T18" fmla="*/ 0 w 21600"/>
                <a:gd name="T19" fmla="*/ 0 h 21470"/>
                <a:gd name="T20" fmla="*/ 0 w 21600"/>
                <a:gd name="T21" fmla="*/ 0 h 21470"/>
                <a:gd name="T22" fmla="*/ 0 w 21600"/>
                <a:gd name="T23" fmla="*/ 0 h 21470"/>
                <a:gd name="T24" fmla="*/ 0 w 21600"/>
                <a:gd name="T25" fmla="*/ 0 h 21470"/>
                <a:gd name="T26" fmla="*/ 0 w 21600"/>
                <a:gd name="T27" fmla="*/ 0 h 21470"/>
                <a:gd name="T28" fmla="*/ 0 w 21600"/>
                <a:gd name="T29" fmla="*/ 0 h 21470"/>
                <a:gd name="T30" fmla="*/ 0 w 21600"/>
                <a:gd name="T31" fmla="*/ 0 h 21470"/>
                <a:gd name="T32" fmla="*/ 0 w 21600"/>
                <a:gd name="T33" fmla="*/ 0 h 21470"/>
                <a:gd name="T34" fmla="*/ 0 w 21600"/>
                <a:gd name="T35" fmla="*/ 0 h 21470"/>
                <a:gd name="T36" fmla="*/ 0 w 21600"/>
                <a:gd name="T37" fmla="*/ 0 h 21470"/>
                <a:gd name="T38" fmla="*/ 0 w 21600"/>
                <a:gd name="T39" fmla="*/ 0 h 2147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600" h="21470">
                  <a:moveTo>
                    <a:pt x="21600" y="1872"/>
                  </a:moveTo>
                  <a:lnTo>
                    <a:pt x="20807" y="11851"/>
                  </a:lnTo>
                  <a:cubicBezTo>
                    <a:pt x="20671" y="11770"/>
                    <a:pt x="20535" y="11689"/>
                    <a:pt x="20396" y="11614"/>
                  </a:cubicBezTo>
                  <a:cubicBezTo>
                    <a:pt x="20260" y="11533"/>
                    <a:pt x="20122" y="11461"/>
                    <a:pt x="19983" y="11387"/>
                  </a:cubicBezTo>
                  <a:cubicBezTo>
                    <a:pt x="19846" y="11315"/>
                    <a:pt x="19708" y="11247"/>
                    <a:pt x="19568" y="11182"/>
                  </a:cubicBezTo>
                  <a:cubicBezTo>
                    <a:pt x="19430" y="11118"/>
                    <a:pt x="19290" y="11055"/>
                    <a:pt x="19151" y="10994"/>
                  </a:cubicBezTo>
                  <a:cubicBezTo>
                    <a:pt x="17595" y="10342"/>
                    <a:pt x="16054" y="10117"/>
                    <a:pt x="14537" y="10279"/>
                  </a:cubicBezTo>
                  <a:cubicBezTo>
                    <a:pt x="13022" y="10436"/>
                    <a:pt x="11533" y="10993"/>
                    <a:pt x="10085" y="11907"/>
                  </a:cubicBezTo>
                  <a:cubicBezTo>
                    <a:pt x="8637" y="12823"/>
                    <a:pt x="7231" y="14098"/>
                    <a:pt x="5883" y="15701"/>
                  </a:cubicBezTo>
                  <a:cubicBezTo>
                    <a:pt x="4533" y="17305"/>
                    <a:pt x="3243" y="19240"/>
                    <a:pt x="2022" y="21470"/>
                  </a:cubicBezTo>
                  <a:lnTo>
                    <a:pt x="0" y="12933"/>
                  </a:lnTo>
                  <a:cubicBezTo>
                    <a:pt x="1403" y="10362"/>
                    <a:pt x="2889" y="8138"/>
                    <a:pt x="4441" y="6297"/>
                  </a:cubicBezTo>
                  <a:cubicBezTo>
                    <a:pt x="5991" y="4454"/>
                    <a:pt x="7607" y="2985"/>
                    <a:pt x="9273" y="1934"/>
                  </a:cubicBezTo>
                  <a:cubicBezTo>
                    <a:pt x="10937" y="882"/>
                    <a:pt x="12649" y="248"/>
                    <a:pt x="14392" y="58"/>
                  </a:cubicBezTo>
                  <a:cubicBezTo>
                    <a:pt x="16137" y="-130"/>
                    <a:pt x="17910" y="134"/>
                    <a:pt x="19697" y="884"/>
                  </a:cubicBezTo>
                  <a:cubicBezTo>
                    <a:pt x="19858" y="950"/>
                    <a:pt x="20019" y="1020"/>
                    <a:pt x="20179" y="1092"/>
                  </a:cubicBezTo>
                  <a:cubicBezTo>
                    <a:pt x="20339" y="1167"/>
                    <a:pt x="20498" y="1250"/>
                    <a:pt x="20656" y="1333"/>
                  </a:cubicBezTo>
                  <a:cubicBezTo>
                    <a:pt x="20815" y="1416"/>
                    <a:pt x="20974" y="1501"/>
                    <a:pt x="21132" y="1590"/>
                  </a:cubicBezTo>
                  <a:cubicBezTo>
                    <a:pt x="21287" y="1682"/>
                    <a:pt x="21445" y="1772"/>
                    <a:pt x="21600" y="1872"/>
                  </a:cubicBezTo>
                  <a:close/>
                  <a:moveTo>
                    <a:pt x="21600" y="1872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3" name="AutoShape 151">
              <a:extLst>
                <a:ext uri="{FF2B5EF4-FFF2-40B4-BE49-F238E27FC236}">
                  <a16:creationId xmlns:a16="http://schemas.microsoft.com/office/drawing/2014/main" id="{4C3122FD-DBE6-4FC6-A685-2891D74D1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2170" y="3116334"/>
              <a:ext cx="510744" cy="59639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8610" y="20926"/>
                  </a:moveTo>
                  <a:lnTo>
                    <a:pt x="0" y="21600"/>
                  </a:lnTo>
                  <a:lnTo>
                    <a:pt x="11295" y="3403"/>
                  </a:lnTo>
                  <a:lnTo>
                    <a:pt x="21600" y="0"/>
                  </a:lnTo>
                  <a:lnTo>
                    <a:pt x="8610" y="20926"/>
                  </a:lnTo>
                  <a:close/>
                  <a:moveTo>
                    <a:pt x="8610" y="20926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4" name="AutoShape 152">
              <a:extLst>
                <a:ext uri="{FF2B5EF4-FFF2-40B4-BE49-F238E27FC236}">
                  <a16:creationId xmlns:a16="http://schemas.microsoft.com/office/drawing/2014/main" id="{C076FA16-36E0-4880-BD7F-0ED725F65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0683" y="1920369"/>
              <a:ext cx="1500509" cy="167815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w 21600"/>
                <a:gd name="T41" fmla="*/ 0 h 21600"/>
                <a:gd name="T42" fmla="*/ 0 w 21600"/>
                <a:gd name="T43" fmla="*/ 0 h 21600"/>
                <a:gd name="T44" fmla="*/ 0 w 21600"/>
                <a:gd name="T45" fmla="*/ 0 h 21600"/>
                <a:gd name="T46" fmla="*/ 0 w 21600"/>
                <a:gd name="T47" fmla="*/ 0 h 21600"/>
                <a:gd name="T48" fmla="*/ 0 w 21600"/>
                <a:gd name="T49" fmla="*/ 0 h 21600"/>
                <a:gd name="T50" fmla="*/ 0 w 21600"/>
                <a:gd name="T51" fmla="*/ 0 h 216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1600" h="21600">
                  <a:moveTo>
                    <a:pt x="4067" y="56"/>
                  </a:moveTo>
                  <a:cubicBezTo>
                    <a:pt x="4606" y="212"/>
                    <a:pt x="5141" y="382"/>
                    <a:pt x="5669" y="566"/>
                  </a:cubicBezTo>
                  <a:cubicBezTo>
                    <a:pt x="6197" y="750"/>
                    <a:pt x="6719" y="949"/>
                    <a:pt x="7235" y="1160"/>
                  </a:cubicBezTo>
                  <a:cubicBezTo>
                    <a:pt x="7750" y="1373"/>
                    <a:pt x="8260" y="1599"/>
                    <a:pt x="8762" y="1839"/>
                  </a:cubicBezTo>
                  <a:cubicBezTo>
                    <a:pt x="9265" y="2080"/>
                    <a:pt x="9759" y="2334"/>
                    <a:pt x="10249" y="2601"/>
                  </a:cubicBezTo>
                  <a:cubicBezTo>
                    <a:pt x="11044" y="3038"/>
                    <a:pt x="11812" y="3506"/>
                    <a:pt x="12551" y="4005"/>
                  </a:cubicBezTo>
                  <a:cubicBezTo>
                    <a:pt x="13290" y="4504"/>
                    <a:pt x="14002" y="5033"/>
                    <a:pt x="14682" y="5592"/>
                  </a:cubicBezTo>
                  <a:cubicBezTo>
                    <a:pt x="15363" y="6152"/>
                    <a:pt x="16013" y="6741"/>
                    <a:pt x="16634" y="7359"/>
                  </a:cubicBezTo>
                  <a:cubicBezTo>
                    <a:pt x="17253" y="7976"/>
                    <a:pt x="17841" y="8623"/>
                    <a:pt x="18398" y="9297"/>
                  </a:cubicBezTo>
                  <a:cubicBezTo>
                    <a:pt x="18717" y="9685"/>
                    <a:pt x="19024" y="10079"/>
                    <a:pt x="19317" y="10479"/>
                  </a:cubicBezTo>
                  <a:cubicBezTo>
                    <a:pt x="19610" y="10879"/>
                    <a:pt x="19890" y="11285"/>
                    <a:pt x="20157" y="11697"/>
                  </a:cubicBezTo>
                  <a:cubicBezTo>
                    <a:pt x="20424" y="12108"/>
                    <a:pt x="20678" y="12527"/>
                    <a:pt x="20919" y="12951"/>
                  </a:cubicBezTo>
                  <a:cubicBezTo>
                    <a:pt x="21159" y="13374"/>
                    <a:pt x="21386" y="13804"/>
                    <a:pt x="21600" y="14238"/>
                  </a:cubicBezTo>
                  <a:lnTo>
                    <a:pt x="17214" y="21600"/>
                  </a:lnTo>
                  <a:lnTo>
                    <a:pt x="9106" y="18532"/>
                  </a:lnTo>
                  <a:cubicBezTo>
                    <a:pt x="8653" y="17708"/>
                    <a:pt x="8111" y="16927"/>
                    <a:pt x="7490" y="16199"/>
                  </a:cubicBezTo>
                  <a:cubicBezTo>
                    <a:pt x="6868" y="15472"/>
                    <a:pt x="6167" y="14799"/>
                    <a:pt x="5395" y="14192"/>
                  </a:cubicBezTo>
                  <a:cubicBezTo>
                    <a:pt x="4623" y="13585"/>
                    <a:pt x="3781" y="13044"/>
                    <a:pt x="2879" y="12580"/>
                  </a:cubicBezTo>
                  <a:cubicBezTo>
                    <a:pt x="1976" y="12117"/>
                    <a:pt x="1014" y="11731"/>
                    <a:pt x="0" y="11435"/>
                  </a:cubicBezTo>
                  <a:lnTo>
                    <a:pt x="7609" y="7735"/>
                  </a:lnTo>
                  <a:lnTo>
                    <a:pt x="3874" y="0"/>
                  </a:lnTo>
                  <a:cubicBezTo>
                    <a:pt x="3890" y="5"/>
                    <a:pt x="3906" y="8"/>
                    <a:pt x="3923" y="13"/>
                  </a:cubicBezTo>
                  <a:cubicBezTo>
                    <a:pt x="3938" y="18"/>
                    <a:pt x="3955" y="23"/>
                    <a:pt x="3970" y="27"/>
                  </a:cubicBezTo>
                  <a:cubicBezTo>
                    <a:pt x="3987" y="32"/>
                    <a:pt x="4003" y="36"/>
                    <a:pt x="4019" y="41"/>
                  </a:cubicBezTo>
                  <a:cubicBezTo>
                    <a:pt x="4034" y="46"/>
                    <a:pt x="4050" y="51"/>
                    <a:pt x="4067" y="56"/>
                  </a:cubicBezTo>
                  <a:close/>
                  <a:moveTo>
                    <a:pt x="4067" y="56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5" name="AutoShape 153">
              <a:extLst>
                <a:ext uri="{FF2B5EF4-FFF2-40B4-BE49-F238E27FC236}">
                  <a16:creationId xmlns:a16="http://schemas.microsoft.com/office/drawing/2014/main" id="{DB9C7AC7-0C69-4C3B-9D5B-A1D730A87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8254" y="3357431"/>
              <a:ext cx="688394" cy="2664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19130"/>
                  </a:moveTo>
                  <a:lnTo>
                    <a:pt x="15344" y="21600"/>
                  </a:lnTo>
                  <a:lnTo>
                    <a:pt x="0" y="4963"/>
                  </a:lnTo>
                  <a:lnTo>
                    <a:pt x="3953" y="0"/>
                  </a:lnTo>
                  <a:lnTo>
                    <a:pt x="21600" y="19130"/>
                  </a:lnTo>
                  <a:close/>
                  <a:moveTo>
                    <a:pt x="21600" y="19130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6" name="AutoShape 156">
              <a:extLst>
                <a:ext uri="{FF2B5EF4-FFF2-40B4-BE49-F238E27FC236}">
                  <a16:creationId xmlns:a16="http://schemas.microsoft.com/office/drawing/2014/main" id="{B5120533-78D8-4B95-B3FF-6D6D00ED5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6270" y="2808619"/>
              <a:ext cx="675705" cy="61225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600" h="21600">
                  <a:moveTo>
                    <a:pt x="21600" y="19421"/>
                  </a:moveTo>
                  <a:lnTo>
                    <a:pt x="17570" y="21600"/>
                  </a:lnTo>
                  <a:cubicBezTo>
                    <a:pt x="16697" y="19639"/>
                    <a:pt x="15652" y="17779"/>
                    <a:pt x="14451" y="16049"/>
                  </a:cubicBezTo>
                  <a:cubicBezTo>
                    <a:pt x="13253" y="14319"/>
                    <a:pt x="11899" y="12718"/>
                    <a:pt x="10410" y="11272"/>
                  </a:cubicBezTo>
                  <a:cubicBezTo>
                    <a:pt x="8921" y="9829"/>
                    <a:pt x="7298" y="8542"/>
                    <a:pt x="5556" y="7439"/>
                  </a:cubicBezTo>
                  <a:cubicBezTo>
                    <a:pt x="3815" y="6337"/>
                    <a:pt x="1957" y="5417"/>
                    <a:pt x="0" y="4711"/>
                  </a:cubicBezTo>
                  <a:lnTo>
                    <a:pt x="1397" y="0"/>
                  </a:lnTo>
                  <a:cubicBezTo>
                    <a:pt x="3646" y="811"/>
                    <a:pt x="5782" y="1868"/>
                    <a:pt x="7785" y="3135"/>
                  </a:cubicBezTo>
                  <a:cubicBezTo>
                    <a:pt x="9787" y="4403"/>
                    <a:pt x="11655" y="5885"/>
                    <a:pt x="13367" y="7546"/>
                  </a:cubicBezTo>
                  <a:cubicBezTo>
                    <a:pt x="15081" y="9207"/>
                    <a:pt x="16637" y="11048"/>
                    <a:pt x="18017" y="13037"/>
                  </a:cubicBezTo>
                  <a:cubicBezTo>
                    <a:pt x="19395" y="15027"/>
                    <a:pt x="20596" y="17166"/>
                    <a:pt x="21600" y="19421"/>
                  </a:cubicBezTo>
                  <a:close/>
                  <a:moveTo>
                    <a:pt x="21600" y="19421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7" name="AutoShape 159">
              <a:extLst>
                <a:ext uri="{FF2B5EF4-FFF2-40B4-BE49-F238E27FC236}">
                  <a16:creationId xmlns:a16="http://schemas.microsoft.com/office/drawing/2014/main" id="{09A39F54-5DAB-493B-87F5-877CA7319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5630" y="4737391"/>
              <a:ext cx="783564" cy="25061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3899" y="21600"/>
                  </a:moveTo>
                  <a:lnTo>
                    <a:pt x="0" y="8904"/>
                  </a:lnTo>
                  <a:lnTo>
                    <a:pt x="15393" y="0"/>
                  </a:lnTo>
                  <a:lnTo>
                    <a:pt x="21600" y="11358"/>
                  </a:lnTo>
                  <a:lnTo>
                    <a:pt x="3899" y="21600"/>
                  </a:lnTo>
                  <a:close/>
                  <a:moveTo>
                    <a:pt x="3899" y="21600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8" name="AutoShape 160">
              <a:extLst>
                <a:ext uri="{FF2B5EF4-FFF2-40B4-BE49-F238E27FC236}">
                  <a16:creationId xmlns:a16="http://schemas.microsoft.com/office/drawing/2014/main" id="{76A60828-5084-4254-99EB-8E1173C94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5147" y="3113162"/>
              <a:ext cx="1031005" cy="1770156"/>
            </a:xfrm>
            <a:custGeom>
              <a:avLst/>
              <a:gdLst>
                <a:gd name="T0" fmla="*/ 0 w 21582"/>
                <a:gd name="T1" fmla="*/ 0 h 21600"/>
                <a:gd name="T2" fmla="*/ 0 w 21582"/>
                <a:gd name="T3" fmla="*/ 0 h 21600"/>
                <a:gd name="T4" fmla="*/ 0 w 21582"/>
                <a:gd name="T5" fmla="*/ 0 h 21600"/>
                <a:gd name="T6" fmla="*/ 0 w 21582"/>
                <a:gd name="T7" fmla="*/ 0 h 21600"/>
                <a:gd name="T8" fmla="*/ 0 w 21582"/>
                <a:gd name="T9" fmla="*/ 0 h 21600"/>
                <a:gd name="T10" fmla="*/ 0 w 21582"/>
                <a:gd name="T11" fmla="*/ 0 h 21600"/>
                <a:gd name="T12" fmla="*/ 0 w 21582"/>
                <a:gd name="T13" fmla="*/ 0 h 21600"/>
                <a:gd name="T14" fmla="*/ 0 w 21582"/>
                <a:gd name="T15" fmla="*/ 0 h 21600"/>
                <a:gd name="T16" fmla="*/ 0 w 21582"/>
                <a:gd name="T17" fmla="*/ 0 h 21600"/>
                <a:gd name="T18" fmla="*/ 0 w 21582"/>
                <a:gd name="T19" fmla="*/ 0 h 21600"/>
                <a:gd name="T20" fmla="*/ 0 w 21582"/>
                <a:gd name="T21" fmla="*/ 0 h 21600"/>
                <a:gd name="T22" fmla="*/ 0 w 21582"/>
                <a:gd name="T23" fmla="*/ 0 h 21600"/>
                <a:gd name="T24" fmla="*/ 0 w 21582"/>
                <a:gd name="T25" fmla="*/ 0 h 21600"/>
                <a:gd name="T26" fmla="*/ 0 w 21582"/>
                <a:gd name="T27" fmla="*/ 0 h 21600"/>
                <a:gd name="T28" fmla="*/ 0 w 21582"/>
                <a:gd name="T29" fmla="*/ 0 h 21600"/>
                <a:gd name="T30" fmla="*/ 0 w 21582"/>
                <a:gd name="T31" fmla="*/ 0 h 21600"/>
                <a:gd name="T32" fmla="*/ 0 w 21582"/>
                <a:gd name="T33" fmla="*/ 0 h 21600"/>
                <a:gd name="T34" fmla="*/ 0 w 21582"/>
                <a:gd name="T35" fmla="*/ 0 h 21600"/>
                <a:gd name="T36" fmla="*/ 0 w 21582"/>
                <a:gd name="T37" fmla="*/ 0 h 21600"/>
                <a:gd name="T38" fmla="*/ 0 w 21582"/>
                <a:gd name="T39" fmla="*/ 0 h 21600"/>
                <a:gd name="T40" fmla="*/ 0 w 21582"/>
                <a:gd name="T41" fmla="*/ 0 h 21600"/>
                <a:gd name="T42" fmla="*/ 0 w 21582"/>
                <a:gd name="T43" fmla="*/ 0 h 21600"/>
                <a:gd name="T44" fmla="*/ 0 w 21582"/>
                <a:gd name="T45" fmla="*/ 0 h 21600"/>
                <a:gd name="T46" fmla="*/ 0 w 21582"/>
                <a:gd name="T47" fmla="*/ 0 h 21600"/>
                <a:gd name="T48" fmla="*/ 0 w 21582"/>
                <a:gd name="T49" fmla="*/ 0 h 21600"/>
                <a:gd name="T50" fmla="*/ 0 w 21582"/>
                <a:gd name="T51" fmla="*/ 0 h 216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1582" h="21600">
                  <a:moveTo>
                    <a:pt x="18790" y="0"/>
                  </a:moveTo>
                  <a:cubicBezTo>
                    <a:pt x="18935" y="221"/>
                    <a:pt x="19076" y="444"/>
                    <a:pt x="19211" y="668"/>
                  </a:cubicBezTo>
                  <a:cubicBezTo>
                    <a:pt x="19347" y="893"/>
                    <a:pt x="19475" y="1118"/>
                    <a:pt x="19600" y="1345"/>
                  </a:cubicBezTo>
                  <a:cubicBezTo>
                    <a:pt x="19724" y="1572"/>
                    <a:pt x="19843" y="1800"/>
                    <a:pt x="19957" y="2029"/>
                  </a:cubicBezTo>
                  <a:cubicBezTo>
                    <a:pt x="20070" y="2258"/>
                    <a:pt x="20177" y="2489"/>
                    <a:pt x="20278" y="2721"/>
                  </a:cubicBezTo>
                  <a:cubicBezTo>
                    <a:pt x="20626" y="3516"/>
                    <a:pt x="20905" y="4315"/>
                    <a:pt x="21114" y="5120"/>
                  </a:cubicBezTo>
                  <a:cubicBezTo>
                    <a:pt x="21322" y="5924"/>
                    <a:pt x="21462" y="6733"/>
                    <a:pt x="21531" y="7544"/>
                  </a:cubicBezTo>
                  <a:cubicBezTo>
                    <a:pt x="21600" y="8355"/>
                    <a:pt x="21599" y="9168"/>
                    <a:pt x="21528" y="9983"/>
                  </a:cubicBezTo>
                  <a:cubicBezTo>
                    <a:pt x="21458" y="10798"/>
                    <a:pt x="21316" y="11614"/>
                    <a:pt x="21105" y="12431"/>
                  </a:cubicBezTo>
                  <a:cubicBezTo>
                    <a:pt x="20930" y="13112"/>
                    <a:pt x="20707" y="13786"/>
                    <a:pt x="20437" y="14449"/>
                  </a:cubicBezTo>
                  <a:cubicBezTo>
                    <a:pt x="20168" y="15113"/>
                    <a:pt x="19852" y="15769"/>
                    <a:pt x="19490" y="16413"/>
                  </a:cubicBezTo>
                  <a:cubicBezTo>
                    <a:pt x="19129" y="17058"/>
                    <a:pt x="18723" y="17694"/>
                    <a:pt x="18270" y="18318"/>
                  </a:cubicBezTo>
                  <a:cubicBezTo>
                    <a:pt x="17817" y="18942"/>
                    <a:pt x="17319" y="19556"/>
                    <a:pt x="16776" y="20158"/>
                  </a:cubicBezTo>
                  <a:lnTo>
                    <a:pt x="3449" y="21600"/>
                  </a:lnTo>
                  <a:lnTo>
                    <a:pt x="0" y="14421"/>
                  </a:lnTo>
                  <a:cubicBezTo>
                    <a:pt x="231" y="14137"/>
                    <a:pt x="446" y="13847"/>
                    <a:pt x="643" y="13551"/>
                  </a:cubicBezTo>
                  <a:cubicBezTo>
                    <a:pt x="841" y="13255"/>
                    <a:pt x="1021" y="12953"/>
                    <a:pt x="1182" y="12647"/>
                  </a:cubicBezTo>
                  <a:cubicBezTo>
                    <a:pt x="1344" y="12340"/>
                    <a:pt x="1487" y="12027"/>
                    <a:pt x="1612" y="11710"/>
                  </a:cubicBezTo>
                  <a:cubicBezTo>
                    <a:pt x="1735" y="11393"/>
                    <a:pt x="1841" y="11070"/>
                    <a:pt x="1926" y="10744"/>
                  </a:cubicBezTo>
                  <a:cubicBezTo>
                    <a:pt x="2074" y="10171"/>
                    <a:pt x="2154" y="9602"/>
                    <a:pt x="2175" y="9038"/>
                  </a:cubicBezTo>
                  <a:cubicBezTo>
                    <a:pt x="2193" y="8474"/>
                    <a:pt x="2151" y="7916"/>
                    <a:pt x="2049" y="7365"/>
                  </a:cubicBezTo>
                  <a:cubicBezTo>
                    <a:pt x="1947" y="6815"/>
                    <a:pt x="1784" y="6273"/>
                    <a:pt x="1567" y="5742"/>
                  </a:cubicBezTo>
                  <a:cubicBezTo>
                    <a:pt x="1350" y="5211"/>
                    <a:pt x="1076" y="4691"/>
                    <a:pt x="751" y="4183"/>
                  </a:cubicBezTo>
                  <a:lnTo>
                    <a:pt x="12351" y="7045"/>
                  </a:lnTo>
                  <a:lnTo>
                    <a:pt x="18790" y="0"/>
                  </a:lnTo>
                  <a:close/>
                  <a:moveTo>
                    <a:pt x="18790" y="0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9" name="AutoShape 161">
              <a:extLst>
                <a:ext uri="{FF2B5EF4-FFF2-40B4-BE49-F238E27FC236}">
                  <a16:creationId xmlns:a16="http://schemas.microsoft.com/office/drawing/2014/main" id="{317EBEBE-8D2D-400B-B25C-12B6CE261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427" y="4236164"/>
              <a:ext cx="291854" cy="6471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0609" y="17037"/>
                  </a:lnTo>
                  <a:lnTo>
                    <a:pt x="0" y="0"/>
                  </a:lnTo>
                  <a:lnTo>
                    <a:pt x="9400" y="2007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0" name="AutoShape 164">
              <a:extLst>
                <a:ext uri="{FF2B5EF4-FFF2-40B4-BE49-F238E27FC236}">
                  <a16:creationId xmlns:a16="http://schemas.microsoft.com/office/drawing/2014/main" id="{B43ACC7C-DA3E-4EB1-9301-079C07906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4599" y="3462118"/>
              <a:ext cx="228407" cy="837493"/>
            </a:xfrm>
            <a:custGeom>
              <a:avLst/>
              <a:gdLst>
                <a:gd name="T0" fmla="*/ 0 w 21539"/>
                <a:gd name="T1" fmla="*/ 0 h 21600"/>
                <a:gd name="T2" fmla="*/ 0 w 21539"/>
                <a:gd name="T3" fmla="*/ 0 h 21600"/>
                <a:gd name="T4" fmla="*/ 0 w 21539"/>
                <a:gd name="T5" fmla="*/ 0 h 21600"/>
                <a:gd name="T6" fmla="*/ 0 w 21539"/>
                <a:gd name="T7" fmla="*/ 0 h 21600"/>
                <a:gd name="T8" fmla="*/ 0 w 21539"/>
                <a:gd name="T9" fmla="*/ 0 h 21600"/>
                <a:gd name="T10" fmla="*/ 0 w 21539"/>
                <a:gd name="T11" fmla="*/ 0 h 21600"/>
                <a:gd name="T12" fmla="*/ 0 w 21539"/>
                <a:gd name="T13" fmla="*/ 0 h 21600"/>
                <a:gd name="T14" fmla="*/ 0 w 21539"/>
                <a:gd name="T15" fmla="*/ 0 h 21600"/>
                <a:gd name="T16" fmla="*/ 0 w 21539"/>
                <a:gd name="T17" fmla="*/ 0 h 21600"/>
                <a:gd name="T18" fmla="*/ 0 w 21539"/>
                <a:gd name="T19" fmla="*/ 0 h 21600"/>
                <a:gd name="T20" fmla="*/ 0 w 21539"/>
                <a:gd name="T21" fmla="*/ 0 h 21600"/>
                <a:gd name="T22" fmla="*/ 0 w 21539"/>
                <a:gd name="T23" fmla="*/ 0 h 21600"/>
                <a:gd name="T24" fmla="*/ 0 w 21539"/>
                <a:gd name="T25" fmla="*/ 0 h 21600"/>
                <a:gd name="T26" fmla="*/ 0 w 21539"/>
                <a:gd name="T27" fmla="*/ 0 h 21600"/>
                <a:gd name="T28" fmla="*/ 0 w 21539"/>
                <a:gd name="T29" fmla="*/ 0 h 21600"/>
                <a:gd name="T30" fmla="*/ 0 w 21539"/>
                <a:gd name="T31" fmla="*/ 0 h 21600"/>
                <a:gd name="T32" fmla="*/ 0 w 21539"/>
                <a:gd name="T33" fmla="*/ 0 h 21600"/>
                <a:gd name="T34" fmla="*/ 0 w 21539"/>
                <a:gd name="T35" fmla="*/ 0 h 21600"/>
                <a:gd name="T36" fmla="*/ 0 w 21539"/>
                <a:gd name="T37" fmla="*/ 0 h 21600"/>
                <a:gd name="T38" fmla="*/ 0 w 21539"/>
                <a:gd name="T39" fmla="*/ 0 h 216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539" h="21600">
                  <a:moveTo>
                    <a:pt x="11836" y="21600"/>
                  </a:moveTo>
                  <a:lnTo>
                    <a:pt x="0" y="20048"/>
                  </a:lnTo>
                  <a:cubicBezTo>
                    <a:pt x="893" y="19527"/>
                    <a:pt x="1727" y="18995"/>
                    <a:pt x="2493" y="18452"/>
                  </a:cubicBezTo>
                  <a:cubicBezTo>
                    <a:pt x="3259" y="17909"/>
                    <a:pt x="3951" y="17354"/>
                    <a:pt x="4579" y="16792"/>
                  </a:cubicBezTo>
                  <a:cubicBezTo>
                    <a:pt x="5210" y="16230"/>
                    <a:pt x="5761" y="15656"/>
                    <a:pt x="6241" y="15074"/>
                  </a:cubicBezTo>
                  <a:cubicBezTo>
                    <a:pt x="6723" y="14491"/>
                    <a:pt x="7124" y="13900"/>
                    <a:pt x="7455" y="13302"/>
                  </a:cubicBezTo>
                  <a:cubicBezTo>
                    <a:pt x="8027" y="12251"/>
                    <a:pt x="8346" y="11206"/>
                    <a:pt x="8419" y="10170"/>
                  </a:cubicBezTo>
                  <a:cubicBezTo>
                    <a:pt x="8495" y="9137"/>
                    <a:pt x="8330" y="8113"/>
                    <a:pt x="7933" y="7104"/>
                  </a:cubicBezTo>
                  <a:cubicBezTo>
                    <a:pt x="7533" y="6094"/>
                    <a:pt x="6909" y="5100"/>
                    <a:pt x="6066" y="4126"/>
                  </a:cubicBezTo>
                  <a:cubicBezTo>
                    <a:pt x="5222" y="3152"/>
                    <a:pt x="4161" y="2198"/>
                    <a:pt x="2904" y="1267"/>
                  </a:cubicBezTo>
                  <a:lnTo>
                    <a:pt x="15175" y="0"/>
                  </a:lnTo>
                  <a:cubicBezTo>
                    <a:pt x="16626" y="1071"/>
                    <a:pt x="17843" y="2167"/>
                    <a:pt x="18812" y="3289"/>
                  </a:cubicBezTo>
                  <a:cubicBezTo>
                    <a:pt x="19778" y="4409"/>
                    <a:pt x="20504" y="5553"/>
                    <a:pt x="20960" y="6713"/>
                  </a:cubicBezTo>
                  <a:cubicBezTo>
                    <a:pt x="21411" y="7875"/>
                    <a:pt x="21600" y="9052"/>
                    <a:pt x="21522" y="10241"/>
                  </a:cubicBezTo>
                  <a:cubicBezTo>
                    <a:pt x="21428" y="11430"/>
                    <a:pt x="21071" y="12632"/>
                    <a:pt x="20411" y="13840"/>
                  </a:cubicBezTo>
                  <a:cubicBezTo>
                    <a:pt x="20033" y="14530"/>
                    <a:pt x="19563" y="15209"/>
                    <a:pt x="19013" y="15880"/>
                  </a:cubicBezTo>
                  <a:cubicBezTo>
                    <a:pt x="18457" y="16548"/>
                    <a:pt x="17819" y="17208"/>
                    <a:pt x="17099" y="17856"/>
                  </a:cubicBezTo>
                  <a:cubicBezTo>
                    <a:pt x="16378" y="18502"/>
                    <a:pt x="15581" y="19138"/>
                    <a:pt x="14698" y="19763"/>
                  </a:cubicBezTo>
                  <a:cubicBezTo>
                    <a:pt x="13821" y="20387"/>
                    <a:pt x="12864" y="20999"/>
                    <a:pt x="11836" y="21600"/>
                  </a:cubicBezTo>
                  <a:close/>
                  <a:moveTo>
                    <a:pt x="11836" y="21600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1" name="AutoShape 167">
              <a:extLst>
                <a:ext uri="{FF2B5EF4-FFF2-40B4-BE49-F238E27FC236}">
                  <a16:creationId xmlns:a16="http://schemas.microsoft.com/office/drawing/2014/main" id="{EDE29774-CD0A-40B4-80B2-A94074665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7732" y="5194206"/>
              <a:ext cx="494882" cy="6312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6942"/>
                  </a:moveTo>
                  <a:lnTo>
                    <a:pt x="1197" y="0"/>
                  </a:lnTo>
                  <a:lnTo>
                    <a:pt x="19980" y="12745"/>
                  </a:lnTo>
                  <a:lnTo>
                    <a:pt x="21600" y="21600"/>
                  </a:lnTo>
                  <a:lnTo>
                    <a:pt x="0" y="6942"/>
                  </a:lnTo>
                  <a:close/>
                  <a:moveTo>
                    <a:pt x="0" y="6942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2" name="AutoShape 168">
              <a:extLst>
                <a:ext uri="{FF2B5EF4-FFF2-40B4-BE49-F238E27FC236}">
                  <a16:creationId xmlns:a16="http://schemas.microsoft.com/office/drawing/2014/main" id="{85400F90-2306-4779-B7AD-C09FFFCAF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145" y="4534363"/>
              <a:ext cx="199856" cy="75818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851" y="2996"/>
                  </a:moveTo>
                  <a:lnTo>
                    <a:pt x="21600" y="0"/>
                  </a:lnTo>
                  <a:lnTo>
                    <a:pt x="19124" y="16177"/>
                  </a:lnTo>
                  <a:lnTo>
                    <a:pt x="0" y="21600"/>
                  </a:lnTo>
                  <a:lnTo>
                    <a:pt x="2851" y="2996"/>
                  </a:lnTo>
                  <a:close/>
                  <a:moveTo>
                    <a:pt x="2851" y="2996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3" name="AutoShape 169">
              <a:extLst>
                <a:ext uri="{FF2B5EF4-FFF2-40B4-BE49-F238E27FC236}">
                  <a16:creationId xmlns:a16="http://schemas.microsoft.com/office/drawing/2014/main" id="{D4A9041F-4D89-4C5D-AEC8-82FCAFA9C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419" y="4765942"/>
              <a:ext cx="355300" cy="6312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879" y="14719"/>
                  </a:lnTo>
                  <a:lnTo>
                    <a:pt x="19660" y="0"/>
                  </a:lnTo>
                  <a:lnTo>
                    <a:pt x="21600" y="4674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4" name="AutoShape 170">
              <a:extLst>
                <a:ext uri="{FF2B5EF4-FFF2-40B4-BE49-F238E27FC236}">
                  <a16:creationId xmlns:a16="http://schemas.microsoft.com/office/drawing/2014/main" id="{13B69565-E0F9-41DC-B761-394785E17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6453" y="4686634"/>
              <a:ext cx="1589334" cy="1157898"/>
            </a:xfrm>
            <a:custGeom>
              <a:avLst/>
              <a:gdLst>
                <a:gd name="T0" fmla="*/ 0 w 21600"/>
                <a:gd name="T1" fmla="*/ 0 h 21596"/>
                <a:gd name="T2" fmla="*/ 0 w 21600"/>
                <a:gd name="T3" fmla="*/ 0 h 21596"/>
                <a:gd name="T4" fmla="*/ 0 w 21600"/>
                <a:gd name="T5" fmla="*/ 0 h 21596"/>
                <a:gd name="T6" fmla="*/ 0 w 21600"/>
                <a:gd name="T7" fmla="*/ 0 h 21596"/>
                <a:gd name="T8" fmla="*/ 0 w 21600"/>
                <a:gd name="T9" fmla="*/ 0 h 21596"/>
                <a:gd name="T10" fmla="*/ 0 w 21600"/>
                <a:gd name="T11" fmla="*/ 0 h 21596"/>
                <a:gd name="T12" fmla="*/ 0 w 21600"/>
                <a:gd name="T13" fmla="*/ 0 h 21596"/>
                <a:gd name="T14" fmla="*/ 0 w 21600"/>
                <a:gd name="T15" fmla="*/ 0 h 21596"/>
                <a:gd name="T16" fmla="*/ 0 w 21600"/>
                <a:gd name="T17" fmla="*/ 0 h 21596"/>
                <a:gd name="T18" fmla="*/ 0 w 21600"/>
                <a:gd name="T19" fmla="*/ 0 h 21596"/>
                <a:gd name="T20" fmla="*/ 0 w 21600"/>
                <a:gd name="T21" fmla="*/ 0 h 21596"/>
                <a:gd name="T22" fmla="*/ 0 w 21600"/>
                <a:gd name="T23" fmla="*/ 0 h 21596"/>
                <a:gd name="T24" fmla="*/ 0 w 21600"/>
                <a:gd name="T25" fmla="*/ 0 h 21596"/>
                <a:gd name="T26" fmla="*/ 0 w 21600"/>
                <a:gd name="T27" fmla="*/ 0 h 21596"/>
                <a:gd name="T28" fmla="*/ 0 w 21600"/>
                <a:gd name="T29" fmla="*/ 0 h 21596"/>
                <a:gd name="T30" fmla="*/ 0 w 21600"/>
                <a:gd name="T31" fmla="*/ 0 h 21596"/>
                <a:gd name="T32" fmla="*/ 0 w 21600"/>
                <a:gd name="T33" fmla="*/ 0 h 21596"/>
                <a:gd name="T34" fmla="*/ 0 w 21600"/>
                <a:gd name="T35" fmla="*/ 0 h 21596"/>
                <a:gd name="T36" fmla="*/ 0 w 21600"/>
                <a:gd name="T37" fmla="*/ 0 h 21596"/>
                <a:gd name="T38" fmla="*/ 0 w 21600"/>
                <a:gd name="T39" fmla="*/ 0 h 21596"/>
                <a:gd name="T40" fmla="*/ 0 w 21600"/>
                <a:gd name="T41" fmla="*/ 0 h 21596"/>
                <a:gd name="T42" fmla="*/ 0 w 21600"/>
                <a:gd name="T43" fmla="*/ 0 h 21596"/>
                <a:gd name="T44" fmla="*/ 0 w 21600"/>
                <a:gd name="T45" fmla="*/ 0 h 21596"/>
                <a:gd name="T46" fmla="*/ 0 w 21600"/>
                <a:gd name="T47" fmla="*/ 0 h 21596"/>
                <a:gd name="T48" fmla="*/ 0 w 21600"/>
                <a:gd name="T49" fmla="*/ 0 h 21596"/>
                <a:gd name="T50" fmla="*/ 0 w 21600"/>
                <a:gd name="T51" fmla="*/ 0 h 21596"/>
                <a:gd name="T52" fmla="*/ 0 w 21600"/>
                <a:gd name="T53" fmla="*/ 0 h 21596"/>
                <a:gd name="T54" fmla="*/ 0 w 21600"/>
                <a:gd name="T55" fmla="*/ 0 h 21596"/>
                <a:gd name="T56" fmla="*/ 0 w 21600"/>
                <a:gd name="T57" fmla="*/ 0 h 21596"/>
                <a:gd name="T58" fmla="*/ 0 w 21600"/>
                <a:gd name="T59" fmla="*/ 0 h 21596"/>
                <a:gd name="T60" fmla="*/ 0 w 21600"/>
                <a:gd name="T61" fmla="*/ 0 h 21596"/>
                <a:gd name="T62" fmla="*/ 0 w 21600"/>
                <a:gd name="T63" fmla="*/ 0 h 21596"/>
                <a:gd name="T64" fmla="*/ 0 w 21600"/>
                <a:gd name="T65" fmla="*/ 0 h 21596"/>
                <a:gd name="T66" fmla="*/ 0 w 21600"/>
                <a:gd name="T67" fmla="*/ 0 h 215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1600" h="21596">
                  <a:moveTo>
                    <a:pt x="19659" y="4136"/>
                  </a:moveTo>
                  <a:lnTo>
                    <a:pt x="14878" y="13232"/>
                  </a:lnTo>
                  <a:lnTo>
                    <a:pt x="21600" y="21220"/>
                  </a:lnTo>
                  <a:cubicBezTo>
                    <a:pt x="20945" y="21350"/>
                    <a:pt x="20287" y="21445"/>
                    <a:pt x="19627" y="21508"/>
                  </a:cubicBezTo>
                  <a:cubicBezTo>
                    <a:pt x="18968" y="21570"/>
                    <a:pt x="18307" y="21600"/>
                    <a:pt x="17644" y="21596"/>
                  </a:cubicBezTo>
                  <a:cubicBezTo>
                    <a:pt x="16981" y="21592"/>
                    <a:pt x="16318" y="21555"/>
                    <a:pt x="15654" y="21485"/>
                  </a:cubicBezTo>
                  <a:cubicBezTo>
                    <a:pt x="14989" y="21415"/>
                    <a:pt x="14325" y="21311"/>
                    <a:pt x="13661" y="21173"/>
                  </a:cubicBezTo>
                  <a:cubicBezTo>
                    <a:pt x="13289" y="21096"/>
                    <a:pt x="12920" y="21009"/>
                    <a:pt x="12553" y="20912"/>
                  </a:cubicBezTo>
                  <a:cubicBezTo>
                    <a:pt x="12186" y="20816"/>
                    <a:pt x="11822" y="20708"/>
                    <a:pt x="11460" y="20593"/>
                  </a:cubicBezTo>
                  <a:cubicBezTo>
                    <a:pt x="11097" y="20476"/>
                    <a:pt x="10738" y="20349"/>
                    <a:pt x="10381" y="20214"/>
                  </a:cubicBezTo>
                  <a:cubicBezTo>
                    <a:pt x="10024" y="20077"/>
                    <a:pt x="9669" y="19931"/>
                    <a:pt x="9317" y="19775"/>
                  </a:cubicBezTo>
                  <a:cubicBezTo>
                    <a:pt x="8807" y="19550"/>
                    <a:pt x="8304" y="19304"/>
                    <a:pt x="7805" y="19037"/>
                  </a:cubicBezTo>
                  <a:cubicBezTo>
                    <a:pt x="7307" y="18771"/>
                    <a:pt x="6814" y="18484"/>
                    <a:pt x="6327" y="18178"/>
                  </a:cubicBezTo>
                  <a:cubicBezTo>
                    <a:pt x="5841" y="17871"/>
                    <a:pt x="5361" y="17543"/>
                    <a:pt x="4888" y="17196"/>
                  </a:cubicBezTo>
                  <a:cubicBezTo>
                    <a:pt x="4414" y="16849"/>
                    <a:pt x="3947" y="16482"/>
                    <a:pt x="3486" y="16094"/>
                  </a:cubicBezTo>
                  <a:cubicBezTo>
                    <a:pt x="3177" y="15835"/>
                    <a:pt x="2874" y="15569"/>
                    <a:pt x="2574" y="15293"/>
                  </a:cubicBezTo>
                  <a:cubicBezTo>
                    <a:pt x="2274" y="15019"/>
                    <a:pt x="1980" y="14736"/>
                    <a:pt x="1689" y="14445"/>
                  </a:cubicBezTo>
                  <a:cubicBezTo>
                    <a:pt x="1397" y="14155"/>
                    <a:pt x="1112" y="13859"/>
                    <a:pt x="830" y="13552"/>
                  </a:cubicBezTo>
                  <a:cubicBezTo>
                    <a:pt x="549" y="13249"/>
                    <a:pt x="272" y="12936"/>
                    <a:pt x="0" y="12616"/>
                  </a:cubicBezTo>
                  <a:lnTo>
                    <a:pt x="360" y="556"/>
                  </a:lnTo>
                  <a:lnTo>
                    <a:pt x="8659" y="0"/>
                  </a:lnTo>
                  <a:cubicBezTo>
                    <a:pt x="8994" y="362"/>
                    <a:pt x="9341" y="706"/>
                    <a:pt x="9699" y="1028"/>
                  </a:cubicBezTo>
                  <a:cubicBezTo>
                    <a:pt x="10058" y="1352"/>
                    <a:pt x="10428" y="1653"/>
                    <a:pt x="10808" y="1934"/>
                  </a:cubicBezTo>
                  <a:cubicBezTo>
                    <a:pt x="11189" y="2214"/>
                    <a:pt x="11580" y="2471"/>
                    <a:pt x="11982" y="2707"/>
                  </a:cubicBezTo>
                  <a:cubicBezTo>
                    <a:pt x="12383" y="2941"/>
                    <a:pt x="12794" y="3152"/>
                    <a:pt x="13215" y="3338"/>
                  </a:cubicBezTo>
                  <a:cubicBezTo>
                    <a:pt x="13402" y="3421"/>
                    <a:pt x="13591" y="3499"/>
                    <a:pt x="13781" y="3572"/>
                  </a:cubicBezTo>
                  <a:cubicBezTo>
                    <a:pt x="13971" y="3644"/>
                    <a:pt x="14164" y="3712"/>
                    <a:pt x="14357" y="3774"/>
                  </a:cubicBezTo>
                  <a:cubicBezTo>
                    <a:pt x="14551" y="3837"/>
                    <a:pt x="14746" y="3895"/>
                    <a:pt x="14944" y="3947"/>
                  </a:cubicBezTo>
                  <a:cubicBezTo>
                    <a:pt x="15141" y="3999"/>
                    <a:pt x="15340" y="4045"/>
                    <a:pt x="15540" y="4087"/>
                  </a:cubicBezTo>
                  <a:cubicBezTo>
                    <a:pt x="15890" y="4159"/>
                    <a:pt x="16239" y="4215"/>
                    <a:pt x="16586" y="4252"/>
                  </a:cubicBezTo>
                  <a:cubicBezTo>
                    <a:pt x="16933" y="4289"/>
                    <a:pt x="17279" y="4309"/>
                    <a:pt x="17622" y="4312"/>
                  </a:cubicBezTo>
                  <a:cubicBezTo>
                    <a:pt x="17966" y="4316"/>
                    <a:pt x="18308" y="4303"/>
                    <a:pt x="18648" y="4274"/>
                  </a:cubicBezTo>
                  <a:cubicBezTo>
                    <a:pt x="18988" y="4243"/>
                    <a:pt x="19324" y="4197"/>
                    <a:pt x="19659" y="4136"/>
                  </a:cubicBezTo>
                  <a:close/>
                  <a:moveTo>
                    <a:pt x="19659" y="4136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5" name="AutoShape 171">
              <a:extLst>
                <a:ext uri="{FF2B5EF4-FFF2-40B4-BE49-F238E27FC236}">
                  <a16:creationId xmlns:a16="http://schemas.microsoft.com/office/drawing/2014/main" id="{82875592-2DE3-4770-886D-6F62ED77E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1832" y="4585120"/>
              <a:ext cx="697911" cy="13958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5163" y="3997"/>
                  </a:lnTo>
                  <a:lnTo>
                    <a:pt x="21600" y="0"/>
                  </a:lnTo>
                  <a:lnTo>
                    <a:pt x="18904" y="1701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6" name="AutoShape 174">
              <a:extLst>
                <a:ext uri="{FF2B5EF4-FFF2-40B4-BE49-F238E27FC236}">
                  <a16:creationId xmlns:a16="http://schemas.microsoft.com/office/drawing/2014/main" id="{ECB45218-E3F4-43BD-85E4-84C1CE3F1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0918" y="4585120"/>
              <a:ext cx="808942" cy="339439"/>
            </a:xfrm>
            <a:custGeom>
              <a:avLst/>
              <a:gdLst>
                <a:gd name="T0" fmla="*/ 0 w 21600"/>
                <a:gd name="T1" fmla="*/ 0 h 21589"/>
                <a:gd name="T2" fmla="*/ 0 w 21600"/>
                <a:gd name="T3" fmla="*/ 0 h 21589"/>
                <a:gd name="T4" fmla="*/ 0 w 21600"/>
                <a:gd name="T5" fmla="*/ 0 h 21589"/>
                <a:gd name="T6" fmla="*/ 0 w 21600"/>
                <a:gd name="T7" fmla="*/ 0 h 21589"/>
                <a:gd name="T8" fmla="*/ 0 w 21600"/>
                <a:gd name="T9" fmla="*/ 0 h 21589"/>
                <a:gd name="T10" fmla="*/ 0 w 21600"/>
                <a:gd name="T11" fmla="*/ 0 h 21589"/>
                <a:gd name="T12" fmla="*/ 0 w 21600"/>
                <a:gd name="T13" fmla="*/ 0 h 21589"/>
                <a:gd name="T14" fmla="*/ 0 w 21600"/>
                <a:gd name="T15" fmla="*/ 0 h 21589"/>
                <a:gd name="T16" fmla="*/ 0 w 21600"/>
                <a:gd name="T17" fmla="*/ 0 h 21589"/>
                <a:gd name="T18" fmla="*/ 0 w 21600"/>
                <a:gd name="T19" fmla="*/ 0 h 21589"/>
                <a:gd name="T20" fmla="*/ 0 w 21600"/>
                <a:gd name="T21" fmla="*/ 0 h 21589"/>
                <a:gd name="T22" fmla="*/ 0 w 21600"/>
                <a:gd name="T23" fmla="*/ 0 h 21589"/>
                <a:gd name="T24" fmla="*/ 0 w 21600"/>
                <a:gd name="T25" fmla="*/ 0 h 21589"/>
                <a:gd name="T26" fmla="*/ 0 w 21600"/>
                <a:gd name="T27" fmla="*/ 0 h 21589"/>
                <a:gd name="T28" fmla="*/ 0 w 21600"/>
                <a:gd name="T29" fmla="*/ 0 h 21589"/>
                <a:gd name="T30" fmla="*/ 0 w 21600"/>
                <a:gd name="T31" fmla="*/ 0 h 21589"/>
                <a:gd name="T32" fmla="*/ 0 w 21600"/>
                <a:gd name="T33" fmla="*/ 0 h 21589"/>
                <a:gd name="T34" fmla="*/ 0 w 21600"/>
                <a:gd name="T35" fmla="*/ 0 h 21589"/>
                <a:gd name="T36" fmla="*/ 0 w 21600"/>
                <a:gd name="T37" fmla="*/ 0 h 21589"/>
                <a:gd name="T38" fmla="*/ 0 w 21600"/>
                <a:gd name="T39" fmla="*/ 0 h 21589"/>
                <a:gd name="T40" fmla="*/ 0 w 21600"/>
                <a:gd name="T41" fmla="*/ 0 h 21589"/>
                <a:gd name="T42" fmla="*/ 0 w 21600"/>
                <a:gd name="T43" fmla="*/ 0 h 21589"/>
                <a:gd name="T44" fmla="*/ 0 w 21600"/>
                <a:gd name="T45" fmla="*/ 0 h 21589"/>
                <a:gd name="T46" fmla="*/ 0 w 21600"/>
                <a:gd name="T47" fmla="*/ 0 h 21589"/>
                <a:gd name="T48" fmla="*/ 0 w 21600"/>
                <a:gd name="T49" fmla="*/ 0 h 21589"/>
                <a:gd name="T50" fmla="*/ 0 w 21600"/>
                <a:gd name="T51" fmla="*/ 0 h 21589"/>
                <a:gd name="T52" fmla="*/ 0 w 21600"/>
                <a:gd name="T53" fmla="*/ 0 h 21589"/>
                <a:gd name="T54" fmla="*/ 0 w 21600"/>
                <a:gd name="T55" fmla="*/ 0 h 2158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1600" h="21589">
                  <a:moveTo>
                    <a:pt x="0" y="6976"/>
                  </a:moveTo>
                  <a:lnTo>
                    <a:pt x="2325" y="0"/>
                  </a:lnTo>
                  <a:cubicBezTo>
                    <a:pt x="2896" y="1068"/>
                    <a:pt x="3488" y="2082"/>
                    <a:pt x="4100" y="3031"/>
                  </a:cubicBezTo>
                  <a:cubicBezTo>
                    <a:pt x="4711" y="3981"/>
                    <a:pt x="5343" y="4874"/>
                    <a:pt x="5993" y="5699"/>
                  </a:cubicBezTo>
                  <a:cubicBezTo>
                    <a:pt x="6643" y="6523"/>
                    <a:pt x="7312" y="7282"/>
                    <a:pt x="7997" y="7976"/>
                  </a:cubicBezTo>
                  <a:cubicBezTo>
                    <a:pt x="8682" y="8666"/>
                    <a:pt x="9385" y="9288"/>
                    <a:pt x="10103" y="9838"/>
                  </a:cubicBezTo>
                  <a:cubicBezTo>
                    <a:pt x="10422" y="10081"/>
                    <a:pt x="10745" y="10312"/>
                    <a:pt x="11071" y="10523"/>
                  </a:cubicBezTo>
                  <a:cubicBezTo>
                    <a:pt x="11396" y="10741"/>
                    <a:pt x="11723" y="10939"/>
                    <a:pt x="12056" y="11122"/>
                  </a:cubicBezTo>
                  <a:cubicBezTo>
                    <a:pt x="12385" y="11308"/>
                    <a:pt x="12719" y="11477"/>
                    <a:pt x="13056" y="11629"/>
                  </a:cubicBezTo>
                  <a:cubicBezTo>
                    <a:pt x="13393" y="11783"/>
                    <a:pt x="13733" y="11921"/>
                    <a:pt x="14076" y="12044"/>
                  </a:cubicBezTo>
                  <a:cubicBezTo>
                    <a:pt x="14670" y="12257"/>
                    <a:pt x="15267" y="12419"/>
                    <a:pt x="15859" y="12529"/>
                  </a:cubicBezTo>
                  <a:cubicBezTo>
                    <a:pt x="16453" y="12638"/>
                    <a:pt x="17043" y="12696"/>
                    <a:pt x="17631" y="12707"/>
                  </a:cubicBezTo>
                  <a:cubicBezTo>
                    <a:pt x="18218" y="12718"/>
                    <a:pt x="18801" y="12680"/>
                    <a:pt x="19381" y="12590"/>
                  </a:cubicBezTo>
                  <a:cubicBezTo>
                    <a:pt x="19960" y="12505"/>
                    <a:pt x="20536" y="12369"/>
                    <a:pt x="21107" y="12191"/>
                  </a:cubicBezTo>
                  <a:lnTo>
                    <a:pt x="21600" y="20995"/>
                  </a:lnTo>
                  <a:cubicBezTo>
                    <a:pt x="20942" y="21201"/>
                    <a:pt x="20282" y="21358"/>
                    <a:pt x="19615" y="21456"/>
                  </a:cubicBezTo>
                  <a:cubicBezTo>
                    <a:pt x="18949" y="21555"/>
                    <a:pt x="18277" y="21600"/>
                    <a:pt x="17601" y="21587"/>
                  </a:cubicBezTo>
                  <a:cubicBezTo>
                    <a:pt x="16927" y="21578"/>
                    <a:pt x="16247" y="21507"/>
                    <a:pt x="15567" y="21382"/>
                  </a:cubicBezTo>
                  <a:cubicBezTo>
                    <a:pt x="14884" y="21257"/>
                    <a:pt x="14199" y="21070"/>
                    <a:pt x="13513" y="20825"/>
                  </a:cubicBezTo>
                  <a:cubicBezTo>
                    <a:pt x="13119" y="20681"/>
                    <a:pt x="12729" y="20527"/>
                    <a:pt x="12342" y="20349"/>
                  </a:cubicBezTo>
                  <a:cubicBezTo>
                    <a:pt x="11954" y="20172"/>
                    <a:pt x="11570" y="19976"/>
                    <a:pt x="11190" y="19763"/>
                  </a:cubicBezTo>
                  <a:cubicBezTo>
                    <a:pt x="10810" y="19554"/>
                    <a:pt x="10432" y="19325"/>
                    <a:pt x="10058" y="19078"/>
                  </a:cubicBezTo>
                  <a:cubicBezTo>
                    <a:pt x="9684" y="18830"/>
                    <a:pt x="9314" y="18567"/>
                    <a:pt x="8946" y="18286"/>
                  </a:cubicBezTo>
                  <a:cubicBezTo>
                    <a:pt x="8121" y="17655"/>
                    <a:pt x="7313" y="16939"/>
                    <a:pt x="6525" y="16146"/>
                  </a:cubicBezTo>
                  <a:cubicBezTo>
                    <a:pt x="5736" y="15347"/>
                    <a:pt x="4968" y="14476"/>
                    <a:pt x="4221" y="13527"/>
                  </a:cubicBezTo>
                  <a:cubicBezTo>
                    <a:pt x="3474" y="12577"/>
                    <a:pt x="2747" y="11556"/>
                    <a:pt x="2043" y="10459"/>
                  </a:cubicBezTo>
                  <a:cubicBezTo>
                    <a:pt x="1338" y="9369"/>
                    <a:pt x="656" y="8201"/>
                    <a:pt x="0" y="6976"/>
                  </a:cubicBezTo>
                  <a:close/>
                  <a:moveTo>
                    <a:pt x="0" y="6976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7" name="AutoShape 177">
              <a:extLst>
                <a:ext uri="{FF2B5EF4-FFF2-40B4-BE49-F238E27FC236}">
                  <a16:creationId xmlns:a16="http://schemas.microsoft.com/office/drawing/2014/main" id="{7A401E61-BCD7-40E0-9F66-00BDBBE42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853" y="3392327"/>
              <a:ext cx="1259412" cy="1912911"/>
            </a:xfrm>
            <a:custGeom>
              <a:avLst/>
              <a:gdLst>
                <a:gd name="T0" fmla="*/ 0 w 21593"/>
                <a:gd name="T1" fmla="*/ 0 h 21600"/>
                <a:gd name="T2" fmla="*/ 0 w 21593"/>
                <a:gd name="T3" fmla="*/ 0 h 21600"/>
                <a:gd name="T4" fmla="*/ 0 w 21593"/>
                <a:gd name="T5" fmla="*/ 0 h 21600"/>
                <a:gd name="T6" fmla="*/ 0 w 21593"/>
                <a:gd name="T7" fmla="*/ 0 h 21600"/>
                <a:gd name="T8" fmla="*/ 0 w 21593"/>
                <a:gd name="T9" fmla="*/ 0 h 21600"/>
                <a:gd name="T10" fmla="*/ 0 w 21593"/>
                <a:gd name="T11" fmla="*/ 0 h 21600"/>
                <a:gd name="T12" fmla="*/ 0 w 21593"/>
                <a:gd name="T13" fmla="*/ 0 h 21600"/>
                <a:gd name="T14" fmla="*/ 0 w 21593"/>
                <a:gd name="T15" fmla="*/ 0 h 21600"/>
                <a:gd name="T16" fmla="*/ 0 w 21593"/>
                <a:gd name="T17" fmla="*/ 0 h 21600"/>
                <a:gd name="T18" fmla="*/ 0 w 21593"/>
                <a:gd name="T19" fmla="*/ 0 h 21600"/>
                <a:gd name="T20" fmla="*/ 0 w 21593"/>
                <a:gd name="T21" fmla="*/ 0 h 21600"/>
                <a:gd name="T22" fmla="*/ 0 w 21593"/>
                <a:gd name="T23" fmla="*/ 0 h 21600"/>
                <a:gd name="T24" fmla="*/ 0 w 21593"/>
                <a:gd name="T25" fmla="*/ 0 h 21600"/>
                <a:gd name="T26" fmla="*/ 0 w 21593"/>
                <a:gd name="T27" fmla="*/ 0 h 21600"/>
                <a:gd name="T28" fmla="*/ 0 w 21593"/>
                <a:gd name="T29" fmla="*/ 0 h 21600"/>
                <a:gd name="T30" fmla="*/ 0 w 21593"/>
                <a:gd name="T31" fmla="*/ 0 h 21600"/>
                <a:gd name="T32" fmla="*/ 0 w 21593"/>
                <a:gd name="T33" fmla="*/ 0 h 21600"/>
                <a:gd name="T34" fmla="*/ 0 w 21593"/>
                <a:gd name="T35" fmla="*/ 0 h 21600"/>
                <a:gd name="T36" fmla="*/ 0 w 21593"/>
                <a:gd name="T37" fmla="*/ 0 h 21600"/>
                <a:gd name="T38" fmla="*/ 0 w 21593"/>
                <a:gd name="T39" fmla="*/ 0 h 21600"/>
                <a:gd name="T40" fmla="*/ 0 w 21593"/>
                <a:gd name="T41" fmla="*/ 0 h 21600"/>
                <a:gd name="T42" fmla="*/ 0 w 21593"/>
                <a:gd name="T43" fmla="*/ 0 h 216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593" h="21600">
                  <a:moveTo>
                    <a:pt x="8980" y="0"/>
                  </a:moveTo>
                  <a:lnTo>
                    <a:pt x="15902" y="5176"/>
                  </a:lnTo>
                  <a:cubicBezTo>
                    <a:pt x="15910" y="6016"/>
                    <a:pt x="16048" y="6840"/>
                    <a:pt x="16308" y="7640"/>
                  </a:cubicBezTo>
                  <a:cubicBezTo>
                    <a:pt x="16568" y="8439"/>
                    <a:pt x="16948" y="9214"/>
                    <a:pt x="17437" y="9953"/>
                  </a:cubicBezTo>
                  <a:cubicBezTo>
                    <a:pt x="17927" y="10693"/>
                    <a:pt x="18526" y="11398"/>
                    <a:pt x="19222" y="12057"/>
                  </a:cubicBezTo>
                  <a:cubicBezTo>
                    <a:pt x="19918" y="12716"/>
                    <a:pt x="20713" y="13330"/>
                    <a:pt x="21593" y="13889"/>
                  </a:cubicBezTo>
                  <a:lnTo>
                    <a:pt x="11281" y="14221"/>
                  </a:lnTo>
                  <a:lnTo>
                    <a:pt x="10822" y="21600"/>
                  </a:lnTo>
                  <a:cubicBezTo>
                    <a:pt x="10449" y="21368"/>
                    <a:pt x="10083" y="21130"/>
                    <a:pt x="9725" y="20888"/>
                  </a:cubicBezTo>
                  <a:cubicBezTo>
                    <a:pt x="9368" y="20645"/>
                    <a:pt x="9018" y="20397"/>
                    <a:pt x="8675" y="20143"/>
                  </a:cubicBezTo>
                  <a:cubicBezTo>
                    <a:pt x="8334" y="19889"/>
                    <a:pt x="8001" y="19629"/>
                    <a:pt x="7675" y="19364"/>
                  </a:cubicBezTo>
                  <a:cubicBezTo>
                    <a:pt x="7349" y="19099"/>
                    <a:pt x="7032" y="18829"/>
                    <a:pt x="6723" y="18554"/>
                  </a:cubicBezTo>
                  <a:cubicBezTo>
                    <a:pt x="6061" y="17963"/>
                    <a:pt x="5445" y="17354"/>
                    <a:pt x="4877" y="16730"/>
                  </a:cubicBezTo>
                  <a:cubicBezTo>
                    <a:pt x="4309" y="16106"/>
                    <a:pt x="3789" y="15466"/>
                    <a:pt x="3316" y="14810"/>
                  </a:cubicBezTo>
                  <a:cubicBezTo>
                    <a:pt x="2844" y="14156"/>
                    <a:pt x="2420" y="13486"/>
                    <a:pt x="2044" y="12803"/>
                  </a:cubicBezTo>
                  <a:cubicBezTo>
                    <a:pt x="1670" y="12119"/>
                    <a:pt x="1345" y="11422"/>
                    <a:pt x="1068" y="10712"/>
                  </a:cubicBezTo>
                  <a:cubicBezTo>
                    <a:pt x="865" y="10188"/>
                    <a:pt x="690" y="9661"/>
                    <a:pt x="545" y="9131"/>
                  </a:cubicBezTo>
                  <a:cubicBezTo>
                    <a:pt x="399" y="8602"/>
                    <a:pt x="283" y="8070"/>
                    <a:pt x="196" y="7537"/>
                  </a:cubicBezTo>
                  <a:cubicBezTo>
                    <a:pt x="109" y="7005"/>
                    <a:pt x="51" y="6469"/>
                    <a:pt x="22" y="5933"/>
                  </a:cubicBezTo>
                  <a:cubicBezTo>
                    <a:pt x="-7" y="5397"/>
                    <a:pt x="-7" y="4860"/>
                    <a:pt x="23" y="4321"/>
                  </a:cubicBezTo>
                  <a:lnTo>
                    <a:pt x="8980" y="0"/>
                  </a:lnTo>
                  <a:close/>
                  <a:moveTo>
                    <a:pt x="8980" y="0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8" name="AutoShape 178">
              <a:extLst>
                <a:ext uri="{FF2B5EF4-FFF2-40B4-BE49-F238E27FC236}">
                  <a16:creationId xmlns:a16="http://schemas.microsoft.com/office/drawing/2014/main" id="{79607FAA-EEB9-40B3-8BD7-C271C51CE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482" y="3849141"/>
              <a:ext cx="428264" cy="77087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600" h="21600">
                  <a:moveTo>
                    <a:pt x="0" y="21"/>
                  </a:moveTo>
                  <a:lnTo>
                    <a:pt x="7079" y="0"/>
                  </a:lnTo>
                  <a:cubicBezTo>
                    <a:pt x="7097" y="1806"/>
                    <a:pt x="7453" y="3583"/>
                    <a:pt x="8115" y="5304"/>
                  </a:cubicBezTo>
                  <a:cubicBezTo>
                    <a:pt x="8776" y="7027"/>
                    <a:pt x="9749" y="8695"/>
                    <a:pt x="10996" y="10287"/>
                  </a:cubicBezTo>
                  <a:cubicBezTo>
                    <a:pt x="12244" y="11880"/>
                    <a:pt x="13771" y="13399"/>
                    <a:pt x="15551" y="14818"/>
                  </a:cubicBezTo>
                  <a:cubicBezTo>
                    <a:pt x="17327" y="16238"/>
                    <a:pt x="19352" y="17560"/>
                    <a:pt x="21600" y="18764"/>
                  </a:cubicBezTo>
                  <a:lnTo>
                    <a:pt x="16697" y="21600"/>
                  </a:lnTo>
                  <a:cubicBezTo>
                    <a:pt x="14114" y="20218"/>
                    <a:pt x="11782" y="18695"/>
                    <a:pt x="9740" y="17062"/>
                  </a:cubicBezTo>
                  <a:cubicBezTo>
                    <a:pt x="7697" y="15430"/>
                    <a:pt x="5940" y="13684"/>
                    <a:pt x="4504" y="11852"/>
                  </a:cubicBezTo>
                  <a:cubicBezTo>
                    <a:pt x="3068" y="10021"/>
                    <a:pt x="1952" y="8102"/>
                    <a:pt x="1191" y="6122"/>
                  </a:cubicBezTo>
                  <a:cubicBezTo>
                    <a:pt x="429" y="4141"/>
                    <a:pt x="22" y="2100"/>
                    <a:pt x="0" y="21"/>
                  </a:cubicBezTo>
                  <a:close/>
                  <a:moveTo>
                    <a:pt x="0" y="21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9" name="AutoShape 183">
              <a:extLst>
                <a:ext uri="{FF2B5EF4-FFF2-40B4-BE49-F238E27FC236}">
                  <a16:creationId xmlns:a16="http://schemas.microsoft.com/office/drawing/2014/main" id="{17A1F530-E7CB-4E35-ACA6-DF93F2F2D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247" y="4407470"/>
              <a:ext cx="1839947" cy="14148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w 21600"/>
                <a:gd name="T41" fmla="*/ 0 h 21600"/>
                <a:gd name="T42" fmla="*/ 0 w 21600"/>
                <a:gd name="T43" fmla="*/ 0 h 21600"/>
                <a:gd name="T44" fmla="*/ 0 w 21600"/>
                <a:gd name="T45" fmla="*/ 0 h 21600"/>
                <a:gd name="T46" fmla="*/ 0 w 21600"/>
                <a:gd name="T47" fmla="*/ 0 h 21600"/>
                <a:gd name="T48" fmla="*/ 0 w 21600"/>
                <a:gd name="T49" fmla="*/ 0 h 21600"/>
                <a:gd name="T50" fmla="*/ 0 w 21600"/>
                <a:gd name="T51" fmla="*/ 0 h 216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1600" h="21600">
                  <a:moveTo>
                    <a:pt x="12148" y="0"/>
                  </a:moveTo>
                  <a:lnTo>
                    <a:pt x="14053" y="8846"/>
                  </a:lnTo>
                  <a:lnTo>
                    <a:pt x="21600" y="7024"/>
                  </a:lnTo>
                  <a:cubicBezTo>
                    <a:pt x="21581" y="7065"/>
                    <a:pt x="21563" y="7107"/>
                    <a:pt x="21544" y="7147"/>
                  </a:cubicBezTo>
                  <a:cubicBezTo>
                    <a:pt x="21525" y="7189"/>
                    <a:pt x="21506" y="7230"/>
                    <a:pt x="21487" y="7271"/>
                  </a:cubicBezTo>
                  <a:cubicBezTo>
                    <a:pt x="21468" y="7312"/>
                    <a:pt x="21449" y="7353"/>
                    <a:pt x="21430" y="7394"/>
                  </a:cubicBezTo>
                  <a:cubicBezTo>
                    <a:pt x="21411" y="7435"/>
                    <a:pt x="21392" y="7477"/>
                    <a:pt x="21373" y="7517"/>
                  </a:cubicBezTo>
                  <a:cubicBezTo>
                    <a:pt x="20975" y="8362"/>
                    <a:pt x="20549" y="9176"/>
                    <a:pt x="20095" y="9961"/>
                  </a:cubicBezTo>
                  <a:cubicBezTo>
                    <a:pt x="19640" y="10744"/>
                    <a:pt x="19158" y="11499"/>
                    <a:pt x="18648" y="12220"/>
                  </a:cubicBezTo>
                  <a:cubicBezTo>
                    <a:pt x="18139" y="12942"/>
                    <a:pt x="17602" y="13633"/>
                    <a:pt x="17040" y="14290"/>
                  </a:cubicBezTo>
                  <a:cubicBezTo>
                    <a:pt x="16476" y="14948"/>
                    <a:pt x="15888" y="15571"/>
                    <a:pt x="15273" y="16162"/>
                  </a:cubicBezTo>
                  <a:cubicBezTo>
                    <a:pt x="14659" y="16752"/>
                    <a:pt x="14027" y="17300"/>
                    <a:pt x="13379" y="17806"/>
                  </a:cubicBezTo>
                  <a:cubicBezTo>
                    <a:pt x="12730" y="18312"/>
                    <a:pt x="12065" y="18776"/>
                    <a:pt x="11385" y="19196"/>
                  </a:cubicBezTo>
                  <a:cubicBezTo>
                    <a:pt x="10704" y="19616"/>
                    <a:pt x="10008" y="19994"/>
                    <a:pt x="9298" y="20328"/>
                  </a:cubicBezTo>
                  <a:cubicBezTo>
                    <a:pt x="8588" y="20661"/>
                    <a:pt x="7864" y="20951"/>
                    <a:pt x="7128" y="21196"/>
                  </a:cubicBezTo>
                  <a:cubicBezTo>
                    <a:pt x="7012" y="21236"/>
                    <a:pt x="6897" y="21272"/>
                    <a:pt x="6782" y="21308"/>
                  </a:cubicBezTo>
                  <a:cubicBezTo>
                    <a:pt x="6667" y="21344"/>
                    <a:pt x="6553" y="21379"/>
                    <a:pt x="6437" y="21412"/>
                  </a:cubicBezTo>
                  <a:cubicBezTo>
                    <a:pt x="6321" y="21446"/>
                    <a:pt x="6206" y="21478"/>
                    <a:pt x="6090" y="21510"/>
                  </a:cubicBezTo>
                  <a:cubicBezTo>
                    <a:pt x="5975" y="21540"/>
                    <a:pt x="5860" y="21571"/>
                    <a:pt x="5744" y="21600"/>
                  </a:cubicBezTo>
                  <a:lnTo>
                    <a:pt x="0" y="15120"/>
                  </a:lnTo>
                  <a:lnTo>
                    <a:pt x="4191" y="7552"/>
                  </a:lnTo>
                  <a:cubicBezTo>
                    <a:pt x="5020" y="7298"/>
                    <a:pt x="5822" y="6936"/>
                    <a:pt x="6587" y="6477"/>
                  </a:cubicBezTo>
                  <a:cubicBezTo>
                    <a:pt x="7351" y="6017"/>
                    <a:pt x="8077" y="5460"/>
                    <a:pt x="8755" y="4818"/>
                  </a:cubicBezTo>
                  <a:cubicBezTo>
                    <a:pt x="9432" y="4174"/>
                    <a:pt x="10061" y="3444"/>
                    <a:pt x="10630" y="2638"/>
                  </a:cubicBezTo>
                  <a:cubicBezTo>
                    <a:pt x="11199" y="1832"/>
                    <a:pt x="11709" y="948"/>
                    <a:pt x="12148" y="0"/>
                  </a:cubicBezTo>
                  <a:close/>
                  <a:moveTo>
                    <a:pt x="12148" y="0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0" name="AutoShape 186">
              <a:extLst>
                <a:ext uri="{FF2B5EF4-FFF2-40B4-BE49-F238E27FC236}">
                  <a16:creationId xmlns:a16="http://schemas.microsoft.com/office/drawing/2014/main" id="{3EE3C59F-84C3-4E90-BDD6-20C6B94A3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651" y="4340851"/>
              <a:ext cx="710600" cy="5646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600" h="21600">
                  <a:moveTo>
                    <a:pt x="975" y="21600"/>
                  </a:moveTo>
                  <a:lnTo>
                    <a:pt x="0" y="16387"/>
                  </a:lnTo>
                  <a:cubicBezTo>
                    <a:pt x="1870" y="15834"/>
                    <a:pt x="3679" y="15051"/>
                    <a:pt x="5400" y="14052"/>
                  </a:cubicBezTo>
                  <a:cubicBezTo>
                    <a:pt x="7123" y="13057"/>
                    <a:pt x="8760" y="11847"/>
                    <a:pt x="10288" y="10452"/>
                  </a:cubicBezTo>
                  <a:cubicBezTo>
                    <a:pt x="11815" y="9058"/>
                    <a:pt x="13231" y="7475"/>
                    <a:pt x="14515" y="5725"/>
                  </a:cubicBezTo>
                  <a:cubicBezTo>
                    <a:pt x="15798" y="3975"/>
                    <a:pt x="16948" y="2059"/>
                    <a:pt x="17938" y="0"/>
                  </a:cubicBezTo>
                  <a:lnTo>
                    <a:pt x="21600" y="2759"/>
                  </a:lnTo>
                  <a:cubicBezTo>
                    <a:pt x="20463" y="5124"/>
                    <a:pt x="19142" y="7329"/>
                    <a:pt x="17666" y="9340"/>
                  </a:cubicBezTo>
                  <a:cubicBezTo>
                    <a:pt x="16190" y="11353"/>
                    <a:pt x="14561" y="13173"/>
                    <a:pt x="12806" y="14778"/>
                  </a:cubicBezTo>
                  <a:cubicBezTo>
                    <a:pt x="11048" y="16382"/>
                    <a:pt x="9166" y="17772"/>
                    <a:pt x="7186" y="18917"/>
                  </a:cubicBezTo>
                  <a:cubicBezTo>
                    <a:pt x="5204" y="20063"/>
                    <a:pt x="3125" y="20966"/>
                    <a:pt x="975" y="21600"/>
                  </a:cubicBezTo>
                  <a:close/>
                  <a:moveTo>
                    <a:pt x="975" y="21600"/>
                  </a:moveTo>
                </a:path>
              </a:pathLst>
            </a:cu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lIns="0" tIns="0" rIns="0" bIns="0"/>
            <a:lstStyle/>
            <a:p>
              <a:pPr defTabSz="914165"/>
              <a:endParaRPr lang="en-US" sz="32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1" name="Oval 55">
              <a:extLst>
                <a:ext uri="{FF2B5EF4-FFF2-40B4-BE49-F238E27FC236}">
                  <a16:creationId xmlns:a16="http://schemas.microsoft.com/office/drawing/2014/main" id="{2FEC646B-51C5-4E6E-B43A-B4E5F9123911}"/>
                </a:ext>
              </a:extLst>
            </p:cNvPr>
            <p:cNvSpPr/>
            <p:nvPr/>
          </p:nvSpPr>
          <p:spPr>
            <a:xfrm>
              <a:off x="5313425" y="3095605"/>
              <a:ext cx="1581917" cy="1512893"/>
            </a:xfrm>
            <a:prstGeom prst="ellipse">
              <a:avLst/>
            </a:pr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2400"/>
                </a:spcAft>
              </a:pPr>
              <a:r>
                <a:rPr lang="en-US" altLang="ko-KR" sz="2800" b="1">
                  <a:solidFill>
                    <a:srgbClr val="29267D"/>
                  </a:solidFill>
                  <a:latin typeface="+mj-lt"/>
                  <a:ea typeface="Open Sans Bold" panose="020B0806030504020204" pitchFamily="34" charset="0"/>
                  <a:cs typeface="Open Sans Bold" panose="020B0806030504020204" pitchFamily="34" charset="0"/>
                </a:rPr>
                <a:t>Effect</a:t>
              </a:r>
              <a:endParaRPr lang="nb-NO" altLang="ko-KR" sz="2800" b="1" dirty="0">
                <a:solidFill>
                  <a:srgbClr val="29267D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grpSp>
        <p:nvGrpSpPr>
          <p:cNvPr id="42" name="Group 100">
            <a:extLst>
              <a:ext uri="{FF2B5EF4-FFF2-40B4-BE49-F238E27FC236}">
                <a16:creationId xmlns:a16="http://schemas.microsoft.com/office/drawing/2014/main" id="{7DA9BBC5-D0D7-4DA0-B257-09CB5AB41E96}"/>
              </a:ext>
            </a:extLst>
          </p:cNvPr>
          <p:cNvGrpSpPr/>
          <p:nvPr/>
        </p:nvGrpSpPr>
        <p:grpSpPr>
          <a:xfrm>
            <a:off x="1066801" y="2531963"/>
            <a:ext cx="5265277" cy="1500104"/>
            <a:chOff x="5075653" y="1141433"/>
            <a:chExt cx="2632638" cy="750052"/>
          </a:xfrm>
        </p:grpSpPr>
        <p:sp>
          <p:nvSpPr>
            <p:cNvPr id="43" name="Rounded Rectangle 115">
              <a:extLst>
                <a:ext uri="{FF2B5EF4-FFF2-40B4-BE49-F238E27FC236}">
                  <a16:creationId xmlns:a16="http://schemas.microsoft.com/office/drawing/2014/main" id="{3EAA805F-F77C-40AB-BD26-8206D83DEDA0}"/>
                </a:ext>
              </a:extLst>
            </p:cNvPr>
            <p:cNvSpPr/>
            <p:nvPr/>
          </p:nvSpPr>
          <p:spPr>
            <a:xfrm>
              <a:off x="5075653" y="1376963"/>
              <a:ext cx="401324" cy="40132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rtlCol="0" anchor="ctr"/>
            <a:lstStyle/>
            <a:p>
              <a:pPr algn="ctr"/>
              <a:endParaRPr lang="en-US" sz="3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4" name="텍스트 개체 틀 2">
              <a:extLst>
                <a:ext uri="{FF2B5EF4-FFF2-40B4-BE49-F238E27FC236}">
                  <a16:creationId xmlns:a16="http://schemas.microsoft.com/office/drawing/2014/main" id="{3110636D-6A94-4A1F-892C-4DF3F2B7ACC8}"/>
                </a:ext>
              </a:extLst>
            </p:cNvPr>
            <p:cNvSpPr txBox="1">
              <a:spLocks/>
            </p:cNvSpPr>
            <p:nvPr/>
          </p:nvSpPr>
          <p:spPr>
            <a:xfrm>
              <a:off x="5542806" y="1141433"/>
              <a:ext cx="2165485" cy="750052"/>
            </a:xfrm>
            <a:prstGeom prst="rect">
              <a:avLst/>
            </a:prstGeom>
            <a:noFill/>
          </p:spPr>
          <p:txBody>
            <a:bodyPr vert="horz" lIns="182880" tIns="91440" rIns="182880" bIns="91440" rtlCol="0" anchor="t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 baseline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Rockwel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1371600">
                <a:lnSpc>
                  <a:spcPts val="2801"/>
                </a:lnSpc>
                <a:spcAft>
                  <a:spcPts val="2400"/>
                </a:spcAft>
              </a:pPr>
              <a:r>
                <a:rPr lang="en-US" altLang="ko-KR" sz="2400" dirty="0">
                  <a:solidFill>
                    <a:schemeClr val="bg1"/>
                  </a:solidFill>
                  <a:latin typeface="+mj-lt"/>
                  <a:ea typeface="Open Sans Bold" panose="020B0806030504020204" pitchFamily="34" charset="0"/>
                  <a:cs typeface="Open Sans Bold" panose="020B0806030504020204" pitchFamily="34" charset="0"/>
                </a:rPr>
                <a:t>Improving financial literacy and encouraging the population to save</a:t>
              </a:r>
            </a:p>
          </p:txBody>
        </p:sp>
      </p:grpSp>
      <p:grpSp>
        <p:nvGrpSpPr>
          <p:cNvPr id="45" name="Group 110">
            <a:extLst>
              <a:ext uri="{FF2B5EF4-FFF2-40B4-BE49-F238E27FC236}">
                <a16:creationId xmlns:a16="http://schemas.microsoft.com/office/drawing/2014/main" id="{C869D226-B752-4079-ADFB-9F2AEFC25AED}"/>
              </a:ext>
            </a:extLst>
          </p:cNvPr>
          <p:cNvGrpSpPr/>
          <p:nvPr/>
        </p:nvGrpSpPr>
        <p:grpSpPr>
          <a:xfrm>
            <a:off x="1074350" y="4103618"/>
            <a:ext cx="4855886" cy="1361997"/>
            <a:chOff x="5041914" y="1903229"/>
            <a:chExt cx="2427943" cy="681000"/>
          </a:xfrm>
        </p:grpSpPr>
        <p:sp>
          <p:nvSpPr>
            <p:cNvPr id="46" name="Rounded Rectangle 125">
              <a:extLst>
                <a:ext uri="{FF2B5EF4-FFF2-40B4-BE49-F238E27FC236}">
                  <a16:creationId xmlns:a16="http://schemas.microsoft.com/office/drawing/2014/main" id="{EA4043F6-8228-477C-826B-7DD0DAA6C26D}"/>
                </a:ext>
              </a:extLst>
            </p:cNvPr>
            <p:cNvSpPr/>
            <p:nvPr/>
          </p:nvSpPr>
          <p:spPr>
            <a:xfrm>
              <a:off x="5041914" y="2182905"/>
              <a:ext cx="401324" cy="40132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7" name="텍스트 개체 틀 2">
              <a:extLst>
                <a:ext uri="{FF2B5EF4-FFF2-40B4-BE49-F238E27FC236}">
                  <a16:creationId xmlns:a16="http://schemas.microsoft.com/office/drawing/2014/main" id="{9752FB06-DDB7-4F9A-B456-EF2E006DBA94}"/>
                </a:ext>
              </a:extLst>
            </p:cNvPr>
            <p:cNvSpPr txBox="1">
              <a:spLocks/>
            </p:cNvSpPr>
            <p:nvPr/>
          </p:nvSpPr>
          <p:spPr>
            <a:xfrm>
              <a:off x="5540456" y="1903229"/>
              <a:ext cx="1929401" cy="587560"/>
            </a:xfrm>
            <a:prstGeom prst="rect">
              <a:avLst/>
            </a:prstGeom>
            <a:noFill/>
          </p:spPr>
          <p:txBody>
            <a:bodyPr rtlCol="0" anchor="ctr"/>
            <a:lstStyle>
              <a:defPPr>
                <a:defRPr lang="en-US"/>
              </a:defPPr>
              <a:lvl1pPr algn="ctr">
                <a:defRPr sz="240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1371600">
                <a:lnSpc>
                  <a:spcPts val="2801"/>
                </a:lnSpc>
                <a:spcBef>
                  <a:spcPct val="20000"/>
                </a:spcBef>
                <a:spcAft>
                  <a:spcPts val="2400"/>
                </a:spcAft>
              </a:pPr>
              <a:endParaRPr lang="ru-KG" altLang="ko-KR" sz="2000" dirty="0"/>
            </a:p>
            <a:p>
              <a:pPr algn="l" defTabSz="1371600">
                <a:lnSpc>
                  <a:spcPts val="2801"/>
                </a:lnSpc>
                <a:spcBef>
                  <a:spcPct val="20000"/>
                </a:spcBef>
                <a:spcAft>
                  <a:spcPts val="2400"/>
                </a:spcAft>
              </a:pPr>
              <a:r>
                <a:rPr lang="en-US" altLang="ko-KR" dirty="0">
                  <a:latin typeface="+mj-lt"/>
                </a:rPr>
                <a:t>Involvement of a larger category of citizens in the housing program</a:t>
              </a:r>
              <a:endParaRPr lang="ru-RU" altLang="ko-KR" dirty="0">
                <a:latin typeface="+mj-lt"/>
              </a:endParaRPr>
            </a:p>
          </p:txBody>
        </p:sp>
      </p:grpSp>
      <p:grpSp>
        <p:nvGrpSpPr>
          <p:cNvPr id="50" name="Group 132">
            <a:extLst>
              <a:ext uri="{FF2B5EF4-FFF2-40B4-BE49-F238E27FC236}">
                <a16:creationId xmlns:a16="http://schemas.microsoft.com/office/drawing/2014/main" id="{E5DA5F89-3490-469A-8F80-339C1F32682B}"/>
              </a:ext>
            </a:extLst>
          </p:cNvPr>
          <p:cNvGrpSpPr/>
          <p:nvPr/>
        </p:nvGrpSpPr>
        <p:grpSpPr>
          <a:xfrm>
            <a:off x="1061924" y="7812997"/>
            <a:ext cx="4956173" cy="1270100"/>
            <a:chOff x="5084315" y="3556137"/>
            <a:chExt cx="2478086" cy="635047"/>
          </a:xfrm>
        </p:grpSpPr>
        <p:sp>
          <p:nvSpPr>
            <p:cNvPr id="51" name="Rounded Rectangle 142">
              <a:extLst>
                <a:ext uri="{FF2B5EF4-FFF2-40B4-BE49-F238E27FC236}">
                  <a16:creationId xmlns:a16="http://schemas.microsoft.com/office/drawing/2014/main" id="{6EA01F03-E9EE-4548-B43D-B4AD37796DC7}"/>
                </a:ext>
              </a:extLst>
            </p:cNvPr>
            <p:cNvSpPr/>
            <p:nvPr/>
          </p:nvSpPr>
          <p:spPr>
            <a:xfrm>
              <a:off x="5084315" y="3789860"/>
              <a:ext cx="401324" cy="40132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rtlCol="0" anchor="ctr"/>
            <a:lstStyle/>
            <a:p>
              <a:pPr algn="ctr"/>
              <a:endParaRPr lang="en-US" sz="3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52" name="텍스트 개체 틀 2">
              <a:extLst>
                <a:ext uri="{FF2B5EF4-FFF2-40B4-BE49-F238E27FC236}">
                  <a16:creationId xmlns:a16="http://schemas.microsoft.com/office/drawing/2014/main" id="{44CB62DB-F2D5-4BDA-A763-F558FFF74D3A}"/>
                </a:ext>
              </a:extLst>
            </p:cNvPr>
            <p:cNvSpPr txBox="1">
              <a:spLocks/>
            </p:cNvSpPr>
            <p:nvPr/>
          </p:nvSpPr>
          <p:spPr>
            <a:xfrm>
              <a:off x="5556802" y="3556137"/>
              <a:ext cx="2005599" cy="314465"/>
            </a:xfrm>
            <a:prstGeom prst="rect">
              <a:avLst/>
            </a:prstGeom>
            <a:noFill/>
          </p:spPr>
          <p:txBody>
            <a:bodyPr vert="horz" lIns="182880" tIns="91440" rIns="182880" bIns="91440" rtlCol="0" anchor="t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 baseline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Rockwel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1371600">
                <a:lnSpc>
                  <a:spcPts val="2801"/>
                </a:lnSpc>
                <a:spcAft>
                  <a:spcPts val="2400"/>
                </a:spcAft>
              </a:pPr>
              <a:r>
                <a:rPr lang="en-US" altLang="ko-KR" sz="2400" dirty="0">
                  <a:solidFill>
                    <a:schemeClr val="bg1"/>
                  </a:solidFill>
                  <a:latin typeface="+mj-lt"/>
                  <a:ea typeface="Open Sans Bold" panose="020B0806030504020204" pitchFamily="34" charset="0"/>
                  <a:cs typeface="Open Sans Bold" panose="020B0806030504020204" pitchFamily="34" charset="0"/>
                </a:rPr>
                <a:t>Strengthening regional capacity, reducing internal migration</a:t>
              </a:r>
              <a:endParaRPr lang="ru-RU" altLang="ko-KR" sz="24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grpSp>
        <p:nvGrpSpPr>
          <p:cNvPr id="53" name="Group 137">
            <a:extLst>
              <a:ext uri="{FF2B5EF4-FFF2-40B4-BE49-F238E27FC236}">
                <a16:creationId xmlns:a16="http://schemas.microsoft.com/office/drawing/2014/main" id="{D4A87F46-2F66-41F4-9464-DC67FDAECD2F}"/>
              </a:ext>
            </a:extLst>
          </p:cNvPr>
          <p:cNvGrpSpPr/>
          <p:nvPr/>
        </p:nvGrpSpPr>
        <p:grpSpPr>
          <a:xfrm>
            <a:off x="6257460" y="2513200"/>
            <a:ext cx="4971090" cy="1703424"/>
            <a:chOff x="5075654" y="926576"/>
            <a:chExt cx="2485545" cy="851711"/>
          </a:xfrm>
        </p:grpSpPr>
        <p:sp>
          <p:nvSpPr>
            <p:cNvPr id="54" name="Rounded Rectangle 115">
              <a:extLst>
                <a:ext uri="{FF2B5EF4-FFF2-40B4-BE49-F238E27FC236}">
                  <a16:creationId xmlns:a16="http://schemas.microsoft.com/office/drawing/2014/main" id="{C9EFFD1C-8D9E-4D3B-AB2D-3A542DF061F0}"/>
                </a:ext>
              </a:extLst>
            </p:cNvPr>
            <p:cNvSpPr/>
            <p:nvPr/>
          </p:nvSpPr>
          <p:spPr>
            <a:xfrm>
              <a:off x="5075654" y="1376963"/>
              <a:ext cx="401324" cy="40132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rtlCol="0" anchor="ctr"/>
            <a:lstStyle/>
            <a:p>
              <a:pPr algn="ctr"/>
              <a:endParaRPr lang="en-US" sz="3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55" name="텍스트 개체 틀 2">
              <a:extLst>
                <a:ext uri="{FF2B5EF4-FFF2-40B4-BE49-F238E27FC236}">
                  <a16:creationId xmlns:a16="http://schemas.microsoft.com/office/drawing/2014/main" id="{B32B8B44-BEDA-4354-B75C-5D32C6F7027B}"/>
                </a:ext>
              </a:extLst>
            </p:cNvPr>
            <p:cNvSpPr txBox="1">
              <a:spLocks/>
            </p:cNvSpPr>
            <p:nvPr/>
          </p:nvSpPr>
          <p:spPr>
            <a:xfrm>
              <a:off x="5541037" y="926576"/>
              <a:ext cx="2020162" cy="314465"/>
            </a:xfrm>
            <a:prstGeom prst="rect">
              <a:avLst/>
            </a:prstGeom>
            <a:noFill/>
          </p:spPr>
          <p:txBody>
            <a:bodyPr vert="horz" lIns="182880" tIns="91440" rIns="182880" bIns="91440" rtlCol="0" anchor="t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 baseline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Rockwel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1371600">
                <a:lnSpc>
                  <a:spcPts val="2801"/>
                </a:lnSpc>
                <a:spcAft>
                  <a:spcPts val="2400"/>
                </a:spcAft>
              </a:pPr>
              <a:r>
                <a:rPr lang="en-US" altLang="ko-KR" sz="2400" dirty="0">
                  <a:solidFill>
                    <a:schemeClr val="bg1"/>
                  </a:solidFill>
                  <a:latin typeface="+mj-lt"/>
                  <a:ea typeface="Open Sans Bold" panose="020B0806030504020204" pitchFamily="34" charset="0"/>
                  <a:cs typeface="Open Sans Bold" panose="020B0806030504020204" pitchFamily="34" charset="0"/>
                </a:rPr>
                <a:t>Accumulation of internal "long-term" financial resources and reduction of the dependence of the housing financing system on the republican budget</a:t>
              </a:r>
              <a:endParaRPr lang="ru-RU" altLang="ko-KR" sz="20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grpSp>
        <p:nvGrpSpPr>
          <p:cNvPr id="56" name="Group 142">
            <a:extLst>
              <a:ext uri="{FF2B5EF4-FFF2-40B4-BE49-F238E27FC236}">
                <a16:creationId xmlns:a16="http://schemas.microsoft.com/office/drawing/2014/main" id="{91077BF3-AE67-4AA2-9DB2-F119EB5842ED}"/>
              </a:ext>
            </a:extLst>
          </p:cNvPr>
          <p:cNvGrpSpPr/>
          <p:nvPr/>
        </p:nvGrpSpPr>
        <p:grpSpPr>
          <a:xfrm>
            <a:off x="6205676" y="5537592"/>
            <a:ext cx="5085105" cy="842436"/>
            <a:chOff x="5072418" y="2161368"/>
            <a:chExt cx="2542553" cy="421218"/>
          </a:xfrm>
        </p:grpSpPr>
        <p:sp>
          <p:nvSpPr>
            <p:cNvPr id="57" name="Rounded Rectangle 125">
              <a:extLst>
                <a:ext uri="{FF2B5EF4-FFF2-40B4-BE49-F238E27FC236}">
                  <a16:creationId xmlns:a16="http://schemas.microsoft.com/office/drawing/2014/main" id="{FAA0778A-237C-4F14-B109-09343711C232}"/>
                </a:ext>
              </a:extLst>
            </p:cNvPr>
            <p:cNvSpPr/>
            <p:nvPr/>
          </p:nvSpPr>
          <p:spPr>
            <a:xfrm>
              <a:off x="5072418" y="2181262"/>
              <a:ext cx="401324" cy="40132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rtlCol="0" anchor="ctr"/>
            <a:lstStyle/>
            <a:p>
              <a:pPr algn="ctr"/>
              <a:endParaRPr lang="en-US" sz="3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58" name="텍스트 개체 틀 2">
              <a:extLst>
                <a:ext uri="{FF2B5EF4-FFF2-40B4-BE49-F238E27FC236}">
                  <a16:creationId xmlns:a16="http://schemas.microsoft.com/office/drawing/2014/main" id="{92158171-606B-4653-8041-1D28EBA48BCA}"/>
                </a:ext>
              </a:extLst>
            </p:cNvPr>
            <p:cNvSpPr txBox="1">
              <a:spLocks/>
            </p:cNvSpPr>
            <p:nvPr/>
          </p:nvSpPr>
          <p:spPr>
            <a:xfrm>
              <a:off x="5549267" y="2161368"/>
              <a:ext cx="2065704" cy="314465"/>
            </a:xfrm>
            <a:prstGeom prst="rect">
              <a:avLst/>
            </a:prstGeom>
            <a:noFill/>
          </p:spPr>
          <p:txBody>
            <a:bodyPr vert="horz" lIns="182880" tIns="91440" rIns="182880" bIns="91440" rtlCol="0" anchor="t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 baseline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Rockwel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1371600">
                <a:lnSpc>
                  <a:spcPts val="2801"/>
                </a:lnSpc>
                <a:spcAft>
                  <a:spcPts val="2400"/>
                </a:spcAft>
              </a:pPr>
              <a:r>
                <a:rPr lang="en-US" altLang="ko-KR" sz="2400" dirty="0">
                  <a:solidFill>
                    <a:schemeClr val="bg1"/>
                  </a:solidFill>
                  <a:latin typeface="+mj-lt"/>
                  <a:ea typeface="Open Sans Bold" panose="020B0806030504020204" pitchFamily="34" charset="0"/>
                  <a:cs typeface="Open Sans Bold" panose="020B0806030504020204" pitchFamily="34" charset="0"/>
                </a:rPr>
                <a:t>Reduction of social tension of the population</a:t>
              </a:r>
            </a:p>
          </p:txBody>
        </p:sp>
      </p:grpSp>
      <p:grpSp>
        <p:nvGrpSpPr>
          <p:cNvPr id="59" name="Group 147">
            <a:extLst>
              <a:ext uri="{FF2B5EF4-FFF2-40B4-BE49-F238E27FC236}">
                <a16:creationId xmlns:a16="http://schemas.microsoft.com/office/drawing/2014/main" id="{1040BA73-2BB6-454D-B55A-7DCECE0D6E1A}"/>
              </a:ext>
            </a:extLst>
          </p:cNvPr>
          <p:cNvGrpSpPr/>
          <p:nvPr/>
        </p:nvGrpSpPr>
        <p:grpSpPr>
          <a:xfrm>
            <a:off x="6190257" y="8378223"/>
            <a:ext cx="5245431" cy="1604006"/>
            <a:chOff x="5075417" y="2976201"/>
            <a:chExt cx="2622716" cy="802002"/>
          </a:xfrm>
        </p:grpSpPr>
        <p:sp>
          <p:nvSpPr>
            <p:cNvPr id="60" name="Rounded Rectangle 135">
              <a:extLst>
                <a:ext uri="{FF2B5EF4-FFF2-40B4-BE49-F238E27FC236}">
                  <a16:creationId xmlns:a16="http://schemas.microsoft.com/office/drawing/2014/main" id="{31C13BFC-0142-4369-B4E9-88E90013B04C}"/>
                </a:ext>
              </a:extLst>
            </p:cNvPr>
            <p:cNvSpPr/>
            <p:nvPr/>
          </p:nvSpPr>
          <p:spPr>
            <a:xfrm>
              <a:off x="5075417" y="2985561"/>
              <a:ext cx="401324" cy="40132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rtlCol="0" anchor="ctr"/>
            <a:lstStyle/>
            <a:p>
              <a:pPr algn="ctr"/>
              <a:endParaRPr lang="en-US" sz="3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61" name="텍스트 개체 틀 2">
              <a:extLst>
                <a:ext uri="{FF2B5EF4-FFF2-40B4-BE49-F238E27FC236}">
                  <a16:creationId xmlns:a16="http://schemas.microsoft.com/office/drawing/2014/main" id="{5433F556-F8CB-49B3-99D1-183E673509BC}"/>
                </a:ext>
              </a:extLst>
            </p:cNvPr>
            <p:cNvSpPr txBox="1">
              <a:spLocks/>
            </p:cNvSpPr>
            <p:nvPr/>
          </p:nvSpPr>
          <p:spPr>
            <a:xfrm>
              <a:off x="5627564" y="2976201"/>
              <a:ext cx="2070569" cy="802002"/>
            </a:xfrm>
            <a:prstGeom prst="rect">
              <a:avLst/>
            </a:prstGeom>
            <a:noFill/>
          </p:spPr>
          <p:txBody>
            <a:bodyPr vert="horz" lIns="182880" tIns="91440" rIns="182880" bIns="91440" rtlCol="0" anchor="t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1000" kern="1200" baseline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Rockwel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1371600">
                <a:lnSpc>
                  <a:spcPts val="2801"/>
                </a:lnSpc>
                <a:spcAft>
                  <a:spcPts val="2400"/>
                </a:spcAft>
              </a:pPr>
              <a:r>
                <a:rPr lang="en-US" altLang="ko-KR" sz="2400" dirty="0">
                  <a:solidFill>
                    <a:schemeClr val="bg1"/>
                  </a:solidFill>
                  <a:latin typeface="+mj-lt"/>
                  <a:ea typeface="Open Sans Bold" panose="020B0806030504020204" pitchFamily="34" charset="0"/>
                  <a:cs typeface="Open Sans Bold" panose="020B0806030504020204" pitchFamily="34" charset="0"/>
                </a:rPr>
                <a:t>Stable development of mortgage market</a:t>
              </a:r>
            </a:p>
          </p:txBody>
        </p:sp>
      </p:grpSp>
      <p:grpSp>
        <p:nvGrpSpPr>
          <p:cNvPr id="62" name="Group 157">
            <a:extLst>
              <a:ext uri="{FF2B5EF4-FFF2-40B4-BE49-F238E27FC236}">
                <a16:creationId xmlns:a16="http://schemas.microsoft.com/office/drawing/2014/main" id="{2930ABC8-2909-4E7C-80B6-E5A13D3A30B5}"/>
              </a:ext>
            </a:extLst>
          </p:cNvPr>
          <p:cNvGrpSpPr/>
          <p:nvPr/>
        </p:nvGrpSpPr>
        <p:grpSpPr>
          <a:xfrm>
            <a:off x="11946876" y="6214227"/>
            <a:ext cx="400050" cy="552450"/>
            <a:chOff x="2567671" y="1357314"/>
            <a:chExt cx="266700" cy="368300"/>
          </a:xfrm>
        </p:grpSpPr>
        <p:sp>
          <p:nvSpPr>
            <p:cNvPr id="63" name="Freeform 6054">
              <a:extLst>
                <a:ext uri="{FF2B5EF4-FFF2-40B4-BE49-F238E27FC236}">
                  <a16:creationId xmlns:a16="http://schemas.microsoft.com/office/drawing/2014/main" id="{90B89760-2EEB-4A3C-9310-7C692754B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946" y="1401764"/>
              <a:ext cx="61913" cy="274638"/>
            </a:xfrm>
            <a:custGeom>
              <a:avLst/>
              <a:gdLst>
                <a:gd name="T0" fmla="*/ 14 w 14"/>
                <a:gd name="T1" fmla="*/ 0 h 63"/>
                <a:gd name="T2" fmla="*/ 0 w 14"/>
                <a:gd name="T3" fmla="*/ 29 h 63"/>
                <a:gd name="T4" fmla="*/ 0 w 14"/>
                <a:gd name="T5" fmla="*/ 35 h 63"/>
                <a:gd name="T6" fmla="*/ 14 w 14"/>
                <a:gd name="T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63">
                  <a:moveTo>
                    <a:pt x="14" y="0"/>
                  </a:moveTo>
                  <a:cubicBezTo>
                    <a:pt x="14" y="13"/>
                    <a:pt x="8" y="25"/>
                    <a:pt x="0" y="2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8" y="38"/>
                    <a:pt x="14" y="50"/>
                    <a:pt x="14" y="63"/>
                  </a:cubicBezTo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64" name="Freeform 6055">
              <a:extLst>
                <a:ext uri="{FF2B5EF4-FFF2-40B4-BE49-F238E27FC236}">
                  <a16:creationId xmlns:a16="http://schemas.microsoft.com/office/drawing/2014/main" id="{E4C34EFB-ED0E-4A23-AB9C-5192A96EE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359" y="1401764"/>
              <a:ext cx="63500" cy="274638"/>
            </a:xfrm>
            <a:custGeom>
              <a:avLst/>
              <a:gdLst>
                <a:gd name="T0" fmla="*/ 0 w 14"/>
                <a:gd name="T1" fmla="*/ 0 h 63"/>
                <a:gd name="T2" fmla="*/ 14 w 14"/>
                <a:gd name="T3" fmla="*/ 28 h 63"/>
                <a:gd name="T4" fmla="*/ 14 w 14"/>
                <a:gd name="T5" fmla="*/ 35 h 63"/>
                <a:gd name="T6" fmla="*/ 0 w 14"/>
                <a:gd name="T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63">
                  <a:moveTo>
                    <a:pt x="0" y="0"/>
                  </a:moveTo>
                  <a:cubicBezTo>
                    <a:pt x="0" y="13"/>
                    <a:pt x="7" y="24"/>
                    <a:pt x="14" y="28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6" y="38"/>
                    <a:pt x="0" y="49"/>
                    <a:pt x="0" y="63"/>
                  </a:cubicBezTo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65" name="Rectangle 6056">
              <a:extLst>
                <a:ext uri="{FF2B5EF4-FFF2-40B4-BE49-F238E27FC236}">
                  <a16:creationId xmlns:a16="http://schemas.microsoft.com/office/drawing/2014/main" id="{8A5E7DEA-B5C3-4AAE-A6B1-854ADB19C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7671" y="1357314"/>
              <a:ext cx="266700" cy="34925"/>
            </a:xfrm>
            <a:prstGeom prst="rect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66" name="Rectangle 6057">
              <a:extLst>
                <a:ext uri="{FF2B5EF4-FFF2-40B4-BE49-F238E27FC236}">
                  <a16:creationId xmlns:a16="http://schemas.microsoft.com/office/drawing/2014/main" id="{1DA67447-6E0C-4F1A-8260-64D08A913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7671" y="1690689"/>
              <a:ext cx="266700" cy="34925"/>
            </a:xfrm>
            <a:prstGeom prst="rect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67" name="Line 6058">
              <a:extLst>
                <a:ext uri="{FF2B5EF4-FFF2-40B4-BE49-F238E27FC236}">
                  <a16:creationId xmlns:a16="http://schemas.microsoft.com/office/drawing/2014/main" id="{3C68667F-2477-4989-A2DB-150668B42F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1334" y="1651002"/>
              <a:ext cx="0" cy="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68" name="Line 6059">
              <a:extLst>
                <a:ext uri="{FF2B5EF4-FFF2-40B4-BE49-F238E27FC236}">
                  <a16:creationId xmlns:a16="http://schemas.microsoft.com/office/drawing/2014/main" id="{DC4E1F9D-27FE-4B2B-A2BF-EAB2B9897F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021" y="1628777"/>
              <a:ext cx="0" cy="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69" name="Line 6060">
              <a:extLst>
                <a:ext uri="{FF2B5EF4-FFF2-40B4-BE49-F238E27FC236}">
                  <a16:creationId xmlns:a16="http://schemas.microsoft.com/office/drawing/2014/main" id="{3CA9CED9-5924-45A8-A8EE-E1D39D27B7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0709" y="1651002"/>
              <a:ext cx="0" cy="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70" name="Line 6061">
              <a:extLst>
                <a:ext uri="{FF2B5EF4-FFF2-40B4-BE49-F238E27FC236}">
                  <a16:creationId xmlns:a16="http://schemas.microsoft.com/office/drawing/2014/main" id="{BDC50F2D-34E6-4AB3-8886-07D64B84E7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021" y="1550989"/>
              <a:ext cx="0" cy="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71" name="Line 6062">
              <a:extLst>
                <a:ext uri="{FF2B5EF4-FFF2-40B4-BE49-F238E27FC236}">
                  <a16:creationId xmlns:a16="http://schemas.microsoft.com/office/drawing/2014/main" id="{475C7047-E160-4088-B9BC-9E62235691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021" y="1589089"/>
              <a:ext cx="0" cy="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72" name="Line 6063">
              <a:extLst>
                <a:ext uri="{FF2B5EF4-FFF2-40B4-BE49-F238E27FC236}">
                  <a16:creationId xmlns:a16="http://schemas.microsoft.com/office/drawing/2014/main" id="{5B7E6B73-5554-48AD-8C03-2B98AEAC19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021" y="1511302"/>
              <a:ext cx="0" cy="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73" name="Line 6064">
              <a:extLst>
                <a:ext uri="{FF2B5EF4-FFF2-40B4-BE49-F238E27FC236}">
                  <a16:creationId xmlns:a16="http://schemas.microsoft.com/office/drawing/2014/main" id="{16A1D388-3283-4A06-BC58-49037CD52F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1334" y="1471614"/>
              <a:ext cx="0" cy="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74" name="Line 6065">
              <a:extLst>
                <a:ext uri="{FF2B5EF4-FFF2-40B4-BE49-F238E27FC236}">
                  <a16:creationId xmlns:a16="http://schemas.microsoft.com/office/drawing/2014/main" id="{FACF49D4-2BC3-4FD5-A07F-D501190B7C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021" y="1471614"/>
              <a:ext cx="0" cy="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75" name="Line 6066">
              <a:extLst>
                <a:ext uri="{FF2B5EF4-FFF2-40B4-BE49-F238E27FC236}">
                  <a16:creationId xmlns:a16="http://schemas.microsoft.com/office/drawing/2014/main" id="{0CD7E8C5-DBCB-4546-B373-45BF2B12F7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021" y="1431927"/>
              <a:ext cx="0" cy="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76" name="Line 6067">
              <a:extLst>
                <a:ext uri="{FF2B5EF4-FFF2-40B4-BE49-F238E27FC236}">
                  <a16:creationId xmlns:a16="http://schemas.microsoft.com/office/drawing/2014/main" id="{D17E1E94-3EE7-40C0-AF58-696CA443DD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0709" y="1471614"/>
              <a:ext cx="0" cy="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grpSp>
        <p:nvGrpSpPr>
          <p:cNvPr id="77" name="Group 4">
            <a:extLst>
              <a:ext uri="{FF2B5EF4-FFF2-40B4-BE49-F238E27FC236}">
                <a16:creationId xmlns:a16="http://schemas.microsoft.com/office/drawing/2014/main" id="{272BE240-8A4B-4441-9C70-15E43F0ACC3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420919" y="7760964"/>
            <a:ext cx="576263" cy="552450"/>
            <a:chOff x="626" y="855"/>
            <a:chExt cx="242" cy="232"/>
          </a:xfrm>
        </p:grpSpPr>
        <p:sp>
          <p:nvSpPr>
            <p:cNvPr id="78" name="Freeform 5">
              <a:extLst>
                <a:ext uri="{FF2B5EF4-FFF2-40B4-BE49-F238E27FC236}">
                  <a16:creationId xmlns:a16="http://schemas.microsoft.com/office/drawing/2014/main" id="{681C498A-43B5-4295-A31B-13D59F3CD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855"/>
              <a:ext cx="242" cy="201"/>
            </a:xfrm>
            <a:custGeom>
              <a:avLst/>
              <a:gdLst>
                <a:gd name="T0" fmla="*/ 0 w 242"/>
                <a:gd name="T1" fmla="*/ 133 h 201"/>
                <a:gd name="T2" fmla="*/ 204 w 242"/>
                <a:gd name="T3" fmla="*/ 201 h 201"/>
                <a:gd name="T4" fmla="*/ 242 w 242"/>
                <a:gd name="T5" fmla="*/ 0 h 201"/>
                <a:gd name="T6" fmla="*/ 0 w 242"/>
                <a:gd name="T7" fmla="*/ 13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201">
                  <a:moveTo>
                    <a:pt x="0" y="133"/>
                  </a:moveTo>
                  <a:lnTo>
                    <a:pt x="204" y="201"/>
                  </a:lnTo>
                  <a:lnTo>
                    <a:pt x="242" y="0"/>
                  </a:lnTo>
                  <a:lnTo>
                    <a:pt x="0" y="133"/>
                  </a:lnTo>
                  <a:close/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79" name="Line 6">
              <a:extLst>
                <a:ext uri="{FF2B5EF4-FFF2-40B4-BE49-F238E27FC236}">
                  <a16:creationId xmlns:a16="http://schemas.microsoft.com/office/drawing/2014/main" id="{780E5CB3-3322-4C1E-95CA-8779D15FE5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9" y="855"/>
              <a:ext cx="149" cy="163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80" name="Freeform 7">
              <a:extLst>
                <a:ext uri="{FF2B5EF4-FFF2-40B4-BE49-F238E27FC236}">
                  <a16:creationId xmlns:a16="http://schemas.microsoft.com/office/drawing/2014/main" id="{4CBE37A6-3E37-47E4-AD19-E7DC19230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1021"/>
              <a:ext cx="39" cy="66"/>
            </a:xfrm>
            <a:custGeom>
              <a:avLst/>
              <a:gdLst>
                <a:gd name="T0" fmla="*/ 39 w 39"/>
                <a:gd name="T1" fmla="*/ 13 h 66"/>
                <a:gd name="T2" fmla="*/ 3 w 39"/>
                <a:gd name="T3" fmla="*/ 66 h 66"/>
                <a:gd name="T4" fmla="*/ 0 w 39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66">
                  <a:moveTo>
                    <a:pt x="39" y="13"/>
                  </a:moveTo>
                  <a:lnTo>
                    <a:pt x="3" y="66"/>
                  </a:lnTo>
                  <a:lnTo>
                    <a:pt x="0" y="0"/>
                  </a:lnTo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grpSp>
        <p:nvGrpSpPr>
          <p:cNvPr id="81" name="Group 176">
            <a:extLst>
              <a:ext uri="{FF2B5EF4-FFF2-40B4-BE49-F238E27FC236}">
                <a16:creationId xmlns:a16="http://schemas.microsoft.com/office/drawing/2014/main" id="{8117787E-884F-4C0F-8DD1-A51DC7837F50}"/>
              </a:ext>
            </a:extLst>
          </p:cNvPr>
          <p:cNvGrpSpPr/>
          <p:nvPr/>
        </p:nvGrpSpPr>
        <p:grpSpPr>
          <a:xfrm>
            <a:off x="13308163" y="7801218"/>
            <a:ext cx="447675" cy="583407"/>
            <a:chOff x="1797050" y="1350963"/>
            <a:chExt cx="298450" cy="388938"/>
          </a:xfrm>
        </p:grpSpPr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id="{38E03109-AD25-4F78-BE97-194E3586E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900" y="1350963"/>
              <a:ext cx="158750" cy="276225"/>
            </a:xfrm>
            <a:custGeom>
              <a:avLst/>
              <a:gdLst>
                <a:gd name="T0" fmla="*/ 0 w 36"/>
                <a:gd name="T1" fmla="*/ 17 h 63"/>
                <a:gd name="T2" fmla="*/ 18 w 36"/>
                <a:gd name="T3" fmla="*/ 0 h 63"/>
                <a:gd name="T4" fmla="*/ 36 w 36"/>
                <a:gd name="T5" fmla="*/ 17 h 63"/>
                <a:gd name="T6" fmla="*/ 36 w 36"/>
                <a:gd name="T7" fmla="*/ 63 h 63"/>
                <a:gd name="T8" fmla="*/ 0 w 36"/>
                <a:gd name="T9" fmla="*/ 63 h 63"/>
                <a:gd name="T10" fmla="*/ 0 w 36"/>
                <a:gd name="T11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63">
                  <a:moveTo>
                    <a:pt x="0" y="17"/>
                  </a:moveTo>
                  <a:cubicBezTo>
                    <a:pt x="0" y="12"/>
                    <a:pt x="18" y="0"/>
                    <a:pt x="18" y="0"/>
                  </a:cubicBezTo>
                  <a:cubicBezTo>
                    <a:pt x="18" y="0"/>
                    <a:pt x="36" y="11"/>
                    <a:pt x="36" y="17"/>
                  </a:cubicBezTo>
                  <a:cubicBezTo>
                    <a:pt x="36" y="23"/>
                    <a:pt x="36" y="63"/>
                    <a:pt x="36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0" y="22"/>
                    <a:pt x="0" y="17"/>
                  </a:cubicBezTo>
                  <a:close/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83" name="Rectangle 12">
              <a:extLst>
                <a:ext uri="{FF2B5EF4-FFF2-40B4-BE49-F238E27FC236}">
                  <a16:creationId xmlns:a16="http://schemas.microsoft.com/office/drawing/2014/main" id="{F471EA7D-9F74-4B26-96FC-4E94BF9E5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1825" y="1627188"/>
              <a:ext cx="88900" cy="34925"/>
            </a:xfrm>
            <a:prstGeom prst="rect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84" name="Freeform 13">
              <a:extLst>
                <a:ext uri="{FF2B5EF4-FFF2-40B4-BE49-F238E27FC236}">
                  <a16:creationId xmlns:a16="http://schemas.microsoft.com/office/drawing/2014/main" id="{63757DE1-E095-4FDC-84D8-647EE7595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7050" y="1517651"/>
              <a:ext cx="69850" cy="109538"/>
            </a:xfrm>
            <a:custGeom>
              <a:avLst/>
              <a:gdLst>
                <a:gd name="T0" fmla="*/ 0 w 44"/>
                <a:gd name="T1" fmla="*/ 38 h 69"/>
                <a:gd name="T2" fmla="*/ 44 w 44"/>
                <a:gd name="T3" fmla="*/ 0 h 69"/>
                <a:gd name="T4" fmla="*/ 44 w 44"/>
                <a:gd name="T5" fmla="*/ 44 h 69"/>
                <a:gd name="T6" fmla="*/ 0 w 44"/>
                <a:gd name="T7" fmla="*/ 69 h 69"/>
                <a:gd name="T8" fmla="*/ 0 w 44"/>
                <a:gd name="T9" fmla="*/ 3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69">
                  <a:moveTo>
                    <a:pt x="0" y="38"/>
                  </a:moveTo>
                  <a:lnTo>
                    <a:pt x="44" y="0"/>
                  </a:lnTo>
                  <a:lnTo>
                    <a:pt x="44" y="44"/>
                  </a:lnTo>
                  <a:lnTo>
                    <a:pt x="0" y="69"/>
                  </a:lnTo>
                  <a:lnTo>
                    <a:pt x="0" y="38"/>
                  </a:lnTo>
                  <a:close/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85" name="Freeform 14">
              <a:extLst>
                <a:ext uri="{FF2B5EF4-FFF2-40B4-BE49-F238E27FC236}">
                  <a16:creationId xmlns:a16="http://schemas.microsoft.com/office/drawing/2014/main" id="{49194B0F-D37F-431A-875B-407663D76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5650" y="1517651"/>
              <a:ext cx="69850" cy="109538"/>
            </a:xfrm>
            <a:custGeom>
              <a:avLst/>
              <a:gdLst>
                <a:gd name="T0" fmla="*/ 44 w 44"/>
                <a:gd name="T1" fmla="*/ 38 h 69"/>
                <a:gd name="T2" fmla="*/ 0 w 44"/>
                <a:gd name="T3" fmla="*/ 0 h 69"/>
                <a:gd name="T4" fmla="*/ 0 w 44"/>
                <a:gd name="T5" fmla="*/ 44 h 69"/>
                <a:gd name="T6" fmla="*/ 44 w 44"/>
                <a:gd name="T7" fmla="*/ 69 h 69"/>
                <a:gd name="T8" fmla="*/ 44 w 44"/>
                <a:gd name="T9" fmla="*/ 3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69">
                  <a:moveTo>
                    <a:pt x="44" y="38"/>
                  </a:moveTo>
                  <a:lnTo>
                    <a:pt x="0" y="0"/>
                  </a:lnTo>
                  <a:lnTo>
                    <a:pt x="0" y="44"/>
                  </a:lnTo>
                  <a:lnTo>
                    <a:pt x="44" y="69"/>
                  </a:lnTo>
                  <a:lnTo>
                    <a:pt x="44" y="38"/>
                  </a:lnTo>
                  <a:close/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86" name="Line 15">
              <a:extLst>
                <a:ext uri="{FF2B5EF4-FFF2-40B4-BE49-F238E27FC236}">
                  <a16:creationId xmlns:a16="http://schemas.microsoft.com/office/drawing/2014/main" id="{428E32A4-40C3-4C51-873A-A2D158BE08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6425" y="1417638"/>
              <a:ext cx="139700" cy="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87" name="Oval 16">
              <a:extLst>
                <a:ext uri="{FF2B5EF4-FFF2-40B4-BE49-F238E27FC236}">
                  <a16:creationId xmlns:a16="http://schemas.microsoft.com/office/drawing/2014/main" id="{8804F39C-DEFA-455B-8E7F-E7E4C344C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9288" y="1465263"/>
              <a:ext cx="53975" cy="52388"/>
            </a:xfrm>
            <a:prstGeom prst="ellips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88" name="Oval 17">
              <a:extLst>
                <a:ext uri="{FF2B5EF4-FFF2-40B4-BE49-F238E27FC236}">
                  <a16:creationId xmlns:a16="http://schemas.microsoft.com/office/drawing/2014/main" id="{B015401A-D018-4D3B-B557-7CD2FD93D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9288" y="1539876"/>
              <a:ext cx="53975" cy="52388"/>
            </a:xfrm>
            <a:prstGeom prst="ellips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89" name="Line 18">
              <a:extLst>
                <a:ext uri="{FF2B5EF4-FFF2-40B4-BE49-F238E27FC236}">
                  <a16:creationId xmlns:a16="http://schemas.microsoft.com/office/drawing/2014/main" id="{DC186D5F-6B21-4E19-AD50-A5EC34A48B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9288" y="1687513"/>
              <a:ext cx="0" cy="52388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90" name="Line 19">
              <a:extLst>
                <a:ext uri="{FF2B5EF4-FFF2-40B4-BE49-F238E27FC236}">
                  <a16:creationId xmlns:a16="http://schemas.microsoft.com/office/drawing/2014/main" id="{35896F57-5D4F-4D8B-A821-DCC0D33C0D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3263" y="1687513"/>
              <a:ext cx="0" cy="52388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grpSp>
        <p:nvGrpSpPr>
          <p:cNvPr id="91" name="Group 186">
            <a:extLst>
              <a:ext uri="{FF2B5EF4-FFF2-40B4-BE49-F238E27FC236}">
                <a16:creationId xmlns:a16="http://schemas.microsoft.com/office/drawing/2014/main" id="{411F59EA-6B9E-497E-9729-61D41132526C}"/>
              </a:ext>
            </a:extLst>
          </p:cNvPr>
          <p:cNvGrpSpPr/>
          <p:nvPr/>
        </p:nvGrpSpPr>
        <p:grpSpPr>
          <a:xfrm>
            <a:off x="16737017" y="6112284"/>
            <a:ext cx="447675" cy="561975"/>
            <a:chOff x="3311525" y="1354138"/>
            <a:chExt cx="298450" cy="374650"/>
          </a:xfrm>
        </p:grpSpPr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131B6F5F-DA1A-4715-98CD-5967FCFFC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525" y="1354138"/>
              <a:ext cx="298450" cy="314325"/>
            </a:xfrm>
            <a:custGeom>
              <a:avLst/>
              <a:gdLst>
                <a:gd name="T0" fmla="*/ 80 w 188"/>
                <a:gd name="T1" fmla="*/ 0 h 198"/>
                <a:gd name="T2" fmla="*/ 188 w 188"/>
                <a:gd name="T3" fmla="*/ 52 h 198"/>
                <a:gd name="T4" fmla="*/ 150 w 188"/>
                <a:gd name="T5" fmla="*/ 74 h 198"/>
                <a:gd name="T6" fmla="*/ 119 w 188"/>
                <a:gd name="T7" fmla="*/ 140 h 198"/>
                <a:gd name="T8" fmla="*/ 130 w 188"/>
                <a:gd name="T9" fmla="*/ 198 h 198"/>
                <a:gd name="T10" fmla="*/ 0 w 188"/>
                <a:gd name="T11" fmla="*/ 135 h 198"/>
                <a:gd name="T12" fmla="*/ 52 w 188"/>
                <a:gd name="T13" fmla="*/ 110 h 198"/>
                <a:gd name="T14" fmla="*/ 86 w 188"/>
                <a:gd name="T15" fmla="*/ 44 h 198"/>
                <a:gd name="T16" fmla="*/ 80 w 188"/>
                <a:gd name="T1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198">
                  <a:moveTo>
                    <a:pt x="80" y="0"/>
                  </a:moveTo>
                  <a:lnTo>
                    <a:pt x="188" y="52"/>
                  </a:lnTo>
                  <a:lnTo>
                    <a:pt x="150" y="74"/>
                  </a:lnTo>
                  <a:lnTo>
                    <a:pt x="119" y="140"/>
                  </a:lnTo>
                  <a:lnTo>
                    <a:pt x="130" y="198"/>
                  </a:lnTo>
                  <a:lnTo>
                    <a:pt x="0" y="135"/>
                  </a:lnTo>
                  <a:lnTo>
                    <a:pt x="52" y="110"/>
                  </a:lnTo>
                  <a:lnTo>
                    <a:pt x="86" y="44"/>
                  </a:lnTo>
                  <a:lnTo>
                    <a:pt x="80" y="0"/>
                  </a:lnTo>
                  <a:close/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34181C12-AB2D-4C09-8142-421D98179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150" y="1620838"/>
              <a:ext cx="71438" cy="107950"/>
            </a:xfrm>
            <a:custGeom>
              <a:avLst/>
              <a:gdLst>
                <a:gd name="T0" fmla="*/ 22 w 45"/>
                <a:gd name="T1" fmla="*/ 0 h 68"/>
                <a:gd name="T2" fmla="*/ 3 w 45"/>
                <a:gd name="T3" fmla="*/ 41 h 68"/>
                <a:gd name="T4" fmla="*/ 0 w 45"/>
                <a:gd name="T5" fmla="*/ 68 h 68"/>
                <a:gd name="T6" fmla="*/ 22 w 45"/>
                <a:gd name="T7" fmla="*/ 52 h 68"/>
                <a:gd name="T8" fmla="*/ 45 w 45"/>
                <a:gd name="T9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8">
                  <a:moveTo>
                    <a:pt x="22" y="0"/>
                  </a:moveTo>
                  <a:lnTo>
                    <a:pt x="3" y="41"/>
                  </a:lnTo>
                  <a:lnTo>
                    <a:pt x="0" y="68"/>
                  </a:lnTo>
                  <a:lnTo>
                    <a:pt x="22" y="52"/>
                  </a:lnTo>
                  <a:lnTo>
                    <a:pt x="45" y="8"/>
                  </a:lnTo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94" name="Line 25">
              <a:extLst>
                <a:ext uri="{FF2B5EF4-FFF2-40B4-BE49-F238E27FC236}">
                  <a16:creationId xmlns:a16="http://schemas.microsoft.com/office/drawing/2014/main" id="{C7A491AD-60DD-4469-97AD-BC50C66535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33763" y="1462088"/>
              <a:ext cx="36513" cy="71438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95" name="Line 26">
              <a:extLst>
                <a:ext uri="{FF2B5EF4-FFF2-40B4-BE49-F238E27FC236}">
                  <a16:creationId xmlns:a16="http://schemas.microsoft.com/office/drawing/2014/main" id="{D8BA062B-D942-42FA-BD34-C6D834640F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48050" y="1401763"/>
              <a:ext cx="119063" cy="5715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grpSp>
        <p:nvGrpSpPr>
          <p:cNvPr id="96" name="Group 191">
            <a:extLst>
              <a:ext uri="{FF2B5EF4-FFF2-40B4-BE49-F238E27FC236}">
                <a16:creationId xmlns:a16="http://schemas.microsoft.com/office/drawing/2014/main" id="{8891BFA5-1F24-46E2-A899-8D5A1E824A3A}"/>
              </a:ext>
            </a:extLst>
          </p:cNvPr>
          <p:cNvGrpSpPr/>
          <p:nvPr/>
        </p:nvGrpSpPr>
        <p:grpSpPr>
          <a:xfrm>
            <a:off x="16122810" y="4089728"/>
            <a:ext cx="552450" cy="500063"/>
            <a:chOff x="4024313" y="1374776"/>
            <a:chExt cx="368300" cy="333375"/>
          </a:xfrm>
        </p:grpSpPr>
        <p:sp>
          <p:nvSpPr>
            <p:cNvPr id="97" name="Rectangle 30">
              <a:extLst>
                <a:ext uri="{FF2B5EF4-FFF2-40B4-BE49-F238E27FC236}">
                  <a16:creationId xmlns:a16="http://schemas.microsoft.com/office/drawing/2014/main" id="{13E3E1EA-6B6C-4C83-8CCA-50AFB2169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4313" y="1427163"/>
              <a:ext cx="368300" cy="176213"/>
            </a:xfrm>
            <a:prstGeom prst="rect">
              <a:avLst/>
            </a:prstGeom>
            <a:noFill/>
            <a:ln w="17463" cap="rnd" cmpd="sng">
              <a:solidFill>
                <a:schemeClr val="bg1"/>
              </a:solidFill>
              <a:prstDash val="solid"/>
              <a:round/>
              <a:headEnd/>
              <a:tailE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52450"/>
                        <a:gd name="connsiteY0" fmla="*/ 0 h 264320"/>
                        <a:gd name="connsiteX1" fmla="*/ 552450 w 552450"/>
                        <a:gd name="connsiteY1" fmla="*/ 0 h 264320"/>
                        <a:gd name="connsiteX2" fmla="*/ 552450 w 552450"/>
                        <a:gd name="connsiteY2" fmla="*/ 264320 h 264320"/>
                        <a:gd name="connsiteX3" fmla="*/ 0 w 552450"/>
                        <a:gd name="connsiteY3" fmla="*/ 264320 h 264320"/>
                        <a:gd name="connsiteX4" fmla="*/ 0 w 552450"/>
                        <a:gd name="connsiteY4" fmla="*/ 0 h 264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2450" h="264320" extrusionOk="0">
                          <a:moveTo>
                            <a:pt x="0" y="0"/>
                          </a:moveTo>
                          <a:cubicBezTo>
                            <a:pt x="198527" y="-17365"/>
                            <a:pt x="375933" y="64769"/>
                            <a:pt x="552450" y="0"/>
                          </a:cubicBezTo>
                          <a:cubicBezTo>
                            <a:pt x="558927" y="93002"/>
                            <a:pt x="535316" y="169385"/>
                            <a:pt x="552450" y="264320"/>
                          </a:cubicBezTo>
                          <a:cubicBezTo>
                            <a:pt x="290308" y="310477"/>
                            <a:pt x="193516" y="231426"/>
                            <a:pt x="0" y="264320"/>
                          </a:cubicBezTo>
                          <a:cubicBezTo>
                            <a:pt x="-11495" y="179500"/>
                            <a:pt x="10308" y="1004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98" name="Rectangle 31">
              <a:extLst>
                <a:ext uri="{FF2B5EF4-FFF2-40B4-BE49-F238E27FC236}">
                  <a16:creationId xmlns:a16="http://schemas.microsoft.com/office/drawing/2014/main" id="{B50A9F05-4135-40BF-B128-EABD6D2247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776" y="1603376"/>
              <a:ext cx="333375" cy="104775"/>
            </a:xfrm>
            <a:prstGeom prst="rect">
              <a:avLst/>
            </a:prstGeom>
            <a:noFill/>
            <a:ln w="17463" cap="rnd" cmpd="sng">
              <a:solidFill>
                <a:schemeClr val="bg1"/>
              </a:solidFill>
              <a:prstDash val="solid"/>
              <a:round/>
              <a:headEnd/>
              <a:tailEnd/>
              <a:extLst>
                <a:ext uri="{C807C97D-BFC1-408E-A445-0C87EB9F89A2}">
                  <ask:lineSketchStyleProps xmlns:ask="http://schemas.microsoft.com/office/drawing/2018/sketchyshapes" sd="2650216993">
                    <a:custGeom>
                      <a:avLst/>
                      <a:gdLst>
                        <a:gd name="connsiteX0" fmla="*/ 0 w 500063"/>
                        <a:gd name="connsiteY0" fmla="*/ 0 h 157163"/>
                        <a:gd name="connsiteX1" fmla="*/ 500063 w 500063"/>
                        <a:gd name="connsiteY1" fmla="*/ 0 h 157163"/>
                        <a:gd name="connsiteX2" fmla="*/ 500063 w 500063"/>
                        <a:gd name="connsiteY2" fmla="*/ 157163 h 157163"/>
                        <a:gd name="connsiteX3" fmla="*/ 0 w 500063"/>
                        <a:gd name="connsiteY3" fmla="*/ 157163 h 157163"/>
                        <a:gd name="connsiteX4" fmla="*/ 0 w 500063"/>
                        <a:gd name="connsiteY4" fmla="*/ 0 h 157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00063" h="157163" extrusionOk="0">
                          <a:moveTo>
                            <a:pt x="0" y="0"/>
                          </a:moveTo>
                          <a:cubicBezTo>
                            <a:pt x="139207" y="-38768"/>
                            <a:pt x="386729" y="17848"/>
                            <a:pt x="500063" y="0"/>
                          </a:cubicBezTo>
                          <a:cubicBezTo>
                            <a:pt x="502500" y="57774"/>
                            <a:pt x="491747" y="91396"/>
                            <a:pt x="500063" y="157163"/>
                          </a:cubicBezTo>
                          <a:cubicBezTo>
                            <a:pt x="303882" y="210286"/>
                            <a:pt x="105661" y="136042"/>
                            <a:pt x="0" y="157163"/>
                          </a:cubicBezTo>
                          <a:cubicBezTo>
                            <a:pt x="-6409" y="79748"/>
                            <a:pt x="18197" y="7245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99" name="Rectangle 32">
              <a:extLst>
                <a:ext uri="{FF2B5EF4-FFF2-40B4-BE49-F238E27FC236}">
                  <a16:creationId xmlns:a16="http://schemas.microsoft.com/office/drawing/2014/main" id="{1A914110-92B5-49B6-A6C0-F54EE7E3E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6551" y="1374776"/>
              <a:ext cx="123825" cy="52388"/>
            </a:xfrm>
            <a:prstGeom prst="rect">
              <a:avLst/>
            </a:prstGeom>
            <a:noFill/>
            <a:ln w="17463" cap="rnd" cmpd="sng">
              <a:solidFill>
                <a:schemeClr val="bg1"/>
              </a:solidFill>
              <a:prstDash val="solid"/>
              <a:round/>
              <a:headEnd/>
              <a:tailEnd/>
              <a:extLst>
                <a:ext uri="{C807C97D-BFC1-408E-A445-0C87EB9F89A2}">
                  <ask:lineSketchStyleProps xmlns:ask="http://schemas.microsoft.com/office/drawing/2018/sketchyshapes" sd="4266498984">
                    <a:custGeom>
                      <a:avLst/>
                      <a:gdLst>
                        <a:gd name="connsiteX0" fmla="*/ 0 w 185738"/>
                        <a:gd name="connsiteY0" fmla="*/ 0 h 78582"/>
                        <a:gd name="connsiteX1" fmla="*/ 185738 w 185738"/>
                        <a:gd name="connsiteY1" fmla="*/ 0 h 78582"/>
                        <a:gd name="connsiteX2" fmla="*/ 185738 w 185738"/>
                        <a:gd name="connsiteY2" fmla="*/ 78582 h 78582"/>
                        <a:gd name="connsiteX3" fmla="*/ 0 w 185738"/>
                        <a:gd name="connsiteY3" fmla="*/ 78582 h 78582"/>
                        <a:gd name="connsiteX4" fmla="*/ 0 w 185738"/>
                        <a:gd name="connsiteY4" fmla="*/ 0 h 785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5738" h="78582" extrusionOk="0">
                          <a:moveTo>
                            <a:pt x="0" y="0"/>
                          </a:moveTo>
                          <a:cubicBezTo>
                            <a:pt x="74682" y="-4051"/>
                            <a:pt x="114189" y="6899"/>
                            <a:pt x="185738" y="0"/>
                          </a:cubicBezTo>
                          <a:cubicBezTo>
                            <a:pt x="192948" y="31808"/>
                            <a:pt x="177059" y="54021"/>
                            <a:pt x="185738" y="78582"/>
                          </a:cubicBezTo>
                          <a:cubicBezTo>
                            <a:pt x="96795" y="100818"/>
                            <a:pt x="61501" y="72730"/>
                            <a:pt x="0" y="78582"/>
                          </a:cubicBezTo>
                          <a:cubicBezTo>
                            <a:pt x="-5646" y="42558"/>
                            <a:pt x="7136" y="2036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00" name="Rectangle 33">
              <a:extLst>
                <a:ext uri="{FF2B5EF4-FFF2-40B4-BE49-F238E27FC236}">
                  <a16:creationId xmlns:a16="http://schemas.microsoft.com/office/drawing/2014/main" id="{2ED6C9C4-2B6C-4467-B550-E328E4F810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601" y="1568451"/>
              <a:ext cx="87313" cy="87313"/>
            </a:xfrm>
            <a:prstGeom prst="rect">
              <a:avLst/>
            </a:prstGeom>
            <a:noFill/>
            <a:ln w="17463" cap="rnd" cmpd="sng">
              <a:solidFill>
                <a:schemeClr val="bg1"/>
              </a:solidFill>
              <a:prstDash val="solid"/>
              <a:round/>
              <a:headEnd/>
              <a:tailEnd/>
              <a:extLst>
                <a:ext uri="{C807C97D-BFC1-408E-A445-0C87EB9F89A2}">
                  <ask:lineSketchStyleProps xmlns:ask="http://schemas.microsoft.com/office/drawing/2018/sketchyshapes" sd="879248734">
                    <a:custGeom>
                      <a:avLst/>
                      <a:gdLst>
                        <a:gd name="connsiteX0" fmla="*/ 0 w 130970"/>
                        <a:gd name="connsiteY0" fmla="*/ 0 h 130970"/>
                        <a:gd name="connsiteX1" fmla="*/ 130970 w 130970"/>
                        <a:gd name="connsiteY1" fmla="*/ 0 h 130970"/>
                        <a:gd name="connsiteX2" fmla="*/ 130970 w 130970"/>
                        <a:gd name="connsiteY2" fmla="*/ 130970 h 130970"/>
                        <a:gd name="connsiteX3" fmla="*/ 0 w 130970"/>
                        <a:gd name="connsiteY3" fmla="*/ 130970 h 130970"/>
                        <a:gd name="connsiteX4" fmla="*/ 0 w 130970"/>
                        <a:gd name="connsiteY4" fmla="*/ 0 h 1309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0970" h="130970" extrusionOk="0">
                          <a:moveTo>
                            <a:pt x="0" y="0"/>
                          </a:moveTo>
                          <a:cubicBezTo>
                            <a:pt x="26923" y="-2129"/>
                            <a:pt x="70905" y="6289"/>
                            <a:pt x="130970" y="0"/>
                          </a:cubicBezTo>
                          <a:cubicBezTo>
                            <a:pt x="135434" y="37654"/>
                            <a:pt x="119156" y="97522"/>
                            <a:pt x="130970" y="130970"/>
                          </a:cubicBezTo>
                          <a:cubicBezTo>
                            <a:pt x="68758" y="144733"/>
                            <a:pt x="52649" y="117576"/>
                            <a:pt x="0" y="130970"/>
                          </a:cubicBezTo>
                          <a:cubicBezTo>
                            <a:pt x="-5070" y="94521"/>
                            <a:pt x="6102" y="482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grpSp>
        <p:nvGrpSpPr>
          <p:cNvPr id="101" name="Group 196">
            <a:extLst>
              <a:ext uri="{FF2B5EF4-FFF2-40B4-BE49-F238E27FC236}">
                <a16:creationId xmlns:a16="http://schemas.microsoft.com/office/drawing/2014/main" id="{2F1DBE8F-515C-464E-B722-B8D69BDDAE01}"/>
              </a:ext>
            </a:extLst>
          </p:cNvPr>
          <p:cNvGrpSpPr/>
          <p:nvPr/>
        </p:nvGrpSpPr>
        <p:grpSpPr>
          <a:xfrm>
            <a:off x="12249155" y="4317408"/>
            <a:ext cx="588168" cy="488157"/>
            <a:chOff x="4767263" y="1379538"/>
            <a:chExt cx="392112" cy="325438"/>
          </a:xfrm>
        </p:grpSpPr>
        <p:sp>
          <p:nvSpPr>
            <p:cNvPr id="102" name="Freeform 37">
              <a:extLst>
                <a:ext uri="{FF2B5EF4-FFF2-40B4-BE49-F238E27FC236}">
                  <a16:creationId xmlns:a16="http://schemas.microsoft.com/office/drawing/2014/main" id="{3612AEDF-BD81-4B1D-AC96-265AD509F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1387476"/>
              <a:ext cx="317500" cy="317500"/>
            </a:xfrm>
            <a:custGeom>
              <a:avLst/>
              <a:gdLst>
                <a:gd name="T0" fmla="*/ 70 w 73"/>
                <a:gd name="T1" fmla="*/ 23 h 72"/>
                <a:gd name="T2" fmla="*/ 73 w 73"/>
                <a:gd name="T3" fmla="*/ 36 h 72"/>
                <a:gd name="T4" fmla="*/ 36 w 73"/>
                <a:gd name="T5" fmla="*/ 72 h 72"/>
                <a:gd name="T6" fmla="*/ 0 w 73"/>
                <a:gd name="T7" fmla="*/ 36 h 72"/>
                <a:gd name="T8" fmla="*/ 36 w 73"/>
                <a:gd name="T9" fmla="*/ 0 h 72"/>
                <a:gd name="T10" fmla="*/ 63 w 73"/>
                <a:gd name="T11" fmla="*/ 1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72">
                  <a:moveTo>
                    <a:pt x="70" y="23"/>
                  </a:moveTo>
                  <a:cubicBezTo>
                    <a:pt x="72" y="27"/>
                    <a:pt x="73" y="31"/>
                    <a:pt x="73" y="36"/>
                  </a:cubicBezTo>
                  <a:cubicBezTo>
                    <a:pt x="73" y="56"/>
                    <a:pt x="56" y="72"/>
                    <a:pt x="36" y="72"/>
                  </a:cubicBez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47" y="0"/>
                    <a:pt x="56" y="4"/>
                    <a:pt x="63" y="11"/>
                  </a:cubicBezTo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03" name="Freeform 38">
              <a:extLst>
                <a:ext uri="{FF2B5EF4-FFF2-40B4-BE49-F238E27FC236}">
                  <a16:creationId xmlns:a16="http://schemas.microsoft.com/office/drawing/2014/main" id="{D6437934-F952-4228-B0B8-D0742E9FC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888" y="1436688"/>
              <a:ext cx="217487" cy="219075"/>
            </a:xfrm>
            <a:custGeom>
              <a:avLst/>
              <a:gdLst>
                <a:gd name="T0" fmla="*/ 49 w 50"/>
                <a:gd name="T1" fmla="*/ 17 h 50"/>
                <a:gd name="T2" fmla="*/ 50 w 50"/>
                <a:gd name="T3" fmla="*/ 25 h 50"/>
                <a:gd name="T4" fmla="*/ 25 w 50"/>
                <a:gd name="T5" fmla="*/ 50 h 50"/>
                <a:gd name="T6" fmla="*/ 0 w 50"/>
                <a:gd name="T7" fmla="*/ 25 h 50"/>
                <a:gd name="T8" fmla="*/ 25 w 50"/>
                <a:gd name="T9" fmla="*/ 0 h 50"/>
                <a:gd name="T10" fmla="*/ 43 w 50"/>
                <a:gd name="T11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50">
                  <a:moveTo>
                    <a:pt x="49" y="17"/>
                  </a:moveTo>
                  <a:cubicBezTo>
                    <a:pt x="50" y="20"/>
                    <a:pt x="50" y="22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ubicBezTo>
                    <a:pt x="12" y="50"/>
                    <a:pt x="0" y="39"/>
                    <a:pt x="0" y="25"/>
                  </a:cubicBezTo>
                  <a:cubicBezTo>
                    <a:pt x="0" y="11"/>
                    <a:pt x="12" y="0"/>
                    <a:pt x="25" y="0"/>
                  </a:cubicBezTo>
                  <a:cubicBezTo>
                    <a:pt x="32" y="0"/>
                    <a:pt x="38" y="3"/>
                    <a:pt x="43" y="7"/>
                  </a:cubicBezTo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04" name="Freeform 39">
              <a:extLst>
                <a:ext uri="{FF2B5EF4-FFF2-40B4-BE49-F238E27FC236}">
                  <a16:creationId xmlns:a16="http://schemas.microsoft.com/office/drawing/2014/main" id="{8CF0C171-412F-4FDB-AC17-8A2B42E61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4100" y="1479551"/>
              <a:ext cx="125412" cy="128588"/>
            </a:xfrm>
            <a:custGeom>
              <a:avLst/>
              <a:gdLst>
                <a:gd name="T0" fmla="*/ 29 w 29"/>
                <a:gd name="T1" fmla="*/ 13 h 29"/>
                <a:gd name="T2" fmla="*/ 29 w 29"/>
                <a:gd name="T3" fmla="*/ 15 h 29"/>
                <a:gd name="T4" fmla="*/ 14 w 29"/>
                <a:gd name="T5" fmla="*/ 29 h 29"/>
                <a:gd name="T6" fmla="*/ 0 w 29"/>
                <a:gd name="T7" fmla="*/ 15 h 29"/>
                <a:gd name="T8" fmla="*/ 14 w 29"/>
                <a:gd name="T9" fmla="*/ 0 h 29"/>
                <a:gd name="T10" fmla="*/ 22 w 29"/>
                <a:gd name="T11" fmla="*/ 3 h 29"/>
                <a:gd name="T12" fmla="*/ 23 w 29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29" y="13"/>
                  </a:moveTo>
                  <a:cubicBezTo>
                    <a:pt x="29" y="14"/>
                    <a:pt x="29" y="14"/>
                    <a:pt x="29" y="15"/>
                  </a:cubicBezTo>
                  <a:cubicBezTo>
                    <a:pt x="29" y="23"/>
                    <a:pt x="22" y="29"/>
                    <a:pt x="14" y="29"/>
                  </a:cubicBezTo>
                  <a:cubicBezTo>
                    <a:pt x="6" y="29"/>
                    <a:pt x="0" y="23"/>
                    <a:pt x="0" y="15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17" y="0"/>
                    <a:pt x="20" y="1"/>
                    <a:pt x="22" y="3"/>
                  </a:cubicBezTo>
                  <a:cubicBezTo>
                    <a:pt x="22" y="3"/>
                    <a:pt x="23" y="3"/>
                    <a:pt x="23" y="3"/>
                  </a:cubicBezTo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05" name="Line 40">
              <a:extLst>
                <a:ext uri="{FF2B5EF4-FFF2-40B4-BE49-F238E27FC236}">
                  <a16:creationId xmlns:a16="http://schemas.microsoft.com/office/drawing/2014/main" id="{6C64D6BC-DDA1-4B81-A804-374AB2A49A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29188" y="1449388"/>
              <a:ext cx="152400" cy="92075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06" name="Freeform 41">
              <a:extLst>
                <a:ext uri="{FF2B5EF4-FFF2-40B4-BE49-F238E27FC236}">
                  <a16:creationId xmlns:a16="http://schemas.microsoft.com/office/drawing/2014/main" id="{933DBF68-48B0-4FDB-A273-03D333A63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588" y="1379538"/>
              <a:ext cx="77787" cy="87313"/>
            </a:xfrm>
            <a:custGeom>
              <a:avLst/>
              <a:gdLst>
                <a:gd name="T0" fmla="*/ 27 w 49"/>
                <a:gd name="T1" fmla="*/ 55 h 55"/>
                <a:gd name="T2" fmla="*/ 0 w 49"/>
                <a:gd name="T3" fmla="*/ 44 h 55"/>
                <a:gd name="T4" fmla="*/ 0 w 49"/>
                <a:gd name="T5" fmla="*/ 13 h 55"/>
                <a:gd name="T6" fmla="*/ 21 w 49"/>
                <a:gd name="T7" fmla="*/ 0 h 55"/>
                <a:gd name="T8" fmla="*/ 24 w 49"/>
                <a:gd name="T9" fmla="*/ 27 h 55"/>
                <a:gd name="T10" fmla="*/ 49 w 49"/>
                <a:gd name="T11" fmla="*/ 41 h 55"/>
                <a:gd name="T12" fmla="*/ 27 w 49"/>
                <a:gd name="T1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55">
                  <a:moveTo>
                    <a:pt x="27" y="55"/>
                  </a:moveTo>
                  <a:lnTo>
                    <a:pt x="0" y="44"/>
                  </a:lnTo>
                  <a:lnTo>
                    <a:pt x="0" y="13"/>
                  </a:lnTo>
                  <a:lnTo>
                    <a:pt x="21" y="0"/>
                  </a:lnTo>
                  <a:lnTo>
                    <a:pt x="24" y="27"/>
                  </a:lnTo>
                  <a:lnTo>
                    <a:pt x="49" y="41"/>
                  </a:lnTo>
                  <a:lnTo>
                    <a:pt x="27" y="55"/>
                  </a:lnTo>
                  <a:close/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07" name="Oval 42">
              <a:extLst>
                <a:ext uri="{FF2B5EF4-FFF2-40B4-BE49-F238E27FC236}">
                  <a16:creationId xmlns:a16="http://schemas.microsoft.com/office/drawing/2014/main" id="{78B943DD-5D7B-4346-9BC0-FCBE25825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1725" y="1531938"/>
              <a:ext cx="30162" cy="26988"/>
            </a:xfrm>
            <a:prstGeom prst="ellips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grpSp>
        <p:nvGrpSpPr>
          <p:cNvPr id="108" name="Group 203">
            <a:extLst>
              <a:ext uri="{FF2B5EF4-FFF2-40B4-BE49-F238E27FC236}">
                <a16:creationId xmlns:a16="http://schemas.microsoft.com/office/drawing/2014/main" id="{D13404A3-6BCF-4498-ACB5-FF45A349F8CC}"/>
              </a:ext>
            </a:extLst>
          </p:cNvPr>
          <p:cNvGrpSpPr/>
          <p:nvPr/>
        </p:nvGrpSpPr>
        <p:grpSpPr>
          <a:xfrm>
            <a:off x="14260399" y="3296729"/>
            <a:ext cx="514350" cy="526256"/>
            <a:chOff x="10088563" y="2120901"/>
            <a:chExt cx="342900" cy="350837"/>
          </a:xfrm>
        </p:grpSpPr>
        <p:sp>
          <p:nvSpPr>
            <p:cNvPr id="109" name="Freeform 154">
              <a:extLst>
                <a:ext uri="{FF2B5EF4-FFF2-40B4-BE49-F238E27FC236}">
                  <a16:creationId xmlns:a16="http://schemas.microsoft.com/office/drawing/2014/main" id="{5B6DA65E-A565-4294-ADCD-ECB722F30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0476" y="2120901"/>
              <a:ext cx="209550" cy="280988"/>
            </a:xfrm>
            <a:custGeom>
              <a:avLst/>
              <a:gdLst>
                <a:gd name="T0" fmla="*/ 0 w 48"/>
                <a:gd name="T1" fmla="*/ 0 h 64"/>
                <a:gd name="T2" fmla="*/ 0 w 48"/>
                <a:gd name="T3" fmla="*/ 29 h 64"/>
                <a:gd name="T4" fmla="*/ 16 w 48"/>
                <a:gd name="T5" fmla="*/ 51 h 64"/>
                <a:gd name="T6" fmla="*/ 16 w 48"/>
                <a:gd name="T7" fmla="*/ 64 h 64"/>
                <a:gd name="T8" fmla="*/ 32 w 48"/>
                <a:gd name="T9" fmla="*/ 64 h 64"/>
                <a:gd name="T10" fmla="*/ 32 w 48"/>
                <a:gd name="T11" fmla="*/ 51 h 64"/>
                <a:gd name="T12" fmla="*/ 48 w 48"/>
                <a:gd name="T13" fmla="*/ 29 h 64"/>
                <a:gd name="T14" fmla="*/ 48 w 48"/>
                <a:gd name="T15" fmla="*/ 0 h 64"/>
                <a:gd name="T16" fmla="*/ 0 w 48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64">
                  <a:moveTo>
                    <a:pt x="0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9"/>
                    <a:pt x="7" y="48"/>
                    <a:pt x="16" y="51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42" y="48"/>
                    <a:pt x="48" y="39"/>
                    <a:pt x="48" y="29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10" name="Freeform 155">
              <a:extLst>
                <a:ext uri="{FF2B5EF4-FFF2-40B4-BE49-F238E27FC236}">
                  <a16:creationId xmlns:a16="http://schemas.microsoft.com/office/drawing/2014/main" id="{006823C2-438C-4E70-9265-A4F67FA7F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5401" y="2401888"/>
              <a:ext cx="139700" cy="26988"/>
            </a:xfrm>
            <a:custGeom>
              <a:avLst/>
              <a:gdLst>
                <a:gd name="T0" fmla="*/ 88 w 88"/>
                <a:gd name="T1" fmla="*/ 17 h 17"/>
                <a:gd name="T2" fmla="*/ 88 w 88"/>
                <a:gd name="T3" fmla="*/ 0 h 17"/>
                <a:gd name="T4" fmla="*/ 0 w 88"/>
                <a:gd name="T5" fmla="*/ 0 h 17"/>
                <a:gd name="T6" fmla="*/ 0 w 88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17">
                  <a:moveTo>
                    <a:pt x="88" y="17"/>
                  </a:moveTo>
                  <a:lnTo>
                    <a:pt x="88" y="0"/>
                  </a:lnTo>
                  <a:lnTo>
                    <a:pt x="0" y="0"/>
                  </a:lnTo>
                  <a:lnTo>
                    <a:pt x="0" y="17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11" name="Rectangle 156">
              <a:extLst>
                <a:ext uri="{FF2B5EF4-FFF2-40B4-BE49-F238E27FC236}">
                  <a16:creationId xmlns:a16="http://schemas.microsoft.com/office/drawing/2014/main" id="{982F0A03-FC83-415D-9B65-57E6D52F4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0476" y="2436813"/>
              <a:ext cx="209550" cy="34925"/>
            </a:xfrm>
            <a:prstGeom prst="rect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12" name="Freeform 157">
              <a:extLst>
                <a:ext uri="{FF2B5EF4-FFF2-40B4-BE49-F238E27FC236}">
                  <a16:creationId xmlns:a16="http://schemas.microsoft.com/office/drawing/2014/main" id="{DE5E6107-ED07-4807-B1B1-27CFC1D88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3338" y="2160588"/>
              <a:ext cx="128588" cy="123825"/>
            </a:xfrm>
            <a:custGeom>
              <a:avLst/>
              <a:gdLst>
                <a:gd name="T0" fmla="*/ 53 w 81"/>
                <a:gd name="T1" fmla="*/ 25 h 78"/>
                <a:gd name="T2" fmla="*/ 81 w 81"/>
                <a:gd name="T3" fmla="*/ 28 h 78"/>
                <a:gd name="T4" fmla="*/ 61 w 81"/>
                <a:gd name="T5" fmla="*/ 50 h 78"/>
                <a:gd name="T6" fmla="*/ 67 w 81"/>
                <a:gd name="T7" fmla="*/ 78 h 78"/>
                <a:gd name="T8" fmla="*/ 39 w 81"/>
                <a:gd name="T9" fmla="*/ 64 h 78"/>
                <a:gd name="T10" fmla="*/ 14 w 81"/>
                <a:gd name="T11" fmla="*/ 78 h 78"/>
                <a:gd name="T12" fmla="*/ 20 w 81"/>
                <a:gd name="T13" fmla="*/ 50 h 78"/>
                <a:gd name="T14" fmla="*/ 0 w 81"/>
                <a:gd name="T15" fmla="*/ 31 h 78"/>
                <a:gd name="T16" fmla="*/ 28 w 81"/>
                <a:gd name="T17" fmla="*/ 25 h 78"/>
                <a:gd name="T18" fmla="*/ 39 w 81"/>
                <a:gd name="T19" fmla="*/ 0 h 78"/>
                <a:gd name="T20" fmla="*/ 53 w 81"/>
                <a:gd name="T21" fmla="*/ 2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78">
                  <a:moveTo>
                    <a:pt x="53" y="25"/>
                  </a:moveTo>
                  <a:lnTo>
                    <a:pt x="81" y="28"/>
                  </a:lnTo>
                  <a:lnTo>
                    <a:pt x="61" y="50"/>
                  </a:lnTo>
                  <a:lnTo>
                    <a:pt x="67" y="78"/>
                  </a:lnTo>
                  <a:lnTo>
                    <a:pt x="39" y="64"/>
                  </a:lnTo>
                  <a:lnTo>
                    <a:pt x="14" y="78"/>
                  </a:lnTo>
                  <a:lnTo>
                    <a:pt x="20" y="50"/>
                  </a:lnTo>
                  <a:lnTo>
                    <a:pt x="0" y="31"/>
                  </a:lnTo>
                  <a:lnTo>
                    <a:pt x="28" y="25"/>
                  </a:lnTo>
                  <a:lnTo>
                    <a:pt x="39" y="0"/>
                  </a:lnTo>
                  <a:lnTo>
                    <a:pt x="53" y="25"/>
                  </a:ln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13" name="Freeform 158">
              <a:extLst>
                <a:ext uri="{FF2B5EF4-FFF2-40B4-BE49-F238E27FC236}">
                  <a16:creationId xmlns:a16="http://schemas.microsoft.com/office/drawing/2014/main" id="{09BC18C2-D0ED-4348-A73D-0FF12BD77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8563" y="2157413"/>
              <a:ext cx="61913" cy="130175"/>
            </a:xfrm>
            <a:custGeom>
              <a:avLst/>
              <a:gdLst>
                <a:gd name="T0" fmla="*/ 14 w 14"/>
                <a:gd name="T1" fmla="*/ 30 h 30"/>
                <a:gd name="T2" fmla="*/ 0 w 14"/>
                <a:gd name="T3" fmla="*/ 0 h 30"/>
                <a:gd name="T4" fmla="*/ 12 w 14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30">
                  <a:moveTo>
                    <a:pt x="14" y="30"/>
                  </a:moveTo>
                  <a:cubicBezTo>
                    <a:pt x="6" y="30"/>
                    <a:pt x="0" y="12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14" name="Freeform 159">
              <a:extLst>
                <a:ext uri="{FF2B5EF4-FFF2-40B4-BE49-F238E27FC236}">
                  <a16:creationId xmlns:a16="http://schemas.microsoft.com/office/drawing/2014/main" id="{90BA02C8-9156-4064-BD52-C4101525D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4788" y="2157413"/>
              <a:ext cx="66675" cy="130175"/>
            </a:xfrm>
            <a:custGeom>
              <a:avLst/>
              <a:gdLst>
                <a:gd name="T0" fmla="*/ 0 w 15"/>
                <a:gd name="T1" fmla="*/ 30 h 30"/>
                <a:gd name="T2" fmla="*/ 15 w 15"/>
                <a:gd name="T3" fmla="*/ 0 h 30"/>
                <a:gd name="T4" fmla="*/ 1 w 15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30">
                  <a:moveTo>
                    <a:pt x="0" y="30"/>
                  </a:moveTo>
                  <a:cubicBezTo>
                    <a:pt x="8" y="30"/>
                    <a:pt x="15" y="12"/>
                    <a:pt x="15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grpSp>
        <p:nvGrpSpPr>
          <p:cNvPr id="115" name="Group 210">
            <a:extLst>
              <a:ext uri="{FF2B5EF4-FFF2-40B4-BE49-F238E27FC236}">
                <a16:creationId xmlns:a16="http://schemas.microsoft.com/office/drawing/2014/main" id="{09E1DF78-2B10-47C8-8369-A96FB37E1034}"/>
              </a:ext>
            </a:extLst>
          </p:cNvPr>
          <p:cNvGrpSpPr/>
          <p:nvPr/>
        </p:nvGrpSpPr>
        <p:grpSpPr>
          <a:xfrm>
            <a:off x="6404319" y="8562709"/>
            <a:ext cx="354819" cy="489989"/>
            <a:chOff x="2567671" y="1357314"/>
            <a:chExt cx="266700" cy="368300"/>
          </a:xfrm>
        </p:grpSpPr>
        <p:sp>
          <p:nvSpPr>
            <p:cNvPr id="116" name="Freeform 6054">
              <a:extLst>
                <a:ext uri="{FF2B5EF4-FFF2-40B4-BE49-F238E27FC236}">
                  <a16:creationId xmlns:a16="http://schemas.microsoft.com/office/drawing/2014/main" id="{9D2DAAEF-818B-4541-8B8E-E685D0F1F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946" y="1401764"/>
              <a:ext cx="61913" cy="274638"/>
            </a:xfrm>
            <a:custGeom>
              <a:avLst/>
              <a:gdLst>
                <a:gd name="T0" fmla="*/ 14 w 14"/>
                <a:gd name="T1" fmla="*/ 0 h 63"/>
                <a:gd name="T2" fmla="*/ 0 w 14"/>
                <a:gd name="T3" fmla="*/ 29 h 63"/>
                <a:gd name="T4" fmla="*/ 0 w 14"/>
                <a:gd name="T5" fmla="*/ 35 h 63"/>
                <a:gd name="T6" fmla="*/ 14 w 14"/>
                <a:gd name="T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63">
                  <a:moveTo>
                    <a:pt x="14" y="0"/>
                  </a:moveTo>
                  <a:cubicBezTo>
                    <a:pt x="14" y="13"/>
                    <a:pt x="8" y="25"/>
                    <a:pt x="0" y="2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8" y="38"/>
                    <a:pt x="14" y="50"/>
                    <a:pt x="14" y="63"/>
                  </a:cubicBezTo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17" name="Freeform 6055">
              <a:extLst>
                <a:ext uri="{FF2B5EF4-FFF2-40B4-BE49-F238E27FC236}">
                  <a16:creationId xmlns:a16="http://schemas.microsoft.com/office/drawing/2014/main" id="{9855EB99-22C0-4146-A0E2-0FE5D41AD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359" y="1401764"/>
              <a:ext cx="63500" cy="274638"/>
            </a:xfrm>
            <a:custGeom>
              <a:avLst/>
              <a:gdLst>
                <a:gd name="T0" fmla="*/ 0 w 14"/>
                <a:gd name="T1" fmla="*/ 0 h 63"/>
                <a:gd name="T2" fmla="*/ 14 w 14"/>
                <a:gd name="T3" fmla="*/ 28 h 63"/>
                <a:gd name="T4" fmla="*/ 14 w 14"/>
                <a:gd name="T5" fmla="*/ 35 h 63"/>
                <a:gd name="T6" fmla="*/ 0 w 14"/>
                <a:gd name="T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63">
                  <a:moveTo>
                    <a:pt x="0" y="0"/>
                  </a:moveTo>
                  <a:cubicBezTo>
                    <a:pt x="0" y="13"/>
                    <a:pt x="7" y="24"/>
                    <a:pt x="14" y="28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6" y="38"/>
                    <a:pt x="0" y="49"/>
                    <a:pt x="0" y="63"/>
                  </a:cubicBezTo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18" name="Rectangle 6056">
              <a:extLst>
                <a:ext uri="{FF2B5EF4-FFF2-40B4-BE49-F238E27FC236}">
                  <a16:creationId xmlns:a16="http://schemas.microsoft.com/office/drawing/2014/main" id="{FDEB9AC6-BDC9-4BED-AE45-2C85B99E7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7671" y="1357314"/>
              <a:ext cx="266700" cy="34925"/>
            </a:xfrm>
            <a:prstGeom prst="rect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19" name="Rectangle 6057">
              <a:extLst>
                <a:ext uri="{FF2B5EF4-FFF2-40B4-BE49-F238E27FC236}">
                  <a16:creationId xmlns:a16="http://schemas.microsoft.com/office/drawing/2014/main" id="{01739CA0-F6C4-41CD-A500-C33B625B7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7671" y="1690689"/>
              <a:ext cx="266700" cy="34925"/>
            </a:xfrm>
            <a:prstGeom prst="rect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20" name="Line 6058">
              <a:extLst>
                <a:ext uri="{FF2B5EF4-FFF2-40B4-BE49-F238E27FC236}">
                  <a16:creationId xmlns:a16="http://schemas.microsoft.com/office/drawing/2014/main" id="{7863F7D3-04C6-4816-851E-AF0D45A6B0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1334" y="1651002"/>
              <a:ext cx="0" cy="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21" name="Line 6059">
              <a:extLst>
                <a:ext uri="{FF2B5EF4-FFF2-40B4-BE49-F238E27FC236}">
                  <a16:creationId xmlns:a16="http://schemas.microsoft.com/office/drawing/2014/main" id="{854C3749-F889-4905-B0D4-5B17EA2289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021" y="1628777"/>
              <a:ext cx="0" cy="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22" name="Line 6060">
              <a:extLst>
                <a:ext uri="{FF2B5EF4-FFF2-40B4-BE49-F238E27FC236}">
                  <a16:creationId xmlns:a16="http://schemas.microsoft.com/office/drawing/2014/main" id="{38F70063-16E6-4EB4-A912-5DEE078AF7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0709" y="1651002"/>
              <a:ext cx="0" cy="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23" name="Line 6061">
              <a:extLst>
                <a:ext uri="{FF2B5EF4-FFF2-40B4-BE49-F238E27FC236}">
                  <a16:creationId xmlns:a16="http://schemas.microsoft.com/office/drawing/2014/main" id="{26BAAFE3-6BA9-44EB-894A-8613B00D60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021" y="1550989"/>
              <a:ext cx="0" cy="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24" name="Line 6062">
              <a:extLst>
                <a:ext uri="{FF2B5EF4-FFF2-40B4-BE49-F238E27FC236}">
                  <a16:creationId xmlns:a16="http://schemas.microsoft.com/office/drawing/2014/main" id="{69970520-FD84-435A-9ABA-4EF2690770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021" y="1589089"/>
              <a:ext cx="0" cy="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25" name="Line 6063">
              <a:extLst>
                <a:ext uri="{FF2B5EF4-FFF2-40B4-BE49-F238E27FC236}">
                  <a16:creationId xmlns:a16="http://schemas.microsoft.com/office/drawing/2014/main" id="{C1574F28-4E40-4288-A63B-8631EF39B1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021" y="1511302"/>
              <a:ext cx="0" cy="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26" name="Line 6064">
              <a:extLst>
                <a:ext uri="{FF2B5EF4-FFF2-40B4-BE49-F238E27FC236}">
                  <a16:creationId xmlns:a16="http://schemas.microsoft.com/office/drawing/2014/main" id="{07764F35-A846-4D69-A573-2902B26DA0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1334" y="1471614"/>
              <a:ext cx="0" cy="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27" name="Line 6065">
              <a:extLst>
                <a:ext uri="{FF2B5EF4-FFF2-40B4-BE49-F238E27FC236}">
                  <a16:creationId xmlns:a16="http://schemas.microsoft.com/office/drawing/2014/main" id="{162B9406-46E1-47DE-97C7-EFAB7C381D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021" y="1471614"/>
              <a:ext cx="0" cy="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28" name="Line 6066">
              <a:extLst>
                <a:ext uri="{FF2B5EF4-FFF2-40B4-BE49-F238E27FC236}">
                  <a16:creationId xmlns:a16="http://schemas.microsoft.com/office/drawing/2014/main" id="{DDC2FB19-BEE5-4560-A736-481D332CF8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021" y="1431927"/>
              <a:ext cx="0" cy="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29" name="Line 6067">
              <a:extLst>
                <a:ext uri="{FF2B5EF4-FFF2-40B4-BE49-F238E27FC236}">
                  <a16:creationId xmlns:a16="http://schemas.microsoft.com/office/drawing/2014/main" id="{D0AC7ACA-D90D-4C40-AE0A-5E06F12676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0709" y="1471614"/>
              <a:ext cx="0" cy="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fr-CA" sz="2400" ker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grpSp>
        <p:nvGrpSpPr>
          <p:cNvPr id="130" name="Group 4">
            <a:extLst>
              <a:ext uri="{FF2B5EF4-FFF2-40B4-BE49-F238E27FC236}">
                <a16:creationId xmlns:a16="http://schemas.microsoft.com/office/drawing/2014/main" id="{13F5C21D-19E7-478E-A79E-61DCDCBE1B8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32078" y="5762592"/>
            <a:ext cx="439281" cy="421130"/>
            <a:chOff x="626" y="855"/>
            <a:chExt cx="242" cy="232"/>
          </a:xfrm>
        </p:grpSpPr>
        <p:sp>
          <p:nvSpPr>
            <p:cNvPr id="131" name="Freeform 5">
              <a:extLst>
                <a:ext uri="{FF2B5EF4-FFF2-40B4-BE49-F238E27FC236}">
                  <a16:creationId xmlns:a16="http://schemas.microsoft.com/office/drawing/2014/main" id="{63B036B5-A67E-402B-B34C-C0CE5C261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855"/>
              <a:ext cx="242" cy="201"/>
            </a:xfrm>
            <a:custGeom>
              <a:avLst/>
              <a:gdLst>
                <a:gd name="T0" fmla="*/ 0 w 242"/>
                <a:gd name="T1" fmla="*/ 133 h 201"/>
                <a:gd name="T2" fmla="*/ 204 w 242"/>
                <a:gd name="T3" fmla="*/ 201 h 201"/>
                <a:gd name="T4" fmla="*/ 242 w 242"/>
                <a:gd name="T5" fmla="*/ 0 h 201"/>
                <a:gd name="T6" fmla="*/ 0 w 242"/>
                <a:gd name="T7" fmla="*/ 13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201">
                  <a:moveTo>
                    <a:pt x="0" y="133"/>
                  </a:moveTo>
                  <a:lnTo>
                    <a:pt x="204" y="201"/>
                  </a:lnTo>
                  <a:lnTo>
                    <a:pt x="242" y="0"/>
                  </a:lnTo>
                  <a:lnTo>
                    <a:pt x="0" y="133"/>
                  </a:lnTo>
                  <a:close/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32" name="Line 6">
              <a:extLst>
                <a:ext uri="{FF2B5EF4-FFF2-40B4-BE49-F238E27FC236}">
                  <a16:creationId xmlns:a16="http://schemas.microsoft.com/office/drawing/2014/main" id="{E9324406-0B15-47DB-9BCA-A893507486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9" y="855"/>
              <a:ext cx="149" cy="163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33" name="Freeform 7">
              <a:extLst>
                <a:ext uri="{FF2B5EF4-FFF2-40B4-BE49-F238E27FC236}">
                  <a16:creationId xmlns:a16="http://schemas.microsoft.com/office/drawing/2014/main" id="{646F3085-EF1D-45E0-B11A-F17FCFFCB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1021"/>
              <a:ext cx="39" cy="66"/>
            </a:xfrm>
            <a:custGeom>
              <a:avLst/>
              <a:gdLst>
                <a:gd name="T0" fmla="*/ 39 w 39"/>
                <a:gd name="T1" fmla="*/ 13 h 66"/>
                <a:gd name="T2" fmla="*/ 3 w 39"/>
                <a:gd name="T3" fmla="*/ 66 h 66"/>
                <a:gd name="T4" fmla="*/ 0 w 39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66">
                  <a:moveTo>
                    <a:pt x="39" y="13"/>
                  </a:moveTo>
                  <a:lnTo>
                    <a:pt x="3" y="66"/>
                  </a:lnTo>
                  <a:lnTo>
                    <a:pt x="0" y="0"/>
                  </a:lnTo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grpSp>
        <p:nvGrpSpPr>
          <p:cNvPr id="134" name="Group 229">
            <a:extLst>
              <a:ext uri="{FF2B5EF4-FFF2-40B4-BE49-F238E27FC236}">
                <a16:creationId xmlns:a16="http://schemas.microsoft.com/office/drawing/2014/main" id="{36085EAE-5CDD-4053-AB61-E6C2C2B6C8E3}"/>
              </a:ext>
            </a:extLst>
          </p:cNvPr>
          <p:cNvGrpSpPr/>
          <p:nvPr/>
        </p:nvGrpSpPr>
        <p:grpSpPr>
          <a:xfrm>
            <a:off x="1254873" y="8400169"/>
            <a:ext cx="420459" cy="547940"/>
            <a:chOff x="1797050" y="1350963"/>
            <a:chExt cx="298450" cy="388938"/>
          </a:xfrm>
        </p:grpSpPr>
        <p:sp>
          <p:nvSpPr>
            <p:cNvPr id="135" name="Freeform 11">
              <a:extLst>
                <a:ext uri="{FF2B5EF4-FFF2-40B4-BE49-F238E27FC236}">
                  <a16:creationId xmlns:a16="http://schemas.microsoft.com/office/drawing/2014/main" id="{D9656151-E097-4E9A-A45D-FE7CD0821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900" y="1350963"/>
              <a:ext cx="158750" cy="276225"/>
            </a:xfrm>
            <a:custGeom>
              <a:avLst/>
              <a:gdLst>
                <a:gd name="T0" fmla="*/ 0 w 36"/>
                <a:gd name="T1" fmla="*/ 17 h 63"/>
                <a:gd name="T2" fmla="*/ 18 w 36"/>
                <a:gd name="T3" fmla="*/ 0 h 63"/>
                <a:gd name="T4" fmla="*/ 36 w 36"/>
                <a:gd name="T5" fmla="*/ 17 h 63"/>
                <a:gd name="T6" fmla="*/ 36 w 36"/>
                <a:gd name="T7" fmla="*/ 63 h 63"/>
                <a:gd name="T8" fmla="*/ 0 w 36"/>
                <a:gd name="T9" fmla="*/ 63 h 63"/>
                <a:gd name="T10" fmla="*/ 0 w 36"/>
                <a:gd name="T11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63">
                  <a:moveTo>
                    <a:pt x="0" y="17"/>
                  </a:moveTo>
                  <a:cubicBezTo>
                    <a:pt x="0" y="12"/>
                    <a:pt x="18" y="0"/>
                    <a:pt x="18" y="0"/>
                  </a:cubicBezTo>
                  <a:cubicBezTo>
                    <a:pt x="18" y="0"/>
                    <a:pt x="36" y="11"/>
                    <a:pt x="36" y="17"/>
                  </a:cubicBezTo>
                  <a:cubicBezTo>
                    <a:pt x="36" y="23"/>
                    <a:pt x="36" y="63"/>
                    <a:pt x="36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0" y="22"/>
                    <a:pt x="0" y="17"/>
                  </a:cubicBezTo>
                  <a:close/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36" name="Rectangle 12">
              <a:extLst>
                <a:ext uri="{FF2B5EF4-FFF2-40B4-BE49-F238E27FC236}">
                  <a16:creationId xmlns:a16="http://schemas.microsoft.com/office/drawing/2014/main" id="{973A7E23-4746-4DDC-BF6F-89F95D996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1825" y="1627188"/>
              <a:ext cx="88900" cy="34925"/>
            </a:xfrm>
            <a:prstGeom prst="rect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37" name="Freeform 13">
              <a:extLst>
                <a:ext uri="{FF2B5EF4-FFF2-40B4-BE49-F238E27FC236}">
                  <a16:creationId xmlns:a16="http://schemas.microsoft.com/office/drawing/2014/main" id="{6285D756-E65E-4A96-B915-3B621A520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7050" y="1517651"/>
              <a:ext cx="69850" cy="109538"/>
            </a:xfrm>
            <a:custGeom>
              <a:avLst/>
              <a:gdLst>
                <a:gd name="T0" fmla="*/ 0 w 44"/>
                <a:gd name="T1" fmla="*/ 38 h 69"/>
                <a:gd name="T2" fmla="*/ 44 w 44"/>
                <a:gd name="T3" fmla="*/ 0 h 69"/>
                <a:gd name="T4" fmla="*/ 44 w 44"/>
                <a:gd name="T5" fmla="*/ 44 h 69"/>
                <a:gd name="T6" fmla="*/ 0 w 44"/>
                <a:gd name="T7" fmla="*/ 69 h 69"/>
                <a:gd name="T8" fmla="*/ 0 w 44"/>
                <a:gd name="T9" fmla="*/ 3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69">
                  <a:moveTo>
                    <a:pt x="0" y="38"/>
                  </a:moveTo>
                  <a:lnTo>
                    <a:pt x="44" y="0"/>
                  </a:lnTo>
                  <a:lnTo>
                    <a:pt x="44" y="44"/>
                  </a:lnTo>
                  <a:lnTo>
                    <a:pt x="0" y="69"/>
                  </a:lnTo>
                  <a:lnTo>
                    <a:pt x="0" y="38"/>
                  </a:lnTo>
                  <a:close/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38" name="Freeform 14">
              <a:extLst>
                <a:ext uri="{FF2B5EF4-FFF2-40B4-BE49-F238E27FC236}">
                  <a16:creationId xmlns:a16="http://schemas.microsoft.com/office/drawing/2014/main" id="{D94BB4E9-92B3-4474-BF75-870A62C2E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5650" y="1517651"/>
              <a:ext cx="69850" cy="109538"/>
            </a:xfrm>
            <a:custGeom>
              <a:avLst/>
              <a:gdLst>
                <a:gd name="T0" fmla="*/ 44 w 44"/>
                <a:gd name="T1" fmla="*/ 38 h 69"/>
                <a:gd name="T2" fmla="*/ 0 w 44"/>
                <a:gd name="T3" fmla="*/ 0 h 69"/>
                <a:gd name="T4" fmla="*/ 0 w 44"/>
                <a:gd name="T5" fmla="*/ 44 h 69"/>
                <a:gd name="T6" fmla="*/ 44 w 44"/>
                <a:gd name="T7" fmla="*/ 69 h 69"/>
                <a:gd name="T8" fmla="*/ 44 w 44"/>
                <a:gd name="T9" fmla="*/ 3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69">
                  <a:moveTo>
                    <a:pt x="44" y="38"/>
                  </a:moveTo>
                  <a:lnTo>
                    <a:pt x="0" y="0"/>
                  </a:lnTo>
                  <a:lnTo>
                    <a:pt x="0" y="44"/>
                  </a:lnTo>
                  <a:lnTo>
                    <a:pt x="44" y="69"/>
                  </a:lnTo>
                  <a:lnTo>
                    <a:pt x="44" y="38"/>
                  </a:lnTo>
                  <a:close/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39" name="Line 15">
              <a:extLst>
                <a:ext uri="{FF2B5EF4-FFF2-40B4-BE49-F238E27FC236}">
                  <a16:creationId xmlns:a16="http://schemas.microsoft.com/office/drawing/2014/main" id="{0AA8DE8F-0E88-44F9-B517-76E7C3153E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6425" y="1417638"/>
              <a:ext cx="139700" cy="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40" name="Oval 16">
              <a:extLst>
                <a:ext uri="{FF2B5EF4-FFF2-40B4-BE49-F238E27FC236}">
                  <a16:creationId xmlns:a16="http://schemas.microsoft.com/office/drawing/2014/main" id="{E6AA9570-BC70-4F8B-A493-6FF346483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9288" y="1465263"/>
              <a:ext cx="53975" cy="52388"/>
            </a:xfrm>
            <a:prstGeom prst="ellips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41" name="Oval 17">
              <a:extLst>
                <a:ext uri="{FF2B5EF4-FFF2-40B4-BE49-F238E27FC236}">
                  <a16:creationId xmlns:a16="http://schemas.microsoft.com/office/drawing/2014/main" id="{218FEC52-E012-4795-A4CF-0641129CB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9288" y="1539876"/>
              <a:ext cx="53975" cy="52388"/>
            </a:xfrm>
            <a:prstGeom prst="ellips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42" name="Line 18">
              <a:extLst>
                <a:ext uri="{FF2B5EF4-FFF2-40B4-BE49-F238E27FC236}">
                  <a16:creationId xmlns:a16="http://schemas.microsoft.com/office/drawing/2014/main" id="{16874DBF-C0D8-4F55-91F9-65D71B8DF7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9288" y="1687513"/>
              <a:ext cx="0" cy="52388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43" name="Line 19">
              <a:extLst>
                <a:ext uri="{FF2B5EF4-FFF2-40B4-BE49-F238E27FC236}">
                  <a16:creationId xmlns:a16="http://schemas.microsoft.com/office/drawing/2014/main" id="{708277D8-570F-4A22-801E-5746A691E2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3263" y="1687513"/>
              <a:ext cx="0" cy="52388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grpSp>
        <p:nvGrpSpPr>
          <p:cNvPr id="149" name="Group 244">
            <a:extLst>
              <a:ext uri="{FF2B5EF4-FFF2-40B4-BE49-F238E27FC236}">
                <a16:creationId xmlns:a16="http://schemas.microsoft.com/office/drawing/2014/main" id="{925B597C-B79F-4934-A99B-29B04A6F0325}"/>
              </a:ext>
            </a:extLst>
          </p:cNvPr>
          <p:cNvGrpSpPr/>
          <p:nvPr/>
        </p:nvGrpSpPr>
        <p:grpSpPr>
          <a:xfrm>
            <a:off x="6388256" y="3573787"/>
            <a:ext cx="484898" cy="438917"/>
            <a:chOff x="4024313" y="1374776"/>
            <a:chExt cx="368300" cy="333375"/>
          </a:xfrm>
        </p:grpSpPr>
        <p:sp>
          <p:nvSpPr>
            <p:cNvPr id="150" name="Rectangle 30">
              <a:extLst>
                <a:ext uri="{FF2B5EF4-FFF2-40B4-BE49-F238E27FC236}">
                  <a16:creationId xmlns:a16="http://schemas.microsoft.com/office/drawing/2014/main" id="{B2CA029E-EABA-435B-A0FD-972E82636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4313" y="1427163"/>
              <a:ext cx="368300" cy="176213"/>
            </a:xfrm>
            <a:prstGeom prst="rect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51" name="Rectangle 31">
              <a:extLst>
                <a:ext uri="{FF2B5EF4-FFF2-40B4-BE49-F238E27FC236}">
                  <a16:creationId xmlns:a16="http://schemas.microsoft.com/office/drawing/2014/main" id="{439EAF58-1BAF-425A-80E7-3921C6609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776" y="1603376"/>
              <a:ext cx="333375" cy="104775"/>
            </a:xfrm>
            <a:prstGeom prst="rect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52" name="Rectangle 32">
              <a:extLst>
                <a:ext uri="{FF2B5EF4-FFF2-40B4-BE49-F238E27FC236}">
                  <a16:creationId xmlns:a16="http://schemas.microsoft.com/office/drawing/2014/main" id="{1443CB9B-AA68-41A1-A2C7-F182F085F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6551" y="1374776"/>
              <a:ext cx="123825" cy="52388"/>
            </a:xfrm>
            <a:prstGeom prst="rect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53" name="Rectangle 33">
              <a:extLst>
                <a:ext uri="{FF2B5EF4-FFF2-40B4-BE49-F238E27FC236}">
                  <a16:creationId xmlns:a16="http://schemas.microsoft.com/office/drawing/2014/main" id="{28F990E7-F36E-43FA-A0B8-7B2D0C95A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601" y="1568451"/>
              <a:ext cx="87313" cy="87313"/>
            </a:xfrm>
            <a:prstGeom prst="rect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grpSp>
        <p:nvGrpSpPr>
          <p:cNvPr id="154" name="Group 249">
            <a:extLst>
              <a:ext uri="{FF2B5EF4-FFF2-40B4-BE49-F238E27FC236}">
                <a16:creationId xmlns:a16="http://schemas.microsoft.com/office/drawing/2014/main" id="{CDAA335C-5E50-4960-B2A9-B94D9B6A3409}"/>
              </a:ext>
            </a:extLst>
          </p:cNvPr>
          <p:cNvGrpSpPr/>
          <p:nvPr/>
        </p:nvGrpSpPr>
        <p:grpSpPr>
          <a:xfrm>
            <a:off x="1237191" y="4843503"/>
            <a:ext cx="547377" cy="454302"/>
            <a:chOff x="4767263" y="1379538"/>
            <a:chExt cx="392112" cy="325438"/>
          </a:xfrm>
        </p:grpSpPr>
        <p:sp>
          <p:nvSpPr>
            <p:cNvPr id="155" name="Freeform 37">
              <a:extLst>
                <a:ext uri="{FF2B5EF4-FFF2-40B4-BE49-F238E27FC236}">
                  <a16:creationId xmlns:a16="http://schemas.microsoft.com/office/drawing/2014/main" id="{74CC625E-76FB-4D4E-8BDB-D7171DBEA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1387476"/>
              <a:ext cx="317500" cy="317500"/>
            </a:xfrm>
            <a:custGeom>
              <a:avLst/>
              <a:gdLst>
                <a:gd name="T0" fmla="*/ 70 w 73"/>
                <a:gd name="T1" fmla="*/ 23 h 72"/>
                <a:gd name="T2" fmla="*/ 73 w 73"/>
                <a:gd name="T3" fmla="*/ 36 h 72"/>
                <a:gd name="T4" fmla="*/ 36 w 73"/>
                <a:gd name="T5" fmla="*/ 72 h 72"/>
                <a:gd name="T6" fmla="*/ 0 w 73"/>
                <a:gd name="T7" fmla="*/ 36 h 72"/>
                <a:gd name="T8" fmla="*/ 36 w 73"/>
                <a:gd name="T9" fmla="*/ 0 h 72"/>
                <a:gd name="T10" fmla="*/ 63 w 73"/>
                <a:gd name="T11" fmla="*/ 1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72">
                  <a:moveTo>
                    <a:pt x="70" y="23"/>
                  </a:moveTo>
                  <a:cubicBezTo>
                    <a:pt x="72" y="27"/>
                    <a:pt x="73" y="31"/>
                    <a:pt x="73" y="36"/>
                  </a:cubicBezTo>
                  <a:cubicBezTo>
                    <a:pt x="73" y="56"/>
                    <a:pt x="56" y="72"/>
                    <a:pt x="36" y="72"/>
                  </a:cubicBez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47" y="0"/>
                    <a:pt x="56" y="4"/>
                    <a:pt x="63" y="11"/>
                  </a:cubicBezTo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56" name="Freeform 38">
              <a:extLst>
                <a:ext uri="{FF2B5EF4-FFF2-40B4-BE49-F238E27FC236}">
                  <a16:creationId xmlns:a16="http://schemas.microsoft.com/office/drawing/2014/main" id="{32092341-6C51-447B-8E5F-1F609417E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888" y="1436688"/>
              <a:ext cx="217487" cy="219075"/>
            </a:xfrm>
            <a:custGeom>
              <a:avLst/>
              <a:gdLst>
                <a:gd name="T0" fmla="*/ 49 w 50"/>
                <a:gd name="T1" fmla="*/ 17 h 50"/>
                <a:gd name="T2" fmla="*/ 50 w 50"/>
                <a:gd name="T3" fmla="*/ 25 h 50"/>
                <a:gd name="T4" fmla="*/ 25 w 50"/>
                <a:gd name="T5" fmla="*/ 50 h 50"/>
                <a:gd name="T6" fmla="*/ 0 w 50"/>
                <a:gd name="T7" fmla="*/ 25 h 50"/>
                <a:gd name="T8" fmla="*/ 25 w 50"/>
                <a:gd name="T9" fmla="*/ 0 h 50"/>
                <a:gd name="T10" fmla="*/ 43 w 50"/>
                <a:gd name="T11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50">
                  <a:moveTo>
                    <a:pt x="49" y="17"/>
                  </a:moveTo>
                  <a:cubicBezTo>
                    <a:pt x="50" y="20"/>
                    <a:pt x="50" y="22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ubicBezTo>
                    <a:pt x="12" y="50"/>
                    <a:pt x="0" y="39"/>
                    <a:pt x="0" y="25"/>
                  </a:cubicBezTo>
                  <a:cubicBezTo>
                    <a:pt x="0" y="11"/>
                    <a:pt x="12" y="0"/>
                    <a:pt x="25" y="0"/>
                  </a:cubicBezTo>
                  <a:cubicBezTo>
                    <a:pt x="32" y="0"/>
                    <a:pt x="38" y="3"/>
                    <a:pt x="43" y="7"/>
                  </a:cubicBezTo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57" name="Freeform 39">
              <a:extLst>
                <a:ext uri="{FF2B5EF4-FFF2-40B4-BE49-F238E27FC236}">
                  <a16:creationId xmlns:a16="http://schemas.microsoft.com/office/drawing/2014/main" id="{3E553FF3-4C6B-456B-8CC0-92E2DDC83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4100" y="1479551"/>
              <a:ext cx="125412" cy="128588"/>
            </a:xfrm>
            <a:custGeom>
              <a:avLst/>
              <a:gdLst>
                <a:gd name="T0" fmla="*/ 29 w 29"/>
                <a:gd name="T1" fmla="*/ 13 h 29"/>
                <a:gd name="T2" fmla="*/ 29 w 29"/>
                <a:gd name="T3" fmla="*/ 15 h 29"/>
                <a:gd name="T4" fmla="*/ 14 w 29"/>
                <a:gd name="T5" fmla="*/ 29 h 29"/>
                <a:gd name="T6" fmla="*/ 0 w 29"/>
                <a:gd name="T7" fmla="*/ 15 h 29"/>
                <a:gd name="T8" fmla="*/ 14 w 29"/>
                <a:gd name="T9" fmla="*/ 0 h 29"/>
                <a:gd name="T10" fmla="*/ 22 w 29"/>
                <a:gd name="T11" fmla="*/ 3 h 29"/>
                <a:gd name="T12" fmla="*/ 23 w 29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29" y="13"/>
                  </a:moveTo>
                  <a:cubicBezTo>
                    <a:pt x="29" y="14"/>
                    <a:pt x="29" y="14"/>
                    <a:pt x="29" y="15"/>
                  </a:cubicBezTo>
                  <a:cubicBezTo>
                    <a:pt x="29" y="23"/>
                    <a:pt x="22" y="29"/>
                    <a:pt x="14" y="29"/>
                  </a:cubicBezTo>
                  <a:cubicBezTo>
                    <a:pt x="6" y="29"/>
                    <a:pt x="0" y="23"/>
                    <a:pt x="0" y="15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17" y="0"/>
                    <a:pt x="20" y="1"/>
                    <a:pt x="22" y="3"/>
                  </a:cubicBezTo>
                  <a:cubicBezTo>
                    <a:pt x="22" y="3"/>
                    <a:pt x="23" y="3"/>
                    <a:pt x="23" y="3"/>
                  </a:cubicBezTo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58" name="Line 40">
              <a:extLst>
                <a:ext uri="{FF2B5EF4-FFF2-40B4-BE49-F238E27FC236}">
                  <a16:creationId xmlns:a16="http://schemas.microsoft.com/office/drawing/2014/main" id="{15429E00-AC4A-4855-9504-1DC9BF444E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29188" y="1449388"/>
              <a:ext cx="152400" cy="92075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59" name="Freeform 41">
              <a:extLst>
                <a:ext uri="{FF2B5EF4-FFF2-40B4-BE49-F238E27FC236}">
                  <a16:creationId xmlns:a16="http://schemas.microsoft.com/office/drawing/2014/main" id="{CC1EB857-28EB-4819-8D4D-2B3C42D26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588" y="1379538"/>
              <a:ext cx="77787" cy="87313"/>
            </a:xfrm>
            <a:custGeom>
              <a:avLst/>
              <a:gdLst>
                <a:gd name="T0" fmla="*/ 27 w 49"/>
                <a:gd name="T1" fmla="*/ 55 h 55"/>
                <a:gd name="T2" fmla="*/ 0 w 49"/>
                <a:gd name="T3" fmla="*/ 44 h 55"/>
                <a:gd name="T4" fmla="*/ 0 w 49"/>
                <a:gd name="T5" fmla="*/ 13 h 55"/>
                <a:gd name="T6" fmla="*/ 21 w 49"/>
                <a:gd name="T7" fmla="*/ 0 h 55"/>
                <a:gd name="T8" fmla="*/ 24 w 49"/>
                <a:gd name="T9" fmla="*/ 27 h 55"/>
                <a:gd name="T10" fmla="*/ 49 w 49"/>
                <a:gd name="T11" fmla="*/ 41 h 55"/>
                <a:gd name="T12" fmla="*/ 27 w 49"/>
                <a:gd name="T1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55">
                  <a:moveTo>
                    <a:pt x="27" y="55"/>
                  </a:moveTo>
                  <a:lnTo>
                    <a:pt x="0" y="44"/>
                  </a:lnTo>
                  <a:lnTo>
                    <a:pt x="0" y="13"/>
                  </a:lnTo>
                  <a:lnTo>
                    <a:pt x="21" y="0"/>
                  </a:lnTo>
                  <a:lnTo>
                    <a:pt x="24" y="27"/>
                  </a:lnTo>
                  <a:lnTo>
                    <a:pt x="49" y="41"/>
                  </a:lnTo>
                  <a:lnTo>
                    <a:pt x="27" y="55"/>
                  </a:lnTo>
                  <a:close/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60" name="Oval 42">
              <a:extLst>
                <a:ext uri="{FF2B5EF4-FFF2-40B4-BE49-F238E27FC236}">
                  <a16:creationId xmlns:a16="http://schemas.microsoft.com/office/drawing/2014/main" id="{A44C7B81-4728-4D02-AB81-C4540AA9D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1725" y="1531938"/>
              <a:ext cx="30162" cy="26988"/>
            </a:xfrm>
            <a:prstGeom prst="ellips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grpSp>
        <p:nvGrpSpPr>
          <p:cNvPr id="161" name="Group 256">
            <a:extLst>
              <a:ext uri="{FF2B5EF4-FFF2-40B4-BE49-F238E27FC236}">
                <a16:creationId xmlns:a16="http://schemas.microsoft.com/office/drawing/2014/main" id="{1F8984B1-4509-4C08-AF51-D2181522FC67}"/>
              </a:ext>
            </a:extLst>
          </p:cNvPr>
          <p:cNvGrpSpPr/>
          <p:nvPr/>
        </p:nvGrpSpPr>
        <p:grpSpPr>
          <a:xfrm>
            <a:off x="1264170" y="3204886"/>
            <a:ext cx="433185" cy="443213"/>
            <a:chOff x="10088563" y="2120901"/>
            <a:chExt cx="342900" cy="350837"/>
          </a:xfrm>
        </p:grpSpPr>
        <p:sp>
          <p:nvSpPr>
            <p:cNvPr id="162" name="Freeform 154">
              <a:extLst>
                <a:ext uri="{FF2B5EF4-FFF2-40B4-BE49-F238E27FC236}">
                  <a16:creationId xmlns:a16="http://schemas.microsoft.com/office/drawing/2014/main" id="{6F776454-7421-4474-BB2E-3E64A3841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0476" y="2120901"/>
              <a:ext cx="209550" cy="280988"/>
            </a:xfrm>
            <a:custGeom>
              <a:avLst/>
              <a:gdLst>
                <a:gd name="T0" fmla="*/ 0 w 48"/>
                <a:gd name="T1" fmla="*/ 0 h 64"/>
                <a:gd name="T2" fmla="*/ 0 w 48"/>
                <a:gd name="T3" fmla="*/ 29 h 64"/>
                <a:gd name="T4" fmla="*/ 16 w 48"/>
                <a:gd name="T5" fmla="*/ 51 h 64"/>
                <a:gd name="T6" fmla="*/ 16 w 48"/>
                <a:gd name="T7" fmla="*/ 64 h 64"/>
                <a:gd name="T8" fmla="*/ 32 w 48"/>
                <a:gd name="T9" fmla="*/ 64 h 64"/>
                <a:gd name="T10" fmla="*/ 32 w 48"/>
                <a:gd name="T11" fmla="*/ 51 h 64"/>
                <a:gd name="T12" fmla="*/ 48 w 48"/>
                <a:gd name="T13" fmla="*/ 29 h 64"/>
                <a:gd name="T14" fmla="*/ 48 w 48"/>
                <a:gd name="T15" fmla="*/ 0 h 64"/>
                <a:gd name="T16" fmla="*/ 0 w 48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64">
                  <a:moveTo>
                    <a:pt x="0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9"/>
                    <a:pt x="7" y="48"/>
                    <a:pt x="16" y="51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42" y="48"/>
                    <a:pt x="48" y="39"/>
                    <a:pt x="48" y="29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63" name="Freeform 155">
              <a:extLst>
                <a:ext uri="{FF2B5EF4-FFF2-40B4-BE49-F238E27FC236}">
                  <a16:creationId xmlns:a16="http://schemas.microsoft.com/office/drawing/2014/main" id="{D101BB4D-E2A6-4555-B94B-5B61ADFE7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5401" y="2401888"/>
              <a:ext cx="139700" cy="26988"/>
            </a:xfrm>
            <a:custGeom>
              <a:avLst/>
              <a:gdLst>
                <a:gd name="T0" fmla="*/ 88 w 88"/>
                <a:gd name="T1" fmla="*/ 17 h 17"/>
                <a:gd name="T2" fmla="*/ 88 w 88"/>
                <a:gd name="T3" fmla="*/ 0 h 17"/>
                <a:gd name="T4" fmla="*/ 0 w 88"/>
                <a:gd name="T5" fmla="*/ 0 h 17"/>
                <a:gd name="T6" fmla="*/ 0 w 88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17">
                  <a:moveTo>
                    <a:pt x="88" y="17"/>
                  </a:moveTo>
                  <a:lnTo>
                    <a:pt x="88" y="0"/>
                  </a:lnTo>
                  <a:lnTo>
                    <a:pt x="0" y="0"/>
                  </a:lnTo>
                  <a:lnTo>
                    <a:pt x="0" y="17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64" name="Rectangle 156">
              <a:extLst>
                <a:ext uri="{FF2B5EF4-FFF2-40B4-BE49-F238E27FC236}">
                  <a16:creationId xmlns:a16="http://schemas.microsoft.com/office/drawing/2014/main" id="{F5A5E749-8AE4-4EF2-90FE-AE23EA5C16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0476" y="2436813"/>
              <a:ext cx="209550" cy="34925"/>
            </a:xfrm>
            <a:prstGeom prst="rect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65" name="Freeform 157">
              <a:extLst>
                <a:ext uri="{FF2B5EF4-FFF2-40B4-BE49-F238E27FC236}">
                  <a16:creationId xmlns:a16="http://schemas.microsoft.com/office/drawing/2014/main" id="{15A8C0A1-E669-4889-A658-4DFA1498D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3338" y="2160588"/>
              <a:ext cx="128588" cy="123825"/>
            </a:xfrm>
            <a:custGeom>
              <a:avLst/>
              <a:gdLst>
                <a:gd name="T0" fmla="*/ 53 w 81"/>
                <a:gd name="T1" fmla="*/ 25 h 78"/>
                <a:gd name="T2" fmla="*/ 81 w 81"/>
                <a:gd name="T3" fmla="*/ 28 h 78"/>
                <a:gd name="T4" fmla="*/ 61 w 81"/>
                <a:gd name="T5" fmla="*/ 50 h 78"/>
                <a:gd name="T6" fmla="*/ 67 w 81"/>
                <a:gd name="T7" fmla="*/ 78 h 78"/>
                <a:gd name="T8" fmla="*/ 39 w 81"/>
                <a:gd name="T9" fmla="*/ 64 h 78"/>
                <a:gd name="T10" fmla="*/ 14 w 81"/>
                <a:gd name="T11" fmla="*/ 78 h 78"/>
                <a:gd name="T12" fmla="*/ 20 w 81"/>
                <a:gd name="T13" fmla="*/ 50 h 78"/>
                <a:gd name="T14" fmla="*/ 0 w 81"/>
                <a:gd name="T15" fmla="*/ 31 h 78"/>
                <a:gd name="T16" fmla="*/ 28 w 81"/>
                <a:gd name="T17" fmla="*/ 25 h 78"/>
                <a:gd name="T18" fmla="*/ 39 w 81"/>
                <a:gd name="T19" fmla="*/ 0 h 78"/>
                <a:gd name="T20" fmla="*/ 53 w 81"/>
                <a:gd name="T21" fmla="*/ 2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78">
                  <a:moveTo>
                    <a:pt x="53" y="25"/>
                  </a:moveTo>
                  <a:lnTo>
                    <a:pt x="81" y="28"/>
                  </a:lnTo>
                  <a:lnTo>
                    <a:pt x="61" y="50"/>
                  </a:lnTo>
                  <a:lnTo>
                    <a:pt x="67" y="78"/>
                  </a:lnTo>
                  <a:lnTo>
                    <a:pt x="39" y="64"/>
                  </a:lnTo>
                  <a:lnTo>
                    <a:pt x="14" y="78"/>
                  </a:lnTo>
                  <a:lnTo>
                    <a:pt x="20" y="50"/>
                  </a:lnTo>
                  <a:lnTo>
                    <a:pt x="0" y="31"/>
                  </a:lnTo>
                  <a:lnTo>
                    <a:pt x="28" y="25"/>
                  </a:lnTo>
                  <a:lnTo>
                    <a:pt x="39" y="0"/>
                  </a:lnTo>
                  <a:lnTo>
                    <a:pt x="53" y="25"/>
                  </a:ln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66" name="Freeform 158">
              <a:extLst>
                <a:ext uri="{FF2B5EF4-FFF2-40B4-BE49-F238E27FC236}">
                  <a16:creationId xmlns:a16="http://schemas.microsoft.com/office/drawing/2014/main" id="{0E482731-499A-4B67-B60E-999D0E670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8563" y="2157413"/>
              <a:ext cx="61913" cy="130175"/>
            </a:xfrm>
            <a:custGeom>
              <a:avLst/>
              <a:gdLst>
                <a:gd name="T0" fmla="*/ 14 w 14"/>
                <a:gd name="T1" fmla="*/ 30 h 30"/>
                <a:gd name="T2" fmla="*/ 0 w 14"/>
                <a:gd name="T3" fmla="*/ 0 h 30"/>
                <a:gd name="T4" fmla="*/ 12 w 14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30">
                  <a:moveTo>
                    <a:pt x="14" y="30"/>
                  </a:moveTo>
                  <a:cubicBezTo>
                    <a:pt x="6" y="30"/>
                    <a:pt x="0" y="12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67" name="Freeform 159">
              <a:extLst>
                <a:ext uri="{FF2B5EF4-FFF2-40B4-BE49-F238E27FC236}">
                  <a16:creationId xmlns:a16="http://schemas.microsoft.com/office/drawing/2014/main" id="{1C4E998A-95B5-4246-8DD2-4BB780BB1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4788" y="2157413"/>
              <a:ext cx="66675" cy="130175"/>
            </a:xfrm>
            <a:custGeom>
              <a:avLst/>
              <a:gdLst>
                <a:gd name="T0" fmla="*/ 0 w 15"/>
                <a:gd name="T1" fmla="*/ 30 h 30"/>
                <a:gd name="T2" fmla="*/ 15 w 15"/>
                <a:gd name="T3" fmla="*/ 0 h 30"/>
                <a:gd name="T4" fmla="*/ 1 w 15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30">
                  <a:moveTo>
                    <a:pt x="0" y="30"/>
                  </a:moveTo>
                  <a:cubicBezTo>
                    <a:pt x="8" y="30"/>
                    <a:pt x="15" y="12"/>
                    <a:pt x="15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grpSp>
        <p:nvGrpSpPr>
          <p:cNvPr id="169" name="Group 110">
            <a:extLst>
              <a:ext uri="{FF2B5EF4-FFF2-40B4-BE49-F238E27FC236}">
                <a16:creationId xmlns:a16="http://schemas.microsoft.com/office/drawing/2014/main" id="{E6DA0C72-2545-469D-AB4F-E400CD310AB7}"/>
              </a:ext>
            </a:extLst>
          </p:cNvPr>
          <p:cNvGrpSpPr/>
          <p:nvPr/>
        </p:nvGrpSpPr>
        <p:grpSpPr>
          <a:xfrm>
            <a:off x="1046684" y="5957896"/>
            <a:ext cx="4849286" cy="1546664"/>
            <a:chOff x="5041914" y="1867488"/>
            <a:chExt cx="2424643" cy="773334"/>
          </a:xfrm>
        </p:grpSpPr>
        <p:sp>
          <p:nvSpPr>
            <p:cNvPr id="170" name="Rounded Rectangle 125">
              <a:extLst>
                <a:ext uri="{FF2B5EF4-FFF2-40B4-BE49-F238E27FC236}">
                  <a16:creationId xmlns:a16="http://schemas.microsoft.com/office/drawing/2014/main" id="{16C1C924-BC53-4CA6-8E34-087A1DE17841}"/>
                </a:ext>
              </a:extLst>
            </p:cNvPr>
            <p:cNvSpPr/>
            <p:nvPr/>
          </p:nvSpPr>
          <p:spPr>
            <a:xfrm>
              <a:off x="5041914" y="2182905"/>
              <a:ext cx="401324" cy="40132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71" name="텍스트 개체 틀 2">
              <a:extLst>
                <a:ext uri="{FF2B5EF4-FFF2-40B4-BE49-F238E27FC236}">
                  <a16:creationId xmlns:a16="http://schemas.microsoft.com/office/drawing/2014/main" id="{3FA71723-E366-4997-BA22-7FCF01350E78}"/>
                </a:ext>
              </a:extLst>
            </p:cNvPr>
            <p:cNvSpPr txBox="1">
              <a:spLocks/>
            </p:cNvSpPr>
            <p:nvPr/>
          </p:nvSpPr>
          <p:spPr>
            <a:xfrm>
              <a:off x="5537156" y="1867488"/>
              <a:ext cx="1929401" cy="773334"/>
            </a:xfrm>
            <a:prstGeom prst="rect">
              <a:avLst/>
            </a:prstGeom>
            <a:noFill/>
          </p:spPr>
          <p:txBody>
            <a:bodyPr rtlCol="0" anchor="ctr"/>
            <a:lstStyle>
              <a:defPPr>
                <a:defRPr lang="en-US"/>
              </a:defPPr>
              <a:lvl1pPr algn="ctr">
                <a:defRPr sz="240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1371600">
                <a:lnSpc>
                  <a:spcPts val="2801"/>
                </a:lnSpc>
                <a:spcBef>
                  <a:spcPct val="20000"/>
                </a:spcBef>
                <a:spcAft>
                  <a:spcPts val="2400"/>
                </a:spcAft>
              </a:pPr>
              <a:r>
                <a:rPr lang="en-US" altLang="ko-KR" sz="2000" dirty="0">
                  <a:latin typeface="+mj-lt"/>
                </a:rPr>
                <a:t>Stimulation of the building materials market and the construction companies themselves</a:t>
              </a:r>
              <a:endParaRPr lang="ru-KG" altLang="ko-KR" sz="2000" dirty="0"/>
            </a:p>
          </p:txBody>
        </p:sp>
      </p:grpSp>
      <p:grpSp>
        <p:nvGrpSpPr>
          <p:cNvPr id="144" name="Group 239">
            <a:extLst>
              <a:ext uri="{FF2B5EF4-FFF2-40B4-BE49-F238E27FC236}">
                <a16:creationId xmlns:a16="http://schemas.microsoft.com/office/drawing/2014/main" id="{004EC70E-2E7B-45AE-B2EC-8CBFCEC093B9}"/>
              </a:ext>
            </a:extLst>
          </p:cNvPr>
          <p:cNvGrpSpPr/>
          <p:nvPr/>
        </p:nvGrpSpPr>
        <p:grpSpPr>
          <a:xfrm>
            <a:off x="1244092" y="6382828"/>
            <a:ext cx="389528" cy="488982"/>
            <a:chOff x="3311525" y="1354138"/>
            <a:chExt cx="298450" cy="374650"/>
          </a:xfrm>
        </p:grpSpPr>
        <p:sp>
          <p:nvSpPr>
            <p:cNvPr id="145" name="Freeform 23">
              <a:extLst>
                <a:ext uri="{FF2B5EF4-FFF2-40B4-BE49-F238E27FC236}">
                  <a16:creationId xmlns:a16="http://schemas.microsoft.com/office/drawing/2014/main" id="{EAFF7FB2-7146-4365-A694-3FCB3308D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525" y="1354138"/>
              <a:ext cx="298450" cy="314325"/>
            </a:xfrm>
            <a:custGeom>
              <a:avLst/>
              <a:gdLst>
                <a:gd name="T0" fmla="*/ 80 w 188"/>
                <a:gd name="T1" fmla="*/ 0 h 198"/>
                <a:gd name="T2" fmla="*/ 188 w 188"/>
                <a:gd name="T3" fmla="*/ 52 h 198"/>
                <a:gd name="T4" fmla="*/ 150 w 188"/>
                <a:gd name="T5" fmla="*/ 74 h 198"/>
                <a:gd name="T6" fmla="*/ 119 w 188"/>
                <a:gd name="T7" fmla="*/ 140 h 198"/>
                <a:gd name="T8" fmla="*/ 130 w 188"/>
                <a:gd name="T9" fmla="*/ 198 h 198"/>
                <a:gd name="T10" fmla="*/ 0 w 188"/>
                <a:gd name="T11" fmla="*/ 135 h 198"/>
                <a:gd name="T12" fmla="*/ 52 w 188"/>
                <a:gd name="T13" fmla="*/ 110 h 198"/>
                <a:gd name="T14" fmla="*/ 86 w 188"/>
                <a:gd name="T15" fmla="*/ 44 h 198"/>
                <a:gd name="T16" fmla="*/ 80 w 188"/>
                <a:gd name="T1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198">
                  <a:moveTo>
                    <a:pt x="80" y="0"/>
                  </a:moveTo>
                  <a:lnTo>
                    <a:pt x="188" y="52"/>
                  </a:lnTo>
                  <a:lnTo>
                    <a:pt x="150" y="74"/>
                  </a:lnTo>
                  <a:lnTo>
                    <a:pt x="119" y="140"/>
                  </a:lnTo>
                  <a:lnTo>
                    <a:pt x="130" y="198"/>
                  </a:lnTo>
                  <a:lnTo>
                    <a:pt x="0" y="135"/>
                  </a:lnTo>
                  <a:lnTo>
                    <a:pt x="52" y="110"/>
                  </a:lnTo>
                  <a:lnTo>
                    <a:pt x="86" y="44"/>
                  </a:lnTo>
                  <a:lnTo>
                    <a:pt x="80" y="0"/>
                  </a:lnTo>
                  <a:close/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46" name="Freeform 24">
              <a:extLst>
                <a:ext uri="{FF2B5EF4-FFF2-40B4-BE49-F238E27FC236}">
                  <a16:creationId xmlns:a16="http://schemas.microsoft.com/office/drawing/2014/main" id="{4A06222B-9807-42C5-B6FB-A4D7EF0A5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150" y="1620838"/>
              <a:ext cx="71438" cy="107950"/>
            </a:xfrm>
            <a:custGeom>
              <a:avLst/>
              <a:gdLst>
                <a:gd name="T0" fmla="*/ 22 w 45"/>
                <a:gd name="T1" fmla="*/ 0 h 68"/>
                <a:gd name="T2" fmla="*/ 3 w 45"/>
                <a:gd name="T3" fmla="*/ 41 h 68"/>
                <a:gd name="T4" fmla="*/ 0 w 45"/>
                <a:gd name="T5" fmla="*/ 68 h 68"/>
                <a:gd name="T6" fmla="*/ 22 w 45"/>
                <a:gd name="T7" fmla="*/ 52 h 68"/>
                <a:gd name="T8" fmla="*/ 45 w 45"/>
                <a:gd name="T9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8">
                  <a:moveTo>
                    <a:pt x="22" y="0"/>
                  </a:moveTo>
                  <a:lnTo>
                    <a:pt x="3" y="41"/>
                  </a:lnTo>
                  <a:lnTo>
                    <a:pt x="0" y="68"/>
                  </a:lnTo>
                  <a:lnTo>
                    <a:pt x="22" y="52"/>
                  </a:lnTo>
                  <a:lnTo>
                    <a:pt x="45" y="8"/>
                  </a:lnTo>
                </a:path>
              </a:pathLst>
            </a:cu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47" name="Line 25">
              <a:extLst>
                <a:ext uri="{FF2B5EF4-FFF2-40B4-BE49-F238E27FC236}">
                  <a16:creationId xmlns:a16="http://schemas.microsoft.com/office/drawing/2014/main" id="{098EEE58-EC9A-4D7D-A6B9-9187ED0943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33763" y="1462088"/>
              <a:ext cx="36513" cy="71438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48" name="Line 26">
              <a:extLst>
                <a:ext uri="{FF2B5EF4-FFF2-40B4-BE49-F238E27FC236}">
                  <a16:creationId xmlns:a16="http://schemas.microsoft.com/office/drawing/2014/main" id="{364092F7-A3BE-4095-90EF-E354921457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48050" y="1401763"/>
              <a:ext cx="119063" cy="57150"/>
            </a:xfrm>
            <a:prstGeom prst="line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sp>
        <p:nvSpPr>
          <p:cNvPr id="181" name="AutoShape 5">
            <a:extLst>
              <a:ext uri="{FF2B5EF4-FFF2-40B4-BE49-F238E27FC236}">
                <a16:creationId xmlns:a16="http://schemas.microsoft.com/office/drawing/2014/main" id="{B5D0DF41-6771-46BB-83F4-2120079B0DF9}"/>
              </a:ext>
            </a:extLst>
          </p:cNvPr>
          <p:cNvSpPr/>
          <p:nvPr/>
        </p:nvSpPr>
        <p:spPr>
          <a:xfrm flipV="1">
            <a:off x="5393538" y="1791096"/>
            <a:ext cx="12553288" cy="6895"/>
          </a:xfrm>
          <a:prstGeom prst="line">
            <a:avLst/>
          </a:prstGeom>
          <a:ln w="9525" cap="rnd">
            <a:solidFill>
              <a:srgbClr val="D8A57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2" name="Rounded Rectangle 115">
            <a:extLst>
              <a:ext uri="{FF2B5EF4-FFF2-40B4-BE49-F238E27FC236}">
                <a16:creationId xmlns:a16="http://schemas.microsoft.com/office/drawing/2014/main" id="{DD328BF3-6596-4DB7-89A6-85EA3F8F9A5A}"/>
              </a:ext>
            </a:extLst>
          </p:cNvPr>
          <p:cNvSpPr/>
          <p:nvPr/>
        </p:nvSpPr>
        <p:spPr>
          <a:xfrm>
            <a:off x="6207823" y="6989941"/>
            <a:ext cx="802648" cy="80264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000">
                <a:srgbClr val="E2BB99"/>
              </a:gs>
              <a:gs pos="0">
                <a:srgbClr val="D8A578"/>
              </a:gs>
              <a:gs pos="100000">
                <a:srgbClr val="29267D"/>
              </a:gs>
            </a:gsLst>
            <a:lin ang="18900000" scaled="1"/>
            <a:tileRect/>
          </a:gradFill>
        </p:spPr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grpSp>
        <p:nvGrpSpPr>
          <p:cNvPr id="173" name="Group 244">
            <a:extLst>
              <a:ext uri="{FF2B5EF4-FFF2-40B4-BE49-F238E27FC236}">
                <a16:creationId xmlns:a16="http://schemas.microsoft.com/office/drawing/2014/main" id="{1CC8C624-A133-4B96-95E4-A78CC765B00A}"/>
              </a:ext>
            </a:extLst>
          </p:cNvPr>
          <p:cNvGrpSpPr/>
          <p:nvPr/>
        </p:nvGrpSpPr>
        <p:grpSpPr>
          <a:xfrm>
            <a:off x="6363829" y="7174339"/>
            <a:ext cx="484898" cy="438917"/>
            <a:chOff x="4024313" y="1374776"/>
            <a:chExt cx="368300" cy="333375"/>
          </a:xfrm>
        </p:grpSpPr>
        <p:sp>
          <p:nvSpPr>
            <p:cNvPr id="174" name="Rectangle 30">
              <a:extLst>
                <a:ext uri="{FF2B5EF4-FFF2-40B4-BE49-F238E27FC236}">
                  <a16:creationId xmlns:a16="http://schemas.microsoft.com/office/drawing/2014/main" id="{9531ADF0-4AAB-4B6C-B8EE-14B526D5D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4313" y="1427163"/>
              <a:ext cx="368300" cy="176213"/>
            </a:xfrm>
            <a:prstGeom prst="rect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75" name="Rectangle 31">
              <a:extLst>
                <a:ext uri="{FF2B5EF4-FFF2-40B4-BE49-F238E27FC236}">
                  <a16:creationId xmlns:a16="http://schemas.microsoft.com/office/drawing/2014/main" id="{1F296AC7-898B-484C-B074-BAD22C3BC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776" y="1603376"/>
              <a:ext cx="333375" cy="104775"/>
            </a:xfrm>
            <a:prstGeom prst="rect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76" name="Rectangle 32">
              <a:extLst>
                <a:ext uri="{FF2B5EF4-FFF2-40B4-BE49-F238E27FC236}">
                  <a16:creationId xmlns:a16="http://schemas.microsoft.com/office/drawing/2014/main" id="{33A9B2C4-89FA-43FC-87A2-3F6B938BA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6551" y="1374776"/>
              <a:ext cx="123825" cy="52388"/>
            </a:xfrm>
            <a:prstGeom prst="rect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77" name="Rectangle 33">
              <a:extLst>
                <a:ext uri="{FF2B5EF4-FFF2-40B4-BE49-F238E27FC236}">
                  <a16:creationId xmlns:a16="http://schemas.microsoft.com/office/drawing/2014/main" id="{C0FFB0DA-59EB-4802-B7FE-4DE6028D6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601" y="1568451"/>
              <a:ext cx="87313" cy="87313"/>
            </a:xfrm>
            <a:prstGeom prst="rect">
              <a:avLst/>
            </a:prstGeom>
            <a:noFill/>
            <a:ln w="174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sp>
        <p:nvSpPr>
          <p:cNvPr id="179" name="TextBox 178">
            <a:extLst>
              <a:ext uri="{FF2B5EF4-FFF2-40B4-BE49-F238E27FC236}">
                <a16:creationId xmlns:a16="http://schemas.microsoft.com/office/drawing/2014/main" id="{70D2F9C1-6105-4870-B75B-BA618CB5AA8D}"/>
              </a:ext>
            </a:extLst>
          </p:cNvPr>
          <p:cNvSpPr txBox="1"/>
          <p:nvPr/>
        </p:nvSpPr>
        <p:spPr>
          <a:xfrm>
            <a:off x="7362978" y="6942803"/>
            <a:ext cx="3366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Creation of new jobs</a:t>
            </a:r>
            <a:endParaRPr lang="ru-KG" sz="2400" dirty="0"/>
          </a:p>
        </p:txBody>
      </p:sp>
    </p:spTree>
    <p:extLst>
      <p:ext uri="{BB962C8B-B14F-4D97-AF65-F5344CB8AC3E}">
        <p14:creationId xmlns:p14="http://schemas.microsoft.com/office/powerpoint/2010/main" val="3445023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03CED3-65D7-419F-A8D3-5403BC5C55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-1912255"/>
            <a:ext cx="14065458" cy="14065458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865470" y="3064265"/>
            <a:ext cx="2124890" cy="2200277"/>
            <a:chOff x="1459957" y="4638674"/>
            <a:chExt cx="1416593" cy="1466851"/>
          </a:xfrm>
          <a:gradFill>
            <a:gsLst>
              <a:gs pos="2000">
                <a:srgbClr val="81667B"/>
              </a:gs>
              <a:gs pos="53000">
                <a:srgbClr val="D8A578"/>
              </a:gs>
              <a:gs pos="100000">
                <a:srgbClr val="29267D"/>
              </a:gs>
            </a:gsLst>
            <a:lin ang="13500000" scaled="1"/>
          </a:gradFill>
        </p:grpSpPr>
        <p:sp>
          <p:nvSpPr>
            <p:cNvPr id="2" name="Овал 1"/>
            <p:cNvSpPr/>
            <p:nvPr/>
          </p:nvSpPr>
          <p:spPr>
            <a:xfrm>
              <a:off x="1504950" y="4829175"/>
              <a:ext cx="1371600" cy="1276350"/>
            </a:xfrm>
            <a:prstGeom prst="ellipse">
              <a:avLst/>
            </a:prstGeom>
            <a:grp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59957" y="4638674"/>
              <a:ext cx="590550" cy="581025"/>
            </a:xfrm>
            <a:prstGeom prst="ellipse">
              <a:avLst/>
            </a:prstGeom>
            <a:solidFill>
              <a:schemeClr val="bg1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1589868" y="4686419"/>
              <a:ext cx="328295" cy="4924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ru-RU" sz="4200" dirty="0">
                  <a:solidFill>
                    <a:srgbClr val="DAA678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1</a:t>
              </a:r>
            </a:p>
          </p:txBody>
        </p:sp>
      </p:grpSp>
      <p:sp>
        <p:nvSpPr>
          <p:cNvPr id="42" name="Овал 41"/>
          <p:cNvSpPr/>
          <p:nvPr/>
        </p:nvSpPr>
        <p:spPr>
          <a:xfrm>
            <a:off x="8155020" y="3350016"/>
            <a:ext cx="2057400" cy="1914525"/>
          </a:xfrm>
          <a:prstGeom prst="ellipse">
            <a:avLst/>
          </a:prstGeom>
          <a:gradFill>
            <a:gsLst>
              <a:gs pos="2000">
                <a:srgbClr val="81667B"/>
              </a:gs>
              <a:gs pos="53000">
                <a:srgbClr val="D8A578"/>
              </a:gs>
              <a:gs pos="100000">
                <a:srgbClr val="29267D"/>
              </a:gs>
            </a:gsLst>
            <a:lin ang="13500000" scaled="1"/>
          </a:gra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cxnSp>
        <p:nvCxnSpPr>
          <p:cNvPr id="9" name="Прямая соединительная линия 8"/>
          <p:cNvCxnSpPr>
            <a:endCxn id="42" idx="2"/>
          </p:cNvCxnSpPr>
          <p:nvPr/>
        </p:nvCxnSpPr>
        <p:spPr>
          <a:xfrm>
            <a:off x="6011220" y="4307279"/>
            <a:ext cx="214380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Прямоугольник 118"/>
          <p:cNvSpPr/>
          <p:nvPr/>
        </p:nvSpPr>
        <p:spPr>
          <a:xfrm>
            <a:off x="2616335" y="5264540"/>
            <a:ext cx="48421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CRM</a:t>
            </a:r>
            <a:r>
              <a:rPr lang="ru-RU" sz="3600" b="1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 -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Customer Relationship Management System</a:t>
            </a:r>
            <a:endParaRPr lang="ru-RU" sz="2400" dirty="0">
              <a:solidFill>
                <a:schemeClr val="bg1"/>
              </a:solidFill>
              <a:latin typeface="+mj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2078" name="Picture 30" descr="Картинки по запросу money transfer icon 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8886" y="12482162"/>
            <a:ext cx="166151" cy="16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Прямоугольник 72"/>
          <p:cNvSpPr/>
          <p:nvPr/>
        </p:nvSpPr>
        <p:spPr>
          <a:xfrm>
            <a:off x="12236267" y="5335593"/>
            <a:ext cx="2787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Software</a:t>
            </a:r>
            <a:endParaRPr lang="ru-RU" sz="2800" b="1" dirty="0">
              <a:solidFill>
                <a:schemeClr val="bg1"/>
              </a:solidFill>
              <a:latin typeface="+mj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12529896" y="3350016"/>
            <a:ext cx="2057400" cy="1914524"/>
          </a:xfrm>
          <a:prstGeom prst="ellipse">
            <a:avLst/>
          </a:prstGeom>
          <a:gradFill>
            <a:gsLst>
              <a:gs pos="2000">
                <a:srgbClr val="81667B"/>
              </a:gs>
              <a:gs pos="53000">
                <a:srgbClr val="D8A578"/>
              </a:gs>
              <a:gs pos="100000">
                <a:srgbClr val="29267D"/>
              </a:gs>
            </a:gsLst>
            <a:lin ang="13500000" scaled="1"/>
          </a:gra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78" name="Овал 77"/>
          <p:cNvSpPr/>
          <p:nvPr/>
        </p:nvSpPr>
        <p:spPr>
          <a:xfrm>
            <a:off x="12441544" y="3064264"/>
            <a:ext cx="885824" cy="871538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12656329" y="3130704"/>
            <a:ext cx="492443" cy="738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ru-RU" sz="4200" dirty="0">
                <a:solidFill>
                  <a:srgbClr val="DAA678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3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7954820" y="5319593"/>
            <a:ext cx="2503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Mobile app</a:t>
            </a:r>
            <a:endParaRPr lang="ru-RU" sz="2800" b="1" dirty="0">
              <a:solidFill>
                <a:schemeClr val="bg1"/>
              </a:solidFill>
              <a:latin typeface="+mj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>
            <a:off x="10241244" y="4307279"/>
            <a:ext cx="227715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Овал 42"/>
          <p:cNvSpPr/>
          <p:nvPr/>
        </p:nvSpPr>
        <p:spPr>
          <a:xfrm>
            <a:off x="8065639" y="3064264"/>
            <a:ext cx="885825" cy="871538"/>
          </a:xfrm>
          <a:prstGeom prst="ellipse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8279991" y="3087215"/>
            <a:ext cx="49244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200" dirty="0">
                <a:solidFill>
                  <a:srgbClr val="DAA678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FF3F9BD0-D747-4602-BACD-2AF03F5F4FFA}"/>
              </a:ext>
            </a:extLst>
          </p:cNvPr>
          <p:cNvSpPr/>
          <p:nvPr/>
        </p:nvSpPr>
        <p:spPr>
          <a:xfrm>
            <a:off x="3701437" y="6778924"/>
            <a:ext cx="30840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9082">
              <a:tabLst>
                <a:tab pos="138113" algn="l"/>
              </a:tabLst>
            </a:pPr>
            <a:r>
              <a:rPr lang="ru-RU" sz="24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- 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Digitalization of business processes and interaction with customers, 
- Customer-oriented approach</a:t>
            </a:r>
            <a:endParaRPr lang="ru-RU" sz="2400" dirty="0">
              <a:solidFill>
                <a:schemeClr val="bg1"/>
              </a:solidFill>
              <a:latin typeface="+mj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6484CDB9-0457-4CEB-9A74-5713DE81556A}"/>
              </a:ext>
            </a:extLst>
          </p:cNvPr>
          <p:cNvSpPr/>
          <p:nvPr/>
        </p:nvSpPr>
        <p:spPr>
          <a:xfrm>
            <a:off x="8011677" y="6523166"/>
            <a:ext cx="272925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Remote Identification
Electronic digital signature (EDS)
Signing of contracts
Personal account</a:t>
            </a:r>
            <a:endParaRPr lang="ru-RU" sz="2400" dirty="0">
              <a:solidFill>
                <a:schemeClr val="bg1"/>
              </a:solidFill>
              <a:latin typeface="+mj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C516B8F0-8449-4A0D-9ED6-6C776D194E06}"/>
              </a:ext>
            </a:extLst>
          </p:cNvPr>
          <p:cNvSpPr/>
          <p:nvPr/>
        </p:nvSpPr>
        <p:spPr>
          <a:xfrm>
            <a:off x="12288490" y="6607901"/>
            <a:ext cx="28753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Partner Integration
Scoring
Internal Modules 
Automation of all activities</a:t>
            </a:r>
            <a:endParaRPr lang="ru-RU" sz="2400" dirty="0">
              <a:solidFill>
                <a:schemeClr val="bg1"/>
              </a:solidFill>
              <a:latin typeface="+mj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4098" name="Picture 2" descr="Crm – Бесплатные иконки: бизнес и финансы">
            <a:extLst>
              <a:ext uri="{FF2B5EF4-FFF2-40B4-BE49-F238E27FC236}">
                <a16:creationId xmlns:a16="http://schemas.microsoft.com/office/drawing/2014/main" id="{C43D0A6B-B1FB-4E76-BABE-289790C3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986" y="3787981"/>
            <a:ext cx="999068" cy="99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Мобильное приложение – Бесплатные иконки: люди">
            <a:extLst>
              <a:ext uri="{FF2B5EF4-FFF2-40B4-BE49-F238E27FC236}">
                <a16:creationId xmlns:a16="http://schemas.microsoft.com/office/drawing/2014/main" id="{92E48084-D35D-414F-9D69-519220C9A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225" y="3758216"/>
            <a:ext cx="1028822" cy="102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Программного обеспечения – Бесплатные иконки: электроника">
            <a:extLst>
              <a:ext uri="{FF2B5EF4-FFF2-40B4-BE49-F238E27FC236}">
                <a16:creationId xmlns:a16="http://schemas.microsoft.com/office/drawing/2014/main" id="{0B6146CF-EA1D-4BBA-B287-5202FCD1A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3377" y="3826521"/>
            <a:ext cx="921984" cy="92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AutoShape 3">
            <a:extLst>
              <a:ext uri="{FF2B5EF4-FFF2-40B4-BE49-F238E27FC236}">
                <a16:creationId xmlns:a16="http://schemas.microsoft.com/office/drawing/2014/main" id="{2716E122-DF08-4E29-A2B2-4D2C6C590096}"/>
              </a:ext>
            </a:extLst>
          </p:cNvPr>
          <p:cNvSpPr/>
          <p:nvPr/>
        </p:nvSpPr>
        <p:spPr>
          <a:xfrm>
            <a:off x="10525190" y="307599"/>
            <a:ext cx="6515100" cy="1141562"/>
          </a:xfrm>
          <a:prstGeom prst="rect">
            <a:avLst/>
          </a:prstGeom>
          <a:gradFill flip="none" rotWithShape="1">
            <a:gsLst>
              <a:gs pos="8000">
                <a:srgbClr val="E2BB99"/>
              </a:gs>
              <a:gs pos="0">
                <a:srgbClr val="D8A578"/>
              </a:gs>
              <a:gs pos="100000">
                <a:srgbClr val="29267D"/>
              </a:gs>
            </a:gsLst>
            <a:lin ang="18900000" scaled="1"/>
            <a:tileRect/>
          </a:gradFill>
        </p:spPr>
      </p:sp>
      <p:sp>
        <p:nvSpPr>
          <p:cNvPr id="49" name="AutoShape 5">
            <a:extLst>
              <a:ext uri="{FF2B5EF4-FFF2-40B4-BE49-F238E27FC236}">
                <a16:creationId xmlns:a16="http://schemas.microsoft.com/office/drawing/2014/main" id="{032355F0-CB85-4F71-9CAE-B5607F59410F}"/>
              </a:ext>
            </a:extLst>
          </p:cNvPr>
          <p:cNvSpPr/>
          <p:nvPr/>
        </p:nvSpPr>
        <p:spPr>
          <a:xfrm>
            <a:off x="10525190" y="305905"/>
            <a:ext cx="6515100" cy="1693"/>
          </a:xfrm>
          <a:prstGeom prst="line">
            <a:avLst/>
          </a:prstGeom>
          <a:ln w="9525" cap="rnd">
            <a:solidFill>
              <a:srgbClr val="D8A57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0" name="AutoShape 6">
            <a:extLst>
              <a:ext uri="{FF2B5EF4-FFF2-40B4-BE49-F238E27FC236}">
                <a16:creationId xmlns:a16="http://schemas.microsoft.com/office/drawing/2014/main" id="{29925F1D-FE4F-41C6-BF5E-F26CD912A5C0}"/>
              </a:ext>
            </a:extLst>
          </p:cNvPr>
          <p:cNvSpPr/>
          <p:nvPr/>
        </p:nvSpPr>
        <p:spPr>
          <a:xfrm>
            <a:off x="10525190" y="1444558"/>
            <a:ext cx="6515100" cy="1694"/>
          </a:xfrm>
          <a:prstGeom prst="line">
            <a:avLst/>
          </a:prstGeom>
          <a:ln w="9525" cap="rnd">
            <a:solidFill>
              <a:srgbClr val="D8A57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8" name="TextBox 56">
            <a:extLst>
              <a:ext uri="{FF2B5EF4-FFF2-40B4-BE49-F238E27FC236}">
                <a16:creationId xmlns:a16="http://schemas.microsoft.com/office/drawing/2014/main" id="{312FC4C2-4328-46CA-8ED0-1542FD21880A}"/>
              </a:ext>
            </a:extLst>
          </p:cNvPr>
          <p:cNvSpPr txBox="1"/>
          <p:nvPr/>
        </p:nvSpPr>
        <p:spPr>
          <a:xfrm>
            <a:off x="10830774" y="709717"/>
            <a:ext cx="5957550" cy="51552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630"/>
              </a:lnSpc>
            </a:pPr>
            <a:r>
              <a:rPr lang="en-US" sz="5000" dirty="0">
                <a:solidFill>
                  <a:srgbClr val="29267D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Digital Ecosystem</a:t>
            </a:r>
            <a:endParaRPr lang="ru-RU" sz="5000" dirty="0">
              <a:solidFill>
                <a:srgbClr val="29267D"/>
              </a:solidFill>
              <a:latin typeface="+mj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858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44D0685-7BA2-4F87-B6D2-F6F854EC88BE}"/>
              </a:ext>
            </a:extLst>
          </p:cNvPr>
          <p:cNvGrpSpPr/>
          <p:nvPr/>
        </p:nvGrpSpPr>
        <p:grpSpPr>
          <a:xfrm flipH="1">
            <a:off x="-10921416" y="-3695700"/>
            <a:ext cx="22357446" cy="9817263"/>
            <a:chOff x="6761218" y="-3781690"/>
            <a:chExt cx="23223995" cy="9817263"/>
          </a:xfr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FF679B6A-6A37-486F-AE17-2B30EDA2865D}"/>
                </a:ext>
              </a:extLst>
            </p:cNvPr>
            <p:cNvSpPr/>
            <p:nvPr/>
          </p:nvSpPr>
          <p:spPr>
            <a:xfrm rot="19077531">
              <a:off x="9138665" y="4650256"/>
              <a:ext cx="13714230" cy="13853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56BD469A-914E-4D14-A688-2DF5EE8664B1}"/>
                </a:ext>
              </a:extLst>
            </p:cNvPr>
            <p:cNvSpPr/>
            <p:nvPr/>
          </p:nvSpPr>
          <p:spPr>
            <a:xfrm rot="19077531">
              <a:off x="11516104" y="4650257"/>
              <a:ext cx="13714230" cy="13853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3DD9B78B-5E48-4E46-847A-6FEDF7904E50}"/>
                </a:ext>
              </a:extLst>
            </p:cNvPr>
            <p:cNvSpPr/>
            <p:nvPr/>
          </p:nvSpPr>
          <p:spPr>
            <a:xfrm rot="19077531">
              <a:off x="13893543" y="4650257"/>
              <a:ext cx="13714230" cy="13853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CE842343-A34E-4F81-BB4F-DE7A9F5F7EC4}"/>
                </a:ext>
              </a:extLst>
            </p:cNvPr>
            <p:cNvSpPr/>
            <p:nvPr/>
          </p:nvSpPr>
          <p:spPr>
            <a:xfrm rot="19077531">
              <a:off x="16270983" y="4602266"/>
              <a:ext cx="13714230" cy="13853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46C24121-6098-49F0-A635-A4637A34DA7A}"/>
                </a:ext>
              </a:extLst>
            </p:cNvPr>
            <p:cNvSpPr/>
            <p:nvPr/>
          </p:nvSpPr>
          <p:spPr>
            <a:xfrm rot="19077531">
              <a:off x="6829802" y="4602264"/>
              <a:ext cx="13714230" cy="13853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BDD5A456-929F-4AA5-80A8-3BF77AAE4474}"/>
                </a:ext>
              </a:extLst>
            </p:cNvPr>
            <p:cNvSpPr/>
            <p:nvPr/>
          </p:nvSpPr>
          <p:spPr>
            <a:xfrm rot="19077531">
              <a:off x="6845039" y="-1798536"/>
              <a:ext cx="13714230" cy="13853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0B0627D9-763B-4E14-9B86-B71658D45CB0}"/>
                </a:ext>
              </a:extLst>
            </p:cNvPr>
            <p:cNvSpPr/>
            <p:nvPr/>
          </p:nvSpPr>
          <p:spPr>
            <a:xfrm rot="19077531">
              <a:off x="6829798" y="327127"/>
              <a:ext cx="13714230" cy="13853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48DFA44E-B6DF-4812-9CDF-30F15D17C5DC}"/>
                </a:ext>
              </a:extLst>
            </p:cNvPr>
            <p:cNvSpPr/>
            <p:nvPr/>
          </p:nvSpPr>
          <p:spPr>
            <a:xfrm rot="19077531">
              <a:off x="6829797" y="2468664"/>
              <a:ext cx="13714230" cy="13853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A4AC62E7-7FDA-4C4A-8F07-AF8F30F2B421}"/>
                </a:ext>
              </a:extLst>
            </p:cNvPr>
            <p:cNvSpPr/>
            <p:nvPr/>
          </p:nvSpPr>
          <p:spPr>
            <a:xfrm rot="19077531">
              <a:off x="6761218" y="-3781690"/>
              <a:ext cx="13714230" cy="13853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B7D38-8953-4208-B5B4-1F199E4BC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145" y="2205155"/>
            <a:ext cx="4412590" cy="533400"/>
          </a:xfrm>
          <a:gradFill>
            <a:gsLst>
              <a:gs pos="100000">
                <a:srgbClr val="DAA678"/>
              </a:gs>
              <a:gs pos="0">
                <a:srgbClr val="D8A578"/>
              </a:gs>
              <a:gs pos="53000">
                <a:srgbClr val="29267D"/>
              </a:gs>
            </a:gsLst>
            <a:lin ang="13500000" scaled="1"/>
          </a:gra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Strengths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856EF-544E-489A-9F2C-45A82DCAC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27" y="3381610"/>
            <a:ext cx="9401827" cy="5952889"/>
          </a:xfrm>
        </p:spPr>
        <p:txBody>
          <a:bodyPr>
            <a:noAutofit/>
          </a:bodyPr>
          <a:lstStyle/>
          <a:p>
            <a:pPr marR="19685" algn="just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Extensive branch network;
Established customer base;
Involvement of financial flows of labor migrants in the system of mortgage lending;</a:t>
            </a:r>
          </a:p>
          <a:p>
            <a:pPr marR="19685" algn="just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The company's experience in lending for 19 years;
Competence of the Board of Directors, the Management Board, and key employees
Good reputation with creditors</a:t>
            </a:r>
            <a:endParaRPr lang="ru-KG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A048458-0D16-4DB2-BA08-C418A39D6727}"/>
              </a:ext>
            </a:extLst>
          </p:cNvPr>
          <p:cNvSpPr txBox="1">
            <a:spLocks/>
          </p:cNvSpPr>
          <p:nvPr/>
        </p:nvSpPr>
        <p:spPr>
          <a:xfrm>
            <a:off x="12393057" y="2186777"/>
            <a:ext cx="4300977" cy="551778"/>
          </a:xfrm>
          <a:prstGeom prst="rect">
            <a:avLst/>
          </a:prstGeom>
          <a:gradFill>
            <a:gsLst>
              <a:gs pos="100000">
                <a:srgbClr val="DAA678"/>
              </a:gs>
              <a:gs pos="0">
                <a:srgbClr val="D8A578"/>
              </a:gs>
              <a:gs pos="53000">
                <a:srgbClr val="29267D"/>
              </a:gs>
            </a:gsLst>
            <a:lin ang="13500000" scaled="1"/>
          </a:gradFill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44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Weaknesses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E13E581-2F2E-4BD9-979B-A6C1A6C13295}"/>
              </a:ext>
            </a:extLst>
          </p:cNvPr>
          <p:cNvSpPr txBox="1">
            <a:spLocks/>
          </p:cNvSpPr>
          <p:nvPr/>
        </p:nvSpPr>
        <p:spPr>
          <a:xfrm>
            <a:off x="10355611" y="3658151"/>
            <a:ext cx="7620000" cy="4800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19685" lvl="0" algn="just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kern="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High cost of resources</a:t>
            </a:r>
          </a:p>
          <a:p>
            <a:pPr marR="19685" lvl="0" algn="just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Low level of capital adequacy; 
Imperfection of prudential requirements on the part of the regulator;</a:t>
            </a:r>
          </a:p>
          <a:p>
            <a:pPr marR="19685" lvl="0" algn="just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Imperfect scoring system</a:t>
            </a:r>
          </a:p>
          <a:p>
            <a:pPr marR="19685" lvl="0" algn="just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Insufficient digitalization of processes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;</a:t>
            </a:r>
          </a:p>
          <a:p>
            <a:pPr marL="0" marR="19685" lvl="0" indent="0">
              <a:lnSpc>
                <a:spcPct val="107000"/>
              </a:lnSpc>
              <a:spcAft>
                <a:spcPts val="1200"/>
              </a:spcAft>
              <a:buNone/>
            </a:pPr>
            <a:br>
              <a:rPr lang="ru-RU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B23F5D3-5596-4988-85D9-117D6A2BEF6D}"/>
              </a:ext>
            </a:extLst>
          </p:cNvPr>
          <p:cNvGrpSpPr/>
          <p:nvPr/>
        </p:nvGrpSpPr>
        <p:grpSpPr>
          <a:xfrm>
            <a:off x="7520788" y="404695"/>
            <a:ext cx="5029200" cy="1046050"/>
            <a:chOff x="7467600" y="172663"/>
            <a:chExt cx="10633880" cy="1078958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AF4AADC1-1DF5-4D81-86D1-7DCF3DB8BEE7}"/>
                </a:ext>
              </a:extLst>
            </p:cNvPr>
            <p:cNvSpPr/>
            <p:nvPr/>
          </p:nvSpPr>
          <p:spPr>
            <a:xfrm>
              <a:off x="8474664" y="190386"/>
              <a:ext cx="9329077" cy="1061235"/>
            </a:xfrm>
            <a:prstGeom prst="rect">
              <a:avLst/>
            </a:pr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</p:sp>
        <p:sp>
          <p:nvSpPr>
            <p:cNvPr id="12" name="TextBox 56">
              <a:extLst>
                <a:ext uri="{FF2B5EF4-FFF2-40B4-BE49-F238E27FC236}">
                  <a16:creationId xmlns:a16="http://schemas.microsoft.com/office/drawing/2014/main" id="{7ED6E2C3-BE3F-43CE-9366-7AEE38F0A037}"/>
                </a:ext>
              </a:extLst>
            </p:cNvPr>
            <p:cNvSpPr txBox="1"/>
            <p:nvPr/>
          </p:nvSpPr>
          <p:spPr>
            <a:xfrm>
              <a:off x="8821777" y="567329"/>
              <a:ext cx="9279703" cy="5317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lnSpc>
                  <a:spcPts val="3630"/>
                </a:lnSpc>
              </a:pPr>
              <a:r>
                <a:rPr lang="en-US" sz="5000" dirty="0">
                  <a:solidFill>
                    <a:srgbClr val="FFFFFF"/>
                  </a:solidFill>
                  <a:latin typeface="+mj-lt"/>
                </a:rPr>
                <a:t>SWOT analysis</a:t>
              </a:r>
            </a:p>
          </p:txBody>
        </p:sp>
        <p:sp>
          <p:nvSpPr>
            <p:cNvPr id="13" name="AutoShape 5">
              <a:extLst>
                <a:ext uri="{FF2B5EF4-FFF2-40B4-BE49-F238E27FC236}">
                  <a16:creationId xmlns:a16="http://schemas.microsoft.com/office/drawing/2014/main" id="{10E3465E-4E55-4C73-8942-B4D6CC1B005F}"/>
                </a:ext>
              </a:extLst>
            </p:cNvPr>
            <p:cNvSpPr/>
            <p:nvPr/>
          </p:nvSpPr>
          <p:spPr>
            <a:xfrm>
              <a:off x="7467600" y="172663"/>
              <a:ext cx="10472080" cy="17723"/>
            </a:xfrm>
            <a:prstGeom prst="line">
              <a:avLst/>
            </a:prstGeom>
            <a:ln w="9525" cap="rnd">
              <a:solidFill>
                <a:srgbClr val="D8A57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AutoShape 6">
              <a:extLst>
                <a:ext uri="{FF2B5EF4-FFF2-40B4-BE49-F238E27FC236}">
                  <a16:creationId xmlns:a16="http://schemas.microsoft.com/office/drawing/2014/main" id="{31EC29D9-461A-4599-BB41-016044F2F5E9}"/>
                </a:ext>
              </a:extLst>
            </p:cNvPr>
            <p:cNvSpPr/>
            <p:nvPr/>
          </p:nvSpPr>
          <p:spPr>
            <a:xfrm>
              <a:off x="7467600" y="1236271"/>
              <a:ext cx="10472078" cy="5275"/>
            </a:xfrm>
            <a:prstGeom prst="line">
              <a:avLst/>
            </a:prstGeom>
            <a:ln w="9525" cap="rnd">
              <a:solidFill>
                <a:srgbClr val="D8A578"/>
              </a:solidFill>
              <a:prstDash val="solid"/>
              <a:headEnd type="none" w="sm" len="sm"/>
              <a:tailEnd type="none" w="sm" len="sm"/>
            </a:ln>
          </p:spPr>
        </p:sp>
      </p:grp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8C8D387-7D54-496C-901B-99153BCFE26D}"/>
              </a:ext>
            </a:extLst>
          </p:cNvPr>
          <p:cNvCxnSpPr>
            <a:cxnSpLocks/>
          </p:cNvCxnSpPr>
          <p:nvPr/>
        </p:nvCxnSpPr>
        <p:spPr>
          <a:xfrm>
            <a:off x="10210800" y="2476500"/>
            <a:ext cx="0" cy="7467600"/>
          </a:xfrm>
          <a:prstGeom prst="line">
            <a:avLst/>
          </a:prstGeom>
          <a:ln w="31750">
            <a:solidFill>
              <a:srgbClr val="D8A578"/>
            </a:solidFill>
          </a:ln>
          <a:effectLst>
            <a:glow rad="190500">
              <a:schemeClr val="accent1"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391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81667B"/>
            </a:gs>
            <a:gs pos="0">
              <a:srgbClr val="D8A578"/>
            </a:gs>
            <a:gs pos="53000">
              <a:srgbClr val="29267D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44D0685-7BA2-4F87-B6D2-F6F854EC88BE}"/>
              </a:ext>
            </a:extLst>
          </p:cNvPr>
          <p:cNvGrpSpPr/>
          <p:nvPr/>
        </p:nvGrpSpPr>
        <p:grpSpPr>
          <a:xfrm flipH="1">
            <a:off x="-10921416" y="-3677920"/>
            <a:ext cx="22357446" cy="9817263"/>
            <a:chOff x="6761218" y="-3781690"/>
            <a:chExt cx="23223995" cy="9817263"/>
          </a:xfr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FF679B6A-6A37-486F-AE17-2B30EDA2865D}"/>
                </a:ext>
              </a:extLst>
            </p:cNvPr>
            <p:cNvSpPr/>
            <p:nvPr/>
          </p:nvSpPr>
          <p:spPr>
            <a:xfrm rot="19077531">
              <a:off x="9138665" y="4650256"/>
              <a:ext cx="13714230" cy="13853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56BD469A-914E-4D14-A688-2DF5EE8664B1}"/>
                </a:ext>
              </a:extLst>
            </p:cNvPr>
            <p:cNvSpPr/>
            <p:nvPr/>
          </p:nvSpPr>
          <p:spPr>
            <a:xfrm rot="19077531">
              <a:off x="11516104" y="4650257"/>
              <a:ext cx="13714230" cy="13853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3DD9B78B-5E48-4E46-847A-6FEDF7904E50}"/>
                </a:ext>
              </a:extLst>
            </p:cNvPr>
            <p:cNvSpPr/>
            <p:nvPr/>
          </p:nvSpPr>
          <p:spPr>
            <a:xfrm rot="19077531">
              <a:off x="13893543" y="4650257"/>
              <a:ext cx="13714230" cy="13853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CE842343-A34E-4F81-BB4F-DE7A9F5F7EC4}"/>
                </a:ext>
              </a:extLst>
            </p:cNvPr>
            <p:cNvSpPr/>
            <p:nvPr/>
          </p:nvSpPr>
          <p:spPr>
            <a:xfrm rot="19077531">
              <a:off x="16270983" y="4602266"/>
              <a:ext cx="13714230" cy="13853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46C24121-6098-49F0-A635-A4637A34DA7A}"/>
                </a:ext>
              </a:extLst>
            </p:cNvPr>
            <p:cNvSpPr/>
            <p:nvPr/>
          </p:nvSpPr>
          <p:spPr>
            <a:xfrm rot="19077531">
              <a:off x="6829802" y="4602264"/>
              <a:ext cx="13714230" cy="13853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BDD5A456-929F-4AA5-80A8-3BF77AAE4474}"/>
                </a:ext>
              </a:extLst>
            </p:cNvPr>
            <p:cNvSpPr/>
            <p:nvPr/>
          </p:nvSpPr>
          <p:spPr>
            <a:xfrm rot="19077531">
              <a:off x="6845039" y="-1798536"/>
              <a:ext cx="13714230" cy="13853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0B0627D9-763B-4E14-9B86-B71658D45CB0}"/>
                </a:ext>
              </a:extLst>
            </p:cNvPr>
            <p:cNvSpPr/>
            <p:nvPr/>
          </p:nvSpPr>
          <p:spPr>
            <a:xfrm rot="19077531">
              <a:off x="6829798" y="327127"/>
              <a:ext cx="13714230" cy="13853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48DFA44E-B6DF-4812-9CDF-30F15D17C5DC}"/>
                </a:ext>
              </a:extLst>
            </p:cNvPr>
            <p:cNvSpPr/>
            <p:nvPr/>
          </p:nvSpPr>
          <p:spPr>
            <a:xfrm rot="19077531">
              <a:off x="6829797" y="2468664"/>
              <a:ext cx="13714230" cy="13853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A4AC62E7-7FDA-4C4A-8F07-AF8F30F2B421}"/>
                </a:ext>
              </a:extLst>
            </p:cNvPr>
            <p:cNvSpPr/>
            <p:nvPr/>
          </p:nvSpPr>
          <p:spPr>
            <a:xfrm rot="19077531">
              <a:off x="6761218" y="-3781690"/>
              <a:ext cx="13714230" cy="13853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CA43FCA-A175-480C-89B6-C1A00CA71AA8}"/>
              </a:ext>
            </a:extLst>
          </p:cNvPr>
          <p:cNvSpPr txBox="1">
            <a:spLocks/>
          </p:cNvSpPr>
          <p:nvPr/>
        </p:nvSpPr>
        <p:spPr>
          <a:xfrm>
            <a:off x="3268921" y="2231541"/>
            <a:ext cx="3871210" cy="606215"/>
          </a:xfrm>
          <a:prstGeom prst="rect">
            <a:avLst/>
          </a:prstGeom>
          <a:gradFill>
            <a:gsLst>
              <a:gs pos="100000">
                <a:srgbClr val="DAA678"/>
              </a:gs>
              <a:gs pos="0">
                <a:srgbClr val="D8A578"/>
              </a:gs>
              <a:gs pos="53000">
                <a:srgbClr val="29267D"/>
              </a:gs>
            </a:gsLst>
            <a:lin ang="13500000" scaled="1"/>
          </a:gra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Opportunities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B4D7A387-B8A0-4E78-A5BC-B5B87D4DBF70}"/>
              </a:ext>
            </a:extLst>
          </p:cNvPr>
          <p:cNvSpPr txBox="1">
            <a:spLocks/>
          </p:cNvSpPr>
          <p:nvPr/>
        </p:nvSpPr>
        <p:spPr>
          <a:xfrm>
            <a:off x="505065" y="2994344"/>
            <a:ext cx="9401827" cy="7025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Integration of successful experience of other countries, taking into account the characteristics of the country;</a:t>
            </a:r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  <a:p>
            <a:pPr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Access to long-term money;</a:t>
            </a:r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  <a:p>
            <a:pPr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No strong company involves in housing saving system and company can be one of the first such companies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;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
Territorial coverage of the country's citizens.
Harnessing the financial potential of migrants.
Instilling a culture of savings in the population.</a:t>
            </a:r>
            <a:endParaRPr lang="ru-RU" sz="2800" u="none" strike="noStrike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CE9BCC0-5EC6-4E5D-B002-C78939818113}"/>
              </a:ext>
            </a:extLst>
          </p:cNvPr>
          <p:cNvSpPr txBox="1">
            <a:spLocks/>
          </p:cNvSpPr>
          <p:nvPr/>
        </p:nvSpPr>
        <p:spPr>
          <a:xfrm>
            <a:off x="13320726" y="2224794"/>
            <a:ext cx="2754360" cy="612962"/>
          </a:xfrm>
          <a:prstGeom prst="rect">
            <a:avLst/>
          </a:prstGeom>
          <a:gradFill>
            <a:gsLst>
              <a:gs pos="100000">
                <a:srgbClr val="DAA678"/>
              </a:gs>
              <a:gs pos="0">
                <a:srgbClr val="D8A578"/>
              </a:gs>
              <a:gs pos="53000">
                <a:srgbClr val="29267D"/>
              </a:gs>
            </a:gsLst>
            <a:lin ang="13500000" scaled="1"/>
          </a:gra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Threats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DAD0F975-DB8A-4217-9510-37D738133337}"/>
              </a:ext>
            </a:extLst>
          </p:cNvPr>
          <p:cNvSpPr txBox="1">
            <a:spLocks/>
          </p:cNvSpPr>
          <p:nvPr/>
        </p:nvSpPr>
        <p:spPr>
          <a:xfrm>
            <a:off x="10458187" y="3253842"/>
            <a:ext cx="7620000" cy="6385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291465" algn="l"/>
              </a:tabLst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Citizens' distrust of the system due to the new mortgage products;
Changes in the political and economic situation in the country, which will have an impact on the decline in incomes of the population and a drop in their solvency.</a:t>
            </a:r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  <a:p>
            <a:pPr lvl="0" algn="just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291465" algn="l"/>
              </a:tabLst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Inflation risks</a:t>
            </a:r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  <a:p>
            <a:pPr lvl="0" algn="just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291465" algn="l"/>
              </a:tabLst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Over-indebtedness of the population (parallel, consumer)</a:t>
            </a:r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8C8D387-7D54-496C-901B-99153BCFE26D}"/>
              </a:ext>
            </a:extLst>
          </p:cNvPr>
          <p:cNvCxnSpPr>
            <a:cxnSpLocks/>
          </p:cNvCxnSpPr>
          <p:nvPr/>
        </p:nvCxnSpPr>
        <p:spPr>
          <a:xfrm>
            <a:off x="10201138" y="1949777"/>
            <a:ext cx="9662" cy="7994323"/>
          </a:xfrm>
          <a:prstGeom prst="line">
            <a:avLst/>
          </a:prstGeom>
          <a:ln w="31750">
            <a:solidFill>
              <a:srgbClr val="D8A578"/>
            </a:solidFill>
          </a:ln>
          <a:effectLst>
            <a:glow rad="190500">
              <a:schemeClr val="accent1"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D2BDA2AA-B23B-49F1-8153-02CCD365E4B3}"/>
              </a:ext>
            </a:extLst>
          </p:cNvPr>
          <p:cNvGrpSpPr/>
          <p:nvPr/>
        </p:nvGrpSpPr>
        <p:grpSpPr>
          <a:xfrm>
            <a:off x="7520788" y="404695"/>
            <a:ext cx="5029200" cy="1046052"/>
            <a:chOff x="7467600" y="172663"/>
            <a:chExt cx="10633880" cy="1078960"/>
          </a:xfrm>
        </p:grpSpPr>
        <p:sp>
          <p:nvSpPr>
            <p:cNvPr id="34" name="AutoShape 3">
              <a:extLst>
                <a:ext uri="{FF2B5EF4-FFF2-40B4-BE49-F238E27FC236}">
                  <a16:creationId xmlns:a16="http://schemas.microsoft.com/office/drawing/2014/main" id="{3B0B3D10-9BBC-4E26-A3E7-C1001815E8F0}"/>
                </a:ext>
              </a:extLst>
            </p:cNvPr>
            <p:cNvSpPr/>
            <p:nvPr/>
          </p:nvSpPr>
          <p:spPr>
            <a:xfrm>
              <a:off x="8610600" y="190388"/>
              <a:ext cx="9329078" cy="1061235"/>
            </a:xfrm>
            <a:prstGeom prst="rect">
              <a:avLst/>
            </a:prstGeom>
            <a:gradFill flip="none" rotWithShape="1">
              <a:gsLst>
                <a:gs pos="8000">
                  <a:srgbClr val="E2BB99"/>
                </a:gs>
                <a:gs pos="0">
                  <a:srgbClr val="D8A578"/>
                </a:gs>
                <a:gs pos="100000">
                  <a:srgbClr val="29267D"/>
                </a:gs>
              </a:gsLst>
              <a:lin ang="18900000" scaled="1"/>
              <a:tileRect/>
            </a:gradFill>
          </p:spPr>
        </p:sp>
        <p:sp>
          <p:nvSpPr>
            <p:cNvPr id="35" name="TextBox 56">
              <a:extLst>
                <a:ext uri="{FF2B5EF4-FFF2-40B4-BE49-F238E27FC236}">
                  <a16:creationId xmlns:a16="http://schemas.microsoft.com/office/drawing/2014/main" id="{A08665FA-1170-4744-922C-F57A6152F324}"/>
                </a:ext>
              </a:extLst>
            </p:cNvPr>
            <p:cNvSpPr txBox="1"/>
            <p:nvPr/>
          </p:nvSpPr>
          <p:spPr>
            <a:xfrm>
              <a:off x="8821777" y="567329"/>
              <a:ext cx="9279703" cy="5317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lnSpc>
                  <a:spcPts val="3630"/>
                </a:lnSpc>
              </a:pPr>
              <a:r>
                <a:rPr lang="en-US" sz="5000" dirty="0">
                  <a:solidFill>
                    <a:srgbClr val="FFFFFF"/>
                  </a:solidFill>
                  <a:latin typeface="+mj-lt"/>
                </a:rPr>
                <a:t>SWOT analysis</a:t>
              </a:r>
            </a:p>
          </p:txBody>
        </p:sp>
        <p:sp>
          <p:nvSpPr>
            <p:cNvPr id="36" name="AutoShape 5">
              <a:extLst>
                <a:ext uri="{FF2B5EF4-FFF2-40B4-BE49-F238E27FC236}">
                  <a16:creationId xmlns:a16="http://schemas.microsoft.com/office/drawing/2014/main" id="{A43E1FEA-1624-4B65-97FB-5C9A7AF9C775}"/>
                </a:ext>
              </a:extLst>
            </p:cNvPr>
            <p:cNvSpPr/>
            <p:nvPr/>
          </p:nvSpPr>
          <p:spPr>
            <a:xfrm>
              <a:off x="7467600" y="172663"/>
              <a:ext cx="10472080" cy="17723"/>
            </a:xfrm>
            <a:prstGeom prst="line">
              <a:avLst/>
            </a:prstGeom>
            <a:ln w="9525" cap="rnd">
              <a:solidFill>
                <a:srgbClr val="D8A57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7" name="AutoShape 6">
              <a:extLst>
                <a:ext uri="{FF2B5EF4-FFF2-40B4-BE49-F238E27FC236}">
                  <a16:creationId xmlns:a16="http://schemas.microsoft.com/office/drawing/2014/main" id="{FF5024C6-E0A8-4E26-B22D-33070E4EB6CD}"/>
                </a:ext>
              </a:extLst>
            </p:cNvPr>
            <p:cNvSpPr/>
            <p:nvPr/>
          </p:nvSpPr>
          <p:spPr>
            <a:xfrm>
              <a:off x="7467600" y="1236271"/>
              <a:ext cx="10472078" cy="5275"/>
            </a:xfrm>
            <a:prstGeom prst="line">
              <a:avLst/>
            </a:prstGeom>
            <a:ln w="9525" cap="rnd">
              <a:solidFill>
                <a:srgbClr val="D8A578"/>
              </a:solidFill>
              <a:prstDash val="solid"/>
              <a:headEnd type="none" w="sm" len="sm"/>
              <a:tailEnd type="none" w="sm" len="sm"/>
            </a:ln>
          </p:spPr>
        </p:sp>
      </p:grpSp>
    </p:spTree>
    <p:extLst>
      <p:ext uri="{BB962C8B-B14F-4D97-AF65-F5344CB8AC3E}">
        <p14:creationId xmlns:p14="http://schemas.microsoft.com/office/powerpoint/2010/main" val="1271034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8E4C48-479D-49FD-9372-6922409A1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" y="0"/>
            <a:ext cx="18284306" cy="1028907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70589AF-3E40-40AC-B413-053165EEC640}"/>
              </a:ext>
            </a:extLst>
          </p:cNvPr>
          <p:cNvSpPr/>
          <p:nvPr/>
        </p:nvSpPr>
        <p:spPr>
          <a:xfrm>
            <a:off x="0" y="0"/>
            <a:ext cx="18364200" cy="10287000"/>
          </a:xfrm>
          <a:prstGeom prst="rect">
            <a:avLst/>
          </a:prstGeom>
          <a:solidFill>
            <a:srgbClr val="2E207A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18">
            <a:extLst>
              <a:ext uri="{FF2B5EF4-FFF2-40B4-BE49-F238E27FC236}">
                <a16:creationId xmlns:a16="http://schemas.microsoft.com/office/drawing/2014/main" id="{3B9DCC83-A253-4BEE-8D90-E14CF928FBFB}"/>
              </a:ext>
            </a:extLst>
          </p:cNvPr>
          <p:cNvSpPr txBox="1"/>
          <p:nvPr/>
        </p:nvSpPr>
        <p:spPr>
          <a:xfrm>
            <a:off x="4343400" y="4618484"/>
            <a:ext cx="9371490" cy="583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630"/>
              </a:lnSpc>
            </a:pPr>
            <a:r>
              <a:rPr lang="en-US" sz="7000" dirty="0">
                <a:solidFill>
                  <a:srgbClr val="FFFFFF"/>
                </a:solidFill>
                <a:latin typeface="+mj-lt"/>
              </a:rPr>
              <a:t>Thank you</a:t>
            </a:r>
            <a:r>
              <a:rPr lang="ru-RU" sz="7000" dirty="0">
                <a:solidFill>
                  <a:srgbClr val="FFFFFF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38998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CC0B3523-97BF-4E8E-AA07-C76877EA7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457700"/>
            <a:ext cx="4038600" cy="8382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Population: 7,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0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</a:rPr>
              <a:t>mln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. </a:t>
            </a:r>
            <a:endParaRPr lang="ru-KG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Объект 7" descr="Группа людей со сплошной заливкой">
            <a:extLst>
              <a:ext uri="{FF2B5EF4-FFF2-40B4-BE49-F238E27FC236}">
                <a16:creationId xmlns:a16="http://schemas.microsoft.com/office/drawing/2014/main" id="{1568AC77-3209-4781-A9DD-991DF5D3A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4600" y="2857500"/>
            <a:ext cx="1524000" cy="1447800"/>
          </a:xfrm>
        </p:spPr>
      </p:pic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2BFFDE97-8F20-47B2-8FF3-E62732D3F2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1282339"/>
              </p:ext>
            </p:extLst>
          </p:nvPr>
        </p:nvGraphicFramePr>
        <p:xfrm>
          <a:off x="4495800" y="5715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Рисунок 11" descr="Монеты со сплошной заливкой">
            <a:extLst>
              <a:ext uri="{FF2B5EF4-FFF2-40B4-BE49-F238E27FC236}">
                <a16:creationId xmlns:a16="http://schemas.microsoft.com/office/drawing/2014/main" id="{A3FB185A-90C9-4A22-A5FF-B11192989E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24800" y="3124200"/>
            <a:ext cx="914400" cy="914400"/>
          </a:xfrm>
          <a:prstGeom prst="rect">
            <a:avLst/>
          </a:prstGeom>
        </p:spPr>
      </p:pic>
      <p:sp>
        <p:nvSpPr>
          <p:cNvPr id="13" name="Заголовок 8">
            <a:extLst>
              <a:ext uri="{FF2B5EF4-FFF2-40B4-BE49-F238E27FC236}">
                <a16:creationId xmlns:a16="http://schemas.microsoft.com/office/drawing/2014/main" id="{1A74F469-CA91-4E19-A3E1-0EA3E83B1853}"/>
              </a:ext>
            </a:extLst>
          </p:cNvPr>
          <p:cNvSpPr txBox="1">
            <a:spLocks/>
          </p:cNvSpPr>
          <p:nvPr/>
        </p:nvSpPr>
        <p:spPr>
          <a:xfrm>
            <a:off x="6362700" y="4457700"/>
            <a:ext cx="4038600" cy="1257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GDP: $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13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7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</a:rPr>
              <a:t>bln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GDP per capita: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$1 969  </a:t>
            </a:r>
            <a:endParaRPr lang="ru-KG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075A481-5FA5-4FF6-9B90-0ED526DBF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781050"/>
            <a:ext cx="1206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B8199E8-1774-4F32-BA11-0F05352334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15800" y="2552700"/>
            <a:ext cx="3117171" cy="1752600"/>
          </a:xfrm>
          <a:prstGeom prst="rect">
            <a:avLst/>
          </a:prstGeom>
        </p:spPr>
      </p:pic>
      <p:sp>
        <p:nvSpPr>
          <p:cNvPr id="26" name="Заголовок 8">
            <a:extLst>
              <a:ext uri="{FF2B5EF4-FFF2-40B4-BE49-F238E27FC236}">
                <a16:creationId xmlns:a16="http://schemas.microsoft.com/office/drawing/2014/main" id="{90124039-03EF-440A-98E7-A34D4B6A44E6}"/>
              </a:ext>
            </a:extLst>
          </p:cNvPr>
          <p:cNvSpPr txBox="1">
            <a:spLocks/>
          </p:cNvSpPr>
          <p:nvPr/>
        </p:nvSpPr>
        <p:spPr>
          <a:xfrm>
            <a:off x="11506200" y="4457699"/>
            <a:ext cx="4267200" cy="1257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Territory: </a:t>
            </a:r>
            <a:r>
              <a:rPr lang="ru-KG" sz="2800" b="1" dirty="0">
                <a:solidFill>
                  <a:schemeClr val="bg1">
                    <a:lumMod val="95000"/>
                  </a:schemeClr>
                </a:solidFill>
              </a:rPr>
              <a:t>199 951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sq.km</a:t>
            </a:r>
          </a:p>
          <a:p>
            <a:r>
              <a:rPr lang="en-US" sz="3300" b="1" dirty="0">
                <a:solidFill>
                  <a:schemeClr val="bg1">
                    <a:lumMod val="95000"/>
                  </a:schemeClr>
                </a:solidFill>
              </a:rPr>
              <a:t>Mountains: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 more than 95%</a:t>
            </a:r>
            <a:endParaRPr lang="ru-KG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5" name="Рисунок 24" descr="Тенденция к повышению со сплошной заливкой">
            <a:extLst>
              <a:ext uri="{FF2B5EF4-FFF2-40B4-BE49-F238E27FC236}">
                <a16:creationId xmlns:a16="http://schemas.microsoft.com/office/drawing/2014/main" id="{2DEFA188-0626-4663-99E3-CC172EE55D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14600" y="6683188"/>
            <a:ext cx="1371600" cy="1371600"/>
          </a:xfrm>
          <a:prstGeom prst="rect">
            <a:avLst/>
          </a:prstGeom>
        </p:spPr>
      </p:pic>
      <p:sp>
        <p:nvSpPr>
          <p:cNvPr id="38" name="Заголовок 8">
            <a:extLst>
              <a:ext uri="{FF2B5EF4-FFF2-40B4-BE49-F238E27FC236}">
                <a16:creationId xmlns:a16="http://schemas.microsoft.com/office/drawing/2014/main" id="{283A7925-DE0E-4A52-AB9E-DAFE5736F4F0}"/>
              </a:ext>
            </a:extLst>
          </p:cNvPr>
          <p:cNvSpPr txBox="1">
            <a:spLocks/>
          </p:cNvSpPr>
          <p:nvPr/>
        </p:nvSpPr>
        <p:spPr>
          <a:xfrm>
            <a:off x="1600200" y="8104920"/>
            <a:ext cx="4038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Inflation: 7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.3%</a:t>
            </a:r>
            <a:endParaRPr lang="ru-KG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37" name="Схема 36">
            <a:extLst>
              <a:ext uri="{FF2B5EF4-FFF2-40B4-BE49-F238E27FC236}">
                <a16:creationId xmlns:a16="http://schemas.microsoft.com/office/drawing/2014/main" id="{974BD112-3046-41AA-A268-F1F481DAE0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1709501"/>
              </p:ext>
            </p:extLst>
          </p:nvPr>
        </p:nvGraphicFramePr>
        <p:xfrm>
          <a:off x="12039600" y="6515100"/>
          <a:ext cx="44958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40" name="Рисунок 39" descr="Земной шар: Азия со сплошной заливкой">
            <a:extLst>
              <a:ext uri="{FF2B5EF4-FFF2-40B4-BE49-F238E27FC236}">
                <a16:creationId xmlns:a16="http://schemas.microsoft.com/office/drawing/2014/main" id="{95CA9FF1-A955-4773-A125-D14A85C0C2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956884" y="6515100"/>
            <a:ext cx="1371600" cy="1371600"/>
          </a:xfrm>
          <a:prstGeom prst="rect">
            <a:avLst/>
          </a:prstGeom>
        </p:spPr>
      </p:pic>
      <p:sp>
        <p:nvSpPr>
          <p:cNvPr id="43" name="Заголовок 8">
            <a:extLst>
              <a:ext uri="{FF2B5EF4-FFF2-40B4-BE49-F238E27FC236}">
                <a16:creationId xmlns:a16="http://schemas.microsoft.com/office/drawing/2014/main" id="{4ADC2CD5-EA00-4914-B3E7-6534DA7922E6}"/>
              </a:ext>
            </a:extLst>
          </p:cNvPr>
          <p:cNvSpPr txBox="1">
            <a:spLocks/>
          </p:cNvSpPr>
          <p:nvPr/>
        </p:nvSpPr>
        <p:spPr>
          <a:xfrm>
            <a:off x="6623384" y="8039100"/>
            <a:ext cx="4882816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Emigrants: 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651 000</a:t>
            </a:r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Money transfers: $</a:t>
            </a:r>
            <a:r>
              <a:rPr lang="ru-RU" sz="3600" b="1" dirty="0">
                <a:solidFill>
                  <a:schemeClr val="bg1">
                    <a:lumMod val="95000"/>
                  </a:schemeClr>
                </a:solidFill>
              </a:rPr>
              <a:t>2,7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</a:rPr>
              <a:t>bln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(20% of GDP)</a:t>
            </a:r>
            <a:endParaRPr lang="ru-KG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941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5">
            <a:extLst>
              <a:ext uri="{FF2B5EF4-FFF2-40B4-BE49-F238E27FC236}">
                <a16:creationId xmlns:a16="http://schemas.microsoft.com/office/drawing/2014/main" id="{F939AE10-19FC-4B99-B436-B01663EB0DFA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4000500" y="500063"/>
            <a:ext cx="9601200" cy="971550"/>
          </a:xfrm>
        </p:spPr>
        <p:txBody>
          <a:bodyPr rtlCol="0">
            <a:noAutofit/>
          </a:bodyPr>
          <a:lstStyle/>
          <a:p>
            <a:pPr marL="68580" indent="0" algn="ctr">
              <a:lnSpc>
                <a:spcPct val="80000"/>
              </a:lnSpc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altLang="ko-KR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굴림" charset="-127"/>
              </a:rPr>
              <a:t>Elet</a:t>
            </a:r>
            <a:r>
              <a:rPr lang="en-US" altLang="ko-K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굴림" charset="-127"/>
              </a:rPr>
              <a:t>-Capital</a:t>
            </a:r>
            <a:r>
              <a:rPr lang="ru-RU" altLang="ko-K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굴림" charset="-127"/>
              </a:rPr>
              <a:t> </a:t>
            </a:r>
            <a:r>
              <a:rPr lang="en-US" altLang="ko-K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굴림" charset="-127"/>
              </a:rPr>
              <a:t>(2023)</a:t>
            </a:r>
          </a:p>
          <a:p>
            <a:pPr marL="68580" indent="0">
              <a:lnSpc>
                <a:spcPct val="80000"/>
              </a:lnSpc>
              <a:buClr>
                <a:schemeClr val="accent6">
                  <a:lumMod val="75000"/>
                </a:schemeClr>
              </a:buClr>
              <a:buNone/>
              <a:defRPr/>
            </a:pPr>
            <a:endParaRPr lang="ru-RU" altLang="ko-K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굴림" charset="-127"/>
            </a:endParaRPr>
          </a:p>
          <a:p>
            <a:pPr marL="68580" indent="0">
              <a:lnSpc>
                <a:spcPct val="80000"/>
              </a:lnSpc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altLang="ko-KR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굴림" charset="-127"/>
              </a:rPr>
              <a:t> </a:t>
            </a:r>
            <a:endParaRPr lang="en-US" altLang="ko-KR" sz="3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굴림" charset="-127"/>
            </a:endParaRPr>
          </a:p>
          <a:p>
            <a:pPr indent="-274320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 3" charset="2"/>
              <a:buChar char=""/>
              <a:defRPr/>
            </a:pPr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F39190C1-7A24-456B-920A-971BAFFA11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940735"/>
              </p:ext>
            </p:extLst>
          </p:nvPr>
        </p:nvGraphicFramePr>
        <p:xfrm>
          <a:off x="1600200" y="1790700"/>
          <a:ext cx="14706600" cy="7781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07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9925BE6-38EE-481F-BF64-EED8147B30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E9925BE6-38EE-481F-BF64-EED8147B30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51D1DA-3D20-49AE-97D4-2C6B4B7DA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3651D1DA-3D20-49AE-97D4-2C6B4B7DAF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B323E7-DF17-47AE-9F29-D1BCD9506D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0DB323E7-DF17-47AE-9F29-D1BCD9506D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FE237E6-FED5-4319-A2D6-7C00CD0562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5FE237E6-FED5-4319-A2D6-7C00CD0562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E5B41D-D0ED-4DE6-B59A-AF77C5222B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DEE5B41D-D0ED-4DE6-B59A-AF77C5222B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7C8ADE-B98B-4F68-A620-E5EDA9B4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A67C8ADE-B98B-4F68-A620-E5EDA9B41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7B7914-899A-4130-9E90-C007E2B8EA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F77B7914-899A-4130-9E90-C007E2B8EA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94580C-79A2-4D76-836B-7236D5815C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9494580C-79A2-4D76-836B-7236D5815C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B600F1-713B-4396-9C09-8700C06E90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B4B600F1-713B-4396-9C09-8700C06E90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06848F-23BE-40E7-AAD0-A1F9391A1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4E06848F-23BE-40E7-AAD0-A1F9391A1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FA3CF00-B2D6-491E-B6EA-E2A765CA7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5FA3CF00-B2D6-491E-B6EA-E2A765CA74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041277-C610-4529-A357-71D2D43A4A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CD041277-C610-4529-A357-71D2D43A4A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вал 32">
            <a:extLst>
              <a:ext uri="{FF2B5EF4-FFF2-40B4-BE49-F238E27FC236}">
                <a16:creationId xmlns:a16="http://schemas.microsoft.com/office/drawing/2014/main" id="{40639B30-88A9-470F-A55F-2EAB72DD9BCF}"/>
              </a:ext>
            </a:extLst>
          </p:cNvPr>
          <p:cNvSpPr/>
          <p:nvPr/>
        </p:nvSpPr>
        <p:spPr>
          <a:xfrm rot="5400000">
            <a:off x="-484611" y="-166489"/>
            <a:ext cx="12594531" cy="12758698"/>
          </a:xfrm>
          <a:prstGeom prst="ellipse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AutoShape 3">
            <a:extLst>
              <a:ext uri="{FF2B5EF4-FFF2-40B4-BE49-F238E27FC236}">
                <a16:creationId xmlns:a16="http://schemas.microsoft.com/office/drawing/2014/main" id="{D533A627-7F8D-421E-9B27-4899F587D88C}"/>
              </a:ext>
            </a:extLst>
          </p:cNvPr>
          <p:cNvSpPr/>
          <p:nvPr/>
        </p:nvSpPr>
        <p:spPr>
          <a:xfrm>
            <a:off x="12039600" y="425431"/>
            <a:ext cx="5905500" cy="1477697"/>
          </a:xfrm>
          <a:prstGeom prst="rect">
            <a:avLst/>
          </a:prstGeom>
          <a:gradFill flip="none" rotWithShape="1">
            <a:gsLst>
              <a:gs pos="8000">
                <a:srgbClr val="E2BB99"/>
              </a:gs>
              <a:gs pos="0">
                <a:srgbClr val="D8A578"/>
              </a:gs>
              <a:gs pos="100000">
                <a:srgbClr val="29267D"/>
              </a:gs>
            </a:gsLst>
            <a:lin ang="18900000" scaled="1"/>
            <a:tileRect/>
          </a:gradFill>
        </p:spPr>
      </p:sp>
      <p:sp>
        <p:nvSpPr>
          <p:cNvPr id="37" name="AutoShape 5">
            <a:extLst>
              <a:ext uri="{FF2B5EF4-FFF2-40B4-BE49-F238E27FC236}">
                <a16:creationId xmlns:a16="http://schemas.microsoft.com/office/drawing/2014/main" id="{6F038D6A-368A-4344-9D1B-D676C5547F20}"/>
              </a:ext>
            </a:extLst>
          </p:cNvPr>
          <p:cNvSpPr/>
          <p:nvPr/>
        </p:nvSpPr>
        <p:spPr>
          <a:xfrm>
            <a:off x="7543800" y="425430"/>
            <a:ext cx="10401300" cy="1"/>
          </a:xfrm>
          <a:prstGeom prst="line">
            <a:avLst/>
          </a:prstGeom>
          <a:ln w="9525" cap="rnd">
            <a:solidFill>
              <a:srgbClr val="D8A578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8" name="Group 8">
            <a:extLst>
              <a:ext uri="{FF2B5EF4-FFF2-40B4-BE49-F238E27FC236}">
                <a16:creationId xmlns:a16="http://schemas.microsoft.com/office/drawing/2014/main" id="{6728C23D-6E63-40F1-9930-9D6C902FE814}"/>
              </a:ext>
            </a:extLst>
          </p:cNvPr>
          <p:cNvGrpSpPr/>
          <p:nvPr/>
        </p:nvGrpSpPr>
        <p:grpSpPr>
          <a:xfrm>
            <a:off x="11734800" y="949150"/>
            <a:ext cx="6297130" cy="961070"/>
            <a:chOff x="0" y="119602"/>
            <a:chExt cx="9638184" cy="1281428"/>
          </a:xfrm>
        </p:grpSpPr>
        <p:sp>
          <p:nvSpPr>
            <p:cNvPr id="39" name="TextBox 9">
              <a:extLst>
                <a:ext uri="{FF2B5EF4-FFF2-40B4-BE49-F238E27FC236}">
                  <a16:creationId xmlns:a16="http://schemas.microsoft.com/office/drawing/2014/main" id="{CF4D4CD9-FBC6-4824-BA4A-4FC3DC3EBCEE}"/>
                </a:ext>
              </a:extLst>
            </p:cNvPr>
            <p:cNvSpPr txBox="1"/>
            <p:nvPr/>
          </p:nvSpPr>
          <p:spPr>
            <a:xfrm>
              <a:off x="1190388" y="119602"/>
              <a:ext cx="8447796" cy="725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3948"/>
                </a:lnSpc>
              </a:pPr>
              <a:r>
                <a:rPr lang="en-US" sz="5000">
                  <a:solidFill>
                    <a:srgbClr val="29267D"/>
                  </a:solidFill>
                </a:rPr>
                <a:t>Activity</a:t>
              </a:r>
              <a:endParaRPr lang="en-US" sz="5000" dirty="0">
                <a:solidFill>
                  <a:srgbClr val="29267D"/>
                </a:solidFill>
              </a:endParaRPr>
            </a:p>
          </p:txBody>
        </p:sp>
        <p:sp>
          <p:nvSpPr>
            <p:cNvPr id="40" name="TextBox 10">
              <a:extLst>
                <a:ext uri="{FF2B5EF4-FFF2-40B4-BE49-F238E27FC236}">
                  <a16:creationId xmlns:a16="http://schemas.microsoft.com/office/drawing/2014/main" id="{8F657573-F00F-48AF-80EF-ECDDE5B1DE0A}"/>
                </a:ext>
              </a:extLst>
            </p:cNvPr>
            <p:cNvSpPr txBox="1"/>
            <p:nvPr/>
          </p:nvSpPr>
          <p:spPr>
            <a:xfrm>
              <a:off x="0" y="974298"/>
              <a:ext cx="8447795" cy="426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1"/>
                </a:lnSpc>
              </a:pPr>
              <a:endParaRPr/>
            </a:p>
          </p:txBody>
        </p:sp>
      </p:grp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3BEE6E6E-A47C-4458-8272-317CE57073E2}"/>
              </a:ext>
            </a:extLst>
          </p:cNvPr>
          <p:cNvSpPr/>
          <p:nvPr/>
        </p:nvSpPr>
        <p:spPr>
          <a:xfrm>
            <a:off x="-39260" y="3173605"/>
            <a:ext cx="7860179" cy="5217581"/>
          </a:xfrm>
          <a:prstGeom prst="rect">
            <a:avLst/>
          </a:prstGeom>
          <a:solidFill>
            <a:srgbClr val="30364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F10529EF-39A3-422A-B2DA-CF3BD2BD961C}"/>
              </a:ext>
            </a:extLst>
          </p:cNvPr>
          <p:cNvSpPr/>
          <p:nvPr/>
        </p:nvSpPr>
        <p:spPr>
          <a:xfrm>
            <a:off x="7828406" y="3173604"/>
            <a:ext cx="3486150" cy="5217582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20FC3F5-D60F-420A-80CE-2CF1C0A7C5EA}"/>
              </a:ext>
            </a:extLst>
          </p:cNvPr>
          <p:cNvSpPr/>
          <p:nvPr/>
        </p:nvSpPr>
        <p:spPr>
          <a:xfrm>
            <a:off x="11313584" y="3173604"/>
            <a:ext cx="3486150" cy="5217582"/>
          </a:xfrm>
          <a:prstGeom prst="rect">
            <a:avLst/>
          </a:prstGeom>
          <a:solidFill>
            <a:srgbClr val="24AA95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3C57012E-C41C-46DC-A2C7-90F727493D6E}"/>
              </a:ext>
            </a:extLst>
          </p:cNvPr>
          <p:cNvSpPr/>
          <p:nvPr/>
        </p:nvSpPr>
        <p:spPr>
          <a:xfrm>
            <a:off x="14798762" y="3173604"/>
            <a:ext cx="3486150" cy="5217582"/>
          </a:xfrm>
          <a:prstGeom prst="rect">
            <a:avLst/>
          </a:prstGeom>
          <a:solidFill>
            <a:srgbClr val="A5BE6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90ABBE20-88FC-4644-865F-8B81E3E82845}"/>
              </a:ext>
            </a:extLst>
          </p:cNvPr>
          <p:cNvSpPr/>
          <p:nvPr/>
        </p:nvSpPr>
        <p:spPr>
          <a:xfrm>
            <a:off x="1610762" y="5992202"/>
            <a:ext cx="3720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a typeface="Open Sans Bold" panose="020B0806030504020204" pitchFamily="34" charset="0"/>
                <a:cs typeface="Open Sans Bold" panose="020B0806030504020204" pitchFamily="34" charset="0"/>
              </a:rPr>
              <a:t>Improving housing affordability</a:t>
            </a:r>
            <a:endParaRPr lang="ru-RU" sz="2400" dirty="0">
              <a:solidFill>
                <a:schemeClr val="bg1"/>
              </a:solidFill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6" name="Объект 2">
            <a:extLst>
              <a:ext uri="{FF2B5EF4-FFF2-40B4-BE49-F238E27FC236}">
                <a16:creationId xmlns:a16="http://schemas.microsoft.com/office/drawing/2014/main" id="{08CCDCFC-F583-4865-996A-78A591864AF5}"/>
              </a:ext>
            </a:extLst>
          </p:cNvPr>
          <p:cNvSpPr txBox="1">
            <a:spLocks/>
          </p:cNvSpPr>
          <p:nvPr/>
        </p:nvSpPr>
        <p:spPr>
          <a:xfrm>
            <a:off x="7903568" y="6160898"/>
            <a:ext cx="3216128" cy="1468094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improvement of housing conditions of citizens of the Kyrgyz Republic</a:t>
            </a:r>
            <a:endParaRPr lang="ru-RU" sz="2400" dirty="0">
              <a:solidFill>
                <a:schemeClr val="bg1"/>
              </a:solidFill>
              <a:latin typeface="+mj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47" name="Picture 4" descr="Похожее изображение">
            <a:extLst>
              <a:ext uri="{FF2B5EF4-FFF2-40B4-BE49-F238E27FC236}">
                <a16:creationId xmlns:a16="http://schemas.microsoft.com/office/drawing/2014/main" id="{14BB2C8F-73C0-4610-83F4-A85E7F1BF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168" y="3377713"/>
            <a:ext cx="1665823" cy="166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Объект 2">
            <a:extLst>
              <a:ext uri="{FF2B5EF4-FFF2-40B4-BE49-F238E27FC236}">
                <a16:creationId xmlns:a16="http://schemas.microsoft.com/office/drawing/2014/main" id="{276BD0CE-226A-40DF-BD1E-8CF7E8D0EF2F}"/>
              </a:ext>
            </a:extLst>
          </p:cNvPr>
          <p:cNvSpPr txBox="1">
            <a:spLocks/>
          </p:cNvSpPr>
          <p:nvPr/>
        </p:nvSpPr>
        <p:spPr>
          <a:xfrm>
            <a:off x="8454591" y="5166435"/>
            <a:ext cx="2217834" cy="526298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  <a:ea typeface="Open Sans Bold" panose="020B0806030504020204" pitchFamily="34" charset="0"/>
                <a:cs typeface="Open Sans Bold" panose="020B0806030504020204" pitchFamily="34" charset="0"/>
              </a:rPr>
              <a:t>Mission</a:t>
            </a:r>
            <a:endParaRPr lang="ru-RU" sz="2800" b="1" dirty="0">
              <a:solidFill>
                <a:schemeClr val="bg1"/>
              </a:solidFill>
              <a:latin typeface="+mn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49" name="Picture 6" descr="Картинки по запросу vote icon png">
            <a:extLst>
              <a:ext uri="{FF2B5EF4-FFF2-40B4-BE49-F238E27FC236}">
                <a16:creationId xmlns:a16="http://schemas.microsoft.com/office/drawing/2014/main" id="{DC620D00-04E1-464C-BDBF-560B6380E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8908" y="3438359"/>
            <a:ext cx="1556310" cy="155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Картинки по запросу magnifier icon png">
            <a:extLst>
              <a:ext uri="{FF2B5EF4-FFF2-40B4-BE49-F238E27FC236}">
                <a16:creationId xmlns:a16="http://schemas.microsoft.com/office/drawing/2014/main" id="{3A25D5C9-523A-4102-8BA0-62B2A742A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918" y="3527228"/>
            <a:ext cx="1483520" cy="148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Объект 2">
            <a:extLst>
              <a:ext uri="{FF2B5EF4-FFF2-40B4-BE49-F238E27FC236}">
                <a16:creationId xmlns:a16="http://schemas.microsoft.com/office/drawing/2014/main" id="{61252026-61F5-4B4F-941E-8618E43ED66B}"/>
              </a:ext>
            </a:extLst>
          </p:cNvPr>
          <p:cNvSpPr txBox="1">
            <a:spLocks/>
          </p:cNvSpPr>
          <p:nvPr/>
        </p:nvSpPr>
        <p:spPr>
          <a:xfrm>
            <a:off x="11625043" y="5166435"/>
            <a:ext cx="3053765" cy="526298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  <a:ea typeface="Open Sans Bold" panose="020B0806030504020204" pitchFamily="34" charset="0"/>
                <a:cs typeface="Open Sans Bold" panose="020B0806030504020204" pitchFamily="34" charset="0"/>
              </a:rPr>
              <a:t>Purpose</a:t>
            </a:r>
            <a:endParaRPr lang="ru-RU" sz="2800" b="1" dirty="0">
              <a:solidFill>
                <a:schemeClr val="bg1"/>
              </a:solidFill>
              <a:latin typeface="+mn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2" name="Объект 2">
            <a:extLst>
              <a:ext uri="{FF2B5EF4-FFF2-40B4-BE49-F238E27FC236}">
                <a16:creationId xmlns:a16="http://schemas.microsoft.com/office/drawing/2014/main" id="{3919FAC8-031D-47E7-A06F-36193AB1AD7B}"/>
              </a:ext>
            </a:extLst>
          </p:cNvPr>
          <p:cNvSpPr txBox="1">
            <a:spLocks/>
          </p:cNvSpPr>
          <p:nvPr/>
        </p:nvSpPr>
        <p:spPr>
          <a:xfrm>
            <a:off x="14913359" y="5181090"/>
            <a:ext cx="3420638" cy="526298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  <a:ea typeface="Open Sans Bold" panose="020B0806030504020204" pitchFamily="34" charset="0"/>
                <a:cs typeface="Open Sans Bold" panose="020B0806030504020204" pitchFamily="34" charset="0"/>
              </a:rPr>
              <a:t>Vision</a:t>
            </a:r>
            <a:endParaRPr lang="ru-RU" sz="2800" b="1" dirty="0">
              <a:solidFill>
                <a:schemeClr val="bg1"/>
              </a:solidFill>
              <a:latin typeface="+mn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3" name="Объект 2">
            <a:extLst>
              <a:ext uri="{FF2B5EF4-FFF2-40B4-BE49-F238E27FC236}">
                <a16:creationId xmlns:a16="http://schemas.microsoft.com/office/drawing/2014/main" id="{C91CA2A5-0C68-4E54-8932-4906CA0FEB2C}"/>
              </a:ext>
            </a:extLst>
          </p:cNvPr>
          <p:cNvSpPr txBox="1">
            <a:spLocks/>
          </p:cNvSpPr>
          <p:nvPr/>
        </p:nvSpPr>
        <p:spPr>
          <a:xfrm>
            <a:off x="11380734" y="6172922"/>
            <a:ext cx="3367227" cy="1468094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creation of a sustainable housing finance system for citizens of the Kyrgyz Republic</a:t>
            </a:r>
            <a:endParaRPr lang="ru-RU" sz="2400" dirty="0">
              <a:solidFill>
                <a:schemeClr val="bg1"/>
              </a:solidFill>
              <a:latin typeface="+mj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4" name="Объект 2">
            <a:extLst>
              <a:ext uri="{FF2B5EF4-FFF2-40B4-BE49-F238E27FC236}">
                <a16:creationId xmlns:a16="http://schemas.microsoft.com/office/drawing/2014/main" id="{71FA3D95-F375-40B6-AF51-08D470DC1DC1}"/>
              </a:ext>
            </a:extLst>
          </p:cNvPr>
          <p:cNvSpPr txBox="1">
            <a:spLocks/>
          </p:cNvSpPr>
          <p:nvPr/>
        </p:nvSpPr>
        <p:spPr>
          <a:xfrm>
            <a:off x="14994842" y="6172922"/>
            <a:ext cx="3142193" cy="1468094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+mj-lt"/>
                <a:ea typeface="Open Sans Bold" panose="020B0806030504020204" pitchFamily="34" charset="0"/>
                <a:cs typeface="Open Sans Bold" panose="020B0806030504020204" pitchFamily="34" charset="0"/>
              </a:rPr>
              <a:t>Transformation into a financial institution for development in the housing sector</a:t>
            </a:r>
            <a:endParaRPr lang="ru-RU" sz="2400" dirty="0">
              <a:solidFill>
                <a:schemeClr val="bg1"/>
              </a:solidFill>
              <a:latin typeface="+mj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3FF73C2B-A37F-4926-A212-D5331C918835}"/>
              </a:ext>
            </a:extLst>
          </p:cNvPr>
          <p:cNvCxnSpPr/>
          <p:nvPr/>
        </p:nvCxnSpPr>
        <p:spPr>
          <a:xfrm>
            <a:off x="2887730" y="5719182"/>
            <a:ext cx="1239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F1DB1593-9F2B-48F1-B3DD-3EBA5C3420BA}"/>
              </a:ext>
            </a:extLst>
          </p:cNvPr>
          <p:cNvCxnSpPr/>
          <p:nvPr/>
        </p:nvCxnSpPr>
        <p:spPr>
          <a:xfrm>
            <a:off x="8991600" y="5719182"/>
            <a:ext cx="1239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027C5FE8-129B-4D06-BD39-87D1166EC1B7}"/>
              </a:ext>
            </a:extLst>
          </p:cNvPr>
          <p:cNvCxnSpPr/>
          <p:nvPr/>
        </p:nvCxnSpPr>
        <p:spPr>
          <a:xfrm>
            <a:off x="12532025" y="5692733"/>
            <a:ext cx="1239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8656AD35-0295-475A-8774-53ABED8D95A7}"/>
              </a:ext>
            </a:extLst>
          </p:cNvPr>
          <p:cNvCxnSpPr/>
          <p:nvPr/>
        </p:nvCxnSpPr>
        <p:spPr>
          <a:xfrm>
            <a:off x="16003778" y="5753012"/>
            <a:ext cx="1239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Объект 2">
            <a:extLst>
              <a:ext uri="{FF2B5EF4-FFF2-40B4-BE49-F238E27FC236}">
                <a16:creationId xmlns:a16="http://schemas.microsoft.com/office/drawing/2014/main" id="{53A88608-AA54-450D-9836-332C13DB4269}"/>
              </a:ext>
            </a:extLst>
          </p:cNvPr>
          <p:cNvSpPr txBox="1">
            <a:spLocks/>
          </p:cNvSpPr>
          <p:nvPr/>
        </p:nvSpPr>
        <p:spPr>
          <a:xfrm>
            <a:off x="2398713" y="5229353"/>
            <a:ext cx="2217834" cy="526298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chemeClr val="bg2">
                    <a:lumMod val="25000"/>
                  </a:schemeClr>
                </a:solidFill>
                <a:latin typeface="Agency FB" panose="020B0503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  <a:ea typeface="Open Sans Bold" panose="020B0806030504020204" pitchFamily="34" charset="0"/>
                <a:cs typeface="Open Sans Bold" panose="020B0806030504020204" pitchFamily="34" charset="0"/>
              </a:rPr>
              <a:t>Strategy</a:t>
            </a:r>
            <a:endParaRPr lang="ru-RU" sz="2800" b="1" dirty="0">
              <a:solidFill>
                <a:schemeClr val="bg1"/>
              </a:solidFill>
              <a:latin typeface="+mn-lt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60" name="Picture 4" descr="Развитие – Бесплатные иконки: технологии">
            <a:extLst>
              <a:ext uri="{FF2B5EF4-FFF2-40B4-BE49-F238E27FC236}">
                <a16:creationId xmlns:a16="http://schemas.microsoft.com/office/drawing/2014/main" id="{346C6EBC-310E-47DF-916B-F05612464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727" y="3483999"/>
            <a:ext cx="1659501" cy="165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AutoShape 5">
            <a:extLst>
              <a:ext uri="{FF2B5EF4-FFF2-40B4-BE49-F238E27FC236}">
                <a16:creationId xmlns:a16="http://schemas.microsoft.com/office/drawing/2014/main" id="{2C90CFC5-F477-4192-A007-CAE133FD882E}"/>
              </a:ext>
            </a:extLst>
          </p:cNvPr>
          <p:cNvSpPr/>
          <p:nvPr/>
        </p:nvSpPr>
        <p:spPr>
          <a:xfrm>
            <a:off x="7543800" y="1895812"/>
            <a:ext cx="10401300" cy="0"/>
          </a:xfrm>
          <a:prstGeom prst="line">
            <a:avLst/>
          </a:prstGeom>
          <a:ln w="9525" cap="rnd">
            <a:solidFill>
              <a:srgbClr val="D8A578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31991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6CDEF41B-0315-41C1-8638-C77112D6D5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1118914"/>
              </p:ext>
            </p:extLst>
          </p:nvPr>
        </p:nvGraphicFramePr>
        <p:xfrm>
          <a:off x="114300" y="342900"/>
          <a:ext cx="17487900" cy="9524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22769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-5400000">
            <a:off x="14221601" y="4098772"/>
            <a:ext cx="1872943" cy="0"/>
          </a:xfrm>
          <a:prstGeom prst="line">
            <a:avLst/>
          </a:prstGeom>
          <a:ln w="28575" cap="rnd">
            <a:solidFill>
              <a:srgbClr val="FFFFFF">
                <a:alpha val="66667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0000">
            <a:off x="14640029" y="6055744"/>
            <a:ext cx="1078100" cy="0"/>
          </a:xfrm>
          <a:prstGeom prst="line">
            <a:avLst/>
          </a:prstGeom>
          <a:ln w="28575" cap="rnd">
            <a:solidFill>
              <a:srgbClr val="FFFFFF">
                <a:alpha val="66667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4682953" y="3775394"/>
            <a:ext cx="992251" cy="1764001"/>
            <a:chOff x="0" y="0"/>
            <a:chExt cx="1323001" cy="2352001"/>
          </a:xfrm>
        </p:grpSpPr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0" y="0"/>
              <a:ext cx="1323001" cy="2352001"/>
              <a:chOff x="0" y="0"/>
              <a:chExt cx="1270000" cy="225777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6351" y="0"/>
                <a:ext cx="1237228" cy="2257821"/>
              </a:xfrm>
              <a:custGeom>
                <a:avLst/>
                <a:gdLst/>
                <a:ahLst/>
                <a:cxnLst/>
                <a:rect l="l" t="t" r="r" b="b"/>
                <a:pathLst>
                  <a:path w="1237228" h="2257821">
                    <a:moveTo>
                      <a:pt x="618649" y="0"/>
                    </a:moveTo>
                    <a:cubicBezTo>
                      <a:pt x="501749" y="0"/>
                      <a:pt x="406982" y="94766"/>
                      <a:pt x="406982" y="211667"/>
                    </a:cubicBezTo>
                    <a:lnTo>
                      <a:pt x="406982" y="282222"/>
                    </a:lnTo>
                    <a:cubicBezTo>
                      <a:pt x="406982" y="399122"/>
                      <a:pt x="501749" y="493889"/>
                      <a:pt x="618649" y="493889"/>
                    </a:cubicBezTo>
                    <a:cubicBezTo>
                      <a:pt x="735549" y="493889"/>
                      <a:pt x="830316" y="399122"/>
                      <a:pt x="830316" y="282222"/>
                    </a:cubicBezTo>
                    <a:lnTo>
                      <a:pt x="830316" y="211667"/>
                    </a:lnTo>
                    <a:cubicBezTo>
                      <a:pt x="830316" y="94766"/>
                      <a:pt x="735549" y="0"/>
                      <a:pt x="618649" y="0"/>
                    </a:cubicBezTo>
                    <a:moveTo>
                      <a:pt x="399433" y="969998"/>
                    </a:moveTo>
                    <a:cubicBezTo>
                      <a:pt x="400632" y="961884"/>
                      <a:pt x="389202" y="958709"/>
                      <a:pt x="386027" y="966258"/>
                    </a:cubicBezTo>
                    <a:lnTo>
                      <a:pt x="232005" y="1325598"/>
                    </a:lnTo>
                    <a:cubicBezTo>
                      <a:pt x="209748" y="1377518"/>
                      <a:pt x="158672" y="1411161"/>
                      <a:pt x="102182" y="1411111"/>
                    </a:cubicBezTo>
                    <a:lnTo>
                      <a:pt x="37130" y="1411111"/>
                    </a:lnTo>
                    <a:cubicBezTo>
                      <a:pt x="25266" y="1411122"/>
                      <a:pt x="14190" y="1405168"/>
                      <a:pt x="7655" y="1395265"/>
                    </a:cubicBezTo>
                    <a:cubicBezTo>
                      <a:pt x="1120" y="1385363"/>
                      <a:pt x="0" y="1372839"/>
                      <a:pt x="4675" y="1361934"/>
                    </a:cubicBezTo>
                    <a:lnTo>
                      <a:pt x="195316" y="917222"/>
                    </a:lnTo>
                    <a:lnTo>
                      <a:pt x="265448" y="741821"/>
                    </a:lnTo>
                    <a:cubicBezTo>
                      <a:pt x="308318" y="634683"/>
                      <a:pt x="412094" y="564437"/>
                      <a:pt x="527491" y="564444"/>
                    </a:cubicBezTo>
                    <a:lnTo>
                      <a:pt x="709807" y="564444"/>
                    </a:lnTo>
                    <a:cubicBezTo>
                      <a:pt x="825204" y="564437"/>
                      <a:pt x="928980" y="634683"/>
                      <a:pt x="971850" y="741821"/>
                    </a:cubicBezTo>
                    <a:lnTo>
                      <a:pt x="1041982" y="917222"/>
                    </a:lnTo>
                    <a:lnTo>
                      <a:pt x="1232553" y="1361934"/>
                    </a:lnTo>
                    <a:cubicBezTo>
                      <a:pt x="1237228" y="1372839"/>
                      <a:pt x="1236108" y="1385363"/>
                      <a:pt x="1229572" y="1395265"/>
                    </a:cubicBezTo>
                    <a:cubicBezTo>
                      <a:pt x="1223037" y="1405168"/>
                      <a:pt x="1211962" y="1411122"/>
                      <a:pt x="1200097" y="1411111"/>
                    </a:cubicBezTo>
                    <a:lnTo>
                      <a:pt x="1135045" y="1411111"/>
                    </a:lnTo>
                    <a:cubicBezTo>
                      <a:pt x="1078607" y="1411105"/>
                      <a:pt x="1027601" y="1377471"/>
                      <a:pt x="1005364" y="1325598"/>
                    </a:cubicBezTo>
                    <a:lnTo>
                      <a:pt x="851341" y="966258"/>
                    </a:lnTo>
                    <a:cubicBezTo>
                      <a:pt x="848096" y="958709"/>
                      <a:pt x="836736" y="961884"/>
                      <a:pt x="837865" y="969998"/>
                    </a:cubicBezTo>
                    <a:lnTo>
                      <a:pt x="900871" y="1411111"/>
                    </a:lnTo>
                    <a:lnTo>
                      <a:pt x="968252" y="2219607"/>
                    </a:lnTo>
                    <a:cubicBezTo>
                      <a:pt x="969060" y="2229429"/>
                      <a:pt x="965723" y="2239141"/>
                      <a:pt x="959048" y="2246392"/>
                    </a:cubicBezTo>
                    <a:cubicBezTo>
                      <a:pt x="952374" y="2253643"/>
                      <a:pt x="942970" y="2257771"/>
                      <a:pt x="933115" y="2257778"/>
                    </a:cubicBezTo>
                    <a:lnTo>
                      <a:pt x="879281" y="2257778"/>
                    </a:lnTo>
                    <a:cubicBezTo>
                      <a:pt x="810300" y="2257786"/>
                      <a:pt x="751423" y="2207921"/>
                      <a:pt x="740075" y="2139879"/>
                    </a:cubicBezTo>
                    <a:lnTo>
                      <a:pt x="625705" y="1452880"/>
                    </a:lnTo>
                    <a:cubicBezTo>
                      <a:pt x="624364" y="1444978"/>
                      <a:pt x="613075" y="1444978"/>
                      <a:pt x="611735" y="1452880"/>
                    </a:cubicBezTo>
                    <a:lnTo>
                      <a:pt x="497293" y="2139879"/>
                    </a:lnTo>
                    <a:cubicBezTo>
                      <a:pt x="485942" y="2207948"/>
                      <a:pt x="427025" y="2257821"/>
                      <a:pt x="358017" y="2257778"/>
                    </a:cubicBezTo>
                    <a:lnTo>
                      <a:pt x="304183" y="2257778"/>
                    </a:lnTo>
                    <a:cubicBezTo>
                      <a:pt x="294328" y="2257771"/>
                      <a:pt x="284924" y="2253643"/>
                      <a:pt x="278250" y="2246392"/>
                    </a:cubicBezTo>
                    <a:cubicBezTo>
                      <a:pt x="271575" y="2239141"/>
                      <a:pt x="268238" y="2229429"/>
                      <a:pt x="269046" y="2219607"/>
                    </a:cubicBezTo>
                    <a:lnTo>
                      <a:pt x="336427" y="1411111"/>
                    </a:lnTo>
                    <a:lnTo>
                      <a:pt x="399433" y="969998"/>
                    </a:lnTo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18" name="Group 18"/>
          <p:cNvGrpSpPr/>
          <p:nvPr/>
        </p:nvGrpSpPr>
        <p:grpSpPr>
          <a:xfrm>
            <a:off x="526828" y="2530754"/>
            <a:ext cx="16338864" cy="653306"/>
            <a:chOff x="-21468" y="-702"/>
            <a:chExt cx="21785151" cy="871075"/>
          </a:xfrm>
        </p:grpSpPr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-21468" y="-702"/>
              <a:ext cx="21785151" cy="871075"/>
              <a:chOff x="-1254" y="-41"/>
              <a:chExt cx="1272509" cy="5088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-1254" y="-41"/>
                <a:ext cx="1272509" cy="50881"/>
              </a:xfrm>
              <a:custGeom>
                <a:avLst/>
                <a:gdLst/>
                <a:ahLst/>
                <a:cxnLst/>
                <a:rect l="l" t="t" r="r" b="b"/>
                <a:pathLst>
                  <a:path w="1272509" h="50881">
                    <a:moveTo>
                      <a:pt x="26654" y="41"/>
                    </a:moveTo>
                    <a:lnTo>
                      <a:pt x="1245854" y="41"/>
                    </a:lnTo>
                    <a:cubicBezTo>
                      <a:pt x="1254956" y="0"/>
                      <a:pt x="1263383" y="4833"/>
                      <a:pt x="1267946" y="12708"/>
                    </a:cubicBezTo>
                    <a:cubicBezTo>
                      <a:pt x="1272508" y="20584"/>
                      <a:pt x="1272508" y="30298"/>
                      <a:pt x="1267946" y="38174"/>
                    </a:cubicBezTo>
                    <a:cubicBezTo>
                      <a:pt x="1263383" y="46049"/>
                      <a:pt x="1254956" y="50882"/>
                      <a:pt x="1245854" y="50841"/>
                    </a:cubicBezTo>
                    <a:lnTo>
                      <a:pt x="26654" y="50841"/>
                    </a:lnTo>
                    <a:cubicBezTo>
                      <a:pt x="17552" y="50882"/>
                      <a:pt x="9125" y="46049"/>
                      <a:pt x="4562" y="38174"/>
                    </a:cubicBezTo>
                    <a:cubicBezTo>
                      <a:pt x="0" y="30298"/>
                      <a:pt x="0" y="20584"/>
                      <a:pt x="4562" y="12708"/>
                    </a:cubicBezTo>
                    <a:cubicBezTo>
                      <a:pt x="9125" y="4833"/>
                      <a:pt x="17552" y="0"/>
                      <a:pt x="26654" y="41"/>
                    </a:cubicBez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/>
              <a:lstStyle/>
              <a:p>
                <a:endParaRPr lang="ru-KG" dirty="0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-1254" y="-41"/>
                <a:ext cx="942870" cy="50881"/>
              </a:xfrm>
              <a:custGeom>
                <a:avLst/>
                <a:gdLst/>
                <a:ahLst/>
                <a:cxnLst/>
                <a:rect l="l" t="t" r="r" b="b"/>
                <a:pathLst>
                  <a:path w="1145509" h="50881">
                    <a:moveTo>
                      <a:pt x="26654" y="41"/>
                    </a:moveTo>
                    <a:lnTo>
                      <a:pt x="1118854" y="41"/>
                    </a:lnTo>
                    <a:cubicBezTo>
                      <a:pt x="1127956" y="0"/>
                      <a:pt x="1136383" y="4833"/>
                      <a:pt x="1140946" y="12708"/>
                    </a:cubicBezTo>
                    <a:cubicBezTo>
                      <a:pt x="1145508" y="20584"/>
                      <a:pt x="1145508" y="30298"/>
                      <a:pt x="1140946" y="38174"/>
                    </a:cubicBezTo>
                    <a:cubicBezTo>
                      <a:pt x="1136383" y="46049"/>
                      <a:pt x="1127956" y="50882"/>
                      <a:pt x="1118854" y="50841"/>
                    </a:cubicBezTo>
                    <a:lnTo>
                      <a:pt x="26654" y="50841"/>
                    </a:lnTo>
                    <a:cubicBezTo>
                      <a:pt x="17552" y="50882"/>
                      <a:pt x="9125" y="46049"/>
                      <a:pt x="4562" y="38174"/>
                    </a:cubicBezTo>
                    <a:cubicBezTo>
                      <a:pt x="0" y="30298"/>
                      <a:pt x="0" y="20584"/>
                      <a:pt x="4562" y="12708"/>
                    </a:cubicBezTo>
                    <a:cubicBezTo>
                      <a:pt x="9125" y="4833"/>
                      <a:pt x="17552" y="0"/>
                      <a:pt x="26654" y="41"/>
                    </a:cubicBezTo>
                    <a:close/>
                  </a:path>
                </a:pathLst>
              </a:custGeom>
              <a:solidFill>
                <a:srgbClr val="0099D8"/>
              </a:solidFill>
            </p:spPr>
            <p:txBody>
              <a:bodyPr/>
              <a:lstStyle/>
              <a:p>
                <a:endParaRPr lang="ru-KG" dirty="0"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466665" y="6057900"/>
            <a:ext cx="16338864" cy="653306"/>
            <a:chOff x="-21468" y="-702"/>
            <a:chExt cx="21785151" cy="871075"/>
          </a:xfrm>
        </p:grpSpPr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>
              <a:off x="-21468" y="-702"/>
              <a:ext cx="21785151" cy="871075"/>
              <a:chOff x="-1254" y="-41"/>
              <a:chExt cx="1272509" cy="5088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-1254" y="-41"/>
                <a:ext cx="1272509" cy="50881"/>
              </a:xfrm>
              <a:custGeom>
                <a:avLst/>
                <a:gdLst/>
                <a:ahLst/>
                <a:cxnLst/>
                <a:rect l="l" t="t" r="r" b="b"/>
                <a:pathLst>
                  <a:path w="1272509" h="50881">
                    <a:moveTo>
                      <a:pt x="26654" y="41"/>
                    </a:moveTo>
                    <a:lnTo>
                      <a:pt x="1245854" y="41"/>
                    </a:lnTo>
                    <a:cubicBezTo>
                      <a:pt x="1254956" y="0"/>
                      <a:pt x="1263383" y="4833"/>
                      <a:pt x="1267946" y="12708"/>
                    </a:cubicBezTo>
                    <a:cubicBezTo>
                      <a:pt x="1272508" y="20584"/>
                      <a:pt x="1272508" y="30298"/>
                      <a:pt x="1267946" y="38174"/>
                    </a:cubicBezTo>
                    <a:cubicBezTo>
                      <a:pt x="1263383" y="46049"/>
                      <a:pt x="1254956" y="50882"/>
                      <a:pt x="1245854" y="50841"/>
                    </a:cubicBezTo>
                    <a:lnTo>
                      <a:pt x="26654" y="50841"/>
                    </a:lnTo>
                    <a:cubicBezTo>
                      <a:pt x="17552" y="50882"/>
                      <a:pt x="9125" y="46049"/>
                      <a:pt x="4562" y="38174"/>
                    </a:cubicBezTo>
                    <a:cubicBezTo>
                      <a:pt x="0" y="30298"/>
                      <a:pt x="0" y="20584"/>
                      <a:pt x="4562" y="12708"/>
                    </a:cubicBezTo>
                    <a:cubicBezTo>
                      <a:pt x="9125" y="4833"/>
                      <a:pt x="17552" y="0"/>
                      <a:pt x="26654" y="41"/>
                    </a:cubicBezTo>
                    <a:close/>
                  </a:path>
                </a:pathLst>
              </a:custGeom>
              <a:solidFill>
                <a:srgbClr val="92D050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-1254" y="-41"/>
                <a:ext cx="788569" cy="50881"/>
              </a:xfrm>
              <a:custGeom>
                <a:avLst/>
                <a:gdLst/>
                <a:ahLst/>
                <a:cxnLst/>
                <a:rect l="l" t="t" r="r" b="b"/>
                <a:pathLst>
                  <a:path w="510509" h="50881">
                    <a:moveTo>
                      <a:pt x="26654" y="41"/>
                    </a:moveTo>
                    <a:lnTo>
                      <a:pt x="483854" y="41"/>
                    </a:lnTo>
                    <a:cubicBezTo>
                      <a:pt x="492956" y="0"/>
                      <a:pt x="501383" y="4833"/>
                      <a:pt x="505946" y="12708"/>
                    </a:cubicBezTo>
                    <a:cubicBezTo>
                      <a:pt x="510508" y="20584"/>
                      <a:pt x="510508" y="30298"/>
                      <a:pt x="505946" y="38174"/>
                    </a:cubicBezTo>
                    <a:cubicBezTo>
                      <a:pt x="501383" y="46049"/>
                      <a:pt x="492956" y="50882"/>
                      <a:pt x="483854" y="50841"/>
                    </a:cubicBezTo>
                    <a:lnTo>
                      <a:pt x="26654" y="50841"/>
                    </a:lnTo>
                    <a:cubicBezTo>
                      <a:pt x="17552" y="50882"/>
                      <a:pt x="9125" y="46049"/>
                      <a:pt x="4562" y="38174"/>
                    </a:cubicBezTo>
                    <a:cubicBezTo>
                      <a:pt x="0" y="30298"/>
                      <a:pt x="0" y="20584"/>
                      <a:pt x="4562" y="12708"/>
                    </a:cubicBezTo>
                    <a:cubicBezTo>
                      <a:pt x="9125" y="4833"/>
                      <a:pt x="17552" y="0"/>
                      <a:pt x="26654" y="41"/>
                    </a:cubicBezTo>
                    <a:close/>
                  </a:path>
                </a:pathLst>
              </a:custGeom>
              <a:solidFill>
                <a:srgbClr val="0099D8"/>
              </a:solidFill>
            </p:spPr>
            <p:txBody>
              <a:bodyPr/>
              <a:lstStyle/>
              <a:p>
                <a:endParaRPr lang="ru-KG" dirty="0"/>
              </a:p>
            </p:txBody>
          </p:sp>
        </p:grpSp>
      </p:grpSp>
      <p:sp>
        <p:nvSpPr>
          <p:cNvPr id="31" name="AutoShape 31"/>
          <p:cNvSpPr/>
          <p:nvPr/>
        </p:nvSpPr>
        <p:spPr>
          <a:xfrm rot="-10800000">
            <a:off x="558304" y="1796872"/>
            <a:ext cx="16145600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2" name="AutoShape 32"/>
          <p:cNvSpPr/>
          <p:nvPr/>
        </p:nvSpPr>
        <p:spPr>
          <a:xfrm rot="-10800000">
            <a:off x="638828" y="8801100"/>
            <a:ext cx="16145600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5" name="TextBox 35"/>
          <p:cNvSpPr txBox="1"/>
          <p:nvPr/>
        </p:nvSpPr>
        <p:spPr>
          <a:xfrm>
            <a:off x="3147478" y="2645361"/>
            <a:ext cx="6777495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en-US" sz="2782" dirty="0">
                <a:solidFill>
                  <a:srgbClr val="FFFFFF"/>
                </a:solidFill>
                <a:latin typeface="Open Sans Bold"/>
              </a:rPr>
              <a:t>Term of mortgage loan: 15-25 years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801600" y="2685743"/>
            <a:ext cx="406409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en-US" sz="2782" dirty="0">
                <a:solidFill>
                  <a:srgbClr val="FFFFFF"/>
                </a:solidFill>
                <a:latin typeface="Open Sans Bold"/>
              </a:rPr>
              <a:t>4%-8% interest rate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828800" y="6238321"/>
            <a:ext cx="7571554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en-US" sz="2782" dirty="0">
                <a:solidFill>
                  <a:srgbClr val="FFFFFF"/>
                </a:solidFill>
                <a:latin typeface="Open Sans Bold"/>
              </a:rPr>
              <a:t>Term of mortgage loan: 5-12 years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133349" y="6055823"/>
            <a:ext cx="4529025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en-US" sz="2400" dirty="0">
                <a:solidFill>
                  <a:srgbClr val="FFFFFF"/>
                </a:solidFill>
                <a:latin typeface="Open Sans Bold"/>
              </a:rPr>
              <a:t>&gt;= 30%</a:t>
            </a:r>
            <a:r>
              <a:rPr lang="ru-RU" sz="240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Open Sans Bold"/>
              </a:rPr>
              <a:t>own contribution</a:t>
            </a:r>
          </a:p>
          <a:p>
            <a:pPr algn="ctr">
              <a:lnSpc>
                <a:spcPts val="2865"/>
              </a:lnSpc>
            </a:pPr>
            <a:r>
              <a:rPr lang="en-US" sz="2400" dirty="0">
                <a:solidFill>
                  <a:srgbClr val="FFFFFF"/>
                </a:solidFill>
                <a:latin typeface="Open Sans Bold"/>
              </a:rPr>
              <a:t>Interest rate: 17-21%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1221" y="1986802"/>
            <a:ext cx="4531204" cy="295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8"/>
              </a:lnSpc>
            </a:pPr>
            <a:r>
              <a:rPr lang="en-US" sz="2240" dirty="0">
                <a:solidFill>
                  <a:srgbClr val="FFFFFF"/>
                </a:solidFill>
                <a:latin typeface="Open Sans Light Bold"/>
              </a:rPr>
              <a:t>        State Mortgage Company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41850" y="8342512"/>
            <a:ext cx="8221150" cy="295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08"/>
              </a:lnSpc>
            </a:pPr>
            <a:r>
              <a:rPr lang="en-US" sz="2240" dirty="0">
                <a:solidFill>
                  <a:srgbClr val="FFFFFF"/>
                </a:solidFill>
                <a:latin typeface="Open Sans Light Bold"/>
              </a:rPr>
              <a:t>         Housing Saving Credit System Model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588784" y="9216244"/>
            <a:ext cx="16258180" cy="689656"/>
            <a:chOff x="-15570" y="-509"/>
            <a:chExt cx="15799534" cy="631741"/>
          </a:xfrm>
        </p:grpSpPr>
        <p:grpSp>
          <p:nvGrpSpPr>
            <p:cNvPr id="59" name="Group 59"/>
            <p:cNvGrpSpPr>
              <a:grpSpLocks noChangeAspect="1"/>
            </p:cNvGrpSpPr>
            <p:nvPr/>
          </p:nvGrpSpPr>
          <p:grpSpPr>
            <a:xfrm>
              <a:off x="-15570" y="-509"/>
              <a:ext cx="15799534" cy="631741"/>
              <a:chOff x="-1254" y="-41"/>
              <a:chExt cx="1272509" cy="50881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-1254" y="-41"/>
                <a:ext cx="1272509" cy="50881"/>
              </a:xfrm>
              <a:custGeom>
                <a:avLst/>
                <a:gdLst/>
                <a:ahLst/>
                <a:cxnLst/>
                <a:rect l="l" t="t" r="r" b="b"/>
                <a:pathLst>
                  <a:path w="1272509" h="50881">
                    <a:moveTo>
                      <a:pt x="26654" y="41"/>
                    </a:moveTo>
                    <a:lnTo>
                      <a:pt x="1245854" y="41"/>
                    </a:lnTo>
                    <a:cubicBezTo>
                      <a:pt x="1254956" y="0"/>
                      <a:pt x="1263383" y="4833"/>
                      <a:pt x="1267946" y="12708"/>
                    </a:cubicBezTo>
                    <a:cubicBezTo>
                      <a:pt x="1272508" y="20584"/>
                      <a:pt x="1272508" y="30298"/>
                      <a:pt x="1267946" y="38174"/>
                    </a:cubicBezTo>
                    <a:cubicBezTo>
                      <a:pt x="1263383" y="46049"/>
                      <a:pt x="1254956" y="50882"/>
                      <a:pt x="1245854" y="50841"/>
                    </a:cubicBezTo>
                    <a:lnTo>
                      <a:pt x="26654" y="50841"/>
                    </a:lnTo>
                    <a:cubicBezTo>
                      <a:pt x="17552" y="50882"/>
                      <a:pt x="9125" y="46049"/>
                      <a:pt x="4562" y="38174"/>
                    </a:cubicBezTo>
                    <a:cubicBezTo>
                      <a:pt x="0" y="30298"/>
                      <a:pt x="0" y="20584"/>
                      <a:pt x="4562" y="12708"/>
                    </a:cubicBezTo>
                    <a:cubicBezTo>
                      <a:pt x="9125" y="4833"/>
                      <a:pt x="17552" y="0"/>
                      <a:pt x="26654" y="41"/>
                    </a:cubicBez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/>
              <a:lstStyle/>
              <a:p>
                <a:endParaRPr lang="ru-KG" dirty="0"/>
              </a:p>
            </p:txBody>
          </p:sp>
          <p:sp>
            <p:nvSpPr>
              <p:cNvPr id="61" name="Freeform 61"/>
              <p:cNvSpPr/>
              <p:nvPr/>
            </p:nvSpPr>
            <p:spPr>
              <a:xfrm>
                <a:off x="-1254" y="-41"/>
                <a:ext cx="834821" cy="50881"/>
              </a:xfrm>
              <a:custGeom>
                <a:avLst/>
                <a:gdLst/>
                <a:ahLst/>
                <a:cxnLst/>
                <a:rect l="l" t="t" r="r" b="b"/>
                <a:pathLst>
                  <a:path w="637509" h="50881">
                    <a:moveTo>
                      <a:pt x="26654" y="41"/>
                    </a:moveTo>
                    <a:lnTo>
                      <a:pt x="610854" y="41"/>
                    </a:lnTo>
                    <a:cubicBezTo>
                      <a:pt x="619956" y="0"/>
                      <a:pt x="628383" y="4833"/>
                      <a:pt x="632946" y="12708"/>
                    </a:cubicBezTo>
                    <a:cubicBezTo>
                      <a:pt x="637508" y="20584"/>
                      <a:pt x="637508" y="30298"/>
                      <a:pt x="632946" y="38174"/>
                    </a:cubicBezTo>
                    <a:cubicBezTo>
                      <a:pt x="628383" y="46049"/>
                      <a:pt x="619956" y="50882"/>
                      <a:pt x="610854" y="50841"/>
                    </a:cubicBezTo>
                    <a:lnTo>
                      <a:pt x="26654" y="50841"/>
                    </a:lnTo>
                    <a:cubicBezTo>
                      <a:pt x="17552" y="50882"/>
                      <a:pt x="9125" y="46049"/>
                      <a:pt x="4562" y="38174"/>
                    </a:cubicBezTo>
                    <a:cubicBezTo>
                      <a:pt x="0" y="30298"/>
                      <a:pt x="0" y="20584"/>
                      <a:pt x="4562" y="12708"/>
                    </a:cubicBezTo>
                    <a:cubicBezTo>
                      <a:pt x="9125" y="4833"/>
                      <a:pt x="17552" y="0"/>
                      <a:pt x="26654" y="41"/>
                    </a:cubicBezTo>
                    <a:close/>
                  </a:path>
                </a:pathLst>
              </a:custGeom>
              <a:gradFill>
                <a:gsLst>
                  <a:gs pos="2000">
                    <a:srgbClr val="81667B"/>
                  </a:gs>
                  <a:gs pos="54000">
                    <a:srgbClr val="D8A578"/>
                  </a:gs>
                  <a:gs pos="100000">
                    <a:srgbClr val="29267D"/>
                  </a:gs>
                </a:gsLst>
                <a:lin ang="13500000" scaled="1"/>
              </a:gradFill>
            </p:spPr>
            <p:txBody>
              <a:bodyPr/>
              <a:lstStyle/>
              <a:p>
                <a:endParaRPr lang="ru-KG" dirty="0"/>
              </a:p>
            </p:txBody>
          </p:sp>
        </p:grpSp>
      </p:grpSp>
      <p:sp>
        <p:nvSpPr>
          <p:cNvPr id="62" name="TextBox 62"/>
          <p:cNvSpPr txBox="1"/>
          <p:nvPr/>
        </p:nvSpPr>
        <p:spPr>
          <a:xfrm>
            <a:off x="1828800" y="9497709"/>
            <a:ext cx="6934200" cy="29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8"/>
              </a:lnSpc>
            </a:pPr>
            <a:r>
              <a:rPr lang="en-US" sz="2780" dirty="0">
                <a:solidFill>
                  <a:srgbClr val="FFFFFF"/>
                </a:solidFill>
                <a:latin typeface="Open Sans Bold"/>
              </a:rPr>
              <a:t>Term of mortgage loan: 6-15 years</a:t>
            </a:r>
          </a:p>
        </p:txBody>
      </p:sp>
      <p:sp>
        <p:nvSpPr>
          <p:cNvPr id="53" name="AutoShape 3">
            <a:extLst>
              <a:ext uri="{FF2B5EF4-FFF2-40B4-BE49-F238E27FC236}">
                <a16:creationId xmlns:a16="http://schemas.microsoft.com/office/drawing/2014/main" id="{5B95FCB5-D473-410F-81B2-F9F4B6C3C806}"/>
              </a:ext>
            </a:extLst>
          </p:cNvPr>
          <p:cNvSpPr/>
          <p:nvPr/>
        </p:nvSpPr>
        <p:spPr>
          <a:xfrm>
            <a:off x="6101626" y="92513"/>
            <a:ext cx="11464135" cy="1061235"/>
          </a:xfrm>
          <a:prstGeom prst="rect">
            <a:avLst/>
          </a:prstGeom>
          <a:gradFill flip="none" rotWithShape="1">
            <a:gsLst>
              <a:gs pos="8000">
                <a:srgbClr val="E2BB99"/>
              </a:gs>
              <a:gs pos="0">
                <a:srgbClr val="D8A578"/>
              </a:gs>
              <a:gs pos="100000">
                <a:srgbClr val="29267D"/>
              </a:gs>
            </a:gsLst>
            <a:lin ang="18900000" scaled="1"/>
            <a:tileRect/>
          </a:gradFill>
        </p:spPr>
        <p:txBody>
          <a:bodyPr/>
          <a:lstStyle/>
          <a:p>
            <a:endParaRPr lang="ru-KG" dirty="0"/>
          </a:p>
        </p:txBody>
      </p:sp>
      <p:sp>
        <p:nvSpPr>
          <p:cNvPr id="54" name="AutoShape 5">
            <a:extLst>
              <a:ext uri="{FF2B5EF4-FFF2-40B4-BE49-F238E27FC236}">
                <a16:creationId xmlns:a16="http://schemas.microsoft.com/office/drawing/2014/main" id="{FA051CE2-7F2D-48F6-8DED-397DEEE6D3D5}"/>
              </a:ext>
            </a:extLst>
          </p:cNvPr>
          <p:cNvSpPr/>
          <p:nvPr/>
        </p:nvSpPr>
        <p:spPr>
          <a:xfrm>
            <a:off x="6101626" y="184976"/>
            <a:ext cx="11723967" cy="21161"/>
          </a:xfrm>
          <a:prstGeom prst="line">
            <a:avLst/>
          </a:prstGeom>
          <a:ln w="9525" cap="rnd">
            <a:solidFill>
              <a:srgbClr val="D8A57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5" name="AutoShape 6">
            <a:extLst>
              <a:ext uri="{FF2B5EF4-FFF2-40B4-BE49-F238E27FC236}">
                <a16:creationId xmlns:a16="http://schemas.microsoft.com/office/drawing/2014/main" id="{9C117BB4-CB12-428D-A3D6-BA715C86014A}"/>
              </a:ext>
            </a:extLst>
          </p:cNvPr>
          <p:cNvSpPr/>
          <p:nvPr/>
        </p:nvSpPr>
        <p:spPr>
          <a:xfrm flipV="1">
            <a:off x="6101626" y="1257297"/>
            <a:ext cx="11723967" cy="10076"/>
          </a:xfrm>
          <a:prstGeom prst="line">
            <a:avLst/>
          </a:prstGeom>
          <a:ln w="9525" cap="rnd">
            <a:solidFill>
              <a:srgbClr val="D8A57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TextBox 34"/>
          <p:cNvSpPr txBox="1"/>
          <p:nvPr/>
        </p:nvSpPr>
        <p:spPr>
          <a:xfrm>
            <a:off x="6477000" y="535011"/>
            <a:ext cx="11723967" cy="515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630"/>
              </a:lnSpc>
            </a:pPr>
            <a:r>
              <a:rPr lang="en-US" sz="5000" dirty="0">
                <a:solidFill>
                  <a:srgbClr val="FFFFFF"/>
                </a:solidFill>
                <a:latin typeface="+mj-lt"/>
              </a:rPr>
              <a:t>Mortgage </a:t>
            </a:r>
            <a:r>
              <a:rPr lang="en-US" sz="5000" dirty="0" err="1">
                <a:solidFill>
                  <a:srgbClr val="FFFFFF"/>
                </a:solidFill>
                <a:latin typeface="+mj-lt"/>
              </a:rPr>
              <a:t>disbursment</a:t>
            </a:r>
            <a:r>
              <a:rPr lang="en-US" sz="5000" dirty="0">
                <a:solidFill>
                  <a:srgbClr val="FFFFFF"/>
                </a:solidFill>
                <a:latin typeface="+mj-lt"/>
              </a:rPr>
              <a:t> channels</a:t>
            </a:r>
          </a:p>
        </p:txBody>
      </p:sp>
      <p:sp>
        <p:nvSpPr>
          <p:cNvPr id="56" name="TextBox 40">
            <a:extLst>
              <a:ext uri="{FF2B5EF4-FFF2-40B4-BE49-F238E27FC236}">
                <a16:creationId xmlns:a16="http://schemas.microsoft.com/office/drawing/2014/main" id="{33C5BED4-68BF-4397-BCB0-DA0093C9BAD5}"/>
              </a:ext>
            </a:extLst>
          </p:cNvPr>
          <p:cNvSpPr txBox="1"/>
          <p:nvPr/>
        </p:nvSpPr>
        <p:spPr>
          <a:xfrm>
            <a:off x="228600" y="5308783"/>
            <a:ext cx="4531204" cy="295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8"/>
              </a:lnSpc>
            </a:pPr>
            <a:r>
              <a:rPr lang="en-US" sz="2240" dirty="0">
                <a:solidFill>
                  <a:srgbClr val="FFFFFF"/>
                </a:solidFill>
                <a:latin typeface="Open Sans Light Bold"/>
              </a:rPr>
              <a:t>Mortgage of Banks</a:t>
            </a:r>
          </a:p>
        </p:txBody>
      </p:sp>
      <p:sp>
        <p:nvSpPr>
          <p:cNvPr id="64" name="AutoShape 3">
            <a:extLst>
              <a:ext uri="{FF2B5EF4-FFF2-40B4-BE49-F238E27FC236}">
                <a16:creationId xmlns:a16="http://schemas.microsoft.com/office/drawing/2014/main" id="{8B4E2286-B768-4ECB-935B-A69E3659E875}"/>
              </a:ext>
            </a:extLst>
          </p:cNvPr>
          <p:cNvSpPr/>
          <p:nvPr/>
        </p:nvSpPr>
        <p:spPr>
          <a:xfrm rot="-5400000" flipV="1">
            <a:off x="14403169" y="7531448"/>
            <a:ext cx="1531806" cy="21995"/>
          </a:xfrm>
          <a:prstGeom prst="line">
            <a:avLst/>
          </a:prstGeom>
          <a:ln w="28575" cap="rnd">
            <a:solidFill>
              <a:srgbClr val="FFFFFF">
                <a:alpha val="66667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66" name="AutoShape 4">
            <a:extLst>
              <a:ext uri="{FF2B5EF4-FFF2-40B4-BE49-F238E27FC236}">
                <a16:creationId xmlns:a16="http://schemas.microsoft.com/office/drawing/2014/main" id="{3C79E92C-9E90-4FA2-B6A5-679BE49A8E20}"/>
              </a:ext>
            </a:extLst>
          </p:cNvPr>
          <p:cNvSpPr/>
          <p:nvPr/>
        </p:nvSpPr>
        <p:spPr>
          <a:xfrm rot="-5400000">
            <a:off x="14960565" y="9008314"/>
            <a:ext cx="459023" cy="21996"/>
          </a:xfrm>
          <a:prstGeom prst="line">
            <a:avLst/>
          </a:prstGeom>
          <a:ln w="28575" cap="rnd">
            <a:solidFill>
              <a:srgbClr val="FFFFFF">
                <a:alpha val="66667"/>
              </a:srgb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8" name="Group 15">
            <a:extLst>
              <a:ext uri="{FF2B5EF4-FFF2-40B4-BE49-F238E27FC236}">
                <a16:creationId xmlns:a16="http://schemas.microsoft.com/office/drawing/2014/main" id="{E3C4097E-55F3-48BD-A551-C149A0CAE6E0}"/>
              </a:ext>
            </a:extLst>
          </p:cNvPr>
          <p:cNvGrpSpPr/>
          <p:nvPr/>
        </p:nvGrpSpPr>
        <p:grpSpPr>
          <a:xfrm>
            <a:off x="14704949" y="7048501"/>
            <a:ext cx="992251" cy="1624888"/>
            <a:chOff x="0" y="0"/>
            <a:chExt cx="1323001" cy="2352001"/>
          </a:xfrm>
        </p:grpSpPr>
        <p:grpSp>
          <p:nvGrpSpPr>
            <p:cNvPr id="70" name="Group 16">
              <a:extLst>
                <a:ext uri="{FF2B5EF4-FFF2-40B4-BE49-F238E27FC236}">
                  <a16:creationId xmlns:a16="http://schemas.microsoft.com/office/drawing/2014/main" id="{66C8B4FB-A01D-4D44-BDF7-11735E335D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323001" cy="2352001"/>
              <a:chOff x="0" y="0"/>
              <a:chExt cx="1270000" cy="2257778"/>
            </a:xfrm>
          </p:grpSpPr>
          <p:sp>
            <p:nvSpPr>
              <p:cNvPr id="71" name="Freeform 17">
                <a:extLst>
                  <a:ext uri="{FF2B5EF4-FFF2-40B4-BE49-F238E27FC236}">
                    <a16:creationId xmlns:a16="http://schemas.microsoft.com/office/drawing/2014/main" id="{00021C09-8BC7-4F83-AF01-2A70EED15959}"/>
                  </a:ext>
                </a:extLst>
              </p:cNvPr>
              <p:cNvSpPr/>
              <p:nvPr/>
            </p:nvSpPr>
            <p:spPr>
              <a:xfrm>
                <a:off x="16351" y="0"/>
                <a:ext cx="1237228" cy="2257821"/>
              </a:xfrm>
              <a:custGeom>
                <a:avLst/>
                <a:gdLst/>
                <a:ahLst/>
                <a:cxnLst/>
                <a:rect l="l" t="t" r="r" b="b"/>
                <a:pathLst>
                  <a:path w="1237228" h="2257821">
                    <a:moveTo>
                      <a:pt x="618649" y="0"/>
                    </a:moveTo>
                    <a:cubicBezTo>
                      <a:pt x="501749" y="0"/>
                      <a:pt x="406982" y="94766"/>
                      <a:pt x="406982" y="211667"/>
                    </a:cubicBezTo>
                    <a:lnTo>
                      <a:pt x="406982" y="282222"/>
                    </a:lnTo>
                    <a:cubicBezTo>
                      <a:pt x="406982" y="399122"/>
                      <a:pt x="501749" y="493889"/>
                      <a:pt x="618649" y="493889"/>
                    </a:cubicBezTo>
                    <a:cubicBezTo>
                      <a:pt x="735549" y="493889"/>
                      <a:pt x="830316" y="399122"/>
                      <a:pt x="830316" y="282222"/>
                    </a:cubicBezTo>
                    <a:lnTo>
                      <a:pt x="830316" y="211667"/>
                    </a:lnTo>
                    <a:cubicBezTo>
                      <a:pt x="830316" y="94766"/>
                      <a:pt x="735549" y="0"/>
                      <a:pt x="618649" y="0"/>
                    </a:cubicBezTo>
                    <a:moveTo>
                      <a:pt x="399433" y="969998"/>
                    </a:moveTo>
                    <a:cubicBezTo>
                      <a:pt x="400632" y="961884"/>
                      <a:pt x="389202" y="958709"/>
                      <a:pt x="386027" y="966258"/>
                    </a:cubicBezTo>
                    <a:lnTo>
                      <a:pt x="232005" y="1325598"/>
                    </a:lnTo>
                    <a:cubicBezTo>
                      <a:pt x="209748" y="1377518"/>
                      <a:pt x="158672" y="1411161"/>
                      <a:pt x="102182" y="1411111"/>
                    </a:cubicBezTo>
                    <a:lnTo>
                      <a:pt x="37130" y="1411111"/>
                    </a:lnTo>
                    <a:cubicBezTo>
                      <a:pt x="25266" y="1411122"/>
                      <a:pt x="14190" y="1405168"/>
                      <a:pt x="7655" y="1395265"/>
                    </a:cubicBezTo>
                    <a:cubicBezTo>
                      <a:pt x="1120" y="1385363"/>
                      <a:pt x="0" y="1372839"/>
                      <a:pt x="4675" y="1361934"/>
                    </a:cubicBezTo>
                    <a:lnTo>
                      <a:pt x="195316" y="917222"/>
                    </a:lnTo>
                    <a:lnTo>
                      <a:pt x="265448" y="741821"/>
                    </a:lnTo>
                    <a:cubicBezTo>
                      <a:pt x="308318" y="634683"/>
                      <a:pt x="412094" y="564437"/>
                      <a:pt x="527491" y="564444"/>
                    </a:cubicBezTo>
                    <a:lnTo>
                      <a:pt x="709807" y="564444"/>
                    </a:lnTo>
                    <a:cubicBezTo>
                      <a:pt x="825204" y="564437"/>
                      <a:pt x="928980" y="634683"/>
                      <a:pt x="971850" y="741821"/>
                    </a:cubicBezTo>
                    <a:lnTo>
                      <a:pt x="1041982" y="917222"/>
                    </a:lnTo>
                    <a:lnTo>
                      <a:pt x="1232553" y="1361934"/>
                    </a:lnTo>
                    <a:cubicBezTo>
                      <a:pt x="1237228" y="1372839"/>
                      <a:pt x="1236108" y="1385363"/>
                      <a:pt x="1229572" y="1395265"/>
                    </a:cubicBezTo>
                    <a:cubicBezTo>
                      <a:pt x="1223037" y="1405168"/>
                      <a:pt x="1211962" y="1411122"/>
                      <a:pt x="1200097" y="1411111"/>
                    </a:cubicBezTo>
                    <a:lnTo>
                      <a:pt x="1135045" y="1411111"/>
                    </a:lnTo>
                    <a:cubicBezTo>
                      <a:pt x="1078607" y="1411105"/>
                      <a:pt x="1027601" y="1377471"/>
                      <a:pt x="1005364" y="1325598"/>
                    </a:cubicBezTo>
                    <a:lnTo>
                      <a:pt x="851341" y="966258"/>
                    </a:lnTo>
                    <a:cubicBezTo>
                      <a:pt x="848096" y="958709"/>
                      <a:pt x="836736" y="961884"/>
                      <a:pt x="837865" y="969998"/>
                    </a:cubicBezTo>
                    <a:lnTo>
                      <a:pt x="900871" y="1411111"/>
                    </a:lnTo>
                    <a:lnTo>
                      <a:pt x="968252" y="2219607"/>
                    </a:lnTo>
                    <a:cubicBezTo>
                      <a:pt x="969060" y="2229429"/>
                      <a:pt x="965723" y="2239141"/>
                      <a:pt x="959048" y="2246392"/>
                    </a:cubicBezTo>
                    <a:cubicBezTo>
                      <a:pt x="952374" y="2253643"/>
                      <a:pt x="942970" y="2257771"/>
                      <a:pt x="933115" y="2257778"/>
                    </a:cubicBezTo>
                    <a:lnTo>
                      <a:pt x="879281" y="2257778"/>
                    </a:lnTo>
                    <a:cubicBezTo>
                      <a:pt x="810300" y="2257786"/>
                      <a:pt x="751423" y="2207921"/>
                      <a:pt x="740075" y="2139879"/>
                    </a:cubicBezTo>
                    <a:lnTo>
                      <a:pt x="625705" y="1452880"/>
                    </a:lnTo>
                    <a:cubicBezTo>
                      <a:pt x="624364" y="1444978"/>
                      <a:pt x="613075" y="1444978"/>
                      <a:pt x="611735" y="1452880"/>
                    </a:cubicBezTo>
                    <a:lnTo>
                      <a:pt x="497293" y="2139879"/>
                    </a:lnTo>
                    <a:cubicBezTo>
                      <a:pt x="485942" y="2207948"/>
                      <a:pt x="427025" y="2257821"/>
                      <a:pt x="358017" y="2257778"/>
                    </a:cubicBezTo>
                    <a:lnTo>
                      <a:pt x="304183" y="2257778"/>
                    </a:lnTo>
                    <a:cubicBezTo>
                      <a:pt x="294328" y="2257771"/>
                      <a:pt x="284924" y="2253643"/>
                      <a:pt x="278250" y="2246392"/>
                    </a:cubicBezTo>
                    <a:cubicBezTo>
                      <a:pt x="271575" y="2239141"/>
                      <a:pt x="268238" y="2229429"/>
                      <a:pt x="269046" y="2219607"/>
                    </a:cubicBezTo>
                    <a:lnTo>
                      <a:pt x="336427" y="1411111"/>
                    </a:lnTo>
                    <a:lnTo>
                      <a:pt x="399433" y="969998"/>
                    </a:lnTo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42" name="TextBox 39">
            <a:extLst>
              <a:ext uri="{FF2B5EF4-FFF2-40B4-BE49-F238E27FC236}">
                <a16:creationId xmlns:a16="http://schemas.microsoft.com/office/drawing/2014/main" id="{1E73BCD4-3CCB-48DC-A682-A56588195265}"/>
              </a:ext>
            </a:extLst>
          </p:cNvPr>
          <p:cNvSpPr txBox="1"/>
          <p:nvPr/>
        </p:nvSpPr>
        <p:spPr>
          <a:xfrm>
            <a:off x="11329834" y="9189175"/>
            <a:ext cx="4529025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en-US" sz="2400" dirty="0">
                <a:solidFill>
                  <a:srgbClr val="FFFFFF"/>
                </a:solidFill>
                <a:latin typeface="Open Sans Bold"/>
              </a:rPr>
              <a:t>&gt;= 50%</a:t>
            </a:r>
            <a:r>
              <a:rPr lang="ru-RU" sz="240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Open Sans Bold"/>
              </a:rPr>
              <a:t>own contribution</a:t>
            </a:r>
          </a:p>
          <a:p>
            <a:pPr algn="ctr">
              <a:lnSpc>
                <a:spcPts val="2865"/>
              </a:lnSpc>
            </a:pPr>
            <a:r>
              <a:rPr lang="en-US" sz="2400" dirty="0">
                <a:solidFill>
                  <a:srgbClr val="FFFFFF"/>
                </a:solidFill>
                <a:latin typeface="Open Sans Bold"/>
              </a:rPr>
              <a:t>Interest rate: 7-12%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81667B"/>
            </a:gs>
            <a:gs pos="0">
              <a:srgbClr val="D8A578"/>
            </a:gs>
            <a:gs pos="54000">
              <a:srgbClr val="29267D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042212CC-980B-4DD2-8AAA-EF2A7D1476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5477128"/>
              </p:ext>
            </p:extLst>
          </p:nvPr>
        </p:nvGraphicFramePr>
        <p:xfrm>
          <a:off x="533400" y="190500"/>
          <a:ext cx="17526000" cy="929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5688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07C178BE-8279-4662-8B71-09E2097A75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7229606"/>
              </p:ext>
            </p:extLst>
          </p:nvPr>
        </p:nvGraphicFramePr>
        <p:xfrm>
          <a:off x="524435" y="266700"/>
          <a:ext cx="17754600" cy="967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1">
            <a:extLst>
              <a:ext uri="{FF2B5EF4-FFF2-40B4-BE49-F238E27FC236}">
                <a16:creationId xmlns:a16="http://schemas.microsoft.com/office/drawing/2014/main" id="{BE1F0CAA-E4A5-449D-86B2-0E545B3B8147}"/>
              </a:ext>
            </a:extLst>
          </p:cNvPr>
          <p:cNvSpPr txBox="1"/>
          <p:nvPr/>
        </p:nvSpPr>
        <p:spPr>
          <a:xfrm>
            <a:off x="4038600" y="8953500"/>
            <a:ext cx="3200400" cy="9144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Kyrgyzstan</a:t>
            </a:r>
            <a:endParaRPr lang="ru-KG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888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EC2718E-DE1C-4D67-A506-EC6F3789C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0" y="274638"/>
            <a:ext cx="11506200" cy="85765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Volume of housing construction annually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(million </a:t>
            </a:r>
            <a:r>
              <a:rPr lang="en-US" dirty="0" err="1">
                <a:solidFill>
                  <a:schemeClr val="bg1"/>
                </a:solidFill>
              </a:rPr>
              <a:t>sq.m</a:t>
            </a:r>
            <a:r>
              <a:rPr lang="en-US" dirty="0">
                <a:solidFill>
                  <a:schemeClr val="bg1"/>
                </a:solidFill>
              </a:rPr>
              <a:t>.)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7" name="Объект 10">
            <a:extLst>
              <a:ext uri="{FF2B5EF4-FFF2-40B4-BE49-F238E27FC236}">
                <a16:creationId xmlns:a16="http://schemas.microsoft.com/office/drawing/2014/main" id="{728CE658-66EC-40F4-BD32-B584A2EB15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2265079"/>
              </p:ext>
            </p:extLst>
          </p:nvPr>
        </p:nvGraphicFramePr>
        <p:xfrm>
          <a:off x="-1" y="1132290"/>
          <a:ext cx="17907001" cy="3858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10">
            <a:extLst>
              <a:ext uri="{FF2B5EF4-FFF2-40B4-BE49-F238E27FC236}">
                <a16:creationId xmlns:a16="http://schemas.microsoft.com/office/drawing/2014/main" id="{285636A5-A13B-4E17-8C31-FCCBFBA136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4012211"/>
              </p:ext>
            </p:extLst>
          </p:nvPr>
        </p:nvGraphicFramePr>
        <p:xfrm>
          <a:off x="-152399" y="4991100"/>
          <a:ext cx="185928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47456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15394</TotalTime>
  <Words>824</Words>
  <Application>Microsoft Office PowerPoint</Application>
  <PresentationFormat>Произвольный</PresentationFormat>
  <Paragraphs>192</Paragraphs>
  <Slides>19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Calibri</vt:lpstr>
      <vt:lpstr>Wingdings 3</vt:lpstr>
      <vt:lpstr>Verdana</vt:lpstr>
      <vt:lpstr>Open Sans Light Bold</vt:lpstr>
      <vt:lpstr>Wingdings</vt:lpstr>
      <vt:lpstr>Arial</vt:lpstr>
      <vt:lpstr>Open Sans Bold</vt:lpstr>
      <vt:lpstr>Office Theme</vt:lpstr>
      <vt:lpstr>Презентация PowerPoint</vt:lpstr>
      <vt:lpstr>Population: 7,0 mln.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Volume of housing construction annually  (million sq.m.)</vt:lpstr>
      <vt:lpstr>Презентация PowerPoint</vt:lpstr>
      <vt:lpstr>Презентация PowerPoint</vt:lpstr>
      <vt:lpstr>Презентация PowerPoint</vt:lpstr>
      <vt:lpstr>Презентация PowerPoint</vt:lpstr>
      <vt:lpstr>Estimated volume of migrants' deposits from the volume of international money transfers (mln. $)</vt:lpstr>
      <vt:lpstr>Презентация PowerPoint</vt:lpstr>
      <vt:lpstr>Презентация PowerPoint</vt:lpstr>
      <vt:lpstr>Strengths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ГИК</dc:title>
  <dc:creator>user</dc:creator>
  <cp:lastModifiedBy>Илимбек Бектеналиев</cp:lastModifiedBy>
  <cp:revision>599</cp:revision>
  <cp:lastPrinted>2023-05-24T08:57:35Z</cp:lastPrinted>
  <dcterms:created xsi:type="dcterms:W3CDTF">2006-08-16T00:00:00Z</dcterms:created>
  <dcterms:modified xsi:type="dcterms:W3CDTF">2024-09-19T08:36:13Z</dcterms:modified>
  <dc:identifier>DAFEi-YOiAw</dc:identifier>
</cp:coreProperties>
</file>