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19"/>
  </p:notesMasterIdLst>
  <p:handoutMasterIdLst>
    <p:handoutMasterId r:id="rId20"/>
  </p:handoutMasterIdLst>
  <p:sldIdLst>
    <p:sldId id="256" r:id="rId2"/>
    <p:sldId id="2142533803" r:id="rId3"/>
    <p:sldId id="2142533796" r:id="rId4"/>
    <p:sldId id="2142533790" r:id="rId5"/>
    <p:sldId id="384" r:id="rId6"/>
    <p:sldId id="2142533799" r:id="rId7"/>
    <p:sldId id="2142533798" r:id="rId8"/>
    <p:sldId id="1081" r:id="rId9"/>
    <p:sldId id="1047" r:id="rId10"/>
    <p:sldId id="292" r:id="rId11"/>
    <p:sldId id="295" r:id="rId12"/>
    <p:sldId id="2142533804" r:id="rId13"/>
    <p:sldId id="1076" r:id="rId14"/>
    <p:sldId id="1077" r:id="rId15"/>
    <p:sldId id="2142533802" r:id="rId16"/>
    <p:sldId id="2142533801" r:id="rId17"/>
    <p:sldId id="28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ANSI" id="{2F48FEA8-BC75-4E46-B169-8F8B3AA05104}">
          <p14:sldIdLst>
            <p14:sldId id="256"/>
          </p14:sldIdLst>
        </p14:section>
        <p14:section name="KUVASIVUT" id="{4C3A5EB1-E8F1-45DB-B0DB-B710EF62917A}">
          <p14:sldIdLst>
            <p14:sldId id="2142533803"/>
            <p14:sldId id="2142533796"/>
            <p14:sldId id="2142533790"/>
            <p14:sldId id="384"/>
            <p14:sldId id="2142533799"/>
            <p14:sldId id="2142533798"/>
            <p14:sldId id="1081"/>
            <p14:sldId id="1047"/>
            <p14:sldId id="292"/>
            <p14:sldId id="295"/>
            <p14:sldId id="2142533804"/>
            <p14:sldId id="1076"/>
            <p14:sldId id="1077"/>
            <p14:sldId id="2142533802"/>
            <p14:sldId id="2142533801"/>
            <p14:sldId id="284"/>
          </p14:sldIdLst>
        </p14:section>
        <p14:section name="KANSI + omavalintainen kuva" id="{E966A0F8-DB63-F04F-A611-3239D9A43437}">
          <p14:sldIdLst/>
        </p14:section>
        <p14:section name="VÄLIKANSI" id="{2DDD9E63-7AC1-0340-A02D-635A782915FD}">
          <p14:sldIdLst/>
        </p14:section>
        <p14:section name="VÄLIKANSI + omavalintainen kuva" id="{CF419733-35EE-7C4F-8C6A-5AB5EB362132}">
          <p14:sldIdLst/>
        </p14:section>
        <p14:section name="VÄLIKANSI ilman kuvaa" id="{76BFD106-C6E3-6544-AA95-C7C25E7BFB22}">
          <p14:sldIdLst/>
        </p14:section>
        <p14:section name="Otsikko + teksti" id="{FEEA1F3B-2EF2-9B43-AE79-2860AD6DB0F0}">
          <p14:sldIdLst/>
        </p14:section>
        <p14:section name="KUVASIVUT" id="{FE36101E-948F-B14B-B7AB-0EC0381BA4D1}">
          <p14:sldIdLst/>
        </p14:section>
        <p14:section name="LOPETUS   logo + yhteystiedot" id="{08AA7622-C685-9644-A4DC-5255E56EF75C}">
          <p14:sldIdLst/>
        </p14:section>
        <p14:section name="SLOGAN" id="{FA523546-B56B-6A48-9239-C9C04B114511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45F"/>
    <a:srgbClr val="30BEA3"/>
    <a:srgbClr val="707070"/>
    <a:srgbClr val="56BBAD"/>
    <a:srgbClr val="49C5B1"/>
    <a:srgbClr val="131E29"/>
    <a:srgbClr val="033430"/>
    <a:srgbClr val="0A605A"/>
    <a:srgbClr val="39D8B9"/>
    <a:srgbClr val="102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366A0F-4D8B-47C8-848F-73071095EB80}" v="9" dt="2024-09-05T10:43:21.688"/>
  </p1510:revLst>
</p1510:revInfo>
</file>

<file path=ppt/tableStyles.xml><?xml version="1.0" encoding="utf-8"?>
<a:tblStyleLst xmlns:a="http://schemas.openxmlformats.org/drawingml/2006/main" def="{5C22544A-7EE6-4342-B048-85BDC9FD1C3A}">
  <a:tblStyle styleId="{17292A2E-F333-43FB-9621-5CBBE7FDCDCB}" styleName="Vaalea tyyli 2 - Korostus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6404"/>
  </p:normalViewPr>
  <p:slideViewPr>
    <p:cSldViewPr snapToGrid="0" snapToObjects="1">
      <p:cViewPr varScale="1">
        <p:scale>
          <a:sx n="64" d="100"/>
          <a:sy n="64" d="100"/>
        </p:scale>
        <p:origin x="748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1316"/>
    </p:cViewPr>
  </p:sorterViewPr>
  <p:notesViewPr>
    <p:cSldViewPr snapToGrid="0" snapToObjects="1">
      <p:cViewPr varScale="1">
        <p:scale>
          <a:sx n="128" d="100"/>
          <a:sy n="128" d="100"/>
        </p:scale>
        <p:origin x="499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ija Ojankoski" userId="86a30f87-7080-4930-8765-e5c6e54284cf" providerId="ADAL" clId="{ED366A0F-4D8B-47C8-848F-73071095EB80}"/>
    <pc:docChg chg="undo custSel addSld delSld modSld sldOrd modSection">
      <pc:chgData name="Teija Ojankoski" userId="86a30f87-7080-4930-8765-e5c6e54284cf" providerId="ADAL" clId="{ED366A0F-4D8B-47C8-848F-73071095EB80}" dt="2024-09-05T11:15:37.876" v="503"/>
      <pc:docMkLst>
        <pc:docMk/>
      </pc:docMkLst>
      <pc:sldChg chg="modSp mod">
        <pc:chgData name="Teija Ojankoski" userId="86a30f87-7080-4930-8765-e5c6e54284cf" providerId="ADAL" clId="{ED366A0F-4D8B-47C8-848F-73071095EB80}" dt="2024-09-05T08:33:36.327" v="76" actId="20577"/>
        <pc:sldMkLst>
          <pc:docMk/>
          <pc:sldMk cId="1129034317" sldId="256"/>
        </pc:sldMkLst>
        <pc:spChg chg="mod">
          <ac:chgData name="Teija Ojankoski" userId="86a30f87-7080-4930-8765-e5c6e54284cf" providerId="ADAL" clId="{ED366A0F-4D8B-47C8-848F-73071095EB80}" dt="2024-09-05T08:33:36.327" v="76" actId="20577"/>
          <ac:spMkLst>
            <pc:docMk/>
            <pc:sldMk cId="1129034317" sldId="256"/>
            <ac:spMk id="8" creationId="{A5943F86-58DC-B511-B89A-5E0158D4A221}"/>
          </ac:spMkLst>
        </pc:spChg>
        <pc:spChg chg="mod">
          <ac:chgData name="Teija Ojankoski" userId="86a30f87-7080-4930-8765-e5c6e54284cf" providerId="ADAL" clId="{ED366A0F-4D8B-47C8-848F-73071095EB80}" dt="2024-09-05T08:31:50.968" v="38" actId="20577"/>
          <ac:spMkLst>
            <pc:docMk/>
            <pc:sldMk cId="1129034317" sldId="256"/>
            <ac:spMk id="9" creationId="{A282A802-0569-CDBF-E25D-4E42B4821160}"/>
          </ac:spMkLst>
        </pc:spChg>
      </pc:sldChg>
      <pc:sldChg chg="modSp mod ord">
        <pc:chgData name="Teija Ojankoski" userId="86a30f87-7080-4930-8765-e5c6e54284cf" providerId="ADAL" clId="{ED366A0F-4D8B-47C8-848F-73071095EB80}" dt="2024-09-05T09:08:10.049" v="146" actId="20577"/>
        <pc:sldMkLst>
          <pc:docMk/>
          <pc:sldMk cId="919778956" sldId="292"/>
        </pc:sldMkLst>
        <pc:spChg chg="mod">
          <ac:chgData name="Teija Ojankoski" userId="86a30f87-7080-4930-8765-e5c6e54284cf" providerId="ADAL" clId="{ED366A0F-4D8B-47C8-848F-73071095EB80}" dt="2024-09-05T09:08:10.049" v="146" actId="20577"/>
          <ac:spMkLst>
            <pc:docMk/>
            <pc:sldMk cId="919778956" sldId="292"/>
            <ac:spMk id="4" creationId="{FD21A627-1E57-A080-B678-95D00C725168}"/>
          </ac:spMkLst>
        </pc:spChg>
        <pc:picChg chg="mod">
          <ac:chgData name="Teija Ojankoski" userId="86a30f87-7080-4930-8765-e5c6e54284cf" providerId="ADAL" clId="{ED366A0F-4D8B-47C8-848F-73071095EB80}" dt="2024-09-05T09:07:55.989" v="144" actId="1076"/>
          <ac:picMkLst>
            <pc:docMk/>
            <pc:sldMk cId="919778956" sldId="292"/>
            <ac:picMk id="7" creationId="{F08EDBAB-1B9A-2D57-67D7-2F879DAF8497}"/>
          </ac:picMkLst>
        </pc:picChg>
      </pc:sldChg>
      <pc:sldChg chg="modSp mod ord">
        <pc:chgData name="Teija Ojankoski" userId="86a30f87-7080-4930-8765-e5c6e54284cf" providerId="ADAL" clId="{ED366A0F-4D8B-47C8-848F-73071095EB80}" dt="2024-09-05T09:49:04.659" v="187" actId="1076"/>
        <pc:sldMkLst>
          <pc:docMk/>
          <pc:sldMk cId="3352441359" sldId="295"/>
        </pc:sldMkLst>
        <pc:spChg chg="mod">
          <ac:chgData name="Teija Ojankoski" userId="86a30f87-7080-4930-8765-e5c6e54284cf" providerId="ADAL" clId="{ED366A0F-4D8B-47C8-848F-73071095EB80}" dt="2024-09-05T09:47:18.206" v="181" actId="1076"/>
          <ac:spMkLst>
            <pc:docMk/>
            <pc:sldMk cId="3352441359" sldId="295"/>
            <ac:spMk id="10" creationId="{0B3D438C-1FD6-0760-59D8-E9F308D92414}"/>
          </ac:spMkLst>
        </pc:spChg>
        <pc:spChg chg="mod">
          <ac:chgData name="Teija Ojankoski" userId="86a30f87-7080-4930-8765-e5c6e54284cf" providerId="ADAL" clId="{ED366A0F-4D8B-47C8-848F-73071095EB80}" dt="2024-09-05T09:47:30.328" v="182" actId="1076"/>
          <ac:spMkLst>
            <pc:docMk/>
            <pc:sldMk cId="3352441359" sldId="295"/>
            <ac:spMk id="11" creationId="{0007A777-D3B5-3912-0EDB-59AED5FE2534}"/>
          </ac:spMkLst>
        </pc:spChg>
        <pc:spChg chg="mod">
          <ac:chgData name="Teija Ojankoski" userId="86a30f87-7080-4930-8765-e5c6e54284cf" providerId="ADAL" clId="{ED366A0F-4D8B-47C8-848F-73071095EB80}" dt="2024-09-05T09:48:50.371" v="186" actId="1076"/>
          <ac:spMkLst>
            <pc:docMk/>
            <pc:sldMk cId="3352441359" sldId="295"/>
            <ac:spMk id="13" creationId="{B1DA26C5-6392-6386-96C5-D1D0AB3734F1}"/>
          </ac:spMkLst>
        </pc:spChg>
        <pc:spChg chg="mod">
          <ac:chgData name="Teija Ojankoski" userId="86a30f87-7080-4930-8765-e5c6e54284cf" providerId="ADAL" clId="{ED366A0F-4D8B-47C8-848F-73071095EB80}" dt="2024-09-05T09:49:04.659" v="187" actId="1076"/>
          <ac:spMkLst>
            <pc:docMk/>
            <pc:sldMk cId="3352441359" sldId="295"/>
            <ac:spMk id="16" creationId="{A5F665DE-B5F8-D8F3-CAF8-457CD5FBDC82}"/>
          </ac:spMkLst>
        </pc:spChg>
      </pc:sldChg>
      <pc:sldChg chg="addSp delSp modSp del mod ord">
        <pc:chgData name="Teija Ojankoski" userId="86a30f87-7080-4930-8765-e5c6e54284cf" providerId="ADAL" clId="{ED366A0F-4D8B-47C8-848F-73071095EB80}" dt="2024-09-05T10:47:48.227" v="501" actId="2696"/>
        <pc:sldMkLst>
          <pc:docMk/>
          <pc:sldMk cId="1960764798" sldId="298"/>
        </pc:sldMkLst>
        <pc:spChg chg="del mod">
          <ac:chgData name="Teija Ojankoski" userId="86a30f87-7080-4930-8765-e5c6e54284cf" providerId="ADAL" clId="{ED366A0F-4D8B-47C8-848F-73071095EB80}" dt="2024-09-05T10:38:00.716" v="430" actId="21"/>
          <ac:spMkLst>
            <pc:docMk/>
            <pc:sldMk cId="1960764798" sldId="298"/>
            <ac:spMk id="4" creationId="{D21686FF-8C26-B48F-446D-BAFA9957EAFA}"/>
          </ac:spMkLst>
        </pc:spChg>
        <pc:spChg chg="mod">
          <ac:chgData name="Teija Ojankoski" userId="86a30f87-7080-4930-8765-e5c6e54284cf" providerId="ADAL" clId="{ED366A0F-4D8B-47C8-848F-73071095EB80}" dt="2024-09-05T10:39:24.996" v="452" actId="27636"/>
          <ac:spMkLst>
            <pc:docMk/>
            <pc:sldMk cId="1960764798" sldId="298"/>
            <ac:spMk id="5" creationId="{6F6AB198-900F-A43C-ACFE-8DAD6BE55107}"/>
          </ac:spMkLst>
        </pc:spChg>
        <pc:spChg chg="add mod">
          <ac:chgData name="Teija Ojankoski" userId="86a30f87-7080-4930-8765-e5c6e54284cf" providerId="ADAL" clId="{ED366A0F-4D8B-47C8-848F-73071095EB80}" dt="2024-09-05T10:40:36.572" v="458" actId="1076"/>
          <ac:spMkLst>
            <pc:docMk/>
            <pc:sldMk cId="1960764798" sldId="298"/>
            <ac:spMk id="9" creationId="{919EDEA1-8975-9215-5B0A-633DE43CBF13}"/>
          </ac:spMkLst>
        </pc:spChg>
        <pc:spChg chg="add mod">
          <ac:chgData name="Teija Ojankoski" userId="86a30f87-7080-4930-8765-e5c6e54284cf" providerId="ADAL" clId="{ED366A0F-4D8B-47C8-848F-73071095EB80}" dt="2024-09-05T10:38:00.716" v="430" actId="21"/>
          <ac:spMkLst>
            <pc:docMk/>
            <pc:sldMk cId="1960764798" sldId="298"/>
            <ac:spMk id="11" creationId="{CCA776D2-020C-B6C8-E46A-A93F4B503186}"/>
          </ac:spMkLst>
        </pc:spChg>
        <pc:spChg chg="add del mod">
          <ac:chgData name="Teija Ojankoski" userId="86a30f87-7080-4930-8765-e5c6e54284cf" providerId="ADAL" clId="{ED366A0F-4D8B-47C8-848F-73071095EB80}" dt="2024-09-05T10:39:39.141" v="455" actId="478"/>
          <ac:spMkLst>
            <pc:docMk/>
            <pc:sldMk cId="1960764798" sldId="298"/>
            <ac:spMk id="12" creationId="{D21686FF-8C26-B48F-446D-BAFA9957EAFA}"/>
          </ac:spMkLst>
        </pc:spChg>
        <pc:picChg chg="add del">
          <ac:chgData name="Teija Ojankoski" userId="86a30f87-7080-4930-8765-e5c6e54284cf" providerId="ADAL" clId="{ED366A0F-4D8B-47C8-848F-73071095EB80}" dt="2024-09-05T10:35:26.987" v="398" actId="478"/>
          <ac:picMkLst>
            <pc:docMk/>
            <pc:sldMk cId="1960764798" sldId="298"/>
            <ac:picMk id="8" creationId="{BC496070-6DD7-480F-6674-A2BDCE3B2581}"/>
          </ac:picMkLst>
        </pc:picChg>
      </pc:sldChg>
      <pc:sldChg chg="ord">
        <pc:chgData name="Teija Ojankoski" userId="86a30f87-7080-4930-8765-e5c6e54284cf" providerId="ADAL" clId="{ED366A0F-4D8B-47C8-848F-73071095EB80}" dt="2024-09-05T11:15:37.876" v="503"/>
        <pc:sldMkLst>
          <pc:docMk/>
          <pc:sldMk cId="2998379946" sldId="1047"/>
        </pc:sldMkLst>
      </pc:sldChg>
      <pc:sldChg chg="modSp del mod">
        <pc:chgData name="Teija Ojankoski" userId="86a30f87-7080-4930-8765-e5c6e54284cf" providerId="ADAL" clId="{ED366A0F-4D8B-47C8-848F-73071095EB80}" dt="2024-09-05T10:12:49.658" v="382" actId="2696"/>
        <pc:sldMkLst>
          <pc:docMk/>
          <pc:sldMk cId="1556988748" sldId="1053"/>
        </pc:sldMkLst>
        <pc:picChg chg="mod">
          <ac:chgData name="Teija Ojankoski" userId="86a30f87-7080-4930-8765-e5c6e54284cf" providerId="ADAL" clId="{ED366A0F-4D8B-47C8-848F-73071095EB80}" dt="2024-09-05T10:09:35.960" v="343" actId="1076"/>
          <ac:picMkLst>
            <pc:docMk/>
            <pc:sldMk cId="1556988748" sldId="1053"/>
            <ac:picMk id="7" creationId="{01B5161A-CFF2-39A1-2FFF-64C5CA0AA005}"/>
          </ac:picMkLst>
        </pc:picChg>
      </pc:sldChg>
      <pc:sldChg chg="addSp delSp modSp mod ord">
        <pc:chgData name="Teija Ojankoski" userId="86a30f87-7080-4930-8765-e5c6e54284cf" providerId="ADAL" clId="{ED366A0F-4D8B-47C8-848F-73071095EB80}" dt="2024-09-05T10:12:29.624" v="381" actId="14100"/>
        <pc:sldMkLst>
          <pc:docMk/>
          <pc:sldMk cId="3730256553" sldId="1076"/>
        </pc:sldMkLst>
        <pc:spChg chg="del mod">
          <ac:chgData name="Teija Ojankoski" userId="86a30f87-7080-4930-8765-e5c6e54284cf" providerId="ADAL" clId="{ED366A0F-4D8B-47C8-848F-73071095EB80}" dt="2024-09-05T10:09:50.832" v="344"/>
          <ac:spMkLst>
            <pc:docMk/>
            <pc:sldMk cId="3730256553" sldId="1076"/>
            <ac:spMk id="4" creationId="{D08CAFF5-78B3-17F3-6666-29E16B8E0008}"/>
          </ac:spMkLst>
        </pc:spChg>
        <pc:spChg chg="mod">
          <ac:chgData name="Teija Ojankoski" userId="86a30f87-7080-4930-8765-e5c6e54284cf" providerId="ADAL" clId="{ED366A0F-4D8B-47C8-848F-73071095EB80}" dt="2024-09-05T10:09:02.561" v="342" actId="20577"/>
          <ac:spMkLst>
            <pc:docMk/>
            <pc:sldMk cId="3730256553" sldId="1076"/>
            <ac:spMk id="5" creationId="{EA2F6B2E-8507-1282-1E37-E499A39E4F37}"/>
          </ac:spMkLst>
        </pc:spChg>
        <pc:spChg chg="mod">
          <ac:chgData name="Teija Ojankoski" userId="86a30f87-7080-4930-8765-e5c6e54284cf" providerId="ADAL" clId="{ED366A0F-4D8B-47C8-848F-73071095EB80}" dt="2024-09-05T10:12:29.624" v="381" actId="14100"/>
          <ac:spMkLst>
            <pc:docMk/>
            <pc:sldMk cId="3730256553" sldId="1076"/>
            <ac:spMk id="6" creationId="{60FC8319-F203-391B-95B1-72B1560FE6DB}"/>
          </ac:spMkLst>
        </pc:spChg>
        <pc:spChg chg="add mod">
          <ac:chgData name="Teija Ojankoski" userId="86a30f87-7080-4930-8765-e5c6e54284cf" providerId="ADAL" clId="{ED366A0F-4D8B-47C8-848F-73071095EB80}" dt="2024-09-05T10:10:45.005" v="352" actId="1076"/>
          <ac:spMkLst>
            <pc:docMk/>
            <pc:sldMk cId="3730256553" sldId="1076"/>
            <ac:spMk id="9" creationId="{369C0670-5D53-49C1-65FA-CF1CBD59518E}"/>
          </ac:spMkLst>
        </pc:spChg>
        <pc:spChg chg="add mod">
          <ac:chgData name="Teija Ojankoski" userId="86a30f87-7080-4930-8765-e5c6e54284cf" providerId="ADAL" clId="{ED366A0F-4D8B-47C8-848F-73071095EB80}" dt="2024-09-05T10:10:45.005" v="352" actId="1076"/>
          <ac:spMkLst>
            <pc:docMk/>
            <pc:sldMk cId="3730256553" sldId="1076"/>
            <ac:spMk id="10" creationId="{1AEB998D-122F-3F22-B422-5627E1B60206}"/>
          </ac:spMkLst>
        </pc:spChg>
        <pc:spChg chg="add mod">
          <ac:chgData name="Teija Ojankoski" userId="86a30f87-7080-4930-8765-e5c6e54284cf" providerId="ADAL" clId="{ED366A0F-4D8B-47C8-848F-73071095EB80}" dt="2024-09-05T10:10:45.005" v="352" actId="1076"/>
          <ac:spMkLst>
            <pc:docMk/>
            <pc:sldMk cId="3730256553" sldId="1076"/>
            <ac:spMk id="11" creationId="{0D3663A0-97BF-F313-841B-E898EA2C13D3}"/>
          </ac:spMkLst>
        </pc:spChg>
        <pc:spChg chg="add mod">
          <ac:chgData name="Teija Ojankoski" userId="86a30f87-7080-4930-8765-e5c6e54284cf" providerId="ADAL" clId="{ED366A0F-4D8B-47C8-848F-73071095EB80}" dt="2024-09-05T10:11:10.658" v="354" actId="1076"/>
          <ac:spMkLst>
            <pc:docMk/>
            <pc:sldMk cId="3730256553" sldId="1076"/>
            <ac:spMk id="12" creationId="{6E819E6A-761B-86A0-49BD-517C33C0E2F0}"/>
          </ac:spMkLst>
        </pc:spChg>
        <pc:picChg chg="add mod">
          <ac:chgData name="Teija Ojankoski" userId="86a30f87-7080-4930-8765-e5c6e54284cf" providerId="ADAL" clId="{ED366A0F-4D8B-47C8-848F-73071095EB80}" dt="2024-09-05T10:10:07.709" v="348" actId="1076"/>
          <ac:picMkLst>
            <pc:docMk/>
            <pc:sldMk cId="3730256553" sldId="1076"/>
            <ac:picMk id="7" creationId="{FF5A6899-02B0-10C1-A15F-C2F0CABFA2FB}"/>
          </ac:picMkLst>
        </pc:picChg>
        <pc:picChg chg="add del">
          <ac:chgData name="Teija Ojankoski" userId="86a30f87-7080-4930-8765-e5c6e54284cf" providerId="ADAL" clId="{ED366A0F-4D8B-47C8-848F-73071095EB80}" dt="2024-09-05T10:10:34.318" v="350" actId="478"/>
          <ac:picMkLst>
            <pc:docMk/>
            <pc:sldMk cId="3730256553" sldId="1076"/>
            <ac:picMk id="8" creationId="{34D39BA9-70C6-0B89-FE56-010D72415373}"/>
          </ac:picMkLst>
        </pc:picChg>
        <pc:picChg chg="del">
          <ac:chgData name="Teija Ojankoski" userId="86a30f87-7080-4930-8765-e5c6e54284cf" providerId="ADAL" clId="{ED366A0F-4D8B-47C8-848F-73071095EB80}" dt="2024-09-05T10:03:35.060" v="311" actId="478"/>
          <ac:picMkLst>
            <pc:docMk/>
            <pc:sldMk cId="3730256553" sldId="1076"/>
            <ac:picMk id="13" creationId="{F27D04D6-E584-5A52-FC2F-56174A345E93}"/>
          </ac:picMkLst>
        </pc:picChg>
      </pc:sldChg>
      <pc:sldChg chg="ord">
        <pc:chgData name="Teija Ojankoski" userId="86a30f87-7080-4930-8765-e5c6e54284cf" providerId="ADAL" clId="{ED366A0F-4D8B-47C8-848F-73071095EB80}" dt="2024-09-05T10:13:12.822" v="384"/>
        <pc:sldMkLst>
          <pc:docMk/>
          <pc:sldMk cId="3277371147" sldId="1077"/>
        </pc:sldMkLst>
      </pc:sldChg>
      <pc:sldChg chg="modSp mod ord">
        <pc:chgData name="Teija Ojankoski" userId="86a30f87-7080-4930-8765-e5c6e54284cf" providerId="ADAL" clId="{ED366A0F-4D8B-47C8-848F-73071095EB80}" dt="2024-09-05T11:15:37.876" v="503"/>
        <pc:sldMkLst>
          <pc:docMk/>
          <pc:sldMk cId="3930289391" sldId="1081"/>
        </pc:sldMkLst>
        <pc:spChg chg="mod">
          <ac:chgData name="Teija Ojankoski" userId="86a30f87-7080-4930-8765-e5c6e54284cf" providerId="ADAL" clId="{ED366A0F-4D8B-47C8-848F-73071095EB80}" dt="2024-09-05T09:51:31.938" v="193" actId="20577"/>
          <ac:spMkLst>
            <pc:docMk/>
            <pc:sldMk cId="3930289391" sldId="1081"/>
            <ac:spMk id="5" creationId="{EE956BF1-53CE-6823-D2B7-93E26EFEED43}"/>
          </ac:spMkLst>
        </pc:spChg>
      </pc:sldChg>
      <pc:sldChg chg="modSp mod">
        <pc:chgData name="Teija Ojankoski" userId="86a30f87-7080-4930-8765-e5c6e54284cf" providerId="ADAL" clId="{ED366A0F-4D8B-47C8-848F-73071095EB80}" dt="2024-09-05T10:27:58.517" v="392" actId="20577"/>
        <pc:sldMkLst>
          <pc:docMk/>
          <pc:sldMk cId="856328967" sldId="2142533796"/>
        </pc:sldMkLst>
        <pc:spChg chg="mod">
          <ac:chgData name="Teija Ojankoski" userId="86a30f87-7080-4930-8765-e5c6e54284cf" providerId="ADAL" clId="{ED366A0F-4D8B-47C8-848F-73071095EB80}" dt="2024-09-05T10:27:58.517" v="392" actId="20577"/>
          <ac:spMkLst>
            <pc:docMk/>
            <pc:sldMk cId="856328967" sldId="2142533796"/>
            <ac:spMk id="11" creationId="{652E01F4-BE9B-5846-B183-26852E8BC0FF}"/>
          </ac:spMkLst>
        </pc:spChg>
      </pc:sldChg>
      <pc:sldChg chg="addSp modSp new mod">
        <pc:chgData name="Teija Ojankoski" userId="86a30f87-7080-4930-8765-e5c6e54284cf" providerId="ADAL" clId="{ED366A0F-4D8B-47C8-848F-73071095EB80}" dt="2024-09-05T10:47:08.365" v="500" actId="113"/>
        <pc:sldMkLst>
          <pc:docMk/>
          <pc:sldMk cId="4169655144" sldId="2142533804"/>
        </pc:sldMkLst>
        <pc:spChg chg="mod">
          <ac:chgData name="Teija Ojankoski" userId="86a30f87-7080-4930-8765-e5c6e54284cf" providerId="ADAL" clId="{ED366A0F-4D8B-47C8-848F-73071095EB80}" dt="2024-09-05T10:46:51.831" v="499" actId="20577"/>
          <ac:spMkLst>
            <pc:docMk/>
            <pc:sldMk cId="4169655144" sldId="2142533804"/>
            <ac:spMk id="4" creationId="{773798C3-B794-D0E7-7A44-1DE7F43DD349}"/>
          </ac:spMkLst>
        </pc:spChg>
        <pc:spChg chg="mod">
          <ac:chgData name="Teija Ojankoski" userId="86a30f87-7080-4930-8765-e5c6e54284cf" providerId="ADAL" clId="{ED366A0F-4D8B-47C8-848F-73071095EB80}" dt="2024-09-05T10:47:08.365" v="500" actId="113"/>
          <ac:spMkLst>
            <pc:docMk/>
            <pc:sldMk cId="4169655144" sldId="2142533804"/>
            <ac:spMk id="5" creationId="{77694DCD-2820-EDAF-5FED-8827CBBCFF98}"/>
          </ac:spMkLst>
        </pc:spChg>
        <pc:spChg chg="mod">
          <ac:chgData name="Teija Ojankoski" userId="86a30f87-7080-4930-8765-e5c6e54284cf" providerId="ADAL" clId="{ED366A0F-4D8B-47C8-848F-73071095EB80}" dt="2024-09-05T10:42:37.309" v="462"/>
          <ac:spMkLst>
            <pc:docMk/>
            <pc:sldMk cId="4169655144" sldId="2142533804"/>
            <ac:spMk id="6" creationId="{91E9B235-5126-7F91-BAF4-7A2FDA6E7164}"/>
          </ac:spMkLst>
        </pc:spChg>
        <pc:spChg chg="add mod">
          <ac:chgData name="Teija Ojankoski" userId="86a30f87-7080-4930-8765-e5c6e54284cf" providerId="ADAL" clId="{ED366A0F-4D8B-47C8-848F-73071095EB80}" dt="2024-09-05T10:43:47.322" v="469" actId="255"/>
          <ac:spMkLst>
            <pc:docMk/>
            <pc:sldMk cId="4169655144" sldId="2142533804"/>
            <ac:spMk id="8" creationId="{8F890B29-FF76-59E4-0E4D-5453ACFF7917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eija.ojankoski\AppData\Local\Microsoft\Windows\INetCache\Content.Outlook\B9TSDTXC\ARAn%20asunnottomuuslukutaulukk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Taul2!$C$3</c:f>
              <c:strCache>
                <c:ptCount val="1"/>
                <c:pt idx="0">
                  <c:v>Outside, in temporary shelters, hostels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Taul2!$B$4:$B$40</c:f>
              <c:numCache>
                <c:formatCode>General</c:formatCode>
                <c:ptCount val="37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  <c:pt idx="26">
                  <c:v>2013</c:v>
                </c:pt>
                <c:pt idx="27">
                  <c:v>2014</c:v>
                </c:pt>
                <c:pt idx="28">
                  <c:v>2015</c:v>
                </c:pt>
                <c:pt idx="29">
                  <c:v>2016</c:v>
                </c:pt>
                <c:pt idx="30">
                  <c:v>2017</c:v>
                </c:pt>
                <c:pt idx="31">
                  <c:v>2018</c:v>
                </c:pt>
                <c:pt idx="32">
                  <c:v>2019</c:v>
                </c:pt>
                <c:pt idx="33">
                  <c:v>2020</c:v>
                </c:pt>
                <c:pt idx="34">
                  <c:v>2021</c:v>
                </c:pt>
                <c:pt idx="35">
                  <c:v>2022</c:v>
                </c:pt>
                <c:pt idx="36">
                  <c:v>2023</c:v>
                </c:pt>
              </c:numCache>
            </c:numRef>
          </c:cat>
          <c:val>
            <c:numRef>
              <c:f>Taul2!$C$4:$C$40</c:f>
              <c:numCache>
                <c:formatCode>#,##0</c:formatCode>
                <c:ptCount val="37"/>
                <c:pt idx="0">
                  <c:v>4700</c:v>
                </c:pt>
                <c:pt idx="1">
                  <c:v>4400</c:v>
                </c:pt>
                <c:pt idx="2">
                  <c:v>4170</c:v>
                </c:pt>
                <c:pt idx="3">
                  <c:v>3610</c:v>
                </c:pt>
                <c:pt idx="4">
                  <c:v>3370</c:v>
                </c:pt>
                <c:pt idx="5">
                  <c:v>3030</c:v>
                </c:pt>
                <c:pt idx="6">
                  <c:v>2560</c:v>
                </c:pt>
                <c:pt idx="7">
                  <c:v>1760</c:v>
                </c:pt>
                <c:pt idx="8">
                  <c:v>1710</c:v>
                </c:pt>
                <c:pt idx="9">
                  <c:v>1720</c:v>
                </c:pt>
                <c:pt idx="10">
                  <c:v>1720</c:v>
                </c:pt>
                <c:pt idx="11">
                  <c:v>1770</c:v>
                </c:pt>
                <c:pt idx="12">
                  <c:v>1750</c:v>
                </c:pt>
                <c:pt idx="13">
                  <c:v>1790</c:v>
                </c:pt>
                <c:pt idx="14">
                  <c:v>2160</c:v>
                </c:pt>
                <c:pt idx="15">
                  <c:v>2060</c:v>
                </c:pt>
                <c:pt idx="16">
                  <c:v>1990</c:v>
                </c:pt>
                <c:pt idx="17">
                  <c:v>1910</c:v>
                </c:pt>
                <c:pt idx="18">
                  <c:v>1620</c:v>
                </c:pt>
                <c:pt idx="19">
                  <c:v>1650</c:v>
                </c:pt>
                <c:pt idx="20">
                  <c:v>1480</c:v>
                </c:pt>
                <c:pt idx="21">
                  <c:v>1520</c:v>
                </c:pt>
                <c:pt idx="22">
                  <c:v>1460</c:v>
                </c:pt>
                <c:pt idx="23">
                  <c:v>1430</c:v>
                </c:pt>
                <c:pt idx="24">
                  <c:v>1221</c:v>
                </c:pt>
                <c:pt idx="25">
                  <c:v>965</c:v>
                </c:pt>
                <c:pt idx="26">
                  <c:v>880</c:v>
                </c:pt>
                <c:pt idx="27">
                  <c:v>764</c:v>
                </c:pt>
                <c:pt idx="28">
                  <c:v>766</c:v>
                </c:pt>
                <c:pt idx="29">
                  <c:v>765</c:v>
                </c:pt>
                <c:pt idx="30">
                  <c:v>659</c:v>
                </c:pt>
                <c:pt idx="31">
                  <c:v>512</c:v>
                </c:pt>
                <c:pt idx="32">
                  <c:v>1168</c:v>
                </c:pt>
                <c:pt idx="33">
                  <c:v>1210</c:v>
                </c:pt>
                <c:pt idx="34">
                  <c:v>989</c:v>
                </c:pt>
                <c:pt idx="35">
                  <c:v>794</c:v>
                </c:pt>
                <c:pt idx="36">
                  <c:v>878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7B-41EB-BC98-9C06B10F20C7}"/>
            </c:ext>
          </c:extLst>
        </c:ser>
        <c:ser>
          <c:idx val="1"/>
          <c:order val="1"/>
          <c:tx>
            <c:strRef>
              <c:f>Taul2!$D$3</c:f>
              <c:strCache>
                <c:ptCount val="1"/>
                <c:pt idx="0">
                  <c:v>In institutions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Taul2!$B$4:$B$40</c:f>
              <c:numCache>
                <c:formatCode>General</c:formatCode>
                <c:ptCount val="37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  <c:pt idx="26">
                  <c:v>2013</c:v>
                </c:pt>
                <c:pt idx="27">
                  <c:v>2014</c:v>
                </c:pt>
                <c:pt idx="28">
                  <c:v>2015</c:v>
                </c:pt>
                <c:pt idx="29">
                  <c:v>2016</c:v>
                </c:pt>
                <c:pt idx="30">
                  <c:v>2017</c:v>
                </c:pt>
                <c:pt idx="31">
                  <c:v>2018</c:v>
                </c:pt>
                <c:pt idx="32">
                  <c:v>2019</c:v>
                </c:pt>
                <c:pt idx="33">
                  <c:v>2020</c:v>
                </c:pt>
                <c:pt idx="34">
                  <c:v>2021</c:v>
                </c:pt>
                <c:pt idx="35">
                  <c:v>2022</c:v>
                </c:pt>
                <c:pt idx="36">
                  <c:v>2023</c:v>
                </c:pt>
              </c:numCache>
            </c:numRef>
          </c:cat>
          <c:val>
            <c:numRef>
              <c:f>Taul2!$D$4:$D$40</c:f>
              <c:numCache>
                <c:formatCode>#,##0</c:formatCode>
                <c:ptCount val="37"/>
                <c:pt idx="0">
                  <c:v>4760</c:v>
                </c:pt>
                <c:pt idx="1">
                  <c:v>4000</c:v>
                </c:pt>
                <c:pt idx="2">
                  <c:v>4400</c:v>
                </c:pt>
                <c:pt idx="3">
                  <c:v>3690</c:v>
                </c:pt>
                <c:pt idx="4">
                  <c:v>3340</c:v>
                </c:pt>
                <c:pt idx="5">
                  <c:v>3030</c:v>
                </c:pt>
                <c:pt idx="6">
                  <c:v>2410</c:v>
                </c:pt>
                <c:pt idx="7">
                  <c:v>2170</c:v>
                </c:pt>
                <c:pt idx="8">
                  <c:v>2110</c:v>
                </c:pt>
                <c:pt idx="9">
                  <c:v>2110</c:v>
                </c:pt>
                <c:pt idx="10">
                  <c:v>2450</c:v>
                </c:pt>
                <c:pt idx="11">
                  <c:v>2350</c:v>
                </c:pt>
                <c:pt idx="12">
                  <c:v>2390</c:v>
                </c:pt>
                <c:pt idx="13">
                  <c:v>2420</c:v>
                </c:pt>
                <c:pt idx="14">
                  <c:v>2080</c:v>
                </c:pt>
                <c:pt idx="15">
                  <c:v>2080</c:v>
                </c:pt>
                <c:pt idx="16">
                  <c:v>1640</c:v>
                </c:pt>
                <c:pt idx="17">
                  <c:v>1550</c:v>
                </c:pt>
                <c:pt idx="18">
                  <c:v>1560</c:v>
                </c:pt>
                <c:pt idx="19">
                  <c:v>1570</c:v>
                </c:pt>
                <c:pt idx="20">
                  <c:v>1590</c:v>
                </c:pt>
                <c:pt idx="21">
                  <c:v>1640</c:v>
                </c:pt>
                <c:pt idx="22">
                  <c:v>1490</c:v>
                </c:pt>
                <c:pt idx="23">
                  <c:v>1190</c:v>
                </c:pt>
                <c:pt idx="24">
                  <c:v>1171</c:v>
                </c:pt>
                <c:pt idx="25">
                  <c:v>1087</c:v>
                </c:pt>
                <c:pt idx="26">
                  <c:v>1000</c:v>
                </c:pt>
                <c:pt idx="27">
                  <c:v>929</c:v>
                </c:pt>
                <c:pt idx="28">
                  <c:v>516</c:v>
                </c:pt>
                <c:pt idx="29">
                  <c:v>480</c:v>
                </c:pt>
                <c:pt idx="30">
                  <c:v>428</c:v>
                </c:pt>
                <c:pt idx="31">
                  <c:v>381</c:v>
                </c:pt>
                <c:pt idx="32">
                  <c:v>312</c:v>
                </c:pt>
                <c:pt idx="33">
                  <c:v>358</c:v>
                </c:pt>
                <c:pt idx="34">
                  <c:v>386</c:v>
                </c:pt>
                <c:pt idx="35">
                  <c:v>328</c:v>
                </c:pt>
                <c:pt idx="36">
                  <c:v>412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7B-41EB-BC98-9C06B10F20C7}"/>
            </c:ext>
          </c:extLst>
        </c:ser>
        <c:ser>
          <c:idx val="2"/>
          <c:order val="2"/>
          <c:tx>
            <c:strRef>
              <c:f>Taul2!$E$3</c:f>
              <c:strCache>
                <c:ptCount val="1"/>
                <c:pt idx="0">
                  <c:v>Temporary living with friends or relatives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Taul2!$B$4:$B$40</c:f>
              <c:numCache>
                <c:formatCode>General</c:formatCode>
                <c:ptCount val="37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  <c:pt idx="26">
                  <c:v>2013</c:v>
                </c:pt>
                <c:pt idx="27">
                  <c:v>2014</c:v>
                </c:pt>
                <c:pt idx="28">
                  <c:v>2015</c:v>
                </c:pt>
                <c:pt idx="29">
                  <c:v>2016</c:v>
                </c:pt>
                <c:pt idx="30">
                  <c:v>2017</c:v>
                </c:pt>
                <c:pt idx="31">
                  <c:v>2018</c:v>
                </c:pt>
                <c:pt idx="32">
                  <c:v>2019</c:v>
                </c:pt>
                <c:pt idx="33">
                  <c:v>2020</c:v>
                </c:pt>
                <c:pt idx="34">
                  <c:v>2021</c:v>
                </c:pt>
                <c:pt idx="35">
                  <c:v>2022</c:v>
                </c:pt>
                <c:pt idx="36">
                  <c:v>2023</c:v>
                </c:pt>
              </c:numCache>
            </c:numRef>
          </c:cat>
          <c:val>
            <c:numRef>
              <c:f>Taul2!$E$4:$E$40</c:f>
              <c:numCache>
                <c:formatCode>#,##0</c:formatCode>
                <c:ptCount val="37"/>
                <c:pt idx="0">
                  <c:v>7650</c:v>
                </c:pt>
                <c:pt idx="1">
                  <c:v>7600</c:v>
                </c:pt>
                <c:pt idx="2">
                  <c:v>7620</c:v>
                </c:pt>
                <c:pt idx="3">
                  <c:v>7950</c:v>
                </c:pt>
                <c:pt idx="4">
                  <c:v>7390</c:v>
                </c:pt>
                <c:pt idx="5">
                  <c:v>6820</c:v>
                </c:pt>
                <c:pt idx="6">
                  <c:v>6700</c:v>
                </c:pt>
                <c:pt idx="7">
                  <c:v>6630</c:v>
                </c:pt>
                <c:pt idx="8">
                  <c:v>6610</c:v>
                </c:pt>
                <c:pt idx="9">
                  <c:v>5780</c:v>
                </c:pt>
                <c:pt idx="10">
                  <c:v>5650</c:v>
                </c:pt>
                <c:pt idx="11">
                  <c:v>5870</c:v>
                </c:pt>
                <c:pt idx="12">
                  <c:v>5850</c:v>
                </c:pt>
                <c:pt idx="13">
                  <c:v>5790</c:v>
                </c:pt>
                <c:pt idx="14">
                  <c:v>5720</c:v>
                </c:pt>
                <c:pt idx="15">
                  <c:v>5420</c:v>
                </c:pt>
                <c:pt idx="16">
                  <c:v>4560</c:v>
                </c:pt>
                <c:pt idx="17">
                  <c:v>4190</c:v>
                </c:pt>
                <c:pt idx="18">
                  <c:v>4250</c:v>
                </c:pt>
                <c:pt idx="19">
                  <c:v>4180</c:v>
                </c:pt>
                <c:pt idx="20">
                  <c:v>4460</c:v>
                </c:pt>
                <c:pt idx="21">
                  <c:v>4800</c:v>
                </c:pt>
                <c:pt idx="22">
                  <c:v>5200</c:v>
                </c:pt>
                <c:pt idx="23">
                  <c:v>5260</c:v>
                </c:pt>
                <c:pt idx="24">
                  <c:v>5180</c:v>
                </c:pt>
                <c:pt idx="25">
                  <c:v>5800</c:v>
                </c:pt>
                <c:pt idx="26">
                  <c:v>5630</c:v>
                </c:pt>
                <c:pt idx="27">
                  <c:v>5414</c:v>
                </c:pt>
                <c:pt idx="28">
                  <c:v>5503</c:v>
                </c:pt>
                <c:pt idx="29">
                  <c:v>5455</c:v>
                </c:pt>
                <c:pt idx="30">
                  <c:v>5528</c:v>
                </c:pt>
                <c:pt idx="31">
                  <c:v>3167</c:v>
                </c:pt>
                <c:pt idx="32">
                  <c:v>3120</c:v>
                </c:pt>
                <c:pt idx="33">
                  <c:v>2773</c:v>
                </c:pt>
                <c:pt idx="34">
                  <c:v>2571</c:v>
                </c:pt>
                <c:pt idx="35">
                  <c:v>2564</c:v>
                </c:pt>
                <c:pt idx="36">
                  <c:v>2139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7B-41EB-BC98-9C06B10F20C7}"/>
            </c:ext>
          </c:extLst>
        </c:ser>
        <c:ser>
          <c:idx val="3"/>
          <c:order val="3"/>
          <c:tx>
            <c:strRef>
              <c:f>Taul2!$F$3</c:f>
              <c:strCache>
                <c:ptCount val="1"/>
                <c:pt idx="0">
                  <c:v>Homeless families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Taul2!$B$4:$B$40</c:f>
              <c:numCache>
                <c:formatCode>General</c:formatCode>
                <c:ptCount val="37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  <c:pt idx="26">
                  <c:v>2013</c:v>
                </c:pt>
                <c:pt idx="27">
                  <c:v>2014</c:v>
                </c:pt>
                <c:pt idx="28">
                  <c:v>2015</c:v>
                </c:pt>
                <c:pt idx="29">
                  <c:v>2016</c:v>
                </c:pt>
                <c:pt idx="30">
                  <c:v>2017</c:v>
                </c:pt>
                <c:pt idx="31">
                  <c:v>2018</c:v>
                </c:pt>
                <c:pt idx="32">
                  <c:v>2019</c:v>
                </c:pt>
                <c:pt idx="33">
                  <c:v>2020</c:v>
                </c:pt>
                <c:pt idx="34">
                  <c:v>2021</c:v>
                </c:pt>
                <c:pt idx="35">
                  <c:v>2022</c:v>
                </c:pt>
                <c:pt idx="36">
                  <c:v>2023</c:v>
                </c:pt>
              </c:numCache>
            </c:numRef>
          </c:cat>
          <c:val>
            <c:numRef>
              <c:f>Taul2!$F$4:$F$40</c:f>
              <c:numCache>
                <c:formatCode>#,##0</c:formatCode>
                <c:ptCount val="37"/>
                <c:pt idx="0">
                  <c:v>1370</c:v>
                </c:pt>
                <c:pt idx="1">
                  <c:v>1200</c:v>
                </c:pt>
                <c:pt idx="2">
                  <c:v>870</c:v>
                </c:pt>
                <c:pt idx="3">
                  <c:v>800</c:v>
                </c:pt>
                <c:pt idx="4">
                  <c:v>700</c:v>
                </c:pt>
                <c:pt idx="5">
                  <c:v>570</c:v>
                </c:pt>
                <c:pt idx="6">
                  <c:v>250</c:v>
                </c:pt>
                <c:pt idx="7">
                  <c:v>380</c:v>
                </c:pt>
                <c:pt idx="8">
                  <c:v>560</c:v>
                </c:pt>
                <c:pt idx="9">
                  <c:v>360</c:v>
                </c:pt>
                <c:pt idx="10">
                  <c:v>600</c:v>
                </c:pt>
                <c:pt idx="11">
                  <c:v>820</c:v>
                </c:pt>
                <c:pt idx="12">
                  <c:v>780</c:v>
                </c:pt>
                <c:pt idx="13">
                  <c:v>780</c:v>
                </c:pt>
                <c:pt idx="14">
                  <c:v>780</c:v>
                </c:pt>
                <c:pt idx="15">
                  <c:v>770</c:v>
                </c:pt>
                <c:pt idx="16">
                  <c:v>420</c:v>
                </c:pt>
                <c:pt idx="17">
                  <c:v>360</c:v>
                </c:pt>
                <c:pt idx="18">
                  <c:v>360</c:v>
                </c:pt>
                <c:pt idx="19">
                  <c:v>300</c:v>
                </c:pt>
                <c:pt idx="20">
                  <c:v>300</c:v>
                </c:pt>
                <c:pt idx="21">
                  <c:v>300</c:v>
                </c:pt>
                <c:pt idx="22">
                  <c:v>320</c:v>
                </c:pt>
                <c:pt idx="23">
                  <c:v>350</c:v>
                </c:pt>
                <c:pt idx="24">
                  <c:v>420</c:v>
                </c:pt>
                <c:pt idx="25">
                  <c:v>446</c:v>
                </c:pt>
                <c:pt idx="26">
                  <c:v>420</c:v>
                </c:pt>
                <c:pt idx="27">
                  <c:v>427</c:v>
                </c:pt>
                <c:pt idx="28">
                  <c:v>424</c:v>
                </c:pt>
                <c:pt idx="29">
                  <c:v>325</c:v>
                </c:pt>
                <c:pt idx="30">
                  <c:v>214</c:v>
                </c:pt>
                <c:pt idx="31">
                  <c:v>264</c:v>
                </c:pt>
                <c:pt idx="32">
                  <c:v>264</c:v>
                </c:pt>
                <c:pt idx="33">
                  <c:v>201</c:v>
                </c:pt>
                <c:pt idx="34">
                  <c:v>165</c:v>
                </c:pt>
                <c:pt idx="35">
                  <c:v>155</c:v>
                </c:pt>
                <c:pt idx="36">
                  <c:v>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97B-41EB-BC98-9C06B10F20C7}"/>
            </c:ext>
          </c:extLst>
        </c:ser>
        <c:ser>
          <c:idx val="4"/>
          <c:order val="4"/>
          <c:tx>
            <c:strRef>
              <c:f>Taul2!$G$3</c:f>
              <c:strCache>
                <c:ptCount val="1"/>
                <c:pt idx="0">
                  <c:v>Not specified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Taul2!$B$4:$B$40</c:f>
              <c:numCache>
                <c:formatCode>General</c:formatCode>
                <c:ptCount val="37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  <c:pt idx="26">
                  <c:v>2013</c:v>
                </c:pt>
                <c:pt idx="27">
                  <c:v>2014</c:v>
                </c:pt>
                <c:pt idx="28">
                  <c:v>2015</c:v>
                </c:pt>
                <c:pt idx="29">
                  <c:v>2016</c:v>
                </c:pt>
                <c:pt idx="30">
                  <c:v>2017</c:v>
                </c:pt>
                <c:pt idx="31">
                  <c:v>2018</c:v>
                </c:pt>
                <c:pt idx="32">
                  <c:v>2019</c:v>
                </c:pt>
                <c:pt idx="33">
                  <c:v>2020</c:v>
                </c:pt>
                <c:pt idx="34">
                  <c:v>2021</c:v>
                </c:pt>
                <c:pt idx="35">
                  <c:v>2022</c:v>
                </c:pt>
                <c:pt idx="36">
                  <c:v>2023</c:v>
                </c:pt>
              </c:numCache>
            </c:numRef>
          </c:cat>
          <c:val>
            <c:numRef>
              <c:f>Taul2!$G$4:$G$40</c:f>
              <c:numCache>
                <c:formatCode>General</c:formatCode>
                <c:ptCount val="37"/>
                <c:pt idx="31" formatCode="#,##0">
                  <c:v>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97B-41EB-BC98-9C06B10F20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64456544"/>
        <c:axId val="576649584"/>
      </c:barChart>
      <c:catAx>
        <c:axId val="564456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576649584"/>
        <c:crosses val="autoZero"/>
        <c:auto val="1"/>
        <c:lblAlgn val="ctr"/>
        <c:lblOffset val="100"/>
        <c:noMultiLvlLbl val="0"/>
      </c:catAx>
      <c:valAx>
        <c:axId val="576649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564456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58DBFB-459E-264A-897E-5BCB52CF2C00}" type="doc">
      <dgm:prSet loTypeId="urn:microsoft.com/office/officeart/2005/8/layout/hProcess11" loCatId="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fi-FI"/>
        </a:p>
      </dgm:t>
    </dgm:pt>
    <dgm:pt modelId="{0BEDD8A9-E661-2F46-870A-E53ABCA69B49}">
      <dgm:prSet phldrT="[Teksti]" custT="1"/>
      <dgm:spPr/>
      <dgm:t>
        <a:bodyPr anchor="b"/>
        <a:lstStyle/>
        <a:p>
          <a:pPr algn="ctr"/>
          <a:r>
            <a:rPr lang="fi-FI" sz="1800" b="1" dirty="0">
              <a:latin typeface="+mj-lt"/>
            </a:rPr>
            <a:t>2008-2011</a:t>
          </a:r>
          <a:br>
            <a:rPr lang="fi-FI" sz="1800" dirty="0">
              <a:latin typeface="+mj-lt"/>
            </a:rPr>
          </a:br>
          <a:r>
            <a:rPr lang="fi-FI" sz="1800" dirty="0">
              <a:latin typeface="+mj-lt"/>
            </a:rPr>
            <a:t>PAAVO 1</a:t>
          </a:r>
        </a:p>
      </dgm:t>
    </dgm:pt>
    <dgm:pt modelId="{A3390939-559A-6540-B021-81B5B22341CA}" type="parTrans" cxnId="{38904404-095E-9F4C-9E13-5D157FE8DE2D}">
      <dgm:prSet/>
      <dgm:spPr/>
      <dgm:t>
        <a:bodyPr/>
        <a:lstStyle/>
        <a:p>
          <a:endParaRPr lang="fi-FI"/>
        </a:p>
      </dgm:t>
    </dgm:pt>
    <dgm:pt modelId="{25419A4F-B5A7-4042-A04E-3165A27EF612}" type="sibTrans" cxnId="{38904404-095E-9F4C-9E13-5D157FE8DE2D}">
      <dgm:prSet/>
      <dgm:spPr/>
      <dgm:t>
        <a:bodyPr/>
        <a:lstStyle/>
        <a:p>
          <a:endParaRPr lang="fi-FI"/>
        </a:p>
      </dgm:t>
    </dgm:pt>
    <dgm:pt modelId="{24BE99A1-2A63-044C-A5BF-10B52957BFE1}">
      <dgm:prSet phldrT="[Teksti]" custT="1"/>
      <dgm:spPr/>
      <dgm:t>
        <a:bodyPr anchor="b"/>
        <a:lstStyle/>
        <a:p>
          <a:r>
            <a:rPr lang="fi-FI" sz="1800" b="1" dirty="0">
              <a:latin typeface="+mj-lt"/>
            </a:rPr>
            <a:t>2012-2015</a:t>
          </a:r>
          <a:br>
            <a:rPr lang="fi-FI" sz="1800" dirty="0">
              <a:latin typeface="+mj-lt"/>
            </a:rPr>
          </a:br>
          <a:r>
            <a:rPr lang="fi-FI" sz="1800" dirty="0">
              <a:latin typeface="+mj-lt"/>
            </a:rPr>
            <a:t>PAAVO 2</a:t>
          </a:r>
        </a:p>
      </dgm:t>
    </dgm:pt>
    <dgm:pt modelId="{16B560FE-F06D-774B-B493-82AC9D49F86B}" type="parTrans" cxnId="{7838AD48-A703-914F-863B-04E48B84C8E8}">
      <dgm:prSet/>
      <dgm:spPr/>
      <dgm:t>
        <a:bodyPr/>
        <a:lstStyle/>
        <a:p>
          <a:endParaRPr lang="fi-FI"/>
        </a:p>
      </dgm:t>
    </dgm:pt>
    <dgm:pt modelId="{E3683C45-9BB3-7448-B145-9E76D6687319}" type="sibTrans" cxnId="{7838AD48-A703-914F-863B-04E48B84C8E8}">
      <dgm:prSet/>
      <dgm:spPr/>
      <dgm:t>
        <a:bodyPr/>
        <a:lstStyle/>
        <a:p>
          <a:endParaRPr lang="fi-FI"/>
        </a:p>
      </dgm:t>
    </dgm:pt>
    <dgm:pt modelId="{D9F18D57-A3E5-8745-8065-B1C2DF1AEA77}">
      <dgm:prSet phldrT="[Teksti]" custT="1"/>
      <dgm:spPr/>
      <dgm:t>
        <a:bodyPr/>
        <a:lstStyle/>
        <a:p>
          <a:r>
            <a:rPr lang="fi-FI" sz="1800" b="1" dirty="0">
              <a:latin typeface="+mj-lt"/>
            </a:rPr>
            <a:t>2016-2019</a:t>
          </a:r>
          <a:br>
            <a:rPr lang="fi-FI" sz="1800" dirty="0">
              <a:latin typeface="+mj-lt"/>
            </a:rPr>
          </a:br>
          <a:r>
            <a:rPr lang="fi-FI" sz="1800" dirty="0">
              <a:latin typeface="+mj-lt"/>
            </a:rPr>
            <a:t>AUNE</a:t>
          </a:r>
        </a:p>
      </dgm:t>
    </dgm:pt>
    <dgm:pt modelId="{06CD8ED5-0F6B-174C-AA7A-419E0AB35879}" type="parTrans" cxnId="{FA916F11-5F83-354F-8BFC-81F2B6210C1E}">
      <dgm:prSet/>
      <dgm:spPr/>
      <dgm:t>
        <a:bodyPr/>
        <a:lstStyle/>
        <a:p>
          <a:endParaRPr lang="fi-FI"/>
        </a:p>
      </dgm:t>
    </dgm:pt>
    <dgm:pt modelId="{4F98F805-EC5B-C24F-AA55-88CE8847C3F9}" type="sibTrans" cxnId="{FA916F11-5F83-354F-8BFC-81F2B6210C1E}">
      <dgm:prSet/>
      <dgm:spPr/>
      <dgm:t>
        <a:bodyPr/>
        <a:lstStyle/>
        <a:p>
          <a:endParaRPr lang="fi-FI"/>
        </a:p>
      </dgm:t>
    </dgm:pt>
    <dgm:pt modelId="{1202F724-8C46-ED43-8713-9287B82BF271}">
      <dgm:prSet custT="1"/>
      <dgm:spPr/>
      <dgm:t>
        <a:bodyPr anchor="b"/>
        <a:lstStyle/>
        <a:p>
          <a:r>
            <a:rPr lang="fi-FI" sz="1800" b="1" dirty="0">
              <a:latin typeface="+mj-lt"/>
            </a:rPr>
            <a:t>2020-2023</a:t>
          </a:r>
          <a:r>
            <a:rPr lang="fi-FI" sz="1800" dirty="0">
              <a:latin typeface="+mj-lt"/>
            </a:rPr>
            <a:t> PROGRAMME</a:t>
          </a:r>
          <a:endParaRPr lang="fi-FI" sz="1800" b="1" dirty="0">
            <a:latin typeface="+mj-lt"/>
          </a:endParaRPr>
        </a:p>
      </dgm:t>
    </dgm:pt>
    <dgm:pt modelId="{EC155D79-22DB-B045-BE6A-328A305C0AA4}" type="parTrans" cxnId="{C08F6A3A-6B6C-264D-A809-2E3A82CE73BA}">
      <dgm:prSet/>
      <dgm:spPr/>
      <dgm:t>
        <a:bodyPr/>
        <a:lstStyle/>
        <a:p>
          <a:endParaRPr lang="fi-FI"/>
        </a:p>
      </dgm:t>
    </dgm:pt>
    <dgm:pt modelId="{4A96A1D6-77F8-BE49-8E72-14D96A9E76FC}" type="sibTrans" cxnId="{C08F6A3A-6B6C-264D-A809-2E3A82CE73BA}">
      <dgm:prSet/>
      <dgm:spPr/>
      <dgm:t>
        <a:bodyPr/>
        <a:lstStyle/>
        <a:p>
          <a:endParaRPr lang="fi-FI"/>
        </a:p>
      </dgm:t>
    </dgm:pt>
    <dgm:pt modelId="{087DCE26-0C66-4587-9663-164926D133A3}">
      <dgm:prSet custT="1"/>
      <dgm:spPr/>
      <dgm:t>
        <a:bodyPr anchor="b"/>
        <a:lstStyle/>
        <a:p>
          <a:r>
            <a:rPr lang="fi-FI" sz="1800" b="1" dirty="0">
              <a:latin typeface="+mj-lt"/>
            </a:rPr>
            <a:t>2024-2027</a:t>
          </a:r>
          <a:r>
            <a:rPr lang="fi-FI" sz="1800" dirty="0">
              <a:latin typeface="+mj-lt"/>
            </a:rPr>
            <a:t> PROGRAMME</a:t>
          </a:r>
          <a:endParaRPr lang="fi-FI" sz="1800" b="1" dirty="0">
            <a:latin typeface="+mj-lt"/>
          </a:endParaRPr>
        </a:p>
      </dgm:t>
    </dgm:pt>
    <dgm:pt modelId="{F4EC6A19-C749-4496-944C-BFC3FD973397}" type="parTrans" cxnId="{07D75D87-71AB-4E18-B794-9D092ACDD46F}">
      <dgm:prSet/>
      <dgm:spPr/>
      <dgm:t>
        <a:bodyPr/>
        <a:lstStyle/>
        <a:p>
          <a:endParaRPr lang="fi-FI"/>
        </a:p>
      </dgm:t>
    </dgm:pt>
    <dgm:pt modelId="{9E01A741-7463-4B6A-8974-C702D759C007}" type="sibTrans" cxnId="{07D75D87-71AB-4E18-B794-9D092ACDD46F}">
      <dgm:prSet/>
      <dgm:spPr/>
      <dgm:t>
        <a:bodyPr/>
        <a:lstStyle/>
        <a:p>
          <a:endParaRPr lang="fi-FI"/>
        </a:p>
      </dgm:t>
    </dgm:pt>
    <dgm:pt modelId="{54A97FEA-21AD-EF48-8F7A-FA9332E2807B}" type="pres">
      <dgm:prSet presAssocID="{E758DBFB-459E-264A-897E-5BCB52CF2C00}" presName="Name0" presStyleCnt="0">
        <dgm:presLayoutVars>
          <dgm:dir/>
          <dgm:resizeHandles val="exact"/>
        </dgm:presLayoutVars>
      </dgm:prSet>
      <dgm:spPr/>
    </dgm:pt>
    <dgm:pt modelId="{E045D16F-8F36-9647-ACC5-2EB1F381E864}" type="pres">
      <dgm:prSet presAssocID="{E758DBFB-459E-264A-897E-5BCB52CF2C00}" presName="arrow" presStyleLbl="bgShp" presStyleIdx="0" presStyleCnt="1" custLinFactNeighborX="-486" custLinFactNeighborY="-831"/>
      <dgm:spPr>
        <a:solidFill>
          <a:schemeClr val="accent4"/>
        </a:solidFill>
        <a:effectLst/>
      </dgm:spPr>
    </dgm:pt>
    <dgm:pt modelId="{0C8CFFEF-ED0C-E242-A25B-C5C091129FB0}" type="pres">
      <dgm:prSet presAssocID="{E758DBFB-459E-264A-897E-5BCB52CF2C00}" presName="points" presStyleCnt="0"/>
      <dgm:spPr/>
    </dgm:pt>
    <dgm:pt modelId="{42FC24ED-35D1-454B-BB89-869E2B2EAB61}" type="pres">
      <dgm:prSet presAssocID="{0BEDD8A9-E661-2F46-870A-E53ABCA69B49}" presName="compositeA" presStyleCnt="0"/>
      <dgm:spPr/>
    </dgm:pt>
    <dgm:pt modelId="{0EC32791-402B-524C-BAED-AAC6F6B9885F}" type="pres">
      <dgm:prSet presAssocID="{0BEDD8A9-E661-2F46-870A-E53ABCA69B49}" presName="textA" presStyleLbl="revTx" presStyleIdx="0" presStyleCnt="5" custScaleX="295001">
        <dgm:presLayoutVars>
          <dgm:bulletEnabled val="1"/>
        </dgm:presLayoutVars>
      </dgm:prSet>
      <dgm:spPr/>
    </dgm:pt>
    <dgm:pt modelId="{06CD24C7-A5DF-9B47-8824-6C3A51757A8B}" type="pres">
      <dgm:prSet presAssocID="{0BEDD8A9-E661-2F46-870A-E53ABCA69B49}" presName="circleA" presStyleLbl="node1" presStyleIdx="0" presStyleCnt="5"/>
      <dgm:spPr/>
    </dgm:pt>
    <dgm:pt modelId="{FDEA7B76-BF83-4142-ACA0-E904BED78B88}" type="pres">
      <dgm:prSet presAssocID="{0BEDD8A9-E661-2F46-870A-E53ABCA69B49}" presName="spaceA" presStyleCnt="0"/>
      <dgm:spPr/>
    </dgm:pt>
    <dgm:pt modelId="{A95416AA-C12C-7447-B4C3-98A745E8FABB}" type="pres">
      <dgm:prSet presAssocID="{25419A4F-B5A7-4042-A04E-3165A27EF612}" presName="space" presStyleCnt="0"/>
      <dgm:spPr/>
    </dgm:pt>
    <dgm:pt modelId="{36FF8AAF-71FD-CE46-8E6A-1BA95B52B520}" type="pres">
      <dgm:prSet presAssocID="{24BE99A1-2A63-044C-A5BF-10B52957BFE1}" presName="compositeB" presStyleCnt="0"/>
      <dgm:spPr/>
    </dgm:pt>
    <dgm:pt modelId="{B521CEF0-1695-E84E-B3A9-733E34231FB7}" type="pres">
      <dgm:prSet presAssocID="{24BE99A1-2A63-044C-A5BF-10B52957BFE1}" presName="textB" presStyleLbl="revTx" presStyleIdx="1" presStyleCnt="5" custScaleX="298010" custLinFactY="-50000" custLinFactNeighborX="-10492" custLinFactNeighborY="-100000">
        <dgm:presLayoutVars>
          <dgm:bulletEnabled val="1"/>
        </dgm:presLayoutVars>
      </dgm:prSet>
      <dgm:spPr/>
    </dgm:pt>
    <dgm:pt modelId="{C3CE8479-CD61-0542-B1CC-39DAA083A2B6}" type="pres">
      <dgm:prSet presAssocID="{24BE99A1-2A63-044C-A5BF-10B52957BFE1}" presName="circleB" presStyleLbl="node1" presStyleIdx="1" presStyleCnt="5" custLinFactNeighborX="-8284" custLinFactNeighborY="-6216"/>
      <dgm:spPr/>
    </dgm:pt>
    <dgm:pt modelId="{DF3DB0BD-DEA1-EE46-9A4A-DEBF78396580}" type="pres">
      <dgm:prSet presAssocID="{24BE99A1-2A63-044C-A5BF-10B52957BFE1}" presName="spaceB" presStyleCnt="0"/>
      <dgm:spPr/>
    </dgm:pt>
    <dgm:pt modelId="{CAF76226-E0C2-EB43-86F0-8EF700AB2CBC}" type="pres">
      <dgm:prSet presAssocID="{E3683C45-9BB3-7448-B145-9E76D6687319}" presName="space" presStyleCnt="0"/>
      <dgm:spPr/>
    </dgm:pt>
    <dgm:pt modelId="{4FB72629-88DA-154C-874C-B539B8940305}" type="pres">
      <dgm:prSet presAssocID="{D9F18D57-A3E5-8745-8065-B1C2DF1AEA77}" presName="compositeA" presStyleCnt="0"/>
      <dgm:spPr/>
    </dgm:pt>
    <dgm:pt modelId="{57CAE2D3-21EA-AD4F-85DA-18187AD8CB6C}" type="pres">
      <dgm:prSet presAssocID="{D9F18D57-A3E5-8745-8065-B1C2DF1AEA77}" presName="textA" presStyleLbl="revTx" presStyleIdx="2" presStyleCnt="5" custScaleX="360452" custLinFactNeighborX="-23145" custLinFactNeighborY="-518">
        <dgm:presLayoutVars>
          <dgm:bulletEnabled val="1"/>
        </dgm:presLayoutVars>
      </dgm:prSet>
      <dgm:spPr/>
    </dgm:pt>
    <dgm:pt modelId="{E191592F-2348-E949-999D-084DB16327B1}" type="pres">
      <dgm:prSet presAssocID="{D9F18D57-A3E5-8745-8065-B1C2DF1AEA77}" presName="circleA" presStyleLbl="node1" presStyleIdx="2" presStyleCnt="5" custLinFactNeighborX="-26019" custLinFactNeighborY="-2072"/>
      <dgm:spPr/>
    </dgm:pt>
    <dgm:pt modelId="{ACD7BCC8-08B0-1049-AEAA-A1976B18310D}" type="pres">
      <dgm:prSet presAssocID="{D9F18D57-A3E5-8745-8065-B1C2DF1AEA77}" presName="spaceA" presStyleCnt="0"/>
      <dgm:spPr/>
    </dgm:pt>
    <dgm:pt modelId="{5F9AD8B1-B4D7-F746-B917-DE404FC5D2DC}" type="pres">
      <dgm:prSet presAssocID="{4F98F805-EC5B-C24F-AA55-88CE8847C3F9}" presName="space" presStyleCnt="0"/>
      <dgm:spPr/>
    </dgm:pt>
    <dgm:pt modelId="{691DED0E-32A0-6A44-B570-370473AED17C}" type="pres">
      <dgm:prSet presAssocID="{1202F724-8C46-ED43-8713-9287B82BF271}" presName="compositeB" presStyleCnt="0"/>
      <dgm:spPr/>
    </dgm:pt>
    <dgm:pt modelId="{FEF3E253-A9FA-9E44-9D7A-21A0D56EC21D}" type="pres">
      <dgm:prSet presAssocID="{1202F724-8C46-ED43-8713-9287B82BF271}" presName="textB" presStyleLbl="revTx" presStyleIdx="3" presStyleCnt="5" custScaleX="339881" custLinFactY="-50000" custLinFactNeighborX="-15916" custLinFactNeighborY="-100000">
        <dgm:presLayoutVars>
          <dgm:bulletEnabled val="1"/>
        </dgm:presLayoutVars>
      </dgm:prSet>
      <dgm:spPr/>
    </dgm:pt>
    <dgm:pt modelId="{8BCDFA84-41ED-F84C-A2C4-41580259673A}" type="pres">
      <dgm:prSet presAssocID="{1202F724-8C46-ED43-8713-9287B82BF271}" presName="circleB" presStyleLbl="node1" presStyleIdx="3" presStyleCnt="5" custLinFactNeighborX="-16237" custLinFactNeighborY="-2072"/>
      <dgm:spPr/>
    </dgm:pt>
    <dgm:pt modelId="{0AE0C525-C811-5445-8A38-8EA236B1952D}" type="pres">
      <dgm:prSet presAssocID="{1202F724-8C46-ED43-8713-9287B82BF271}" presName="spaceB" presStyleCnt="0"/>
      <dgm:spPr/>
    </dgm:pt>
    <dgm:pt modelId="{FE28DB71-898C-4628-9107-60C2F3A484A9}" type="pres">
      <dgm:prSet presAssocID="{4A96A1D6-77F8-BE49-8E72-14D96A9E76FC}" presName="space" presStyleCnt="0"/>
      <dgm:spPr/>
    </dgm:pt>
    <dgm:pt modelId="{27BA23A2-6D58-4DED-86C2-7091BB95E739}" type="pres">
      <dgm:prSet presAssocID="{087DCE26-0C66-4587-9663-164926D133A3}" presName="compositeA" presStyleCnt="0"/>
      <dgm:spPr/>
    </dgm:pt>
    <dgm:pt modelId="{B3EB61C5-C74B-4F42-B944-873E6FA28C6E}" type="pres">
      <dgm:prSet presAssocID="{087DCE26-0C66-4587-9663-164926D133A3}" presName="textA" presStyleLbl="revTx" presStyleIdx="4" presStyleCnt="5" custScaleX="332417" custLinFactNeighborX="-1249">
        <dgm:presLayoutVars>
          <dgm:bulletEnabled val="1"/>
        </dgm:presLayoutVars>
      </dgm:prSet>
      <dgm:spPr/>
    </dgm:pt>
    <dgm:pt modelId="{A3679B5B-A4C6-4D5C-817F-C87D85D32764}" type="pres">
      <dgm:prSet presAssocID="{087DCE26-0C66-4587-9663-164926D133A3}" presName="circleA" presStyleLbl="node1" presStyleIdx="4" presStyleCnt="5"/>
      <dgm:spPr/>
    </dgm:pt>
    <dgm:pt modelId="{9AD5CF3C-F9EC-4E83-8C40-2185EB34CBA4}" type="pres">
      <dgm:prSet presAssocID="{087DCE26-0C66-4587-9663-164926D133A3}" presName="spaceA" presStyleCnt="0"/>
      <dgm:spPr/>
    </dgm:pt>
  </dgm:ptLst>
  <dgm:cxnLst>
    <dgm:cxn modelId="{38904404-095E-9F4C-9E13-5D157FE8DE2D}" srcId="{E758DBFB-459E-264A-897E-5BCB52CF2C00}" destId="{0BEDD8A9-E661-2F46-870A-E53ABCA69B49}" srcOrd="0" destOrd="0" parTransId="{A3390939-559A-6540-B021-81B5B22341CA}" sibTransId="{25419A4F-B5A7-4042-A04E-3165A27EF612}"/>
    <dgm:cxn modelId="{FA916F11-5F83-354F-8BFC-81F2B6210C1E}" srcId="{E758DBFB-459E-264A-897E-5BCB52CF2C00}" destId="{D9F18D57-A3E5-8745-8065-B1C2DF1AEA77}" srcOrd="2" destOrd="0" parTransId="{06CD8ED5-0F6B-174C-AA7A-419E0AB35879}" sibTransId="{4F98F805-EC5B-C24F-AA55-88CE8847C3F9}"/>
    <dgm:cxn modelId="{769DE61B-1BDC-468D-8B51-D340F9B98927}" type="presOf" srcId="{087DCE26-0C66-4587-9663-164926D133A3}" destId="{B3EB61C5-C74B-4F42-B944-873E6FA28C6E}" srcOrd="0" destOrd="0" presId="urn:microsoft.com/office/officeart/2005/8/layout/hProcess11"/>
    <dgm:cxn modelId="{511F482E-CA47-2B49-995F-6130D3115FF1}" type="presOf" srcId="{D9F18D57-A3E5-8745-8065-B1C2DF1AEA77}" destId="{57CAE2D3-21EA-AD4F-85DA-18187AD8CB6C}" srcOrd="0" destOrd="0" presId="urn:microsoft.com/office/officeart/2005/8/layout/hProcess11"/>
    <dgm:cxn modelId="{C08F6A3A-6B6C-264D-A809-2E3A82CE73BA}" srcId="{E758DBFB-459E-264A-897E-5BCB52CF2C00}" destId="{1202F724-8C46-ED43-8713-9287B82BF271}" srcOrd="3" destOrd="0" parTransId="{EC155D79-22DB-B045-BE6A-328A305C0AA4}" sibTransId="{4A96A1D6-77F8-BE49-8E72-14D96A9E76FC}"/>
    <dgm:cxn modelId="{7838AD48-A703-914F-863B-04E48B84C8E8}" srcId="{E758DBFB-459E-264A-897E-5BCB52CF2C00}" destId="{24BE99A1-2A63-044C-A5BF-10B52957BFE1}" srcOrd="1" destOrd="0" parTransId="{16B560FE-F06D-774B-B493-82AC9D49F86B}" sibTransId="{E3683C45-9BB3-7448-B145-9E76D6687319}"/>
    <dgm:cxn modelId="{07D75D87-71AB-4E18-B794-9D092ACDD46F}" srcId="{E758DBFB-459E-264A-897E-5BCB52CF2C00}" destId="{087DCE26-0C66-4587-9663-164926D133A3}" srcOrd="4" destOrd="0" parTransId="{F4EC6A19-C749-4496-944C-BFC3FD973397}" sibTransId="{9E01A741-7463-4B6A-8974-C702D759C007}"/>
    <dgm:cxn modelId="{F6EA69C5-093E-0F42-89FE-2CABF6FC5091}" type="presOf" srcId="{E758DBFB-459E-264A-897E-5BCB52CF2C00}" destId="{54A97FEA-21AD-EF48-8F7A-FA9332E2807B}" srcOrd="0" destOrd="0" presId="urn:microsoft.com/office/officeart/2005/8/layout/hProcess11"/>
    <dgm:cxn modelId="{42CE13EC-9BE1-164B-AEE7-09C1A8BC223B}" type="presOf" srcId="{24BE99A1-2A63-044C-A5BF-10B52957BFE1}" destId="{B521CEF0-1695-E84E-B3A9-733E34231FB7}" srcOrd="0" destOrd="0" presId="urn:microsoft.com/office/officeart/2005/8/layout/hProcess11"/>
    <dgm:cxn modelId="{637E28F0-0BBC-9346-B033-C4B58F1F3AFB}" type="presOf" srcId="{1202F724-8C46-ED43-8713-9287B82BF271}" destId="{FEF3E253-A9FA-9E44-9D7A-21A0D56EC21D}" srcOrd="0" destOrd="0" presId="urn:microsoft.com/office/officeart/2005/8/layout/hProcess11"/>
    <dgm:cxn modelId="{DA74E2F0-38E8-084D-8300-FFE66315534D}" type="presOf" srcId="{0BEDD8A9-E661-2F46-870A-E53ABCA69B49}" destId="{0EC32791-402B-524C-BAED-AAC6F6B9885F}" srcOrd="0" destOrd="0" presId="urn:microsoft.com/office/officeart/2005/8/layout/hProcess11"/>
    <dgm:cxn modelId="{3E8D2410-3DB3-EC4E-B9C3-7837BAC38881}" type="presParOf" srcId="{54A97FEA-21AD-EF48-8F7A-FA9332E2807B}" destId="{E045D16F-8F36-9647-ACC5-2EB1F381E864}" srcOrd="0" destOrd="0" presId="urn:microsoft.com/office/officeart/2005/8/layout/hProcess11"/>
    <dgm:cxn modelId="{2A86B3B2-70F2-E34E-9BC0-F738C1976D84}" type="presParOf" srcId="{54A97FEA-21AD-EF48-8F7A-FA9332E2807B}" destId="{0C8CFFEF-ED0C-E242-A25B-C5C091129FB0}" srcOrd="1" destOrd="0" presId="urn:microsoft.com/office/officeart/2005/8/layout/hProcess11"/>
    <dgm:cxn modelId="{4CBFD450-162B-9C42-9C90-2DA7D1BFCF56}" type="presParOf" srcId="{0C8CFFEF-ED0C-E242-A25B-C5C091129FB0}" destId="{42FC24ED-35D1-454B-BB89-869E2B2EAB61}" srcOrd="0" destOrd="0" presId="urn:microsoft.com/office/officeart/2005/8/layout/hProcess11"/>
    <dgm:cxn modelId="{67F3C562-5312-E649-A8A0-D3A3103DB94F}" type="presParOf" srcId="{42FC24ED-35D1-454B-BB89-869E2B2EAB61}" destId="{0EC32791-402B-524C-BAED-AAC6F6B9885F}" srcOrd="0" destOrd="0" presId="urn:microsoft.com/office/officeart/2005/8/layout/hProcess11"/>
    <dgm:cxn modelId="{A022B634-152B-F248-8C31-174380175CAD}" type="presParOf" srcId="{42FC24ED-35D1-454B-BB89-869E2B2EAB61}" destId="{06CD24C7-A5DF-9B47-8824-6C3A51757A8B}" srcOrd="1" destOrd="0" presId="urn:microsoft.com/office/officeart/2005/8/layout/hProcess11"/>
    <dgm:cxn modelId="{0180FCE1-C249-A147-A452-25D3AAE2C12C}" type="presParOf" srcId="{42FC24ED-35D1-454B-BB89-869E2B2EAB61}" destId="{FDEA7B76-BF83-4142-ACA0-E904BED78B88}" srcOrd="2" destOrd="0" presId="urn:microsoft.com/office/officeart/2005/8/layout/hProcess11"/>
    <dgm:cxn modelId="{4E9BDB11-91FE-2045-9A8A-A2A6A1D53C50}" type="presParOf" srcId="{0C8CFFEF-ED0C-E242-A25B-C5C091129FB0}" destId="{A95416AA-C12C-7447-B4C3-98A745E8FABB}" srcOrd="1" destOrd="0" presId="urn:microsoft.com/office/officeart/2005/8/layout/hProcess11"/>
    <dgm:cxn modelId="{88D52B94-ADF2-9442-92F0-1A4769CBBCB5}" type="presParOf" srcId="{0C8CFFEF-ED0C-E242-A25B-C5C091129FB0}" destId="{36FF8AAF-71FD-CE46-8E6A-1BA95B52B520}" srcOrd="2" destOrd="0" presId="urn:microsoft.com/office/officeart/2005/8/layout/hProcess11"/>
    <dgm:cxn modelId="{FED5168E-B6BD-564D-96FE-4029387D9AA5}" type="presParOf" srcId="{36FF8AAF-71FD-CE46-8E6A-1BA95B52B520}" destId="{B521CEF0-1695-E84E-B3A9-733E34231FB7}" srcOrd="0" destOrd="0" presId="urn:microsoft.com/office/officeart/2005/8/layout/hProcess11"/>
    <dgm:cxn modelId="{7F89151C-87B0-E147-940E-17F224470B4A}" type="presParOf" srcId="{36FF8AAF-71FD-CE46-8E6A-1BA95B52B520}" destId="{C3CE8479-CD61-0542-B1CC-39DAA083A2B6}" srcOrd="1" destOrd="0" presId="urn:microsoft.com/office/officeart/2005/8/layout/hProcess11"/>
    <dgm:cxn modelId="{B04A9B4E-5EF7-0946-A567-917CBE482DC8}" type="presParOf" srcId="{36FF8AAF-71FD-CE46-8E6A-1BA95B52B520}" destId="{DF3DB0BD-DEA1-EE46-9A4A-DEBF78396580}" srcOrd="2" destOrd="0" presId="urn:microsoft.com/office/officeart/2005/8/layout/hProcess11"/>
    <dgm:cxn modelId="{964B1E9F-E053-5E45-941D-A01053D13933}" type="presParOf" srcId="{0C8CFFEF-ED0C-E242-A25B-C5C091129FB0}" destId="{CAF76226-E0C2-EB43-86F0-8EF700AB2CBC}" srcOrd="3" destOrd="0" presId="urn:microsoft.com/office/officeart/2005/8/layout/hProcess11"/>
    <dgm:cxn modelId="{9EDD710D-EA0E-7D4C-B814-BF4488FAFE95}" type="presParOf" srcId="{0C8CFFEF-ED0C-E242-A25B-C5C091129FB0}" destId="{4FB72629-88DA-154C-874C-B539B8940305}" srcOrd="4" destOrd="0" presId="urn:microsoft.com/office/officeart/2005/8/layout/hProcess11"/>
    <dgm:cxn modelId="{8F594032-42BF-ED48-BCA0-3113727A4A7B}" type="presParOf" srcId="{4FB72629-88DA-154C-874C-B539B8940305}" destId="{57CAE2D3-21EA-AD4F-85DA-18187AD8CB6C}" srcOrd="0" destOrd="0" presId="urn:microsoft.com/office/officeart/2005/8/layout/hProcess11"/>
    <dgm:cxn modelId="{E253CFCB-E8F9-5244-8868-D0A7C3A60CAA}" type="presParOf" srcId="{4FB72629-88DA-154C-874C-B539B8940305}" destId="{E191592F-2348-E949-999D-084DB16327B1}" srcOrd="1" destOrd="0" presId="urn:microsoft.com/office/officeart/2005/8/layout/hProcess11"/>
    <dgm:cxn modelId="{5215400C-F111-0A48-BB2C-95A609CDF190}" type="presParOf" srcId="{4FB72629-88DA-154C-874C-B539B8940305}" destId="{ACD7BCC8-08B0-1049-AEAA-A1976B18310D}" srcOrd="2" destOrd="0" presId="urn:microsoft.com/office/officeart/2005/8/layout/hProcess11"/>
    <dgm:cxn modelId="{0790ACAF-BF87-D640-92D6-3559489971BA}" type="presParOf" srcId="{0C8CFFEF-ED0C-E242-A25B-C5C091129FB0}" destId="{5F9AD8B1-B4D7-F746-B917-DE404FC5D2DC}" srcOrd="5" destOrd="0" presId="urn:microsoft.com/office/officeart/2005/8/layout/hProcess11"/>
    <dgm:cxn modelId="{5F13EDD9-C468-3643-A1A2-4A4B2AC27FB4}" type="presParOf" srcId="{0C8CFFEF-ED0C-E242-A25B-C5C091129FB0}" destId="{691DED0E-32A0-6A44-B570-370473AED17C}" srcOrd="6" destOrd="0" presId="urn:microsoft.com/office/officeart/2005/8/layout/hProcess11"/>
    <dgm:cxn modelId="{5CCA0B1C-2DA2-F148-869A-6C2029E36744}" type="presParOf" srcId="{691DED0E-32A0-6A44-B570-370473AED17C}" destId="{FEF3E253-A9FA-9E44-9D7A-21A0D56EC21D}" srcOrd="0" destOrd="0" presId="urn:microsoft.com/office/officeart/2005/8/layout/hProcess11"/>
    <dgm:cxn modelId="{CF2E7B80-481C-8A41-A08B-A7F6112AB95E}" type="presParOf" srcId="{691DED0E-32A0-6A44-B570-370473AED17C}" destId="{8BCDFA84-41ED-F84C-A2C4-41580259673A}" srcOrd="1" destOrd="0" presId="urn:microsoft.com/office/officeart/2005/8/layout/hProcess11"/>
    <dgm:cxn modelId="{229A87FC-271E-F242-BDD2-7D5DEEAEEDDE}" type="presParOf" srcId="{691DED0E-32A0-6A44-B570-370473AED17C}" destId="{0AE0C525-C811-5445-8A38-8EA236B1952D}" srcOrd="2" destOrd="0" presId="urn:microsoft.com/office/officeart/2005/8/layout/hProcess11"/>
    <dgm:cxn modelId="{01AEA62E-B762-4272-92ED-17CF1BEA134D}" type="presParOf" srcId="{0C8CFFEF-ED0C-E242-A25B-C5C091129FB0}" destId="{FE28DB71-898C-4628-9107-60C2F3A484A9}" srcOrd="7" destOrd="0" presId="urn:microsoft.com/office/officeart/2005/8/layout/hProcess11"/>
    <dgm:cxn modelId="{7EE8776B-B0DA-4FD1-A964-2117252E2456}" type="presParOf" srcId="{0C8CFFEF-ED0C-E242-A25B-C5C091129FB0}" destId="{27BA23A2-6D58-4DED-86C2-7091BB95E739}" srcOrd="8" destOrd="0" presId="urn:microsoft.com/office/officeart/2005/8/layout/hProcess11"/>
    <dgm:cxn modelId="{D585D900-6068-48F3-8165-28746E3E9E36}" type="presParOf" srcId="{27BA23A2-6D58-4DED-86C2-7091BB95E739}" destId="{B3EB61C5-C74B-4F42-B944-873E6FA28C6E}" srcOrd="0" destOrd="0" presId="urn:microsoft.com/office/officeart/2005/8/layout/hProcess11"/>
    <dgm:cxn modelId="{79ADE5AE-DFF5-4F77-9E03-B2D99971CD09}" type="presParOf" srcId="{27BA23A2-6D58-4DED-86C2-7091BB95E739}" destId="{A3679B5B-A4C6-4D5C-817F-C87D85D32764}" srcOrd="1" destOrd="0" presId="urn:microsoft.com/office/officeart/2005/8/layout/hProcess11"/>
    <dgm:cxn modelId="{E7A1A4C6-0F95-4028-A50A-2C1BC7E834FA}" type="presParOf" srcId="{27BA23A2-6D58-4DED-86C2-7091BB95E739}" destId="{9AD5CF3C-F9EC-4E83-8C40-2185EB34CBA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45D16F-8F36-9647-ACC5-2EB1F381E864}">
      <dsp:nvSpPr>
        <dsp:cNvPr id="0" name=""/>
        <dsp:cNvSpPr/>
      </dsp:nvSpPr>
      <dsp:spPr>
        <a:xfrm>
          <a:off x="0" y="1271156"/>
          <a:ext cx="10972800" cy="1713864"/>
        </a:xfrm>
        <a:prstGeom prst="notchedRightArrow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C32791-402B-524C-BAED-AAC6F6B9885F}">
      <dsp:nvSpPr>
        <dsp:cNvPr id="0" name=""/>
        <dsp:cNvSpPr/>
      </dsp:nvSpPr>
      <dsp:spPr>
        <a:xfrm>
          <a:off x="2615" y="0"/>
          <a:ext cx="1769239" cy="1713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1" kern="1200" dirty="0">
              <a:latin typeface="+mj-lt"/>
            </a:rPr>
            <a:t>2008-2011</a:t>
          </a:r>
          <a:br>
            <a:rPr lang="fi-FI" sz="1800" kern="1200" dirty="0">
              <a:latin typeface="+mj-lt"/>
            </a:rPr>
          </a:br>
          <a:r>
            <a:rPr lang="fi-FI" sz="1800" kern="1200" dirty="0">
              <a:latin typeface="+mj-lt"/>
            </a:rPr>
            <a:t>PAAVO 1</a:t>
          </a:r>
        </a:p>
      </dsp:txBody>
      <dsp:txXfrm>
        <a:off x="2615" y="0"/>
        <a:ext cx="1769239" cy="1713864"/>
      </dsp:txXfrm>
    </dsp:sp>
    <dsp:sp modelId="{06CD24C7-A5DF-9B47-8824-6C3A51757A8B}">
      <dsp:nvSpPr>
        <dsp:cNvPr id="0" name=""/>
        <dsp:cNvSpPr/>
      </dsp:nvSpPr>
      <dsp:spPr>
        <a:xfrm>
          <a:off x="673001" y="1928097"/>
          <a:ext cx="428466" cy="42846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21CEF0-1695-E84E-B3A9-733E34231FB7}">
      <dsp:nvSpPr>
        <dsp:cNvPr id="0" name=""/>
        <dsp:cNvSpPr/>
      </dsp:nvSpPr>
      <dsp:spPr>
        <a:xfrm>
          <a:off x="1738917" y="0"/>
          <a:ext cx="1787285" cy="1713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1" kern="1200" dirty="0">
              <a:latin typeface="+mj-lt"/>
            </a:rPr>
            <a:t>2012-2015</a:t>
          </a:r>
          <a:br>
            <a:rPr lang="fi-FI" sz="1800" kern="1200" dirty="0">
              <a:latin typeface="+mj-lt"/>
            </a:rPr>
          </a:br>
          <a:r>
            <a:rPr lang="fi-FI" sz="1800" kern="1200" dirty="0">
              <a:latin typeface="+mj-lt"/>
            </a:rPr>
            <a:t>PAAVO 2</a:t>
          </a:r>
        </a:p>
      </dsp:txBody>
      <dsp:txXfrm>
        <a:off x="1738917" y="0"/>
        <a:ext cx="1787285" cy="1713864"/>
      </dsp:txXfrm>
    </dsp:sp>
    <dsp:sp modelId="{C3CE8479-CD61-0542-B1CC-39DAA083A2B6}">
      <dsp:nvSpPr>
        <dsp:cNvPr id="0" name=""/>
        <dsp:cNvSpPr/>
      </dsp:nvSpPr>
      <dsp:spPr>
        <a:xfrm>
          <a:off x="2445757" y="1901464"/>
          <a:ext cx="428466" cy="42846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CAE2D3-21EA-AD4F-85DA-18187AD8CB6C}">
      <dsp:nvSpPr>
        <dsp:cNvPr id="0" name=""/>
        <dsp:cNvSpPr/>
      </dsp:nvSpPr>
      <dsp:spPr>
        <a:xfrm>
          <a:off x="3480304" y="0"/>
          <a:ext cx="2161775" cy="1713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1" kern="1200" dirty="0">
              <a:latin typeface="+mj-lt"/>
            </a:rPr>
            <a:t>2016-2019</a:t>
          </a:r>
          <a:br>
            <a:rPr lang="fi-FI" sz="1800" kern="1200" dirty="0">
              <a:latin typeface="+mj-lt"/>
            </a:rPr>
          </a:br>
          <a:r>
            <a:rPr lang="fi-FI" sz="1800" kern="1200" dirty="0">
              <a:latin typeface="+mj-lt"/>
            </a:rPr>
            <a:t>AUNE</a:t>
          </a:r>
        </a:p>
      </dsp:txBody>
      <dsp:txXfrm>
        <a:off x="3480304" y="0"/>
        <a:ext cx="2161775" cy="1713864"/>
      </dsp:txXfrm>
    </dsp:sp>
    <dsp:sp modelId="{E191592F-2348-E949-999D-084DB16327B1}">
      <dsp:nvSpPr>
        <dsp:cNvPr id="0" name=""/>
        <dsp:cNvSpPr/>
      </dsp:nvSpPr>
      <dsp:spPr>
        <a:xfrm>
          <a:off x="4374286" y="1919220"/>
          <a:ext cx="428466" cy="42846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F3E253-A9FA-9E44-9D7A-21A0D56EC21D}">
      <dsp:nvSpPr>
        <dsp:cNvPr id="0" name=""/>
        <dsp:cNvSpPr/>
      </dsp:nvSpPr>
      <dsp:spPr>
        <a:xfrm>
          <a:off x="5715422" y="0"/>
          <a:ext cx="2038402" cy="1713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1" kern="1200" dirty="0">
              <a:latin typeface="+mj-lt"/>
            </a:rPr>
            <a:t>2020-2023</a:t>
          </a:r>
          <a:r>
            <a:rPr lang="fi-FI" sz="1800" kern="1200" dirty="0">
              <a:latin typeface="+mj-lt"/>
            </a:rPr>
            <a:t> PROGRAMME</a:t>
          </a:r>
          <a:endParaRPr lang="fi-FI" sz="1800" b="1" kern="1200" dirty="0">
            <a:latin typeface="+mj-lt"/>
          </a:endParaRPr>
        </a:p>
      </dsp:txBody>
      <dsp:txXfrm>
        <a:off x="5715422" y="0"/>
        <a:ext cx="2038402" cy="1713864"/>
      </dsp:txXfrm>
    </dsp:sp>
    <dsp:sp modelId="{8BCDFA84-41ED-F84C-A2C4-41580259673A}">
      <dsp:nvSpPr>
        <dsp:cNvPr id="0" name=""/>
        <dsp:cNvSpPr/>
      </dsp:nvSpPr>
      <dsp:spPr>
        <a:xfrm>
          <a:off x="6546274" y="1919220"/>
          <a:ext cx="428466" cy="42846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EB61C5-C74B-4F42-B944-873E6FA28C6E}">
      <dsp:nvSpPr>
        <dsp:cNvPr id="0" name=""/>
        <dsp:cNvSpPr/>
      </dsp:nvSpPr>
      <dsp:spPr>
        <a:xfrm>
          <a:off x="7871775" y="0"/>
          <a:ext cx="1993638" cy="1713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1" kern="1200" dirty="0">
              <a:latin typeface="+mj-lt"/>
            </a:rPr>
            <a:t>2024-2027</a:t>
          </a:r>
          <a:r>
            <a:rPr lang="fi-FI" sz="1800" kern="1200" dirty="0">
              <a:latin typeface="+mj-lt"/>
            </a:rPr>
            <a:t> PROGRAMME</a:t>
          </a:r>
          <a:endParaRPr lang="fi-FI" sz="1800" b="1" kern="1200" dirty="0">
            <a:latin typeface="+mj-lt"/>
          </a:endParaRPr>
        </a:p>
      </dsp:txBody>
      <dsp:txXfrm>
        <a:off x="7871775" y="0"/>
        <a:ext cx="1993638" cy="1713864"/>
      </dsp:txXfrm>
    </dsp:sp>
    <dsp:sp modelId="{A3679B5B-A4C6-4D5C-817F-C87D85D32764}">
      <dsp:nvSpPr>
        <dsp:cNvPr id="0" name=""/>
        <dsp:cNvSpPr/>
      </dsp:nvSpPr>
      <dsp:spPr>
        <a:xfrm>
          <a:off x="8661852" y="1928097"/>
          <a:ext cx="428466" cy="42846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E93C73-91ED-E944-9970-14BD10D5069C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8032B-0B45-9543-9399-99D4A329FE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9777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2B5BE-6372-4429-9B77-AE2A52D0B806}" type="datetimeFigureOut">
              <a:rPr lang="fi-FI" smtClean="0"/>
              <a:t>5.9.2024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B9545-40D6-4A4D-B4B9-A9CBB30EE907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82243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>
                <a:solidFill>
                  <a:schemeClr val="accent3">
                    <a:lumMod val="60000"/>
                    <a:lumOff val="40000"/>
                  </a:schemeClr>
                </a:solidFill>
                <a:latin typeface="Dosis" panose="02010503020202060003" pitchFamily="2" charset="77"/>
              </a:rPr>
              <a:t>Tilanne Euroopassa on todella huolestuttava. Suomi on ainoa EU-maa, jossa asunnottomuus laskee.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>
              <a:solidFill>
                <a:schemeClr val="accent3">
                  <a:lumMod val="60000"/>
                  <a:lumOff val="40000"/>
                </a:schemeClr>
              </a:solidFill>
              <a:latin typeface="Dosis" panose="02010503020202060003" pitchFamily="2" charset="77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>
                <a:solidFill>
                  <a:schemeClr val="accent3">
                    <a:lumMod val="60000"/>
                    <a:lumOff val="40000"/>
                  </a:schemeClr>
                </a:solidFill>
                <a:latin typeface="Dosis" panose="02010503020202060003" pitchFamily="2" charset="77"/>
              </a:rPr>
              <a:t>Tuemme muita maita antamalla kouluttamalla ja jakamalla tietoa asunto ensin-mallista. </a:t>
            </a:r>
            <a:r>
              <a:rPr lang="fi-FI" sz="1200" err="1">
                <a:solidFill>
                  <a:schemeClr val="accent3">
                    <a:lumMod val="60000"/>
                    <a:lumOff val="40000"/>
                  </a:schemeClr>
                </a:solidFill>
                <a:latin typeface="Dosis" panose="02010503020202060003" pitchFamily="2" charset="77"/>
              </a:rPr>
              <a:t>Housing</a:t>
            </a:r>
            <a:r>
              <a:rPr lang="fi-FI" sz="1200">
                <a:solidFill>
                  <a:schemeClr val="accent3">
                    <a:lumMod val="60000"/>
                    <a:lumOff val="40000"/>
                  </a:schemeClr>
                </a:solidFill>
                <a:latin typeface="Dosis" panose="02010503020202060003" pitchFamily="2" charset="77"/>
              </a:rPr>
              <a:t> </a:t>
            </a:r>
            <a:r>
              <a:rPr lang="fi-FI" sz="1200" err="1">
                <a:solidFill>
                  <a:schemeClr val="accent3">
                    <a:lumMod val="60000"/>
                    <a:lumOff val="40000"/>
                  </a:schemeClr>
                </a:solidFill>
                <a:latin typeface="Dosis" panose="02010503020202060003" pitchFamily="2" charset="77"/>
              </a:rPr>
              <a:t>First</a:t>
            </a:r>
            <a:r>
              <a:rPr lang="fi-FI" sz="1200">
                <a:solidFill>
                  <a:schemeClr val="accent3">
                    <a:lumMod val="60000"/>
                    <a:lumOff val="40000"/>
                  </a:schemeClr>
                </a:solidFill>
                <a:latin typeface="Dosis" panose="02010503020202060003" pitchFamily="2" charset="77"/>
              </a:rPr>
              <a:t> Europe </a:t>
            </a:r>
            <a:r>
              <a:rPr lang="fi-FI" sz="1200" err="1">
                <a:solidFill>
                  <a:schemeClr val="accent3">
                    <a:lumMod val="60000"/>
                    <a:lumOff val="40000"/>
                  </a:schemeClr>
                </a:solidFill>
                <a:latin typeface="Dosis" panose="02010503020202060003" pitchFamily="2" charset="77"/>
              </a:rPr>
              <a:t>Hub</a:t>
            </a:r>
            <a:r>
              <a:rPr lang="fi-FI" sz="1200">
                <a:solidFill>
                  <a:schemeClr val="accent3">
                    <a:lumMod val="60000"/>
                    <a:lumOff val="40000"/>
                  </a:schemeClr>
                </a:solidFill>
                <a:latin typeface="Dosis" panose="02010503020202060003" pitchFamily="2" charset="77"/>
              </a:rPr>
              <a:t> on Y-Säätiön ja eurooppalaisten asunnottomuusjärjestöjen verkoston </a:t>
            </a:r>
            <a:r>
              <a:rPr lang="fi-FI" sz="1200" err="1">
                <a:solidFill>
                  <a:schemeClr val="accent3">
                    <a:lumMod val="60000"/>
                    <a:lumOff val="40000"/>
                  </a:schemeClr>
                </a:solidFill>
                <a:latin typeface="Dosis" panose="02010503020202060003" pitchFamily="2" charset="77"/>
              </a:rPr>
              <a:t>FEANTSAn</a:t>
            </a:r>
            <a:r>
              <a:rPr lang="fi-FI" sz="1200">
                <a:solidFill>
                  <a:schemeClr val="accent3">
                    <a:lumMod val="60000"/>
                    <a:lumOff val="40000"/>
                  </a:schemeClr>
                </a:solidFill>
                <a:latin typeface="Dosis" panose="02010503020202060003" pitchFamily="2" charset="77"/>
              </a:rPr>
              <a:t> koordinoima pysyvä oppimisalusta asunnottomuustyön uudistamiseksi Euroopassa.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>
              <a:solidFill>
                <a:schemeClr val="accent3">
                  <a:lumMod val="60000"/>
                  <a:lumOff val="40000"/>
                </a:schemeClr>
              </a:solidFill>
              <a:latin typeface="Dosis" panose="02010503020202060003" pitchFamily="2" charset="77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01FC01-1506-324A-8EDA-1F6F0A4A236B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31878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Tähän muutokset visuaalisemmin. Asunnottomuutta on tilastoitu vuodesta 1985 lähtien. 25 vuodessa asunnottomuus on laskenut Suomessa roimasti.</a:t>
            </a:r>
          </a:p>
          <a:p>
            <a:r>
              <a:rPr lang="fi-FI" dirty="0"/>
              <a:t>- 65-70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homeless</a:t>
            </a:r>
            <a:r>
              <a:rPr lang="fi-FI" dirty="0"/>
              <a:t> </a:t>
            </a:r>
            <a:r>
              <a:rPr lang="fi-FI" dirty="0" err="1"/>
              <a:t>people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living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friends</a:t>
            </a:r>
            <a:r>
              <a:rPr lang="fi-FI" dirty="0"/>
              <a:t> 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dirty="0" err="1"/>
              <a:t>relatives</a:t>
            </a:r>
            <a:r>
              <a:rPr lang="fi-FI" dirty="0"/>
              <a:t> = </a:t>
            </a:r>
            <a:r>
              <a:rPr lang="fi-FI" dirty="0" err="1"/>
              <a:t>sofa</a:t>
            </a:r>
            <a:r>
              <a:rPr lang="fi-FI" dirty="0"/>
              <a:t> </a:t>
            </a:r>
            <a:r>
              <a:rPr lang="fi-FI" dirty="0" err="1"/>
              <a:t>surfers</a:t>
            </a:r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01FC01-1506-324A-8EDA-1F6F0A4A236B}" type="slidenum">
              <a:rPr lang="fi-FI" smtClean="0"/>
              <a:pPr/>
              <a:t>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8462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01FC01-1506-324A-8EDA-1F6F0A4A236B}" type="slidenum">
              <a:rPr lang="fi-FI" smtClean="0"/>
              <a:pPr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0223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wall, indoor, floor, closet&#10;&#10;Description automatically generated">
            <a:extLst>
              <a:ext uri="{FF2B5EF4-FFF2-40B4-BE49-F238E27FC236}">
                <a16:creationId xmlns:a16="http://schemas.microsoft.com/office/drawing/2014/main" id="{E0C5B2E6-FB08-AC17-95A7-E3787F2366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814" t="-4771" r="14271" b="-4745"/>
          <a:stretch/>
        </p:blipFill>
        <p:spPr>
          <a:xfrm>
            <a:off x="6096000" y="-1"/>
            <a:ext cx="6095999" cy="6856415"/>
          </a:xfrm>
          <a:prstGeom prst="rect">
            <a:avLst/>
          </a:prstGeom>
        </p:spPr>
      </p:pic>
      <p:pic>
        <p:nvPicPr>
          <p:cNvPr id="4" name="Picture 3" descr="A black screen with a green background&#10;&#10;Description automatically generated with low confidence">
            <a:extLst>
              <a:ext uri="{FF2B5EF4-FFF2-40B4-BE49-F238E27FC236}">
                <a16:creationId xmlns:a16="http://schemas.microsoft.com/office/drawing/2014/main" id="{A1EC63AC-66B1-04F0-B688-EEE5AA5BF6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792"/>
            <a:ext cx="12193409" cy="6857208"/>
          </a:xfrm>
          <a:prstGeom prst="rect">
            <a:avLst/>
          </a:prstGeom>
        </p:spPr>
      </p:pic>
      <p:sp>
        <p:nvSpPr>
          <p:cNvPr id="17" name="Otsikko 16">
            <a:extLst>
              <a:ext uri="{FF2B5EF4-FFF2-40B4-BE49-F238E27FC236}">
                <a16:creationId xmlns:a16="http://schemas.microsoft.com/office/drawing/2014/main" id="{BE1A0B47-0F31-514F-96A5-82AC78FB2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954" y="1762125"/>
            <a:ext cx="4993934" cy="225338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ctr">
              <a:lnSpc>
                <a:spcPct val="85000"/>
              </a:lnSpc>
              <a:defRPr sz="5000" b="0" i="0" spc="-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Tähän tulee</a:t>
            </a:r>
            <a:br>
              <a:rPr lang="fi-FI" dirty="0"/>
            </a:br>
            <a:r>
              <a:rPr lang="fi-FI" dirty="0"/>
              <a:t>esityksen</a:t>
            </a:r>
            <a:br>
              <a:rPr lang="fi-FI" dirty="0"/>
            </a:br>
            <a:r>
              <a:rPr lang="fi-FI" dirty="0"/>
              <a:t>otsikko</a:t>
            </a:r>
          </a:p>
        </p:txBody>
      </p:sp>
      <p:sp>
        <p:nvSpPr>
          <p:cNvPr id="19" name="Tekstin paikkamerkki 18">
            <a:extLst>
              <a:ext uri="{FF2B5EF4-FFF2-40B4-BE49-F238E27FC236}">
                <a16:creationId xmlns:a16="http://schemas.microsoft.com/office/drawing/2014/main" id="{5A7D8BF6-CE7D-0242-BA91-EF7F3D9206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9953" y="4561745"/>
            <a:ext cx="4993934" cy="2960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/>
              <a:t>Etunimi Sukunimi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709954" y="4991624"/>
            <a:ext cx="4993934" cy="2447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Päivämäärä</a:t>
            </a:r>
            <a:endParaRPr lang="en-US" dirty="0"/>
          </a:p>
        </p:txBody>
      </p:sp>
      <p:pic>
        <p:nvPicPr>
          <p:cNvPr id="10" name="Picture 9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B775D0B4-7CD7-6835-4472-565E0DA8B2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75033" y="5735334"/>
            <a:ext cx="1463773" cy="28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893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kansi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6">
            <a:extLst>
              <a:ext uri="{FF2B5EF4-FFF2-40B4-BE49-F238E27FC236}">
                <a16:creationId xmlns:a16="http://schemas.microsoft.com/office/drawing/2014/main" id="{E47994E2-472C-0111-F0F2-05E1892295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954" y="1762125"/>
            <a:ext cx="4403384" cy="41148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85000"/>
              </a:lnSpc>
              <a:defRPr sz="5000" b="0" i="0" spc="-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Tähän tulee</a:t>
            </a:r>
            <a:br>
              <a:rPr lang="fi-FI" dirty="0"/>
            </a:br>
            <a:r>
              <a:rPr lang="fi-FI" dirty="0"/>
              <a:t>välikannen</a:t>
            </a:r>
            <a:br>
              <a:rPr lang="fi-FI" dirty="0"/>
            </a:br>
            <a:r>
              <a:rPr lang="fi-FI" dirty="0"/>
              <a:t>otsikko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4BEF17-1334-3015-7DE0-B0E7345FD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552" r="31189"/>
          <a:stretch/>
        </p:blipFill>
        <p:spPr>
          <a:xfrm>
            <a:off x="6096000" y="-1"/>
            <a:ext cx="6095999" cy="6858001"/>
          </a:xfrm>
          <a:prstGeom prst="rect">
            <a:avLst/>
          </a:prstGeom>
        </p:spPr>
      </p:pic>
      <p:pic>
        <p:nvPicPr>
          <p:cNvPr id="2" name="Picture 1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D3757CD-1833-7B83-C33C-ED836EFD0D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6680" y="6398875"/>
            <a:ext cx="900345" cy="17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55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kansi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6">
            <a:extLst>
              <a:ext uri="{FF2B5EF4-FFF2-40B4-BE49-F238E27FC236}">
                <a16:creationId xmlns:a16="http://schemas.microsoft.com/office/drawing/2014/main" id="{BC7900B5-A652-D5E3-FF9B-A45C9C0D2A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954" y="1762125"/>
            <a:ext cx="4403384" cy="41148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85000"/>
              </a:lnSpc>
              <a:defRPr sz="5000" b="0" i="0" spc="-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Tähän tulee</a:t>
            </a:r>
            <a:br>
              <a:rPr lang="fi-FI" dirty="0"/>
            </a:br>
            <a:r>
              <a:rPr lang="fi-FI" dirty="0"/>
              <a:t>välikannen</a:t>
            </a:r>
            <a:br>
              <a:rPr lang="fi-FI" dirty="0"/>
            </a:br>
            <a:r>
              <a:rPr lang="fi-FI" dirty="0"/>
              <a:t>otsikko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BEE82C-ECBC-C5F2-2595-6E5A4A8CD2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400" r="12341"/>
          <a:stretch/>
        </p:blipFill>
        <p:spPr>
          <a:xfrm>
            <a:off x="6096000" y="-1"/>
            <a:ext cx="6095999" cy="6858001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5F4CD2D3-CCF9-D434-DE7F-A98B6ABCC5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6680" y="6398875"/>
            <a:ext cx="900345" cy="17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5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kansi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6">
            <a:extLst>
              <a:ext uri="{FF2B5EF4-FFF2-40B4-BE49-F238E27FC236}">
                <a16:creationId xmlns:a16="http://schemas.microsoft.com/office/drawing/2014/main" id="{BC7900B5-A652-D5E3-FF9B-A45C9C0D2A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954" y="1762125"/>
            <a:ext cx="4403384" cy="41148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85000"/>
              </a:lnSpc>
              <a:defRPr sz="5000" b="0" i="0" spc="-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Tähän tulee</a:t>
            </a:r>
            <a:br>
              <a:rPr lang="fi-FI" dirty="0"/>
            </a:br>
            <a:r>
              <a:rPr lang="fi-FI" dirty="0"/>
              <a:t>välikannen</a:t>
            </a:r>
            <a:br>
              <a:rPr lang="fi-FI" dirty="0"/>
            </a:br>
            <a:r>
              <a:rPr lang="fi-FI" dirty="0"/>
              <a:t>otsikko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BEE82C-ECBC-C5F2-2595-6E5A4A8CD2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225" r="32515"/>
          <a:stretch/>
        </p:blipFill>
        <p:spPr>
          <a:xfrm>
            <a:off x="6096000" y="-1"/>
            <a:ext cx="6095999" cy="6858001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32401EA-E936-7FD3-4C9A-08E56DA0DA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6680" y="6398875"/>
            <a:ext cx="900345" cy="17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98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kansi + omavalintainen kuva 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6">
            <a:extLst>
              <a:ext uri="{FF2B5EF4-FFF2-40B4-BE49-F238E27FC236}">
                <a16:creationId xmlns:a16="http://schemas.microsoft.com/office/drawing/2014/main" id="{E47994E2-472C-0111-F0F2-05E1892295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954" y="1762125"/>
            <a:ext cx="4403384" cy="41148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85000"/>
              </a:lnSpc>
              <a:defRPr sz="5000" b="0" i="0" spc="-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Tähän tulee</a:t>
            </a:r>
            <a:br>
              <a:rPr lang="fi-FI" dirty="0"/>
            </a:br>
            <a:r>
              <a:rPr lang="fi-FI" dirty="0"/>
              <a:t>välikannen</a:t>
            </a:r>
            <a:br>
              <a:rPr lang="fi-FI" dirty="0"/>
            </a:br>
            <a:r>
              <a:rPr lang="fi-FI" dirty="0"/>
              <a:t>otsikko</a:t>
            </a:r>
          </a:p>
        </p:txBody>
      </p:sp>
      <p:sp>
        <p:nvSpPr>
          <p:cNvPr id="4" name="Kuvan paikkamerkki 2">
            <a:extLst>
              <a:ext uri="{FF2B5EF4-FFF2-40B4-BE49-F238E27FC236}">
                <a16:creationId xmlns:a16="http://schemas.microsoft.com/office/drawing/2014/main" id="{B8B66BA0-5C71-2A22-D0F5-A7B28847C18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&lt; Tähän voi laittaa kuvan klikkaamalla &gt;</a:t>
            </a:r>
          </a:p>
        </p:txBody>
      </p:sp>
      <p:pic>
        <p:nvPicPr>
          <p:cNvPr id="2" name="Picture 1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E607C5C-285B-AF33-B063-90717BD609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680" y="6398875"/>
            <a:ext cx="900345" cy="17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59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kansi + omavalintainen kuva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n paikkamerkki 2">
            <a:extLst>
              <a:ext uri="{FF2B5EF4-FFF2-40B4-BE49-F238E27FC236}">
                <a16:creationId xmlns:a16="http://schemas.microsoft.com/office/drawing/2014/main" id="{B8B66BA0-5C71-2A22-D0F5-A7B28847C18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&lt; Tähän voi laittaa kuvan klikkaamalla &gt;</a:t>
            </a:r>
          </a:p>
        </p:txBody>
      </p:sp>
      <p:sp>
        <p:nvSpPr>
          <p:cNvPr id="5" name="Otsikko 16">
            <a:extLst>
              <a:ext uri="{FF2B5EF4-FFF2-40B4-BE49-F238E27FC236}">
                <a16:creationId xmlns:a16="http://schemas.microsoft.com/office/drawing/2014/main" id="{BC7900B5-A652-D5E3-FF9B-A45C9C0D2A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954" y="1762125"/>
            <a:ext cx="4403384" cy="41148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85000"/>
              </a:lnSpc>
              <a:defRPr sz="5000" b="0" i="0" spc="-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Tähän tulee</a:t>
            </a:r>
            <a:br>
              <a:rPr lang="fi-FI" dirty="0"/>
            </a:br>
            <a:r>
              <a:rPr lang="fi-FI" dirty="0"/>
              <a:t>välikannen</a:t>
            </a:r>
            <a:br>
              <a:rPr lang="fi-FI" dirty="0"/>
            </a:br>
            <a:r>
              <a:rPr lang="fi-FI" dirty="0"/>
              <a:t>otsikko</a:t>
            </a:r>
          </a:p>
        </p:txBody>
      </p:sp>
      <p:pic>
        <p:nvPicPr>
          <p:cNvPr id="7" name="Picture 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5BA5D30-F6B8-A5B1-FCF0-2B48076D1F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680" y="6398875"/>
            <a:ext cx="900345" cy="17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55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kansi ilman kuvaa 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6">
            <a:extLst>
              <a:ext uri="{FF2B5EF4-FFF2-40B4-BE49-F238E27FC236}">
                <a16:creationId xmlns:a16="http://schemas.microsoft.com/office/drawing/2014/main" id="{594C50C7-D796-5689-F76F-97254787CC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3" y="2133600"/>
            <a:ext cx="10801351" cy="265640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>
              <a:lnSpc>
                <a:spcPct val="85000"/>
              </a:lnSpc>
              <a:defRPr sz="5000" b="0" i="0" spc="-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Tähän tulee</a:t>
            </a:r>
            <a:br>
              <a:rPr lang="fi-FI" dirty="0"/>
            </a:br>
            <a:r>
              <a:rPr lang="fi-FI" dirty="0"/>
              <a:t>välikannen</a:t>
            </a:r>
            <a:br>
              <a:rPr lang="fi-FI" dirty="0"/>
            </a:br>
            <a:r>
              <a:rPr lang="fi-FI" dirty="0"/>
              <a:t>otsikko</a:t>
            </a:r>
          </a:p>
        </p:txBody>
      </p:sp>
      <p:pic>
        <p:nvPicPr>
          <p:cNvPr id="7" name="Picture 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8DF6991E-DBF3-63DF-F1ED-8534C9C427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680" y="6398875"/>
            <a:ext cx="900345" cy="17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09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kansi ilman kuvaa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6">
            <a:extLst>
              <a:ext uri="{FF2B5EF4-FFF2-40B4-BE49-F238E27FC236}">
                <a16:creationId xmlns:a16="http://schemas.microsoft.com/office/drawing/2014/main" id="{8CBEAB06-3BB5-BDBF-45F1-525D876E5D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3" y="2133600"/>
            <a:ext cx="10801351" cy="265640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>
              <a:lnSpc>
                <a:spcPct val="85000"/>
              </a:lnSpc>
              <a:defRPr sz="5000" b="0" i="0" spc="-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Tähän tulee</a:t>
            </a:r>
            <a:br>
              <a:rPr lang="fi-FI" dirty="0"/>
            </a:br>
            <a:r>
              <a:rPr lang="fi-FI" dirty="0"/>
              <a:t>välikannen</a:t>
            </a:r>
            <a:br>
              <a:rPr lang="fi-FI" dirty="0"/>
            </a:br>
            <a:r>
              <a:rPr lang="fi-FI" dirty="0"/>
              <a:t>otsikko</a:t>
            </a:r>
          </a:p>
        </p:txBody>
      </p:sp>
      <p:pic>
        <p:nvPicPr>
          <p:cNvPr id="4" name="Picture 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BA53AA69-5415-ECB0-9CFD-55CE6BC88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680" y="6398875"/>
            <a:ext cx="900345" cy="17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11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1EF1-EEBD-5741-847E-4A86D917EF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890D-1430-2640-A84E-8E0525097B74}" type="datetime1">
              <a:rPr lang="fi-FI" smtClean="0"/>
              <a:t>5.9.2024</a:t>
            </a:fld>
            <a:endParaRPr lang="en-US" dirty="0"/>
          </a:p>
        </p:txBody>
      </p:sp>
      <p:sp>
        <p:nvSpPr>
          <p:cNvPr id="10" name="Tekstin paikkamerkki 19">
            <a:extLst>
              <a:ext uri="{FF2B5EF4-FFF2-40B4-BE49-F238E27FC236}">
                <a16:creationId xmlns:a16="http://schemas.microsoft.com/office/drawing/2014/main" id="{5C4E0A3B-9FA3-1945-A4C8-6DE730D6D3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6680" y="2133600"/>
            <a:ext cx="8056795" cy="373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200" b="0"/>
            </a:lvl1pPr>
            <a:lvl2pPr marL="800100" indent="-3429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200" i="0"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200" i="0"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200" i="0"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200" i="0"/>
            </a:lvl5pPr>
            <a:lvl6pPr marL="2286000" indent="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None/>
              <a:defRPr sz="2200" i="0"/>
            </a:lvl6pPr>
            <a:lvl7pPr marL="2743200" indent="0">
              <a:buNone/>
              <a:defRPr/>
            </a:lvl7pPr>
          </a:lstStyle>
          <a:p>
            <a:pPr lvl="0"/>
            <a:r>
              <a:rPr lang="en-GB" dirty="0" err="1"/>
              <a:t>Ensimmänen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</p:txBody>
      </p:sp>
      <p:sp>
        <p:nvSpPr>
          <p:cNvPr id="2" name="Otsikon paikkamerkki 13">
            <a:extLst>
              <a:ext uri="{FF2B5EF4-FFF2-40B4-BE49-F238E27FC236}">
                <a16:creationId xmlns:a16="http://schemas.microsoft.com/office/drawing/2014/main" id="{AE29B6BA-A084-A4B7-543B-F2505A290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0" y="562677"/>
            <a:ext cx="8056795" cy="119944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pic>
        <p:nvPicPr>
          <p:cNvPr id="3" name="Picture 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D58535A6-9D37-1113-CF2D-01E0002938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680" y="6398875"/>
            <a:ext cx="900345" cy="174181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D6BF760-69A7-3A99-E43F-5B27C9E6A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78869" y="6308725"/>
            <a:ext cx="3603406" cy="29083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&lt;Tähän voi lisätä footterin&gt;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511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1EF1-EEBD-5741-847E-4A86D917EF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2738-95EB-504E-B8B3-57A2C1E72027}" type="datetime1">
              <a:rPr lang="fi-FI" smtClean="0"/>
              <a:t>5.9.2024</a:t>
            </a:fld>
            <a:endParaRPr lang="en-US" dirty="0"/>
          </a:p>
        </p:txBody>
      </p:sp>
      <p:sp>
        <p:nvSpPr>
          <p:cNvPr id="7" name="Tekstin paikkamerkki 19">
            <a:extLst>
              <a:ext uri="{FF2B5EF4-FFF2-40B4-BE49-F238E27FC236}">
                <a16:creationId xmlns:a16="http://schemas.microsoft.com/office/drawing/2014/main" id="{26041C4C-8F07-5246-BD04-334554CCD22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6680" y="2133600"/>
            <a:ext cx="8056795" cy="373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200" b="0"/>
            </a:lvl1pPr>
            <a:lvl2pPr marL="800100" indent="-3429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200" i="0"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200" i="0"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200" i="0"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200" i="0"/>
            </a:lvl5pPr>
            <a:lvl6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200" i="0"/>
            </a:lvl6pPr>
            <a:lvl7pPr marL="2743200" indent="0">
              <a:buNone/>
              <a:defRPr/>
            </a:lvl7pPr>
          </a:lstStyle>
          <a:p>
            <a:pPr lvl="0"/>
            <a:r>
              <a:rPr lang="en-GB" dirty="0" err="1"/>
              <a:t>Ensimmänen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1"/>
            <a:r>
              <a:rPr lang="en-GB" dirty="0" err="1"/>
              <a:t>Toinen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2"/>
            <a:r>
              <a:rPr lang="en-GB" dirty="0" err="1"/>
              <a:t>Kolmas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3"/>
            <a:r>
              <a:rPr lang="en-GB" dirty="0" err="1"/>
              <a:t>Neljäs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4"/>
            <a:r>
              <a:rPr lang="en-GB" dirty="0" err="1"/>
              <a:t>Viides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5"/>
            <a:r>
              <a:rPr lang="en-GB" dirty="0" err="1"/>
              <a:t>Kuudes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</p:txBody>
      </p:sp>
      <p:pic>
        <p:nvPicPr>
          <p:cNvPr id="10" name="Picture 9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9D30F1D-88EB-39F5-86AB-A54C6F9740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680" y="6398875"/>
            <a:ext cx="900345" cy="174181"/>
          </a:xfrm>
          <a:prstGeom prst="rect">
            <a:avLst/>
          </a:prstGeom>
        </p:spPr>
      </p:pic>
      <p:sp>
        <p:nvSpPr>
          <p:cNvPr id="2" name="Otsikon paikkamerkki 13">
            <a:extLst>
              <a:ext uri="{FF2B5EF4-FFF2-40B4-BE49-F238E27FC236}">
                <a16:creationId xmlns:a16="http://schemas.microsoft.com/office/drawing/2014/main" id="{0A83FB0A-069D-E09F-688E-DBC2EA63C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0" y="562677"/>
            <a:ext cx="8056795" cy="119944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D2B439E-7095-BDF6-6440-F8AE5B86B7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78869" y="6308725"/>
            <a:ext cx="3603406" cy="29083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&lt;Tähän voi lisätä footterin&gt;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547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numero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1EF1-EEBD-5741-847E-4A86D917EF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FD69-05F9-8A48-87CD-78B637C2AB35}" type="datetime1">
              <a:rPr lang="fi-FI" smtClean="0"/>
              <a:t>5.9.2024</a:t>
            </a:fld>
            <a:endParaRPr lang="en-US" dirty="0"/>
          </a:p>
        </p:txBody>
      </p:sp>
      <p:sp>
        <p:nvSpPr>
          <p:cNvPr id="7" name="Tekstin paikkamerkki 19">
            <a:extLst>
              <a:ext uri="{FF2B5EF4-FFF2-40B4-BE49-F238E27FC236}">
                <a16:creationId xmlns:a16="http://schemas.microsoft.com/office/drawing/2014/main" id="{26041C4C-8F07-5246-BD04-334554CCD22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6680" y="2133600"/>
            <a:ext cx="8056795" cy="373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2200" b="0"/>
            </a:lvl1pPr>
            <a:lvl2pPr marL="457200" indent="0">
              <a:lnSpc>
                <a:spcPct val="100000"/>
              </a:lnSpc>
              <a:buClr>
                <a:schemeClr val="accent1"/>
              </a:buClr>
              <a:buFont typeface="+mj-lt"/>
              <a:buNone/>
              <a:defRPr sz="2000" i="0"/>
            </a:lvl2pPr>
            <a:lvl3pPr marL="914400" indent="0">
              <a:lnSpc>
                <a:spcPct val="100000"/>
              </a:lnSpc>
              <a:buClr>
                <a:schemeClr val="accent1"/>
              </a:buClr>
              <a:buFont typeface="+mj-lt"/>
              <a:buNone/>
              <a:defRPr sz="2000" i="0"/>
            </a:lvl3pPr>
            <a:lvl4pPr marL="1371600" indent="0">
              <a:lnSpc>
                <a:spcPct val="100000"/>
              </a:lnSpc>
              <a:buClr>
                <a:schemeClr val="accent1"/>
              </a:buClr>
              <a:buFont typeface="+mj-lt"/>
              <a:buNone/>
              <a:defRPr sz="2000" i="0"/>
            </a:lvl4pPr>
            <a:lvl5pPr marL="1828800" indent="0">
              <a:lnSpc>
                <a:spcPct val="100000"/>
              </a:lnSpc>
              <a:buClr>
                <a:schemeClr val="accent1"/>
              </a:buClr>
              <a:buFont typeface="+mj-lt"/>
              <a:buNone/>
              <a:defRPr sz="2000" i="0"/>
            </a:lvl5pPr>
            <a:lvl6pPr marL="2286000" indent="0">
              <a:lnSpc>
                <a:spcPct val="100000"/>
              </a:lnSpc>
              <a:buClr>
                <a:schemeClr val="accent1"/>
              </a:buClr>
              <a:buFont typeface="+mj-lt"/>
              <a:buNone/>
              <a:defRPr sz="2000"/>
            </a:lvl6pPr>
            <a:lvl7pPr marL="2743200" indent="0">
              <a:buNone/>
              <a:defRPr/>
            </a:lvl7pPr>
          </a:lstStyle>
          <a:p>
            <a:pPr lvl="0"/>
            <a:r>
              <a:rPr lang="en-GB" dirty="0" err="1"/>
              <a:t>Ensimmänen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0"/>
            <a:r>
              <a:rPr lang="en-GB" dirty="0" err="1"/>
              <a:t>Toinen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0"/>
            <a:r>
              <a:rPr lang="en-GB" dirty="0" err="1"/>
              <a:t>Kolmas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0"/>
            <a:r>
              <a:rPr lang="en-GB" dirty="0" err="1"/>
              <a:t>Neljäs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0"/>
            <a:r>
              <a:rPr lang="en-GB" dirty="0" err="1"/>
              <a:t>Viides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0"/>
            <a:r>
              <a:rPr lang="en-GB" dirty="0" err="1"/>
              <a:t>Kuudes</a:t>
            </a:r>
            <a:r>
              <a:rPr lang="en-GB" dirty="0"/>
              <a:t> </a:t>
            </a:r>
            <a:r>
              <a:rPr lang="en-GB" dirty="0" err="1"/>
              <a:t>taso</a:t>
            </a:r>
            <a:br>
              <a:rPr lang="en-GB" dirty="0"/>
            </a:br>
            <a:endParaRPr lang="en-GB" dirty="0"/>
          </a:p>
        </p:txBody>
      </p:sp>
      <p:pic>
        <p:nvPicPr>
          <p:cNvPr id="10" name="Picture 9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C9B48814-B4B9-D0A7-C019-B72710CA6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680" y="6398875"/>
            <a:ext cx="900345" cy="174181"/>
          </a:xfrm>
          <a:prstGeom prst="rect">
            <a:avLst/>
          </a:prstGeom>
        </p:spPr>
      </p:pic>
      <p:sp>
        <p:nvSpPr>
          <p:cNvPr id="2" name="Otsikon paikkamerkki 13">
            <a:extLst>
              <a:ext uri="{FF2B5EF4-FFF2-40B4-BE49-F238E27FC236}">
                <a16:creationId xmlns:a16="http://schemas.microsoft.com/office/drawing/2014/main" id="{6C5E961A-78F8-0832-9F01-3220C97E0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0" y="562677"/>
            <a:ext cx="8056795" cy="119944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DFD0DE1-BD93-74C2-BEDF-60C30E79C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78869" y="6308725"/>
            <a:ext cx="3603406" cy="29083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&lt;Tähän voi lisätä footterin&gt;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84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51AEB0D-0B74-8499-AD1E-0C2262C2D6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67" t="-1943" r="17183" b="-2022"/>
          <a:stretch/>
        </p:blipFill>
        <p:spPr>
          <a:xfrm>
            <a:off x="6096000" y="167425"/>
            <a:ext cx="6096000" cy="6690575"/>
          </a:xfrm>
          <a:prstGeom prst="rect">
            <a:avLst/>
          </a:prstGeom>
        </p:spPr>
      </p:pic>
      <p:pic>
        <p:nvPicPr>
          <p:cNvPr id="14" name="Picture 13" descr="A black screen with a green background&#10;&#10;Description automatically generated with low confidence">
            <a:extLst>
              <a:ext uri="{FF2B5EF4-FFF2-40B4-BE49-F238E27FC236}">
                <a16:creationId xmlns:a16="http://schemas.microsoft.com/office/drawing/2014/main" id="{0ADBC44F-6B27-4F24-57A2-CCE019CB51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792"/>
            <a:ext cx="12193409" cy="6857208"/>
          </a:xfrm>
          <a:prstGeom prst="rect">
            <a:avLst/>
          </a:prstGeom>
        </p:spPr>
      </p:pic>
      <p:sp>
        <p:nvSpPr>
          <p:cNvPr id="2" name="Otsikko 16">
            <a:extLst>
              <a:ext uri="{FF2B5EF4-FFF2-40B4-BE49-F238E27FC236}">
                <a16:creationId xmlns:a16="http://schemas.microsoft.com/office/drawing/2014/main" id="{D0DBFD90-8D50-F1D9-629E-75D9BB9D1A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954" y="1762125"/>
            <a:ext cx="4993934" cy="225338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ctr">
              <a:lnSpc>
                <a:spcPct val="85000"/>
              </a:lnSpc>
              <a:defRPr sz="5000" b="0" i="0" spc="-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Tähän tulee</a:t>
            </a:r>
            <a:br>
              <a:rPr lang="fi-FI" dirty="0"/>
            </a:br>
            <a:r>
              <a:rPr lang="fi-FI" dirty="0"/>
              <a:t>esityksen</a:t>
            </a:r>
            <a:br>
              <a:rPr lang="fi-FI" dirty="0"/>
            </a:br>
            <a:r>
              <a:rPr lang="fi-FI" dirty="0"/>
              <a:t>otsikko</a:t>
            </a:r>
          </a:p>
        </p:txBody>
      </p:sp>
      <p:sp>
        <p:nvSpPr>
          <p:cNvPr id="4" name="Tekstin paikkamerkki 18">
            <a:extLst>
              <a:ext uri="{FF2B5EF4-FFF2-40B4-BE49-F238E27FC236}">
                <a16:creationId xmlns:a16="http://schemas.microsoft.com/office/drawing/2014/main" id="{FD02683C-435B-E93E-3D10-F9C50DBB0F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9953" y="4561745"/>
            <a:ext cx="4993934" cy="2960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/>
              <a:t>Etunimi Sukunimi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9E462291-515A-5962-0C99-671E68F95D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9954" y="4991624"/>
            <a:ext cx="4993934" cy="2447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Päivämäärä</a:t>
            </a:r>
            <a:endParaRPr lang="en-US" dirty="0"/>
          </a:p>
        </p:txBody>
      </p:sp>
      <p:pic>
        <p:nvPicPr>
          <p:cNvPr id="6" name="Picture 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30B85AA8-F649-A580-4847-C150FE81CC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75033" y="5735334"/>
            <a:ext cx="1463773" cy="28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644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+ 2 teksti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1EF1-EEBD-5741-847E-4A86D917EF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F6F4-6FDC-4E44-94DA-2B6336847B9C}" type="datetime1">
              <a:rPr lang="fi-FI" smtClean="0"/>
              <a:t>5.9.2024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3BAB9A-4BFF-A74A-B94C-0113E4031C7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133600"/>
            <a:ext cx="0" cy="373439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in paikkamerkki 19">
            <a:extLst>
              <a:ext uri="{FF2B5EF4-FFF2-40B4-BE49-F238E27FC236}">
                <a16:creationId xmlns:a16="http://schemas.microsoft.com/office/drawing/2014/main" id="{07C7CCE7-954E-2B4B-A254-8C07CB5480B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67551" y="2910296"/>
            <a:ext cx="5127769" cy="29577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/>
            </a:lvl1pPr>
            <a:lvl2pPr marL="800100" indent="-3429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i="0"/>
            </a:lvl2pPr>
            <a:lvl3pPr marL="1257300" indent="-3429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i="0"/>
            </a:lvl3pPr>
            <a:lvl4pPr marL="1714500" indent="-3429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i="0"/>
            </a:lvl4pPr>
            <a:lvl5pPr marL="2171700" indent="-3429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i="0"/>
            </a:lvl5pPr>
            <a:lvl6pPr marL="2628900" indent="-3429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i="0"/>
            </a:lvl6pPr>
            <a:lvl7pPr marL="2743200" indent="0">
              <a:buNone/>
              <a:defRPr/>
            </a:lvl7pPr>
          </a:lstStyle>
          <a:p>
            <a:pPr lvl="0"/>
            <a:r>
              <a:rPr lang="en-GB" dirty="0" err="1"/>
              <a:t>Ensimmänen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1"/>
            <a:r>
              <a:rPr lang="en-GB" dirty="0" err="1"/>
              <a:t>Toinen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2"/>
            <a:r>
              <a:rPr lang="en-GB" dirty="0" err="1"/>
              <a:t>Kolmas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3"/>
            <a:r>
              <a:rPr lang="en-GB" dirty="0" err="1"/>
              <a:t>Neljäs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4"/>
            <a:r>
              <a:rPr lang="en-GB" dirty="0" err="1"/>
              <a:t>Viides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5"/>
            <a:r>
              <a:rPr lang="en-GB" dirty="0" err="1"/>
              <a:t>Kuudes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</p:txBody>
      </p:sp>
      <p:sp>
        <p:nvSpPr>
          <p:cNvPr id="14" name="Tekstin paikkamerkki 19">
            <a:extLst>
              <a:ext uri="{FF2B5EF4-FFF2-40B4-BE49-F238E27FC236}">
                <a16:creationId xmlns:a16="http://schemas.microsoft.com/office/drawing/2014/main" id="{39F6F92D-A1FD-7A44-92E3-56B5F7D9A1E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95326" y="2910296"/>
            <a:ext cx="5132390" cy="29577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/>
            </a:lvl1pPr>
            <a:lvl2pPr marL="800100" indent="-3429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i="0"/>
            </a:lvl2pPr>
            <a:lvl3pPr marL="1257300" indent="-3429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i="0"/>
            </a:lvl3pPr>
            <a:lvl4pPr marL="1714500" indent="-3429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i="0"/>
            </a:lvl4pPr>
            <a:lvl5pPr marL="2171700" indent="-3429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i="0"/>
            </a:lvl5pPr>
            <a:lvl6pPr marL="2628900" indent="-3429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i="0"/>
            </a:lvl6pPr>
            <a:lvl7pPr marL="2743200" indent="0">
              <a:buNone/>
              <a:defRPr/>
            </a:lvl7pPr>
          </a:lstStyle>
          <a:p>
            <a:pPr lvl="0"/>
            <a:r>
              <a:rPr lang="en-GB" dirty="0" err="1"/>
              <a:t>Ensimmänen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1"/>
            <a:r>
              <a:rPr lang="en-GB" dirty="0" err="1"/>
              <a:t>Toinen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2"/>
            <a:r>
              <a:rPr lang="en-GB" dirty="0" err="1"/>
              <a:t>Kolmas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3"/>
            <a:r>
              <a:rPr lang="en-GB" dirty="0" err="1"/>
              <a:t>Neljäs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4"/>
            <a:r>
              <a:rPr lang="en-GB" dirty="0" err="1"/>
              <a:t>Viides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5"/>
            <a:r>
              <a:rPr lang="en-GB" dirty="0" err="1"/>
              <a:t>Kuudes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</p:txBody>
      </p:sp>
      <p:sp>
        <p:nvSpPr>
          <p:cNvPr id="11" name="Tekstin paikkamerkki 19">
            <a:extLst>
              <a:ext uri="{FF2B5EF4-FFF2-40B4-BE49-F238E27FC236}">
                <a16:creationId xmlns:a16="http://schemas.microsoft.com/office/drawing/2014/main" id="{F65FE337-7A87-EE42-A292-8BC7159EA8F2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96680" y="2132696"/>
            <a:ext cx="5127770" cy="777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200" b="1"/>
            </a:lvl1pPr>
            <a:lvl2pPr marL="457200" indent="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i="1"/>
            </a:lvl2pPr>
            <a:lvl3pPr marL="914400" indent="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None/>
              <a:defRPr sz="2000" i="1"/>
            </a:lvl3pPr>
            <a:lvl4pPr marL="1371600" indent="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None/>
              <a:defRPr sz="2000" i="1"/>
            </a:lvl4pPr>
            <a:lvl5pPr marL="1828800" indent="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None/>
              <a:defRPr sz="2000" i="1"/>
            </a:lvl5pPr>
            <a:lvl6pPr marL="2286000" indent="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None/>
              <a:defRPr sz="2000" i="1"/>
            </a:lvl6pPr>
            <a:lvl7pPr marL="2743200" indent="0">
              <a:buNone/>
              <a:defRPr/>
            </a:lvl7pPr>
          </a:lstStyle>
          <a:p>
            <a:pPr lvl="0"/>
            <a:r>
              <a:rPr lang="en-GB" dirty="0" err="1"/>
              <a:t>Alaotsikko</a:t>
            </a:r>
            <a:endParaRPr lang="en-GB" dirty="0"/>
          </a:p>
        </p:txBody>
      </p:sp>
      <p:sp>
        <p:nvSpPr>
          <p:cNvPr id="15" name="Tekstin paikkamerkki 19">
            <a:extLst>
              <a:ext uri="{FF2B5EF4-FFF2-40B4-BE49-F238E27FC236}">
                <a16:creationId xmlns:a16="http://schemas.microsoft.com/office/drawing/2014/main" id="{C8CD2214-E28E-5C46-BA95-8561E2006461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364285" y="2133600"/>
            <a:ext cx="5127770" cy="777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200" b="1"/>
            </a:lvl1pPr>
            <a:lvl2pPr marL="457200" indent="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i="1"/>
            </a:lvl2pPr>
            <a:lvl3pPr marL="914400" indent="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None/>
              <a:defRPr sz="2000" i="1"/>
            </a:lvl3pPr>
            <a:lvl4pPr marL="1371600" indent="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None/>
              <a:defRPr sz="2000" i="1"/>
            </a:lvl4pPr>
            <a:lvl5pPr marL="1828800" indent="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None/>
              <a:defRPr sz="2000" i="1"/>
            </a:lvl5pPr>
            <a:lvl6pPr marL="2286000" indent="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None/>
              <a:defRPr sz="2000" i="1"/>
            </a:lvl6pPr>
            <a:lvl7pPr marL="2743200" indent="0">
              <a:buNone/>
              <a:defRPr/>
            </a:lvl7pPr>
          </a:lstStyle>
          <a:p>
            <a:pPr lvl="0"/>
            <a:r>
              <a:rPr lang="en-GB" dirty="0" err="1"/>
              <a:t>Alaotsikko</a:t>
            </a:r>
            <a:endParaRPr lang="en-GB" dirty="0"/>
          </a:p>
        </p:txBody>
      </p:sp>
      <p:pic>
        <p:nvPicPr>
          <p:cNvPr id="10" name="Picture 9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239492C9-B898-C06D-A0CC-879B467369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680" y="6398875"/>
            <a:ext cx="900345" cy="174181"/>
          </a:xfrm>
          <a:prstGeom prst="rect">
            <a:avLst/>
          </a:prstGeom>
        </p:spPr>
      </p:pic>
      <p:sp>
        <p:nvSpPr>
          <p:cNvPr id="2" name="Otsikon paikkamerkki 13">
            <a:extLst>
              <a:ext uri="{FF2B5EF4-FFF2-40B4-BE49-F238E27FC236}">
                <a16:creationId xmlns:a16="http://schemas.microsoft.com/office/drawing/2014/main" id="{BB16C683-38C8-ECC2-3F41-028265739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0" y="562677"/>
            <a:ext cx="8056795" cy="119944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BD00CBB-374F-CDD9-BFA4-C727FF103E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78869" y="6308725"/>
            <a:ext cx="3603406" cy="29083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&lt;Tähän voi lisätä footterin&gt;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676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+ 3 teksti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1EF1-EEBD-5741-847E-4A86D917EF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E77ED-7D81-E44D-B7EE-2D37ADC032D0}" type="datetime1">
              <a:rPr lang="fi-FI" smtClean="0"/>
              <a:t>5.9.2024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8C9FBA4-1A42-AE42-887D-F07DED85809F}"/>
              </a:ext>
            </a:extLst>
          </p:cNvPr>
          <p:cNvCxnSpPr>
            <a:cxnSpLocks/>
          </p:cNvCxnSpPr>
          <p:nvPr userDrawn="1"/>
        </p:nvCxnSpPr>
        <p:spPr>
          <a:xfrm>
            <a:off x="7991061" y="2133600"/>
            <a:ext cx="0" cy="3734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3BAB9A-4BFF-A74A-B94C-0113E4031C7D}"/>
              </a:ext>
            </a:extLst>
          </p:cNvPr>
          <p:cNvCxnSpPr>
            <a:cxnSpLocks/>
          </p:cNvCxnSpPr>
          <p:nvPr userDrawn="1"/>
        </p:nvCxnSpPr>
        <p:spPr>
          <a:xfrm>
            <a:off x="4204251" y="2133600"/>
            <a:ext cx="0" cy="3734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kstin paikkamerkki 19">
            <a:extLst>
              <a:ext uri="{FF2B5EF4-FFF2-40B4-BE49-F238E27FC236}">
                <a16:creationId xmlns:a16="http://schemas.microsoft.com/office/drawing/2014/main" id="{E5E0CCAC-C552-4A4C-8899-1707A13E38A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96680" y="2911200"/>
            <a:ext cx="3240396" cy="2956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50" indent="-28575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b="0"/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i="0"/>
            </a:lvl2pPr>
            <a:lvl3pPr marL="1200150" indent="-28575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i="0"/>
            </a:lvl3pPr>
            <a:lvl4pPr marL="1657350" indent="-28575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i="0"/>
            </a:lvl4pPr>
            <a:lvl5pPr marL="2114550" indent="-28575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i="0"/>
            </a:lvl5pPr>
            <a:lvl6pPr marL="2571750" indent="-28575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i="0"/>
            </a:lvl6pPr>
            <a:lvl7pPr marL="2743200" indent="0">
              <a:buNone/>
              <a:defRPr/>
            </a:lvl7pPr>
          </a:lstStyle>
          <a:p>
            <a:pPr lvl="0"/>
            <a:r>
              <a:rPr lang="en-GB" dirty="0" err="1"/>
              <a:t>Ensimmänen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1"/>
            <a:r>
              <a:rPr lang="en-GB" dirty="0" err="1"/>
              <a:t>Toinen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2"/>
            <a:r>
              <a:rPr lang="en-GB" dirty="0" err="1"/>
              <a:t>Kolmas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3"/>
            <a:r>
              <a:rPr lang="en-GB" dirty="0" err="1"/>
              <a:t>Neljäs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4"/>
            <a:r>
              <a:rPr lang="en-GB" dirty="0" err="1"/>
              <a:t>Viides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5"/>
            <a:r>
              <a:rPr lang="en-GB" dirty="0" err="1"/>
              <a:t>Kuudes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</p:txBody>
      </p:sp>
      <p:sp>
        <p:nvSpPr>
          <p:cNvPr id="25" name="Tekstin paikkamerkki 19">
            <a:extLst>
              <a:ext uri="{FF2B5EF4-FFF2-40B4-BE49-F238E27FC236}">
                <a16:creationId xmlns:a16="http://schemas.microsoft.com/office/drawing/2014/main" id="{07C7CCE7-954E-2B4B-A254-8C07CB5480B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476912" y="2911200"/>
            <a:ext cx="3240396" cy="2956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50" indent="-28575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b="0"/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i="0"/>
            </a:lvl2pPr>
            <a:lvl3pPr marL="1200150" indent="-28575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i="0"/>
            </a:lvl3pPr>
            <a:lvl4pPr marL="1657350" indent="-28575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i="0"/>
            </a:lvl4pPr>
            <a:lvl5pPr marL="2114550" indent="-28575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i="0"/>
            </a:lvl5pPr>
            <a:lvl6pPr marL="2571750" indent="-28575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i="0"/>
            </a:lvl6pPr>
            <a:lvl7pPr marL="2743200" indent="0">
              <a:buNone/>
              <a:defRPr/>
            </a:lvl7pPr>
          </a:lstStyle>
          <a:p>
            <a:pPr lvl="0"/>
            <a:r>
              <a:rPr lang="en-GB" dirty="0" err="1"/>
              <a:t>Ensimmänen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1"/>
            <a:r>
              <a:rPr lang="en-GB" dirty="0" err="1"/>
              <a:t>Toinen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2"/>
            <a:r>
              <a:rPr lang="en-GB" dirty="0" err="1"/>
              <a:t>Kolmas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3"/>
            <a:r>
              <a:rPr lang="en-GB" dirty="0" err="1"/>
              <a:t>Neljäs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4"/>
            <a:r>
              <a:rPr lang="en-GB" dirty="0" err="1"/>
              <a:t>Viides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5"/>
            <a:r>
              <a:rPr lang="en-GB" dirty="0" err="1"/>
              <a:t>Kuudes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</p:txBody>
      </p:sp>
      <p:sp>
        <p:nvSpPr>
          <p:cNvPr id="26" name="Tekstin paikkamerkki 19">
            <a:extLst>
              <a:ext uri="{FF2B5EF4-FFF2-40B4-BE49-F238E27FC236}">
                <a16:creationId xmlns:a16="http://schemas.microsoft.com/office/drawing/2014/main" id="{5D7488E7-F419-5547-9383-E5AD5CBFA5F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254924" y="2911200"/>
            <a:ext cx="3240396" cy="2956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50" indent="-28575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b="0"/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i="0"/>
            </a:lvl2pPr>
            <a:lvl3pPr marL="1200150" indent="-28575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i="0"/>
            </a:lvl3pPr>
            <a:lvl4pPr marL="1657350" indent="-28575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i="0"/>
            </a:lvl4pPr>
            <a:lvl5pPr marL="2114550" indent="-28575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i="0"/>
            </a:lvl5pPr>
            <a:lvl6pPr marL="2571750" indent="-28575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i="0"/>
            </a:lvl6pPr>
            <a:lvl7pPr marL="2743200" indent="0">
              <a:buNone/>
              <a:defRPr/>
            </a:lvl7pPr>
          </a:lstStyle>
          <a:p>
            <a:pPr lvl="0"/>
            <a:r>
              <a:rPr lang="en-GB" dirty="0" err="1"/>
              <a:t>Ensimmänen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1"/>
            <a:r>
              <a:rPr lang="en-GB" dirty="0" err="1"/>
              <a:t>Toinen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2"/>
            <a:r>
              <a:rPr lang="en-GB" dirty="0" err="1"/>
              <a:t>Kolmas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3"/>
            <a:r>
              <a:rPr lang="en-GB" dirty="0" err="1"/>
              <a:t>Neljäs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4"/>
            <a:r>
              <a:rPr lang="en-GB" dirty="0" err="1"/>
              <a:t>Viides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5"/>
            <a:r>
              <a:rPr lang="en-GB" dirty="0" err="1"/>
              <a:t>Kuudes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</p:txBody>
      </p:sp>
      <p:sp>
        <p:nvSpPr>
          <p:cNvPr id="27" name="Tekstin paikkamerkki 19">
            <a:extLst>
              <a:ext uri="{FF2B5EF4-FFF2-40B4-BE49-F238E27FC236}">
                <a16:creationId xmlns:a16="http://schemas.microsoft.com/office/drawing/2014/main" id="{5DA63708-9878-2144-A2C7-ADF38092E09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96680" y="2133600"/>
            <a:ext cx="3240396" cy="777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b="1"/>
            </a:lvl1pPr>
            <a:lvl2pPr marL="457200" indent="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i="1"/>
            </a:lvl2pPr>
            <a:lvl3pPr marL="914400" indent="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None/>
              <a:defRPr sz="2000" i="1"/>
            </a:lvl3pPr>
            <a:lvl4pPr marL="1371600" indent="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None/>
              <a:defRPr sz="2000" i="1"/>
            </a:lvl4pPr>
            <a:lvl5pPr marL="1828800" indent="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None/>
              <a:defRPr sz="2000" i="1"/>
            </a:lvl5pPr>
            <a:lvl6pPr marL="2286000" indent="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None/>
              <a:defRPr sz="2000" i="1"/>
            </a:lvl6pPr>
            <a:lvl7pPr marL="2743200" indent="0">
              <a:buNone/>
              <a:defRPr/>
            </a:lvl7pPr>
          </a:lstStyle>
          <a:p>
            <a:pPr lvl="0"/>
            <a:r>
              <a:rPr lang="en-GB" dirty="0" err="1"/>
              <a:t>Alaotsikko</a:t>
            </a:r>
            <a:endParaRPr lang="en-GB" dirty="0"/>
          </a:p>
        </p:txBody>
      </p:sp>
      <p:sp>
        <p:nvSpPr>
          <p:cNvPr id="28" name="Tekstin paikkamerkki 19">
            <a:extLst>
              <a:ext uri="{FF2B5EF4-FFF2-40B4-BE49-F238E27FC236}">
                <a16:creationId xmlns:a16="http://schemas.microsoft.com/office/drawing/2014/main" id="{EF38E11C-77B7-244A-A614-BACB498D404D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476912" y="2133600"/>
            <a:ext cx="3240396" cy="777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b="1"/>
            </a:lvl1pPr>
            <a:lvl2pPr marL="457200" indent="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i="1"/>
            </a:lvl2pPr>
            <a:lvl3pPr marL="914400" indent="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None/>
              <a:defRPr sz="2000" i="1"/>
            </a:lvl3pPr>
            <a:lvl4pPr marL="1371600" indent="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None/>
              <a:defRPr sz="2000" i="1"/>
            </a:lvl4pPr>
            <a:lvl5pPr marL="1828800" indent="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None/>
              <a:defRPr sz="2000" i="1"/>
            </a:lvl5pPr>
            <a:lvl6pPr marL="2286000" indent="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None/>
              <a:defRPr sz="2000" i="1"/>
            </a:lvl6pPr>
            <a:lvl7pPr marL="2743200" indent="0">
              <a:buNone/>
              <a:defRPr/>
            </a:lvl7pPr>
          </a:lstStyle>
          <a:p>
            <a:pPr lvl="0"/>
            <a:r>
              <a:rPr lang="en-GB" dirty="0" err="1"/>
              <a:t>Alaotsikko</a:t>
            </a:r>
            <a:endParaRPr lang="en-GB" dirty="0"/>
          </a:p>
        </p:txBody>
      </p:sp>
      <p:sp>
        <p:nvSpPr>
          <p:cNvPr id="29" name="Tekstin paikkamerkki 19">
            <a:extLst>
              <a:ext uri="{FF2B5EF4-FFF2-40B4-BE49-F238E27FC236}">
                <a16:creationId xmlns:a16="http://schemas.microsoft.com/office/drawing/2014/main" id="{08420FCC-8EB0-0D42-AAC3-7327A589C33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264815" y="2133600"/>
            <a:ext cx="3240396" cy="777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b="1"/>
            </a:lvl1pPr>
            <a:lvl2pPr marL="457200" indent="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i="1"/>
            </a:lvl2pPr>
            <a:lvl3pPr marL="914400" indent="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None/>
              <a:defRPr sz="2000" i="1"/>
            </a:lvl3pPr>
            <a:lvl4pPr marL="1371600" indent="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None/>
              <a:defRPr sz="2000" i="1"/>
            </a:lvl4pPr>
            <a:lvl5pPr marL="1828800" indent="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None/>
              <a:defRPr sz="2000" i="1"/>
            </a:lvl5pPr>
            <a:lvl6pPr marL="2286000" indent="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None/>
              <a:defRPr sz="2000" i="1"/>
            </a:lvl6pPr>
            <a:lvl7pPr marL="2743200" indent="0">
              <a:buNone/>
              <a:defRPr/>
            </a:lvl7pPr>
          </a:lstStyle>
          <a:p>
            <a:pPr lvl="0"/>
            <a:r>
              <a:rPr lang="en-GB" dirty="0" err="1"/>
              <a:t>Alaotsikko</a:t>
            </a:r>
            <a:endParaRPr lang="en-GB" dirty="0"/>
          </a:p>
        </p:txBody>
      </p:sp>
      <p:pic>
        <p:nvPicPr>
          <p:cNvPr id="14" name="Picture 1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B16688B0-38DC-1931-D215-4FECBFDA33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680" y="6398875"/>
            <a:ext cx="900345" cy="174181"/>
          </a:xfrm>
          <a:prstGeom prst="rect">
            <a:avLst/>
          </a:prstGeom>
        </p:spPr>
      </p:pic>
      <p:sp>
        <p:nvSpPr>
          <p:cNvPr id="2" name="Otsikon paikkamerkki 13">
            <a:extLst>
              <a:ext uri="{FF2B5EF4-FFF2-40B4-BE49-F238E27FC236}">
                <a16:creationId xmlns:a16="http://schemas.microsoft.com/office/drawing/2014/main" id="{D28B2AA7-7A6A-7DF4-CB9D-2691D854A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0" y="562677"/>
            <a:ext cx="8056795" cy="119944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DFBDE4D-763F-F86F-99EF-C0A9954AA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78869" y="6308725"/>
            <a:ext cx="3603406" cy="29083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&lt;Tähän voi lisätä footterin&gt;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7031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2 teksti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1EF1-EEBD-5741-847E-4A86D917EF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D96FE-27C6-C24A-8ACB-775EBD07ED72}" type="datetime1">
              <a:rPr lang="fi-FI" smtClean="0"/>
              <a:t>5.9.2024</a:t>
            </a:fld>
            <a:endParaRPr lang="en-US" dirty="0"/>
          </a:p>
        </p:txBody>
      </p:sp>
      <p:sp>
        <p:nvSpPr>
          <p:cNvPr id="25" name="Tekstin paikkamerkki 19">
            <a:extLst>
              <a:ext uri="{FF2B5EF4-FFF2-40B4-BE49-F238E27FC236}">
                <a16:creationId xmlns:a16="http://schemas.microsoft.com/office/drawing/2014/main" id="{07C7CCE7-954E-2B4B-A254-8C07CB5480B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67551" y="2133600"/>
            <a:ext cx="5127769" cy="37343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/>
            </a:lvl1pPr>
            <a:lvl2pPr marL="800100" indent="-3429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i="0"/>
            </a:lvl2pPr>
            <a:lvl3pPr marL="1257300" indent="-3429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i="0"/>
            </a:lvl3pPr>
            <a:lvl4pPr marL="1714500" indent="-3429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i="0"/>
            </a:lvl4pPr>
            <a:lvl5pPr marL="2171700" indent="-3429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i="0"/>
            </a:lvl5pPr>
            <a:lvl6pPr marL="2628900" indent="-3429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i="0"/>
            </a:lvl6pPr>
            <a:lvl7pPr marL="2743200" indent="0">
              <a:buNone/>
              <a:defRPr/>
            </a:lvl7pPr>
          </a:lstStyle>
          <a:p>
            <a:pPr lvl="0"/>
            <a:r>
              <a:rPr lang="en-GB" dirty="0" err="1"/>
              <a:t>Ensimmänen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1"/>
            <a:r>
              <a:rPr lang="en-GB" dirty="0" err="1"/>
              <a:t>Toinen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2"/>
            <a:r>
              <a:rPr lang="en-GB" dirty="0" err="1"/>
              <a:t>Kolmas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3"/>
            <a:r>
              <a:rPr lang="en-GB" dirty="0" err="1"/>
              <a:t>Neljäs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4"/>
            <a:r>
              <a:rPr lang="en-GB" dirty="0" err="1"/>
              <a:t>Viides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5"/>
            <a:r>
              <a:rPr lang="en-GB" dirty="0" err="1"/>
              <a:t>Kuudes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</p:txBody>
      </p:sp>
      <p:sp>
        <p:nvSpPr>
          <p:cNvPr id="14" name="Tekstin paikkamerkki 19">
            <a:extLst>
              <a:ext uri="{FF2B5EF4-FFF2-40B4-BE49-F238E27FC236}">
                <a16:creationId xmlns:a16="http://schemas.microsoft.com/office/drawing/2014/main" id="{39F6F92D-A1FD-7A44-92E3-56B5F7D9A1E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95326" y="2133600"/>
            <a:ext cx="5132390" cy="37343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/>
            </a:lvl1pPr>
            <a:lvl2pPr marL="800100" indent="-3429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i="0"/>
            </a:lvl2pPr>
            <a:lvl3pPr marL="1257300" indent="-3429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i="0"/>
            </a:lvl3pPr>
            <a:lvl4pPr marL="1714500" indent="-3429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i="0"/>
            </a:lvl4pPr>
            <a:lvl5pPr marL="2171700" indent="-3429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i="0"/>
            </a:lvl5pPr>
            <a:lvl6pPr marL="2628900" indent="-3429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i="0"/>
            </a:lvl6pPr>
            <a:lvl7pPr marL="2743200" indent="0">
              <a:buNone/>
              <a:defRPr/>
            </a:lvl7pPr>
          </a:lstStyle>
          <a:p>
            <a:pPr lvl="0"/>
            <a:r>
              <a:rPr lang="en-GB" dirty="0" err="1"/>
              <a:t>Ensimmänen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1"/>
            <a:r>
              <a:rPr lang="en-GB" dirty="0" err="1"/>
              <a:t>Toinen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2"/>
            <a:r>
              <a:rPr lang="en-GB" dirty="0" err="1"/>
              <a:t>Kolmas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3"/>
            <a:r>
              <a:rPr lang="en-GB" dirty="0" err="1"/>
              <a:t>Neljäs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4"/>
            <a:r>
              <a:rPr lang="en-GB" dirty="0" err="1"/>
              <a:t>Viides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5"/>
            <a:r>
              <a:rPr lang="en-GB" dirty="0" err="1"/>
              <a:t>Kuudes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AE2D472-08C5-67B0-2316-BCC31B75D02F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133600"/>
            <a:ext cx="0" cy="373439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2E57285A-9F18-FB80-9D07-F9EDFDF2F4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680" y="6398875"/>
            <a:ext cx="900345" cy="174181"/>
          </a:xfrm>
          <a:prstGeom prst="rect">
            <a:avLst/>
          </a:prstGeom>
        </p:spPr>
      </p:pic>
      <p:sp>
        <p:nvSpPr>
          <p:cNvPr id="2" name="Otsikon paikkamerkki 13">
            <a:extLst>
              <a:ext uri="{FF2B5EF4-FFF2-40B4-BE49-F238E27FC236}">
                <a16:creationId xmlns:a16="http://schemas.microsoft.com/office/drawing/2014/main" id="{1FBD0488-D5ED-4CBA-455B-2A48AD236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0" y="562677"/>
            <a:ext cx="8056795" cy="119944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72B3A74-4CC6-9648-051D-F46B1F8BE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78869" y="6308725"/>
            <a:ext cx="3603406" cy="29083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&lt;Tähän voi lisätä footterin&gt;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0738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3 teksti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1EF1-EEBD-5741-847E-4A86D917EF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3126-9ED8-0E41-9E8C-F9C5D88BAF09}" type="datetime1">
              <a:rPr lang="fi-FI" smtClean="0"/>
              <a:t>5.9.2024</a:t>
            </a:fld>
            <a:endParaRPr lang="en-US" dirty="0"/>
          </a:p>
        </p:txBody>
      </p:sp>
      <p:sp>
        <p:nvSpPr>
          <p:cNvPr id="24" name="Tekstin paikkamerkki 19">
            <a:extLst>
              <a:ext uri="{FF2B5EF4-FFF2-40B4-BE49-F238E27FC236}">
                <a16:creationId xmlns:a16="http://schemas.microsoft.com/office/drawing/2014/main" id="{E5E0CCAC-C552-4A4C-8899-1707A13E38A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96680" y="2133598"/>
            <a:ext cx="3240396" cy="37344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50" indent="-28575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b="0"/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i="0"/>
            </a:lvl2pPr>
            <a:lvl3pPr marL="1200150" indent="-28575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i="0"/>
            </a:lvl3pPr>
            <a:lvl4pPr marL="1657350" indent="-28575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i="0"/>
            </a:lvl4pPr>
            <a:lvl5pPr marL="2114550" indent="-28575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i="0"/>
            </a:lvl5pPr>
            <a:lvl6pPr marL="2571750" indent="-28575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i="0"/>
            </a:lvl6pPr>
            <a:lvl7pPr marL="2743200" indent="0">
              <a:buNone/>
              <a:defRPr/>
            </a:lvl7pPr>
          </a:lstStyle>
          <a:p>
            <a:pPr lvl="0"/>
            <a:r>
              <a:rPr lang="en-GB" dirty="0" err="1"/>
              <a:t>Ensimmänen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1"/>
            <a:r>
              <a:rPr lang="en-GB" dirty="0" err="1"/>
              <a:t>Toinen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2"/>
            <a:r>
              <a:rPr lang="en-GB" dirty="0" err="1"/>
              <a:t>Kolmas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3"/>
            <a:r>
              <a:rPr lang="en-GB" dirty="0" err="1"/>
              <a:t>Neljäs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4"/>
            <a:r>
              <a:rPr lang="en-GB" dirty="0" err="1"/>
              <a:t>Viides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5"/>
            <a:r>
              <a:rPr lang="en-GB" dirty="0" err="1"/>
              <a:t>Kuudes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</p:txBody>
      </p:sp>
      <p:sp>
        <p:nvSpPr>
          <p:cNvPr id="25" name="Tekstin paikkamerkki 19">
            <a:extLst>
              <a:ext uri="{FF2B5EF4-FFF2-40B4-BE49-F238E27FC236}">
                <a16:creationId xmlns:a16="http://schemas.microsoft.com/office/drawing/2014/main" id="{07C7CCE7-954E-2B4B-A254-8C07CB5480B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476912" y="2133598"/>
            <a:ext cx="3240396" cy="37344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50" indent="-28575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b="0"/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i="0"/>
            </a:lvl2pPr>
            <a:lvl3pPr marL="1200150" indent="-28575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i="0"/>
            </a:lvl3pPr>
            <a:lvl4pPr marL="1657350" indent="-28575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i="0"/>
            </a:lvl4pPr>
            <a:lvl5pPr marL="2114550" indent="-28575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i="0"/>
            </a:lvl5pPr>
            <a:lvl6pPr marL="2571750" indent="-28575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i="0"/>
            </a:lvl6pPr>
            <a:lvl7pPr marL="2743200" indent="0">
              <a:buNone/>
              <a:defRPr/>
            </a:lvl7pPr>
          </a:lstStyle>
          <a:p>
            <a:pPr lvl="0"/>
            <a:r>
              <a:rPr lang="en-GB" dirty="0" err="1"/>
              <a:t>Ensimmänen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1"/>
            <a:r>
              <a:rPr lang="en-GB" dirty="0" err="1"/>
              <a:t>Toinen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2"/>
            <a:r>
              <a:rPr lang="en-GB" dirty="0" err="1"/>
              <a:t>Kolmas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3"/>
            <a:r>
              <a:rPr lang="en-GB" dirty="0" err="1"/>
              <a:t>Neljäs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4"/>
            <a:r>
              <a:rPr lang="en-GB" dirty="0" err="1"/>
              <a:t>Viides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5"/>
            <a:r>
              <a:rPr lang="en-GB" dirty="0" err="1"/>
              <a:t>Kuudes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</p:txBody>
      </p:sp>
      <p:sp>
        <p:nvSpPr>
          <p:cNvPr id="26" name="Tekstin paikkamerkki 19">
            <a:extLst>
              <a:ext uri="{FF2B5EF4-FFF2-40B4-BE49-F238E27FC236}">
                <a16:creationId xmlns:a16="http://schemas.microsoft.com/office/drawing/2014/main" id="{5D7488E7-F419-5547-9383-E5AD5CBFA5F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254924" y="2133598"/>
            <a:ext cx="3240396" cy="37344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50" indent="-28575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b="0"/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i="0"/>
            </a:lvl2pPr>
            <a:lvl3pPr marL="1200150" indent="-28575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i="0"/>
            </a:lvl3pPr>
            <a:lvl4pPr marL="1657350" indent="-28575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i="0"/>
            </a:lvl4pPr>
            <a:lvl5pPr marL="2114550" indent="-28575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i="0"/>
            </a:lvl5pPr>
            <a:lvl6pPr marL="2571750" indent="-28575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i="0"/>
            </a:lvl6pPr>
            <a:lvl7pPr marL="2743200" indent="0">
              <a:buNone/>
              <a:defRPr/>
            </a:lvl7pPr>
          </a:lstStyle>
          <a:p>
            <a:pPr lvl="0"/>
            <a:r>
              <a:rPr lang="en-GB" dirty="0" err="1"/>
              <a:t>Ensimmänen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1"/>
            <a:r>
              <a:rPr lang="en-GB" dirty="0" err="1"/>
              <a:t>Toinen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2"/>
            <a:r>
              <a:rPr lang="en-GB" dirty="0" err="1"/>
              <a:t>Kolmas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3"/>
            <a:r>
              <a:rPr lang="en-GB" dirty="0" err="1"/>
              <a:t>Neljäs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4"/>
            <a:r>
              <a:rPr lang="en-GB" dirty="0" err="1"/>
              <a:t>Viides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5"/>
            <a:r>
              <a:rPr lang="en-GB" dirty="0" err="1"/>
              <a:t>Kuudes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BA442F2-76E9-730F-D7DF-03C7ACFCDABA}"/>
              </a:ext>
            </a:extLst>
          </p:cNvPr>
          <p:cNvCxnSpPr>
            <a:cxnSpLocks/>
          </p:cNvCxnSpPr>
          <p:nvPr userDrawn="1"/>
        </p:nvCxnSpPr>
        <p:spPr>
          <a:xfrm>
            <a:off x="7991061" y="2133600"/>
            <a:ext cx="0" cy="3734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8D75B4A-A229-CDFA-5961-AE526042692F}"/>
              </a:ext>
            </a:extLst>
          </p:cNvPr>
          <p:cNvCxnSpPr>
            <a:cxnSpLocks/>
          </p:cNvCxnSpPr>
          <p:nvPr userDrawn="1"/>
        </p:nvCxnSpPr>
        <p:spPr>
          <a:xfrm>
            <a:off x="4204251" y="2133600"/>
            <a:ext cx="0" cy="3734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C67C0BB-60A4-F609-7374-FB25C50A88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680" y="6398875"/>
            <a:ext cx="900345" cy="174181"/>
          </a:xfrm>
          <a:prstGeom prst="rect">
            <a:avLst/>
          </a:prstGeom>
        </p:spPr>
      </p:pic>
      <p:sp>
        <p:nvSpPr>
          <p:cNvPr id="3" name="Otsikon paikkamerkki 13">
            <a:extLst>
              <a:ext uri="{FF2B5EF4-FFF2-40B4-BE49-F238E27FC236}">
                <a16:creationId xmlns:a16="http://schemas.microsoft.com/office/drawing/2014/main" id="{0C3AC099-A243-6F65-B570-177BB8AF2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0" y="562677"/>
            <a:ext cx="8056795" cy="119944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51726DB-1713-97CF-9CEF-AC7AD0811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78869" y="6308725"/>
            <a:ext cx="3603406" cy="29083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&lt;Tähän voi lisätä footterin&gt;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9927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lista +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1EF1-EEBD-5741-847E-4A86D917EF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2151C-1A86-7C40-90FD-F24F421D6E93}" type="datetime1">
              <a:rPr lang="fi-FI" smtClean="0"/>
              <a:t>5.9.2024</a:t>
            </a:fld>
            <a:endParaRPr lang="en-US" dirty="0"/>
          </a:p>
        </p:txBody>
      </p:sp>
      <p:sp>
        <p:nvSpPr>
          <p:cNvPr id="12" name="Kuvan paikkamerkki 2">
            <a:extLst>
              <a:ext uri="{FF2B5EF4-FFF2-40B4-BE49-F238E27FC236}">
                <a16:creationId xmlns:a16="http://schemas.microsoft.com/office/drawing/2014/main" id="{9CF0D04C-E724-5745-BDE3-94A2BBDFE3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4264" y="562677"/>
            <a:ext cx="5332411" cy="5314247"/>
          </a:xfrm>
          <a:prstGeom prst="rect">
            <a:avLst/>
          </a:prstGeom>
        </p:spPr>
        <p:txBody>
          <a:bodyPr lIns="180000" tIns="180000" rIns="180000" bIns="180000" anchor="ctr"/>
          <a:lstStyle>
            <a:lvl1pPr algn="ctr">
              <a:defRPr>
                <a:solidFill>
                  <a:schemeClr val="accent4"/>
                </a:solidFill>
              </a:defRPr>
            </a:lvl1pPr>
          </a:lstStyle>
          <a:p>
            <a:r>
              <a:rPr lang="fi-FI" dirty="0"/>
              <a:t>&lt; Tähän voi laittaa kuvan klikkaamalla &gt;</a:t>
            </a:r>
          </a:p>
        </p:txBody>
      </p:sp>
      <p:sp>
        <p:nvSpPr>
          <p:cNvPr id="15" name="Tekstin paikkamerkki 19">
            <a:extLst>
              <a:ext uri="{FF2B5EF4-FFF2-40B4-BE49-F238E27FC236}">
                <a16:creationId xmlns:a16="http://schemas.microsoft.com/office/drawing/2014/main" id="{E34EDE67-F193-0143-AF70-3A499D6D419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96680" y="2133600"/>
            <a:ext cx="5331058" cy="373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/>
            </a:lvl1pPr>
            <a:lvl2pPr marL="800100" indent="-3429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i="0"/>
            </a:lvl2pPr>
            <a:lvl3pPr marL="1257300" indent="-3429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i="0"/>
            </a:lvl3pPr>
            <a:lvl4pPr marL="1714500" indent="-3429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i="0"/>
            </a:lvl4pPr>
            <a:lvl5pPr marL="2171700" indent="-3429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i="0"/>
            </a:lvl5pPr>
            <a:lvl6pPr marL="2628900" indent="-3429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i="0"/>
            </a:lvl6pPr>
            <a:lvl7pPr marL="2743200" indent="0">
              <a:buNone/>
              <a:defRPr/>
            </a:lvl7pPr>
          </a:lstStyle>
          <a:p>
            <a:pPr lvl="0"/>
            <a:r>
              <a:rPr lang="en-GB" dirty="0" err="1"/>
              <a:t>Ensimmänen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1"/>
            <a:r>
              <a:rPr lang="en-GB" dirty="0" err="1"/>
              <a:t>Toinen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2"/>
            <a:r>
              <a:rPr lang="en-GB" dirty="0" err="1"/>
              <a:t>Kolmas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3"/>
            <a:r>
              <a:rPr lang="en-GB" dirty="0" err="1"/>
              <a:t>Neljäs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4"/>
            <a:r>
              <a:rPr lang="en-GB" dirty="0" err="1"/>
              <a:t>Viides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5"/>
            <a:r>
              <a:rPr lang="en-GB" dirty="0" err="1"/>
              <a:t>Kuudes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</p:txBody>
      </p:sp>
      <p:pic>
        <p:nvPicPr>
          <p:cNvPr id="7" name="Picture 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788531A2-1660-AA1E-DF4B-3E6B1B7E47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680" y="6398875"/>
            <a:ext cx="900345" cy="174181"/>
          </a:xfrm>
          <a:prstGeom prst="rect">
            <a:avLst/>
          </a:prstGeom>
        </p:spPr>
      </p:pic>
      <p:sp>
        <p:nvSpPr>
          <p:cNvPr id="2" name="Otsikon paikkamerkki 13">
            <a:extLst>
              <a:ext uri="{FF2B5EF4-FFF2-40B4-BE49-F238E27FC236}">
                <a16:creationId xmlns:a16="http://schemas.microsoft.com/office/drawing/2014/main" id="{6D7A42A9-D769-718E-448A-8407E4AA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0" y="562677"/>
            <a:ext cx="5331057" cy="119944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CB15D77-D794-EFFF-5210-0CBB995A3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78869" y="6308725"/>
            <a:ext cx="3603406" cy="29083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&lt;Tähän voi lisätä footterin&gt;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8591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lista +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1EF1-EEBD-5741-847E-4A86D917EF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2151C-1A86-7C40-90FD-F24F421D6E93}" type="datetime1">
              <a:rPr lang="fi-FI" smtClean="0"/>
              <a:t>5.9.2024</a:t>
            </a:fld>
            <a:endParaRPr lang="en-US" dirty="0"/>
          </a:p>
        </p:txBody>
      </p:sp>
      <p:sp>
        <p:nvSpPr>
          <p:cNvPr id="12" name="Kuvan paikkamerkki 2">
            <a:extLst>
              <a:ext uri="{FF2B5EF4-FFF2-40B4-BE49-F238E27FC236}">
                <a16:creationId xmlns:a16="http://schemas.microsoft.com/office/drawing/2014/main" id="{9CF0D04C-E724-5745-BDE3-94A2BBDFE3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38638" y="562677"/>
            <a:ext cx="7158037" cy="5314247"/>
          </a:xfrm>
          <a:prstGeom prst="rect">
            <a:avLst/>
          </a:prstGeom>
        </p:spPr>
        <p:txBody>
          <a:bodyPr lIns="180000" tIns="180000" rIns="180000" bIns="180000" anchor="ctr"/>
          <a:lstStyle>
            <a:lvl1pPr algn="ctr">
              <a:defRPr>
                <a:solidFill>
                  <a:schemeClr val="accent4"/>
                </a:solidFill>
              </a:defRPr>
            </a:lvl1pPr>
          </a:lstStyle>
          <a:p>
            <a:r>
              <a:rPr lang="fi-FI" dirty="0"/>
              <a:t>&lt; Tähän voi laittaa kuvan klikkaamalla &gt;</a:t>
            </a:r>
          </a:p>
        </p:txBody>
      </p:sp>
      <p:sp>
        <p:nvSpPr>
          <p:cNvPr id="15" name="Tekstin paikkamerkki 19">
            <a:extLst>
              <a:ext uri="{FF2B5EF4-FFF2-40B4-BE49-F238E27FC236}">
                <a16:creationId xmlns:a16="http://schemas.microsoft.com/office/drawing/2014/main" id="{E34EDE67-F193-0143-AF70-3A499D6D419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96680" y="2133600"/>
            <a:ext cx="3511783" cy="373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/>
            </a:lvl1pPr>
            <a:lvl2pPr marL="800100" indent="-3429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i="0"/>
            </a:lvl2pPr>
            <a:lvl3pPr marL="1257300" indent="-3429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i="0"/>
            </a:lvl3pPr>
            <a:lvl4pPr marL="1714500" indent="-3429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i="0"/>
            </a:lvl4pPr>
            <a:lvl5pPr marL="2171700" indent="-3429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i="0"/>
            </a:lvl5pPr>
            <a:lvl6pPr marL="2628900" indent="-3429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i="0"/>
            </a:lvl6pPr>
            <a:lvl7pPr marL="2743200" indent="0">
              <a:buNone/>
              <a:defRPr/>
            </a:lvl7pPr>
          </a:lstStyle>
          <a:p>
            <a:pPr lvl="0"/>
            <a:r>
              <a:rPr lang="en-GB" dirty="0" err="1"/>
              <a:t>Ensimmänen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1"/>
            <a:r>
              <a:rPr lang="en-GB" dirty="0" err="1"/>
              <a:t>Toinen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2"/>
            <a:r>
              <a:rPr lang="en-GB" dirty="0" err="1"/>
              <a:t>Kolmas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3"/>
            <a:r>
              <a:rPr lang="en-GB" dirty="0" err="1"/>
              <a:t>Neljäs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4"/>
            <a:r>
              <a:rPr lang="en-GB" dirty="0" err="1"/>
              <a:t>Viides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  <a:p>
            <a:pPr lvl="5"/>
            <a:r>
              <a:rPr lang="en-GB" dirty="0" err="1"/>
              <a:t>Kuudes</a:t>
            </a:r>
            <a:r>
              <a:rPr lang="en-GB" dirty="0"/>
              <a:t> </a:t>
            </a:r>
            <a:r>
              <a:rPr lang="en-GB" dirty="0" err="1"/>
              <a:t>taso</a:t>
            </a:r>
            <a:endParaRPr lang="en-GB" dirty="0"/>
          </a:p>
        </p:txBody>
      </p:sp>
      <p:pic>
        <p:nvPicPr>
          <p:cNvPr id="7" name="Picture 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788531A2-1660-AA1E-DF4B-3E6B1B7E47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680" y="6398875"/>
            <a:ext cx="900345" cy="174181"/>
          </a:xfrm>
          <a:prstGeom prst="rect">
            <a:avLst/>
          </a:prstGeom>
        </p:spPr>
      </p:pic>
      <p:sp>
        <p:nvSpPr>
          <p:cNvPr id="2" name="Otsikon paikkamerkki 13">
            <a:extLst>
              <a:ext uri="{FF2B5EF4-FFF2-40B4-BE49-F238E27FC236}">
                <a16:creationId xmlns:a16="http://schemas.microsoft.com/office/drawing/2014/main" id="{E7EC3795-2783-1223-09EB-261ACB2A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0" y="562677"/>
            <a:ext cx="3511783" cy="119944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27A085C-B6EB-E95E-B749-65083AE3A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78869" y="6308725"/>
            <a:ext cx="3603406" cy="29083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&lt;Tähän voi lisätä footterin&gt;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8187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1EF1-EEBD-5741-847E-4A86D917EF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4A85F-A869-D44C-8CAC-F9CD313AE14E}" type="datetime1">
              <a:rPr lang="fi-FI" smtClean="0"/>
              <a:t>5.9.2024</a:t>
            </a:fld>
            <a:endParaRPr lang="en-US" dirty="0"/>
          </a:p>
        </p:txBody>
      </p:sp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AAFC392A-10DD-0A41-8D6E-2F9B19DBDE5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9524" y="2133600"/>
            <a:ext cx="6037262" cy="3743324"/>
          </a:xfrm>
          <a:prstGeom prst="rect">
            <a:avLst/>
          </a:prstGeom>
        </p:spPr>
        <p:txBody>
          <a:bodyPr lIns="180000" tIns="180000" rIns="180000" bIns="180000" anchor="ctr"/>
          <a:lstStyle>
            <a:lvl1pPr algn="ctr">
              <a:defRPr>
                <a:solidFill>
                  <a:schemeClr val="accent4"/>
                </a:solidFill>
              </a:defRPr>
            </a:lvl1pPr>
          </a:lstStyle>
          <a:p>
            <a:r>
              <a:rPr lang="fi-FI" dirty="0"/>
              <a:t>&lt; Tähän voi laittaa kuvan klikkaamalla &gt;</a:t>
            </a:r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90F08BFB-6601-1E4E-AB4F-16EE6E1E919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65618" y="1"/>
            <a:ext cx="5331057" cy="5876924"/>
          </a:xfrm>
          <a:prstGeom prst="rect">
            <a:avLst/>
          </a:prstGeom>
        </p:spPr>
        <p:txBody>
          <a:bodyPr lIns="180000" tIns="180000" rIns="180000" bIns="180000" anchor="ctr"/>
          <a:lstStyle>
            <a:lvl1pPr algn="ctr">
              <a:defRPr>
                <a:solidFill>
                  <a:schemeClr val="accent4"/>
                </a:solidFill>
              </a:defRPr>
            </a:lvl1pPr>
          </a:lstStyle>
          <a:p>
            <a:r>
              <a:rPr lang="fi-FI" dirty="0"/>
              <a:t>&lt; Tähän voi laittaa kuvan klikkaamalla &gt;</a:t>
            </a:r>
          </a:p>
        </p:txBody>
      </p:sp>
      <p:pic>
        <p:nvPicPr>
          <p:cNvPr id="2" name="Picture 1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3AA2AAB3-3808-47CD-8754-8C7D5C97A8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680" y="6398875"/>
            <a:ext cx="900345" cy="174181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0044E6C-1784-A303-AEA0-BF7366511D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78869" y="6308725"/>
            <a:ext cx="3603406" cy="29083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&lt;Tähän voi lisätä footterin&gt;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405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1EF1-EEBD-5741-847E-4A86D917EF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83DFC-4689-1E45-84E7-77091E8BC282}" type="datetime1">
              <a:rPr lang="fi-FI" smtClean="0"/>
              <a:t>5.9.2024</a:t>
            </a:fld>
            <a:endParaRPr lang="en-US" dirty="0"/>
          </a:p>
        </p:txBody>
      </p:sp>
      <p:pic>
        <p:nvPicPr>
          <p:cNvPr id="2" name="Picture 1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38CDD29-F0F2-7E41-82AB-C5C09EF714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680" y="6398875"/>
            <a:ext cx="900345" cy="174181"/>
          </a:xfrm>
          <a:prstGeom prst="rect">
            <a:avLst/>
          </a:prstGeom>
        </p:spPr>
      </p:pic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4964E05D-BF75-ABB0-0D64-A9EBE6B5181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6680" y="562677"/>
            <a:ext cx="10799995" cy="5314247"/>
          </a:xfrm>
          <a:prstGeom prst="rect">
            <a:avLst/>
          </a:prstGeom>
        </p:spPr>
        <p:txBody>
          <a:bodyPr lIns="180000" tIns="180000" rIns="180000" bIns="180000" anchor="ctr"/>
          <a:lstStyle>
            <a:lvl1pPr algn="ctr">
              <a:defRPr>
                <a:solidFill>
                  <a:schemeClr val="accent4"/>
                </a:solidFill>
              </a:defRPr>
            </a:lvl1pPr>
          </a:lstStyle>
          <a:p>
            <a:r>
              <a:rPr lang="fi-FI" dirty="0"/>
              <a:t>&lt; Tähän voi laittaa kuvan klikkaamalla &gt;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76E5529-BD35-EB54-3FE5-D19948B68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78869" y="6308725"/>
            <a:ext cx="3603406" cy="29083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&lt;Tähän voi lisätä footterin&gt;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339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 logo + yhteystied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8FA0315-AD6B-857E-E317-99B2DAE93A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08463" y="2745781"/>
            <a:ext cx="3531571" cy="683219"/>
          </a:xfrm>
          <a:prstGeom prst="rect">
            <a:avLst/>
          </a:prstGeom>
        </p:spPr>
      </p:pic>
      <p:sp>
        <p:nvSpPr>
          <p:cNvPr id="35" name="Tekstin paikkamerkki 18">
            <a:extLst>
              <a:ext uri="{FF2B5EF4-FFF2-40B4-BE49-F238E27FC236}">
                <a16:creationId xmlns:a16="http://schemas.microsoft.com/office/drawing/2014/main" id="{84D22542-9377-FDEE-81C8-22AD31632A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17775" y="3942522"/>
            <a:ext cx="7154862" cy="386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/>
              <a:t>Etunimi Sukunimi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CFF56054-051D-E37D-E749-7FDB4B0672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7776" y="4348068"/>
            <a:ext cx="7154862" cy="2447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titteli</a:t>
            </a:r>
            <a:endParaRPr lang="en-US" dirty="0"/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F02DC829-2506-13EB-D240-47B194B8C2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17776" y="4785390"/>
            <a:ext cx="7154862" cy="2447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spcBef>
                <a:spcPts val="0"/>
              </a:spcBef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+358 000 0000</a:t>
            </a:r>
            <a:endParaRPr lang="en-US" dirty="0"/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7729F5FC-90D5-0A9E-3031-B211D3567F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17776" y="5043807"/>
            <a:ext cx="7154862" cy="2447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spcBef>
                <a:spcPts val="0"/>
              </a:spcBef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etunimi.sukunimi@ysaatio.fi</a:t>
            </a:r>
            <a:endParaRPr lang="fi-FI" dirty="0"/>
          </a:p>
        </p:txBody>
      </p:sp>
      <p:pic>
        <p:nvPicPr>
          <p:cNvPr id="3" name="Picture 2" descr="A picture containing text, electronics, display, screenshot&#10;&#10;Description automatically generated">
            <a:extLst>
              <a:ext uri="{FF2B5EF4-FFF2-40B4-BE49-F238E27FC236}">
                <a16:creationId xmlns:a16="http://schemas.microsoft.com/office/drawing/2014/main" id="{BF2E8E41-4A46-DDCB-23AE-5110345640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792"/>
            <a:ext cx="12192000" cy="68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757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 logo + yhteystiedo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C6A9D563-1A35-1949-6DFB-888DC50747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08463" y="2745781"/>
            <a:ext cx="3531571" cy="683219"/>
          </a:xfrm>
          <a:prstGeom prst="rect">
            <a:avLst/>
          </a:prstGeom>
        </p:spPr>
      </p:pic>
      <p:sp>
        <p:nvSpPr>
          <p:cNvPr id="19" name="Tekstin paikkamerkki 18">
            <a:extLst>
              <a:ext uri="{FF2B5EF4-FFF2-40B4-BE49-F238E27FC236}">
                <a16:creationId xmlns:a16="http://schemas.microsoft.com/office/drawing/2014/main" id="{0DAEA0E3-98D9-C91A-51D5-6595E5F11F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17775" y="3942522"/>
            <a:ext cx="7154862" cy="386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/>
              <a:t>Etunimi Sukunimi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767CB579-4190-C525-B21E-C544A06900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7776" y="4348068"/>
            <a:ext cx="7154862" cy="2447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titteli</a:t>
            </a:r>
            <a:endParaRPr lang="en-US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846C7D39-9E3D-5402-3FBF-EF2E1C657C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17776" y="4785390"/>
            <a:ext cx="7154862" cy="2447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spcBef>
                <a:spcPts val="0"/>
              </a:spcBef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+358 000 0000</a:t>
            </a:r>
            <a:endParaRPr lang="en-US" dirty="0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F7F5514-07DE-8C13-EC78-723156614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17776" y="5043807"/>
            <a:ext cx="7154862" cy="2447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spcBef>
                <a:spcPts val="0"/>
              </a:spcBef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etunimi.sukunimi@ysaatio.fi</a:t>
            </a:r>
            <a:endParaRPr lang="fi-FI" dirty="0"/>
          </a:p>
        </p:txBody>
      </p:sp>
      <p:pic>
        <p:nvPicPr>
          <p:cNvPr id="4" name="Picture 3" descr="A black screen with white text&#10;&#10;Description automatically generated with low confidence">
            <a:extLst>
              <a:ext uri="{FF2B5EF4-FFF2-40B4-BE49-F238E27FC236}">
                <a16:creationId xmlns:a16="http://schemas.microsoft.com/office/drawing/2014/main" id="{600C1693-D373-F9A0-0E3E-5289BD2A07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792"/>
            <a:ext cx="12193409" cy="68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788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0C5B2E6-FB08-AC17-95A7-E3787F2366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97" t="-2686" r="15460" b="-2686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2" name="Picture 1" descr="A black screen with a green background&#10;&#10;Description automatically generated with low confidence">
            <a:extLst>
              <a:ext uri="{FF2B5EF4-FFF2-40B4-BE49-F238E27FC236}">
                <a16:creationId xmlns:a16="http://schemas.microsoft.com/office/drawing/2014/main" id="{0AA434CD-26B3-BFF4-A4E2-44FC0488F9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792"/>
            <a:ext cx="12193409" cy="6857208"/>
          </a:xfrm>
          <a:prstGeom prst="rect">
            <a:avLst/>
          </a:prstGeom>
        </p:spPr>
      </p:pic>
      <p:sp>
        <p:nvSpPr>
          <p:cNvPr id="4" name="Otsikko 16">
            <a:extLst>
              <a:ext uri="{FF2B5EF4-FFF2-40B4-BE49-F238E27FC236}">
                <a16:creationId xmlns:a16="http://schemas.microsoft.com/office/drawing/2014/main" id="{1C08940D-24C7-C28B-E55E-D7E6F09C4F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954" y="1762125"/>
            <a:ext cx="4993934" cy="225338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ctr">
              <a:lnSpc>
                <a:spcPct val="85000"/>
              </a:lnSpc>
              <a:defRPr sz="5000" b="0" i="0" spc="-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Tähän tulee</a:t>
            </a:r>
            <a:br>
              <a:rPr lang="fi-FI" dirty="0"/>
            </a:br>
            <a:r>
              <a:rPr lang="fi-FI" dirty="0"/>
              <a:t>esityksen</a:t>
            </a:r>
            <a:br>
              <a:rPr lang="fi-FI" dirty="0"/>
            </a:br>
            <a:r>
              <a:rPr lang="fi-FI" dirty="0"/>
              <a:t>otsikko</a:t>
            </a:r>
          </a:p>
        </p:txBody>
      </p:sp>
      <p:sp>
        <p:nvSpPr>
          <p:cNvPr id="5" name="Tekstin paikkamerkki 18">
            <a:extLst>
              <a:ext uri="{FF2B5EF4-FFF2-40B4-BE49-F238E27FC236}">
                <a16:creationId xmlns:a16="http://schemas.microsoft.com/office/drawing/2014/main" id="{B5BC49A0-6633-DEE2-2F05-44A34D9CEC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9953" y="4561745"/>
            <a:ext cx="4993934" cy="2960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/>
              <a:t>Etunimi Sukunimi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1CF065B-A5A2-01C6-773E-94E4FA1D54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9954" y="4991624"/>
            <a:ext cx="4993934" cy="2447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Päivämäärä</a:t>
            </a:r>
            <a:endParaRPr lang="en-US" dirty="0"/>
          </a:p>
        </p:txBody>
      </p:sp>
      <p:pic>
        <p:nvPicPr>
          <p:cNvPr id="7" name="Picture 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2D45DFA-912B-03D0-5C67-11BD78E057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75033" y="5735334"/>
            <a:ext cx="1463773" cy="28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6265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 logo + yhteystiedot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6A744C0-0360-4F63-3D59-373DFF7D9F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08463" y="2745781"/>
            <a:ext cx="3531571" cy="683219"/>
          </a:xfrm>
          <a:prstGeom prst="rect">
            <a:avLst/>
          </a:prstGeom>
        </p:spPr>
      </p:pic>
      <p:sp>
        <p:nvSpPr>
          <p:cNvPr id="9" name="Tekstin paikkamerkki 18">
            <a:extLst>
              <a:ext uri="{FF2B5EF4-FFF2-40B4-BE49-F238E27FC236}">
                <a16:creationId xmlns:a16="http://schemas.microsoft.com/office/drawing/2014/main" id="{F2623AB2-F3B6-46C8-528B-5D9CEB20E0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17775" y="3942522"/>
            <a:ext cx="7154862" cy="386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/>
              <a:t>Etunimi Sukunimi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7EDC8974-1162-3C29-6631-7888B247CC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7776" y="4348068"/>
            <a:ext cx="7154862" cy="2447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titteli</a:t>
            </a:r>
            <a:endParaRPr lang="en-US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306524A1-1D23-0A92-0DA8-5053A5E474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17776" y="4785390"/>
            <a:ext cx="7154862" cy="2447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spcBef>
                <a:spcPts val="0"/>
              </a:spcBef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+358 000 0000</a:t>
            </a:r>
            <a:endParaRPr lang="en-US" dirty="0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DE5B2A5-07CA-8F0D-6080-D5575FD3C0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17776" y="5043807"/>
            <a:ext cx="7154862" cy="2447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spcBef>
                <a:spcPts val="0"/>
              </a:spcBef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etunimi.sukunimi@ysaatio.fi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73302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 logo + yhteystiedot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3E1016F-97F2-F92C-446B-8158FDBD11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08463" y="2745781"/>
            <a:ext cx="3531571" cy="683219"/>
          </a:xfrm>
          <a:prstGeom prst="rect">
            <a:avLst/>
          </a:prstGeom>
        </p:spPr>
      </p:pic>
      <p:sp>
        <p:nvSpPr>
          <p:cNvPr id="12" name="Tekstin paikkamerkki 18">
            <a:extLst>
              <a:ext uri="{FF2B5EF4-FFF2-40B4-BE49-F238E27FC236}">
                <a16:creationId xmlns:a16="http://schemas.microsoft.com/office/drawing/2014/main" id="{0EEB1BB0-3741-3017-E9BD-77D432CAC3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17775" y="3942522"/>
            <a:ext cx="7154862" cy="3867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/>
              <a:t>Etunimi Sukunimi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E9157F7-5159-FE44-0F30-119F9D48BA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7776" y="4348068"/>
            <a:ext cx="7154862" cy="2447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titteli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9BB7649-5ACB-80B2-1C00-F124D89DB9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17776" y="4785390"/>
            <a:ext cx="7154862" cy="2447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spcBef>
                <a:spcPts val="0"/>
              </a:spcBef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+358 000 0000</a:t>
            </a:r>
            <a:endParaRPr lang="en-US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E98D851-ADB9-E30D-9375-C4A4F2BC7E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17776" y="5043807"/>
            <a:ext cx="7154862" cy="2447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spcBef>
                <a:spcPts val="0"/>
              </a:spcBef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etunimi.sukunimi@ysaatio.fi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23982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681A3D-DC01-EA64-A9EF-582C583F44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8932" y="1691968"/>
            <a:ext cx="3914136" cy="2973779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75E5CD78-C900-58A4-6260-2B88036F61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08298" y="5456699"/>
            <a:ext cx="1575403" cy="304778"/>
          </a:xfrm>
          <a:prstGeom prst="rect">
            <a:avLst/>
          </a:prstGeom>
        </p:spPr>
      </p:pic>
      <p:pic>
        <p:nvPicPr>
          <p:cNvPr id="2" name="Picture 1" descr="A picture containing text, electronics, display, screenshot&#10;&#10;Description automatically generated">
            <a:extLst>
              <a:ext uri="{FF2B5EF4-FFF2-40B4-BE49-F238E27FC236}">
                <a16:creationId xmlns:a16="http://schemas.microsoft.com/office/drawing/2014/main" id="{5E86EEB5-CE8B-05D6-75BC-B4442DCB6C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792"/>
            <a:ext cx="12192000" cy="68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216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681A3D-DC01-EA64-A9EF-582C583F44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8932" y="1691968"/>
            <a:ext cx="3914136" cy="2973779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75E5CD78-C900-58A4-6260-2B88036F61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08298" y="5456699"/>
            <a:ext cx="1575403" cy="304778"/>
          </a:xfrm>
          <a:prstGeom prst="rect">
            <a:avLst/>
          </a:prstGeom>
        </p:spPr>
      </p:pic>
      <p:pic>
        <p:nvPicPr>
          <p:cNvPr id="2" name="Picture 1" descr="A black screen with white text&#10;&#10;Description automatically generated with low confidence">
            <a:extLst>
              <a:ext uri="{FF2B5EF4-FFF2-40B4-BE49-F238E27FC236}">
                <a16:creationId xmlns:a16="http://schemas.microsoft.com/office/drawing/2014/main" id="{B4BDFEE5-CD15-7875-F913-D1A0DD88E0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792"/>
            <a:ext cx="12193409" cy="68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308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i + pieni kuva/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2"/>
          <p:cNvSpPr>
            <a:spLocks noGrp="1"/>
          </p:cNvSpPr>
          <p:nvPr>
            <p:ph type="body" sz="quarter" idx="14"/>
          </p:nvPr>
        </p:nvSpPr>
        <p:spPr>
          <a:xfrm>
            <a:off x="609600" y="1664021"/>
            <a:ext cx="6294120" cy="4283781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>
              <a:defRPr sz="1800" b="0" i="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>
              <a:defRPr sz="1200" b="0" i="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Otsikon paikkamerkki 1"/>
          <p:cNvSpPr>
            <a:spLocks noGrp="1"/>
          </p:cNvSpPr>
          <p:nvPr>
            <p:ph type="title"/>
          </p:nvPr>
        </p:nvSpPr>
        <p:spPr>
          <a:xfrm>
            <a:off x="609600" y="338458"/>
            <a:ext cx="1053402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8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7152000" y="1664021"/>
            <a:ext cx="3991622" cy="4283781"/>
          </a:xfrm>
        </p:spPr>
        <p:txBody>
          <a:bodyPr anchor="t">
            <a:normAutofit/>
          </a:bodyPr>
          <a:lstStyle>
            <a:lvl1pPr marL="0" indent="0" algn="l">
              <a:lnSpc>
                <a:spcPct val="114000"/>
              </a:lnSpc>
              <a:spcBef>
                <a:spcPts val="864"/>
              </a:spcBef>
              <a:buNone/>
              <a:defRPr lang="fi-FI" b="0" i="0" spc="-100" baseline="0" smtClean="0">
                <a:effectLst/>
              </a:defRPr>
            </a:lvl1pPr>
            <a:lvl2pPr marL="457200" indent="0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fi-FI"/>
              <a:t>Lisää objekti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30186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598795"/>
                </a:solidFill>
              </a:defRPr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331762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sto isolla teksti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/>
          <p:cNvSpPr>
            <a:spLocks noGrp="1"/>
          </p:cNvSpPr>
          <p:nvPr>
            <p:ph type="body" sz="quarter" idx="10"/>
          </p:nvPr>
        </p:nvSpPr>
        <p:spPr>
          <a:xfrm>
            <a:off x="1166813" y="755374"/>
            <a:ext cx="9858375" cy="5153234"/>
          </a:xfrm>
        </p:spPr>
        <p:txBody>
          <a:bodyPr anchor="ctr">
            <a:normAutofit/>
          </a:bodyPr>
          <a:lstStyle>
            <a:lvl1pPr marL="0" indent="0">
              <a:buNone/>
              <a:defRPr sz="3600">
                <a:solidFill>
                  <a:schemeClr val="accent3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146120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3F1EB3-FF16-BBAB-1EB5-2C65E033E6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599" t="-4172" r="15097" b="-4341"/>
          <a:stretch/>
        </p:blipFill>
        <p:spPr>
          <a:xfrm>
            <a:off x="6095998" y="0"/>
            <a:ext cx="6095999" cy="6858000"/>
          </a:xfrm>
          <a:prstGeom prst="rect">
            <a:avLst/>
          </a:prstGeom>
        </p:spPr>
      </p:pic>
      <p:pic>
        <p:nvPicPr>
          <p:cNvPr id="10" name="Picture 9" descr="A black screen with white text&#10;&#10;Description automatically generated with low confidence">
            <a:extLst>
              <a:ext uri="{FF2B5EF4-FFF2-40B4-BE49-F238E27FC236}">
                <a16:creationId xmlns:a16="http://schemas.microsoft.com/office/drawing/2014/main" id="{0C661FA8-A8F0-12E3-78DA-AE47FF55A6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792"/>
            <a:ext cx="12191999" cy="6856415"/>
          </a:xfrm>
          <a:prstGeom prst="rect">
            <a:avLst/>
          </a:prstGeom>
        </p:spPr>
      </p:pic>
      <p:sp>
        <p:nvSpPr>
          <p:cNvPr id="6" name="Otsikko 16">
            <a:extLst>
              <a:ext uri="{FF2B5EF4-FFF2-40B4-BE49-F238E27FC236}">
                <a16:creationId xmlns:a16="http://schemas.microsoft.com/office/drawing/2014/main" id="{F5DA7086-8872-B85C-9524-74747CFA95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954" y="1762125"/>
            <a:ext cx="4993934" cy="225338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ctr">
              <a:lnSpc>
                <a:spcPct val="85000"/>
              </a:lnSpc>
              <a:defRPr sz="5000" b="0" i="0" spc="-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Tähän tulee</a:t>
            </a:r>
            <a:br>
              <a:rPr lang="fi-FI" dirty="0"/>
            </a:br>
            <a:r>
              <a:rPr lang="fi-FI" dirty="0"/>
              <a:t>esityksen</a:t>
            </a:r>
            <a:br>
              <a:rPr lang="fi-FI" dirty="0"/>
            </a:br>
            <a:r>
              <a:rPr lang="fi-FI" dirty="0"/>
              <a:t>otsikko</a:t>
            </a:r>
          </a:p>
        </p:txBody>
      </p:sp>
      <p:sp>
        <p:nvSpPr>
          <p:cNvPr id="8" name="Tekstin paikkamerkki 18">
            <a:extLst>
              <a:ext uri="{FF2B5EF4-FFF2-40B4-BE49-F238E27FC236}">
                <a16:creationId xmlns:a16="http://schemas.microsoft.com/office/drawing/2014/main" id="{26E00E1B-861D-F003-F614-3F0A9F388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9953" y="4561745"/>
            <a:ext cx="4993934" cy="2960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/>
              <a:t>Etunimi Sukunimi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CF939AA-493D-7E9A-3D58-EFBC6C1C5D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9954" y="4991624"/>
            <a:ext cx="4993934" cy="2447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Päivämäärä</a:t>
            </a:r>
            <a:endParaRPr lang="en-US" dirty="0"/>
          </a:p>
        </p:txBody>
      </p:sp>
      <p:pic>
        <p:nvPicPr>
          <p:cNvPr id="11" name="Picture 1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55AE2C60-417D-2A82-B6F5-702D8C945D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75033" y="5735334"/>
            <a:ext cx="1463773" cy="28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047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A3C5BC-894E-63AA-2190-1B35B77AA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402" t="-2436" r="12451" b="-2436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10" name="Picture 9" descr="A black screen with white text&#10;&#10;Description automatically generated with low confidence">
            <a:extLst>
              <a:ext uri="{FF2B5EF4-FFF2-40B4-BE49-F238E27FC236}">
                <a16:creationId xmlns:a16="http://schemas.microsoft.com/office/drawing/2014/main" id="{0787284A-E7D8-78D5-FE59-EEECFC90DB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792"/>
            <a:ext cx="12191999" cy="6856415"/>
          </a:xfrm>
          <a:prstGeom prst="rect">
            <a:avLst/>
          </a:prstGeom>
        </p:spPr>
      </p:pic>
      <p:sp>
        <p:nvSpPr>
          <p:cNvPr id="2" name="Otsikko 16">
            <a:extLst>
              <a:ext uri="{FF2B5EF4-FFF2-40B4-BE49-F238E27FC236}">
                <a16:creationId xmlns:a16="http://schemas.microsoft.com/office/drawing/2014/main" id="{80C472DE-9712-EA42-D3CC-7E2E5968DA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954" y="1762125"/>
            <a:ext cx="4993934" cy="225338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ctr">
              <a:lnSpc>
                <a:spcPct val="85000"/>
              </a:lnSpc>
              <a:defRPr sz="5000" b="0" i="0" spc="-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Tähän tulee</a:t>
            </a:r>
            <a:br>
              <a:rPr lang="fi-FI" dirty="0"/>
            </a:br>
            <a:r>
              <a:rPr lang="fi-FI" dirty="0"/>
              <a:t>esityksen</a:t>
            </a:r>
            <a:br>
              <a:rPr lang="fi-FI" dirty="0"/>
            </a:br>
            <a:r>
              <a:rPr lang="fi-FI" dirty="0"/>
              <a:t>otsikko</a:t>
            </a:r>
          </a:p>
        </p:txBody>
      </p:sp>
      <p:sp>
        <p:nvSpPr>
          <p:cNvPr id="6" name="Tekstin paikkamerkki 18">
            <a:extLst>
              <a:ext uri="{FF2B5EF4-FFF2-40B4-BE49-F238E27FC236}">
                <a16:creationId xmlns:a16="http://schemas.microsoft.com/office/drawing/2014/main" id="{231C2DE3-ADD0-E1DA-BB6B-98DEE0FB50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9953" y="4561745"/>
            <a:ext cx="4993934" cy="2960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/>
              <a:t>Etunimi Sukunimi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2C308E3D-C447-A05E-0C71-324C6035B4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9954" y="4991624"/>
            <a:ext cx="4993934" cy="2447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Päivämäärä</a:t>
            </a:r>
            <a:endParaRPr lang="en-US" dirty="0"/>
          </a:p>
        </p:txBody>
      </p:sp>
      <p:pic>
        <p:nvPicPr>
          <p:cNvPr id="8" name="Picture 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B4C58350-209C-8BC7-2251-8CA3943BCD2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75033" y="5735334"/>
            <a:ext cx="1463773" cy="28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654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A3C5BC-894E-63AA-2190-1B35B77AA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136" t="-4146" r="18694" b="-4116"/>
          <a:stretch/>
        </p:blipFill>
        <p:spPr>
          <a:xfrm>
            <a:off x="6096000" y="-1"/>
            <a:ext cx="6095998" cy="6856415"/>
          </a:xfrm>
          <a:prstGeom prst="rect">
            <a:avLst/>
          </a:prstGeom>
        </p:spPr>
      </p:pic>
      <p:pic>
        <p:nvPicPr>
          <p:cNvPr id="5" name="Picture 4" descr="A black screen with white text&#10;&#10;Description automatically generated with low confidence">
            <a:extLst>
              <a:ext uri="{FF2B5EF4-FFF2-40B4-BE49-F238E27FC236}">
                <a16:creationId xmlns:a16="http://schemas.microsoft.com/office/drawing/2014/main" id="{7B1CA093-AA24-60D7-A402-F103C16234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792"/>
            <a:ext cx="12191999" cy="6856415"/>
          </a:xfrm>
          <a:prstGeom prst="rect">
            <a:avLst/>
          </a:prstGeom>
        </p:spPr>
      </p:pic>
      <p:sp>
        <p:nvSpPr>
          <p:cNvPr id="2" name="Otsikko 16">
            <a:extLst>
              <a:ext uri="{FF2B5EF4-FFF2-40B4-BE49-F238E27FC236}">
                <a16:creationId xmlns:a16="http://schemas.microsoft.com/office/drawing/2014/main" id="{588CBDF8-A670-ADF0-D97F-EB2F0D433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954" y="1762125"/>
            <a:ext cx="4993934" cy="225338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ctr">
              <a:lnSpc>
                <a:spcPct val="85000"/>
              </a:lnSpc>
              <a:defRPr sz="5000" b="0" i="0" spc="-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Tähän tulee</a:t>
            </a:r>
            <a:br>
              <a:rPr lang="fi-FI" dirty="0"/>
            </a:br>
            <a:r>
              <a:rPr lang="fi-FI" dirty="0"/>
              <a:t>esityksen</a:t>
            </a:r>
            <a:br>
              <a:rPr lang="fi-FI" dirty="0"/>
            </a:br>
            <a:r>
              <a:rPr lang="fi-FI" dirty="0"/>
              <a:t>otsikko</a:t>
            </a:r>
          </a:p>
        </p:txBody>
      </p:sp>
      <p:sp>
        <p:nvSpPr>
          <p:cNvPr id="6" name="Tekstin paikkamerkki 18">
            <a:extLst>
              <a:ext uri="{FF2B5EF4-FFF2-40B4-BE49-F238E27FC236}">
                <a16:creationId xmlns:a16="http://schemas.microsoft.com/office/drawing/2014/main" id="{DFCC1D58-1421-C1EE-EB86-E018537693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9953" y="4561745"/>
            <a:ext cx="4993934" cy="2960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/>
              <a:t>Etunimi Sukunimi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C894F49B-1CE5-2D94-F7F1-BEA74F718C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9954" y="4991624"/>
            <a:ext cx="4993934" cy="2447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Päivämäärä</a:t>
            </a:r>
            <a:endParaRPr lang="en-US" dirty="0"/>
          </a:p>
        </p:txBody>
      </p:sp>
      <p:pic>
        <p:nvPicPr>
          <p:cNvPr id="8" name="Picture 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35008B1E-49F6-91AD-9366-D0B8B63CED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75033" y="5735334"/>
            <a:ext cx="1463773" cy="28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93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+ omavalintainen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6">
            <a:extLst>
              <a:ext uri="{FF2B5EF4-FFF2-40B4-BE49-F238E27FC236}">
                <a16:creationId xmlns:a16="http://schemas.microsoft.com/office/drawing/2014/main" id="{C9F172AF-F111-B29F-4DCC-FE67F535F3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954" y="1762125"/>
            <a:ext cx="4993934" cy="225338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ctr">
              <a:lnSpc>
                <a:spcPct val="85000"/>
              </a:lnSpc>
              <a:defRPr sz="5000" b="0" i="0" spc="-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Tähän tulee</a:t>
            </a:r>
            <a:br>
              <a:rPr lang="fi-FI" dirty="0"/>
            </a:br>
            <a:r>
              <a:rPr lang="fi-FI" dirty="0"/>
              <a:t>esityksen</a:t>
            </a:r>
            <a:br>
              <a:rPr lang="fi-FI" dirty="0"/>
            </a:br>
            <a:r>
              <a:rPr lang="fi-FI" dirty="0"/>
              <a:t>otsikko</a:t>
            </a:r>
          </a:p>
        </p:txBody>
      </p:sp>
      <p:sp>
        <p:nvSpPr>
          <p:cNvPr id="4" name="Tekstin paikkamerkki 18">
            <a:extLst>
              <a:ext uri="{FF2B5EF4-FFF2-40B4-BE49-F238E27FC236}">
                <a16:creationId xmlns:a16="http://schemas.microsoft.com/office/drawing/2014/main" id="{2200F2A8-D065-C164-56B2-A78DE7B104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9953" y="4561745"/>
            <a:ext cx="4993934" cy="2960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/>
              <a:t>Etunimi Sukunimi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4F2947A-0091-930C-51D8-E745C8CFF2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9954" y="4991624"/>
            <a:ext cx="4993934" cy="2447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Päivämäärä</a:t>
            </a:r>
            <a:endParaRPr lang="en-US" dirty="0"/>
          </a:p>
        </p:txBody>
      </p:sp>
      <p:pic>
        <p:nvPicPr>
          <p:cNvPr id="6" name="Picture 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58B69A05-29CD-6DCC-7589-A565DAC115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75033" y="5735334"/>
            <a:ext cx="1463773" cy="283182"/>
          </a:xfrm>
          <a:prstGeom prst="rect">
            <a:avLst/>
          </a:prstGeom>
        </p:spPr>
      </p:pic>
      <p:sp>
        <p:nvSpPr>
          <p:cNvPr id="8" name="Kuvan paikkamerkki 2">
            <a:extLst>
              <a:ext uri="{FF2B5EF4-FFF2-40B4-BE49-F238E27FC236}">
                <a16:creationId xmlns:a16="http://schemas.microsoft.com/office/drawing/2014/main" id="{1AA3F504-6064-D980-4727-5295B7F2609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857999"/>
          </a:xfrm>
          <a:prstGeom prst="rect">
            <a:avLst/>
          </a:prstGeom>
        </p:spPr>
        <p:txBody>
          <a:bodyPr lIns="180000" tIns="180000" rIns="180000" bIns="180000" anchor="ctr"/>
          <a:lstStyle>
            <a:lvl1pPr algn="ctr">
              <a:defRPr>
                <a:solidFill>
                  <a:schemeClr val="accent4"/>
                </a:solidFill>
              </a:defRPr>
            </a:lvl1pPr>
          </a:lstStyle>
          <a:p>
            <a:r>
              <a:rPr lang="fi-FI" dirty="0"/>
              <a:t>&lt; Tähän voi laittaa kuvan &gt;</a:t>
            </a:r>
          </a:p>
        </p:txBody>
      </p:sp>
      <p:pic>
        <p:nvPicPr>
          <p:cNvPr id="9" name="Picture 8" descr="A black screen with a green background&#10;&#10;Description automatically generated with low confidence">
            <a:extLst>
              <a:ext uri="{FF2B5EF4-FFF2-40B4-BE49-F238E27FC236}">
                <a16:creationId xmlns:a16="http://schemas.microsoft.com/office/drawing/2014/main" id="{541D9C08-4408-6726-48A5-8536EF41E2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792"/>
            <a:ext cx="12193409" cy="68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995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+ omavalintainen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2">
            <a:extLst>
              <a:ext uri="{FF2B5EF4-FFF2-40B4-BE49-F238E27FC236}">
                <a16:creationId xmlns:a16="http://schemas.microsoft.com/office/drawing/2014/main" id="{B16C9064-5A56-2E2E-4F40-3617900E719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857999"/>
          </a:xfrm>
          <a:prstGeom prst="rect">
            <a:avLst/>
          </a:prstGeom>
        </p:spPr>
        <p:txBody>
          <a:bodyPr lIns="180000" tIns="180000" rIns="180000" bIns="180000" anchor="ctr"/>
          <a:lstStyle>
            <a:lvl1pPr algn="ctr">
              <a:defRPr>
                <a:solidFill>
                  <a:schemeClr val="accent4"/>
                </a:solidFill>
              </a:defRPr>
            </a:lvl1pPr>
          </a:lstStyle>
          <a:p>
            <a:r>
              <a:rPr lang="fi-FI" dirty="0"/>
              <a:t>&lt; Tähän voi laittaa kuvan &gt;</a:t>
            </a:r>
          </a:p>
        </p:txBody>
      </p:sp>
      <p:sp>
        <p:nvSpPr>
          <p:cNvPr id="8" name="Otsikko 16">
            <a:extLst>
              <a:ext uri="{FF2B5EF4-FFF2-40B4-BE49-F238E27FC236}">
                <a16:creationId xmlns:a16="http://schemas.microsoft.com/office/drawing/2014/main" id="{9C7DC9F0-E61A-CEBB-0EE4-BB4533B18F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954" y="1762125"/>
            <a:ext cx="4993934" cy="225338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ctr">
              <a:lnSpc>
                <a:spcPct val="85000"/>
              </a:lnSpc>
              <a:defRPr sz="5000" b="0" i="0" spc="-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Tähän tulee</a:t>
            </a:r>
            <a:br>
              <a:rPr lang="fi-FI" dirty="0"/>
            </a:br>
            <a:r>
              <a:rPr lang="fi-FI" dirty="0"/>
              <a:t>esityksen</a:t>
            </a:r>
            <a:br>
              <a:rPr lang="fi-FI" dirty="0"/>
            </a:br>
            <a:r>
              <a:rPr lang="fi-FI" dirty="0"/>
              <a:t>otsikko</a:t>
            </a:r>
          </a:p>
        </p:txBody>
      </p:sp>
      <p:sp>
        <p:nvSpPr>
          <p:cNvPr id="9" name="Tekstin paikkamerkki 18">
            <a:extLst>
              <a:ext uri="{FF2B5EF4-FFF2-40B4-BE49-F238E27FC236}">
                <a16:creationId xmlns:a16="http://schemas.microsoft.com/office/drawing/2014/main" id="{9D11CFA3-F60C-4083-0266-4FBA293CC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9953" y="4561745"/>
            <a:ext cx="4993934" cy="2960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/>
              <a:t>Etunimi Sukunimi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356580D-DADF-BA43-8ADD-7D823D68B2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9954" y="4991624"/>
            <a:ext cx="4993934" cy="2447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 dirty="0"/>
              <a:t>Päivämäärä</a:t>
            </a:r>
            <a:endParaRPr lang="en-US" dirty="0"/>
          </a:p>
        </p:txBody>
      </p:sp>
      <p:pic>
        <p:nvPicPr>
          <p:cNvPr id="12" name="Picture 11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B4F4D4B4-B01C-831C-77DE-DDA587E425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75033" y="5735334"/>
            <a:ext cx="1463773" cy="283182"/>
          </a:xfrm>
          <a:prstGeom prst="rect">
            <a:avLst/>
          </a:prstGeom>
        </p:spPr>
      </p:pic>
      <p:pic>
        <p:nvPicPr>
          <p:cNvPr id="2" name="Picture 1" descr="A black screen with white text&#10;&#10;Description automatically generated with low confidence">
            <a:extLst>
              <a:ext uri="{FF2B5EF4-FFF2-40B4-BE49-F238E27FC236}">
                <a16:creationId xmlns:a16="http://schemas.microsoft.com/office/drawing/2014/main" id="{1C013B77-C3D8-F61A-49C6-6372EEBB6E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792"/>
            <a:ext cx="12191999" cy="685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948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kansi 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6">
            <a:extLst>
              <a:ext uri="{FF2B5EF4-FFF2-40B4-BE49-F238E27FC236}">
                <a16:creationId xmlns:a16="http://schemas.microsoft.com/office/drawing/2014/main" id="{E47994E2-472C-0111-F0F2-05E1892295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954" y="1762125"/>
            <a:ext cx="4403384" cy="41148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85000"/>
              </a:lnSpc>
              <a:defRPr sz="5000" b="0" i="0" spc="-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Tähän tulee</a:t>
            </a:r>
            <a:br>
              <a:rPr lang="fi-FI" dirty="0"/>
            </a:br>
            <a:r>
              <a:rPr lang="fi-FI" dirty="0"/>
              <a:t>välikannen</a:t>
            </a:r>
            <a:br>
              <a:rPr lang="fi-FI" dirty="0"/>
            </a:br>
            <a:r>
              <a:rPr lang="fi-FI" dirty="0"/>
              <a:t>otsikko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4BEF17-1334-3015-7DE0-B0E7345FD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793" r="17948"/>
          <a:stretch/>
        </p:blipFill>
        <p:spPr>
          <a:xfrm>
            <a:off x="6096000" y="-1"/>
            <a:ext cx="6095999" cy="6858001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363CB311-C981-7026-79E0-AE5BCBE05E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6680" y="6398875"/>
            <a:ext cx="900345" cy="17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51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tsikon paikkamerkki 13">
            <a:extLst>
              <a:ext uri="{FF2B5EF4-FFF2-40B4-BE49-F238E27FC236}">
                <a16:creationId xmlns:a16="http://schemas.microsoft.com/office/drawing/2014/main" id="{01F397F1-E8D5-DA42-9291-F295956C9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0" y="562677"/>
            <a:ext cx="10799995" cy="120579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fi-FI" dirty="0"/>
              <a:t>Otsikko</a:t>
            </a:r>
            <a:endParaRPr lang="en-US" dirty="0"/>
          </a:p>
        </p:txBody>
      </p:sp>
      <p:sp>
        <p:nvSpPr>
          <p:cNvPr id="20" name="Tekstin paikkamerkki 19">
            <a:extLst>
              <a:ext uri="{FF2B5EF4-FFF2-40B4-BE49-F238E27FC236}">
                <a16:creationId xmlns:a16="http://schemas.microsoft.com/office/drawing/2014/main" id="{03CF22C4-5AC8-8E41-B70A-035245AA4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6680" y="2131027"/>
            <a:ext cx="8975958" cy="37369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90646" y="6308725"/>
            <a:ext cx="410708" cy="29083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1B51EF1-EEBD-5741-847E-4A86D917EF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9274" y="6308725"/>
            <a:ext cx="786045" cy="29083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05DC96A-1112-0048-AAAF-489C4E86A573}" type="datetime1">
              <a:rPr lang="fi-FI" smtClean="0"/>
              <a:pPr/>
              <a:t>5.9.2024</a:t>
            </a:fld>
            <a:endParaRPr lang="en-US" dirty="0"/>
          </a:p>
        </p:txBody>
      </p:sp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78869" y="6308725"/>
            <a:ext cx="3603406" cy="29083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&lt;Tähän voi lisätä footterin&gt;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361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709" r:id="rId2"/>
    <p:sldLayoutId id="2147483710" r:id="rId3"/>
    <p:sldLayoutId id="2147483708" r:id="rId4"/>
    <p:sldLayoutId id="2147483711" r:id="rId5"/>
    <p:sldLayoutId id="2147483712" r:id="rId6"/>
    <p:sldLayoutId id="2147483707" r:id="rId7"/>
    <p:sldLayoutId id="2147483706" r:id="rId8"/>
    <p:sldLayoutId id="2147483705" r:id="rId9"/>
    <p:sldLayoutId id="2147483715" r:id="rId10"/>
    <p:sldLayoutId id="2147483714" r:id="rId11"/>
    <p:sldLayoutId id="2147483716" r:id="rId12"/>
    <p:sldLayoutId id="2147483713" r:id="rId13"/>
    <p:sldLayoutId id="2147483680" r:id="rId14"/>
    <p:sldLayoutId id="2147483681" r:id="rId15"/>
    <p:sldLayoutId id="2147483704" r:id="rId16"/>
    <p:sldLayoutId id="2147483667" r:id="rId17"/>
    <p:sldLayoutId id="2147483691" r:id="rId18"/>
    <p:sldLayoutId id="2147483690" r:id="rId19"/>
    <p:sldLayoutId id="2147483696" r:id="rId20"/>
    <p:sldLayoutId id="2147483687" r:id="rId21"/>
    <p:sldLayoutId id="2147483693" r:id="rId22"/>
    <p:sldLayoutId id="2147483699" r:id="rId23"/>
    <p:sldLayoutId id="2147483703" r:id="rId24"/>
    <p:sldLayoutId id="2147483719" r:id="rId25"/>
    <p:sldLayoutId id="2147483674" r:id="rId26"/>
    <p:sldLayoutId id="2147483670" r:id="rId27"/>
    <p:sldLayoutId id="2147483677" r:id="rId28"/>
    <p:sldLayoutId id="2147483718" r:id="rId29"/>
    <p:sldLayoutId id="2147483720" r:id="rId30"/>
    <p:sldLayoutId id="2147483721" r:id="rId31"/>
    <p:sldLayoutId id="2147483689" r:id="rId32"/>
    <p:sldLayoutId id="2147483717" r:id="rId33"/>
    <p:sldLayoutId id="2147483724" r:id="rId34"/>
    <p:sldLayoutId id="2147483728" r:id="rId35"/>
    <p:sldLayoutId id="2147483731" r:id="rId3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spc="-1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500"/>
        </a:spcBef>
        <a:buClr>
          <a:schemeClr val="bg2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F26B43"/>
          </p15:clr>
        </p15:guide>
        <p15:guide id="2" pos="7242" userDrawn="1">
          <p15:clr>
            <a:srgbClr val="F26B43"/>
          </p15:clr>
        </p15:guide>
        <p15:guide id="3" pos="3840">
          <p15:clr>
            <a:srgbClr val="F26B43"/>
          </p15:clr>
        </p15:guide>
        <p15:guide id="4" orient="horz" pos="3974" userDrawn="1">
          <p15:clr>
            <a:srgbClr val="F26B43"/>
          </p15:clr>
        </p15:guide>
        <p15:guide id="5" orient="horz" pos="346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pos="3702" userDrawn="1">
          <p15:clr>
            <a:srgbClr val="F26B43"/>
          </p15:clr>
        </p15:guide>
        <p15:guide id="9" pos="234" userDrawn="1">
          <p15:clr>
            <a:srgbClr val="F26B43"/>
          </p15:clr>
        </p15:guide>
        <p15:guide id="11" pos="7446" userDrawn="1">
          <p15:clr>
            <a:srgbClr val="F26B43"/>
          </p15:clr>
        </p15:guide>
        <p15:guide id="13" pos="1006" userDrawn="1">
          <p15:clr>
            <a:srgbClr val="F26B43"/>
          </p15:clr>
        </p15:guide>
        <p15:guide id="14" pos="1503" userDrawn="1">
          <p15:clr>
            <a:srgbClr val="F26B43"/>
          </p15:clr>
        </p15:guide>
        <p15:guide id="15" pos="1586" userDrawn="1">
          <p15:clr>
            <a:srgbClr val="F26B43"/>
          </p15:clr>
        </p15:guide>
        <p15:guide id="16" pos="2075" userDrawn="1">
          <p15:clr>
            <a:srgbClr val="F26B43"/>
          </p15:clr>
        </p15:guide>
        <p15:guide id="17" pos="2160" userDrawn="1">
          <p15:clr>
            <a:srgbClr val="F26B43"/>
          </p15:clr>
        </p15:guide>
        <p15:guide id="18" pos="2651" userDrawn="1">
          <p15:clr>
            <a:srgbClr val="F26B43"/>
          </p15:clr>
        </p15:guide>
        <p15:guide id="19" pos="2733" userDrawn="1">
          <p15:clr>
            <a:srgbClr val="F26B43"/>
          </p15:clr>
        </p15:guide>
        <p15:guide id="20" pos="3221" userDrawn="1">
          <p15:clr>
            <a:srgbClr val="F26B43"/>
          </p15:clr>
        </p15:guide>
        <p15:guide id="21" pos="3307" userDrawn="1">
          <p15:clr>
            <a:srgbClr val="F26B43"/>
          </p15:clr>
        </p15:guide>
        <p15:guide id="22" pos="3797" userDrawn="1">
          <p15:clr>
            <a:srgbClr val="F26B43"/>
          </p15:clr>
        </p15:guide>
        <p15:guide id="23" pos="3877" userDrawn="1">
          <p15:clr>
            <a:srgbClr val="F26B43"/>
          </p15:clr>
        </p15:guide>
        <p15:guide id="25" pos="4453" userDrawn="1">
          <p15:clr>
            <a:srgbClr val="F26B43"/>
          </p15:clr>
        </p15:guide>
        <p15:guide id="26" pos="4371" userDrawn="1">
          <p15:clr>
            <a:srgbClr val="F26B43"/>
          </p15:clr>
        </p15:guide>
        <p15:guide id="27" pos="927" userDrawn="1">
          <p15:clr>
            <a:srgbClr val="F26B43"/>
          </p15:clr>
        </p15:guide>
        <p15:guide id="28" pos="4944" userDrawn="1">
          <p15:clr>
            <a:srgbClr val="F26B43"/>
          </p15:clr>
        </p15:guide>
        <p15:guide id="29" pos="5027" userDrawn="1">
          <p15:clr>
            <a:srgbClr val="F26B43"/>
          </p15:clr>
        </p15:guide>
        <p15:guide id="30" pos="5514" userDrawn="1">
          <p15:clr>
            <a:srgbClr val="F26B43"/>
          </p15:clr>
        </p15:guide>
        <p15:guide id="31" pos="5603" userDrawn="1">
          <p15:clr>
            <a:srgbClr val="F26B43"/>
          </p15:clr>
        </p15:guide>
        <p15:guide id="32" pos="6093" userDrawn="1">
          <p15:clr>
            <a:srgbClr val="F26B43"/>
          </p15:clr>
        </p15:guide>
        <p15:guide id="33" pos="6176" userDrawn="1">
          <p15:clr>
            <a:srgbClr val="F26B43"/>
          </p15:clr>
        </p15:guide>
        <p15:guide id="34" pos="6666" userDrawn="1">
          <p15:clr>
            <a:srgbClr val="F26B43"/>
          </p15:clr>
        </p15:guide>
        <p15:guide id="35" pos="6746" userDrawn="1">
          <p15:clr>
            <a:srgbClr val="F26B43"/>
          </p15:clr>
        </p15:guide>
        <p15:guide id="36" orient="horz" pos="1344" userDrawn="1">
          <p15:clr>
            <a:srgbClr val="F26B43"/>
          </p15:clr>
        </p15:guide>
        <p15:guide id="37" orient="horz" pos="111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5943F86-58DC-B511-B89A-5E0158D4A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954" y="1258786"/>
            <a:ext cx="4993934" cy="2253389"/>
          </a:xfrm>
        </p:spPr>
        <p:txBody>
          <a:bodyPr/>
          <a:lstStyle/>
          <a:p>
            <a:r>
              <a:rPr lang="fi-FI" dirty="0"/>
              <a:t>Housing </a:t>
            </a:r>
            <a:r>
              <a:rPr lang="fi-FI" dirty="0" err="1"/>
              <a:t>vulnerable</a:t>
            </a:r>
            <a:r>
              <a:rPr lang="fi-FI" dirty="0"/>
              <a:t> </a:t>
            </a:r>
            <a:r>
              <a:rPr lang="fi-FI" dirty="0" err="1"/>
              <a:t>groups</a:t>
            </a:r>
            <a:r>
              <a:rPr lang="fi-FI" dirty="0"/>
              <a:t> in Finland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2CFB6C8-345E-FB10-42A0-60DB1F7ECA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9954" y="4005641"/>
            <a:ext cx="4993934" cy="842322"/>
          </a:xfrm>
        </p:spPr>
        <p:txBody>
          <a:bodyPr/>
          <a:lstStyle/>
          <a:p>
            <a:r>
              <a:rPr lang="fi-FI" b="0" dirty="0"/>
              <a:t>Teija Ojankoski, CEO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82A802-0569-CDBF-E25D-4E42B48211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9954" y="5214942"/>
            <a:ext cx="4993934" cy="244747"/>
          </a:xfrm>
        </p:spPr>
        <p:txBody>
          <a:bodyPr/>
          <a:lstStyle/>
          <a:p>
            <a:r>
              <a:rPr lang="fi-FI" dirty="0"/>
              <a:t>IUHF World </a:t>
            </a:r>
            <a:r>
              <a:rPr lang="fi-FI" dirty="0" err="1"/>
              <a:t>Congress</a:t>
            </a:r>
            <a:r>
              <a:rPr lang="fi-FI" dirty="0"/>
              <a:t>, Berlin 18.9.2024</a:t>
            </a:r>
          </a:p>
        </p:txBody>
      </p:sp>
    </p:spTree>
    <p:extLst>
      <p:ext uri="{BB962C8B-B14F-4D97-AF65-F5344CB8AC3E}">
        <p14:creationId xmlns:p14="http://schemas.microsoft.com/office/powerpoint/2010/main" val="1129034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0616A0-0034-F18C-D50B-9A8B8C423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1EF1-EEBD-5741-847E-4A86D917EFB0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27F4FF-4D96-6A65-DD83-1CABA08C3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890D-1430-2640-A84E-8E0525097B74}" type="datetime1">
              <a:rPr lang="fi-FI" smtClean="0"/>
              <a:t>5.9.2024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21A627-1E57-A080-B678-95D00C725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640" y="1762125"/>
            <a:ext cx="6663515" cy="3734400"/>
          </a:xfrm>
        </p:spPr>
        <p:txBody>
          <a:bodyPr>
            <a:normAutofit/>
          </a:bodyPr>
          <a:lstStyle/>
          <a:p>
            <a:r>
              <a:rPr lang="fi-FI" u="sng" dirty="0" err="1"/>
              <a:t>The</a:t>
            </a:r>
            <a:r>
              <a:rPr lang="fi-FI" u="sng" dirty="0"/>
              <a:t> Housing Finance and </a:t>
            </a:r>
            <a:r>
              <a:rPr lang="fi-FI" u="sng" dirty="0" err="1"/>
              <a:t>Development</a:t>
            </a:r>
            <a:r>
              <a:rPr lang="fi-FI" u="sng" dirty="0"/>
              <a:t> Centre of Finland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/>
              <a:t>Implements</a:t>
            </a:r>
            <a:r>
              <a:rPr lang="fi-FI" dirty="0"/>
              <a:t> </a:t>
            </a:r>
            <a:r>
              <a:rPr lang="fi-FI" dirty="0" err="1"/>
              <a:t>subsidized</a:t>
            </a:r>
            <a:r>
              <a:rPr lang="fi-FI" dirty="0"/>
              <a:t> </a:t>
            </a:r>
            <a:r>
              <a:rPr lang="fi-FI" dirty="0" err="1"/>
              <a:t>housing</a:t>
            </a:r>
            <a:r>
              <a:rPr lang="fi-FI" dirty="0"/>
              <a:t> </a:t>
            </a:r>
            <a:r>
              <a:rPr lang="fi-FI" dirty="0" err="1"/>
              <a:t>policy</a:t>
            </a:r>
            <a:r>
              <a:rPr lang="fi-FI" dirty="0"/>
              <a:t> in Finland, </a:t>
            </a:r>
            <a:r>
              <a:rPr lang="fi-FI" dirty="0" err="1"/>
              <a:t>since</a:t>
            </a:r>
            <a:r>
              <a:rPr lang="fi-FI" dirty="0"/>
              <a:t> 1949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</a:rPr>
              <a:t>Distribute g</a:t>
            </a: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overnment grants, subsidies and guarantees</a:t>
            </a:r>
            <a:endParaRPr lang="fi-FI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</a:rPr>
              <a:t>G</a:t>
            </a: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uides and monitors the use of ARA housing stock</a:t>
            </a:r>
            <a:endParaRPr lang="en-US" dirty="0"/>
          </a:p>
          <a:p>
            <a:pPr marL="342900" indent="-342900">
              <a:buFontTx/>
              <a:buChar char="-"/>
            </a:pPr>
            <a:endParaRPr lang="fi-FI" dirty="0"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endParaRPr lang="fi-FI" dirty="0"/>
          </a:p>
          <a:p>
            <a:pPr marL="342900" indent="-342900">
              <a:buFontTx/>
              <a:buChar char="-"/>
            </a:pPr>
            <a:endParaRPr lang="fi-FI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344BB3-5870-06CD-39CB-74BDEC770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 dirty="0" err="1">
                <a:solidFill>
                  <a:schemeClr val="dk1"/>
                </a:solidFill>
              </a:rPr>
              <a:t>Subsidized</a:t>
            </a:r>
            <a:r>
              <a:rPr lang="fi-FI" sz="3600" dirty="0">
                <a:solidFill>
                  <a:schemeClr val="dk1"/>
                </a:solidFill>
              </a:rPr>
              <a:t> </a:t>
            </a:r>
            <a:r>
              <a:rPr lang="fi-FI" sz="3600" dirty="0" err="1">
                <a:solidFill>
                  <a:schemeClr val="dk1"/>
                </a:solidFill>
              </a:rPr>
              <a:t>housing</a:t>
            </a:r>
            <a:r>
              <a:rPr lang="fi-FI" sz="3600" dirty="0">
                <a:solidFill>
                  <a:schemeClr val="dk1"/>
                </a:solidFill>
              </a:rPr>
              <a:t> in Finland</a:t>
            </a:r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C2223E-A311-3334-8A7B-26C26407DF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&lt;Tähän voi lisätä footterin&gt;</a:t>
            </a:r>
            <a:endParaRPr lang="en-US" dirty="0"/>
          </a:p>
        </p:txBody>
      </p:sp>
      <p:pic>
        <p:nvPicPr>
          <p:cNvPr id="7" name="Google Shape;270;p2">
            <a:extLst>
              <a:ext uri="{FF2B5EF4-FFF2-40B4-BE49-F238E27FC236}">
                <a16:creationId xmlns:a16="http://schemas.microsoft.com/office/drawing/2014/main" id="{F08EDBAB-1B9A-2D57-67D7-2F879DAF849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07080" y="2937787"/>
            <a:ext cx="4129281" cy="9824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9778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704B14-53AB-9D8B-26FB-47DF0C7B2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1EF1-EEBD-5741-847E-4A86D917EFB0}" type="slidenum">
              <a:rPr lang="en-US" smtClean="0"/>
              <a:t>11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D84EE4-EE6F-C923-0CE7-60D29C908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F6F4-6FDC-4E44-94DA-2B6336847B9C}" type="datetime1">
              <a:rPr lang="fi-FI" smtClean="0"/>
              <a:t>5.9.2024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50323F-D0D8-EF13-98B3-F2A29C155A1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5326" y="1514298"/>
            <a:ext cx="5132390" cy="435370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Loans</a:t>
            </a:r>
          </a:p>
          <a:p>
            <a:r>
              <a:rPr lang="en-US" dirty="0"/>
              <a:t>interest rate subsidy loans for new apartment construction, renovation, and procurement</a:t>
            </a:r>
          </a:p>
          <a:p>
            <a:r>
              <a:rPr lang="en-US" dirty="0"/>
              <a:t>guarantee loans for rental housing construction and housing company renovations</a:t>
            </a:r>
          </a:p>
          <a:p>
            <a:pPr marL="0" indent="0">
              <a:buNone/>
            </a:pPr>
            <a:r>
              <a:rPr lang="en-US" b="1" dirty="0"/>
              <a:t>Grants</a:t>
            </a:r>
          </a:p>
          <a:p>
            <a:r>
              <a:rPr lang="en-US" dirty="0"/>
              <a:t>investment subsidies for special groups, repair grants, infrastructure grants, etc.</a:t>
            </a:r>
          </a:p>
          <a:p>
            <a:pPr marL="0" indent="0">
              <a:buNone/>
            </a:pPr>
            <a:r>
              <a:rPr lang="en-US" dirty="0"/>
              <a:t>The funds are provided by the Housing Fund of Finland and government budget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89C840B-94AF-D78A-2E73-28029DB50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777" y="562677"/>
            <a:ext cx="8056795" cy="1199448"/>
          </a:xfrm>
        </p:spPr>
        <p:txBody>
          <a:bodyPr/>
          <a:lstStyle/>
          <a:p>
            <a:r>
              <a:rPr lang="fi-FI" dirty="0" err="1">
                <a:solidFill>
                  <a:schemeClr val="dk1"/>
                </a:solidFill>
              </a:rPr>
              <a:t>Funding</a:t>
            </a:r>
            <a:r>
              <a:rPr lang="fi-FI" dirty="0">
                <a:solidFill>
                  <a:schemeClr val="dk1"/>
                </a:solidFill>
              </a:rPr>
              <a:t> for </a:t>
            </a:r>
            <a:r>
              <a:rPr lang="fi-FI" dirty="0" err="1">
                <a:solidFill>
                  <a:schemeClr val="dk1"/>
                </a:solidFill>
              </a:rPr>
              <a:t>subsidized</a:t>
            </a:r>
            <a:r>
              <a:rPr lang="fi-FI" dirty="0">
                <a:solidFill>
                  <a:schemeClr val="dk1"/>
                </a:solidFill>
              </a:rPr>
              <a:t> </a:t>
            </a:r>
            <a:r>
              <a:rPr lang="fi-FI" dirty="0" err="1">
                <a:solidFill>
                  <a:schemeClr val="dk1"/>
                </a:solidFill>
              </a:rPr>
              <a:t>housing</a:t>
            </a:r>
            <a:r>
              <a:rPr lang="fi-FI" dirty="0">
                <a:solidFill>
                  <a:schemeClr val="dk1"/>
                </a:solidFill>
              </a:rPr>
              <a:t> </a:t>
            </a:r>
            <a:endParaRPr lang="fi-FI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3995C71-3AAE-69FF-DB85-F7F4D2F60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&lt;Tähän voi lisätä footterin&gt;</a:t>
            </a:r>
            <a:endParaRPr lang="en-US" dirty="0"/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0B3D438C-1FD6-0760-59D8-E9F308D92414}"/>
              </a:ext>
            </a:extLst>
          </p:cNvPr>
          <p:cNvSpPr/>
          <p:nvPr/>
        </p:nvSpPr>
        <p:spPr>
          <a:xfrm>
            <a:off x="9130385" y="4093566"/>
            <a:ext cx="1982624" cy="198262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ln w="0"/>
                <a:solidFill>
                  <a:schemeClr val="tx1"/>
                </a:solidFill>
              </a:rPr>
              <a:t>8600</a:t>
            </a:r>
            <a:r>
              <a:rPr lang="fi-FI" dirty="0">
                <a:ln w="0"/>
                <a:solidFill>
                  <a:schemeClr val="tx1"/>
                </a:solidFill>
              </a:rPr>
              <a:t> </a:t>
            </a:r>
            <a:r>
              <a:rPr lang="fi-FI" dirty="0" err="1">
                <a:ln w="0"/>
                <a:solidFill>
                  <a:schemeClr val="tx1"/>
                </a:solidFill>
              </a:rPr>
              <a:t>new</a:t>
            </a:r>
            <a:r>
              <a:rPr lang="fi-FI" dirty="0">
                <a:ln w="0"/>
                <a:solidFill>
                  <a:schemeClr val="tx1"/>
                </a:solidFill>
              </a:rPr>
              <a:t> </a:t>
            </a:r>
            <a:r>
              <a:rPr lang="fi-FI" dirty="0" err="1">
                <a:ln w="0"/>
                <a:solidFill>
                  <a:schemeClr val="tx1"/>
                </a:solidFill>
              </a:rPr>
              <a:t>apartments</a:t>
            </a:r>
            <a:endParaRPr lang="fi-FI" dirty="0">
              <a:ln w="0"/>
              <a:solidFill>
                <a:schemeClr val="tx1"/>
              </a:solidFill>
            </a:endParaRPr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0007A777-D3B5-3912-0EDB-59AED5FE2534}"/>
              </a:ext>
            </a:extLst>
          </p:cNvPr>
          <p:cNvSpPr/>
          <p:nvPr/>
        </p:nvSpPr>
        <p:spPr>
          <a:xfrm>
            <a:off x="9130385" y="1708525"/>
            <a:ext cx="1982624" cy="19826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 err="1">
                <a:ln w="0"/>
                <a:solidFill>
                  <a:schemeClr val="tx1"/>
                </a:solidFill>
              </a:rPr>
              <a:t>Loans</a:t>
            </a:r>
            <a:r>
              <a:rPr lang="fi-FI" b="1" dirty="0">
                <a:ln w="0"/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fi-FI" dirty="0">
                <a:ln w="0"/>
                <a:solidFill>
                  <a:schemeClr val="tx1"/>
                </a:solidFill>
              </a:rPr>
              <a:t>2,3 </a:t>
            </a:r>
            <a:r>
              <a:rPr lang="fi-FI" dirty="0" err="1">
                <a:ln w="0"/>
                <a:solidFill>
                  <a:schemeClr val="tx1"/>
                </a:solidFill>
              </a:rPr>
              <a:t>billion</a:t>
            </a:r>
            <a:r>
              <a:rPr lang="fi-FI" dirty="0">
                <a:ln w="0"/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fi-FI" dirty="0">
                <a:ln w="0"/>
                <a:solidFill>
                  <a:schemeClr val="tx1"/>
                </a:solidFill>
              </a:rPr>
              <a:t>€</a:t>
            </a:r>
          </a:p>
        </p:txBody>
      </p:sp>
      <p:sp>
        <p:nvSpPr>
          <p:cNvPr id="13" name="Ellipsi 12">
            <a:extLst>
              <a:ext uri="{FF2B5EF4-FFF2-40B4-BE49-F238E27FC236}">
                <a16:creationId xmlns:a16="http://schemas.microsoft.com/office/drawing/2014/main" id="{B1DA26C5-6392-6386-96C5-D1D0AB3734F1}"/>
              </a:ext>
            </a:extLst>
          </p:cNvPr>
          <p:cNvSpPr/>
          <p:nvPr/>
        </p:nvSpPr>
        <p:spPr>
          <a:xfrm>
            <a:off x="6709697" y="1708525"/>
            <a:ext cx="1982624" cy="19826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 err="1">
                <a:ln w="0"/>
                <a:solidFill>
                  <a:schemeClr val="tx1"/>
                </a:solidFill>
              </a:rPr>
              <a:t>Grants</a:t>
            </a:r>
            <a:endParaRPr lang="fi-FI" b="1" dirty="0">
              <a:ln w="0"/>
              <a:solidFill>
                <a:schemeClr val="tx1"/>
              </a:solidFill>
            </a:endParaRPr>
          </a:p>
          <a:p>
            <a:pPr algn="ctr"/>
            <a:r>
              <a:rPr lang="fi-FI" dirty="0">
                <a:ln w="0"/>
                <a:solidFill>
                  <a:schemeClr val="tx1"/>
                </a:solidFill>
              </a:rPr>
              <a:t>352 </a:t>
            </a:r>
            <a:r>
              <a:rPr lang="fi-FI" dirty="0" err="1">
                <a:ln w="0"/>
                <a:solidFill>
                  <a:schemeClr val="tx1"/>
                </a:solidFill>
              </a:rPr>
              <a:t>million</a:t>
            </a:r>
            <a:r>
              <a:rPr lang="fi-FI" dirty="0">
                <a:ln w="0"/>
                <a:solidFill>
                  <a:schemeClr val="tx1"/>
                </a:solidFill>
              </a:rPr>
              <a:t> €</a:t>
            </a:r>
          </a:p>
        </p:txBody>
      </p:sp>
      <p:sp>
        <p:nvSpPr>
          <p:cNvPr id="16" name="Title 7">
            <a:extLst>
              <a:ext uri="{FF2B5EF4-FFF2-40B4-BE49-F238E27FC236}">
                <a16:creationId xmlns:a16="http://schemas.microsoft.com/office/drawing/2014/main" id="{A5F665DE-B5F8-D8F3-CAF8-457CD5FBDC82}"/>
              </a:ext>
            </a:extLst>
          </p:cNvPr>
          <p:cNvSpPr txBox="1">
            <a:spLocks/>
          </p:cNvSpPr>
          <p:nvPr/>
        </p:nvSpPr>
        <p:spPr>
          <a:xfrm>
            <a:off x="7147761" y="4836997"/>
            <a:ext cx="1982624" cy="119944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spc="-1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>
                <a:solidFill>
                  <a:schemeClr val="dk1"/>
                </a:solidFill>
              </a:rPr>
              <a:t>2023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52441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0D278AA4-3A64-1F80-9850-8EE7E0DF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1EF1-EEBD-5741-847E-4A86D917EFB0}" type="slidenum">
              <a:rPr lang="en-US" smtClean="0"/>
              <a:t>12</a:t>
            </a:fld>
            <a:endParaRPr lang="en-US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9CCECFA-A56C-D8FD-4397-42962E742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D96FE-27C6-C24A-8ACB-775EBD07ED72}" type="datetime1">
              <a:rPr lang="fi-FI" smtClean="0"/>
              <a:t>5.9.2024</a:t>
            </a:fld>
            <a:endParaRPr lang="en-US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73798C3-B794-D0E7-7A44-1DE7F43DD349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  <a:buSzPts val="2133"/>
              <a:buFont typeface="Arial" panose="020B0604020202020204" pitchFamily="34" charset="0"/>
              <a:buNone/>
            </a:pPr>
            <a:r>
              <a:rPr lang="en-US" b="1" dirty="0"/>
              <a:t>400 000  state subsidized apartments:</a:t>
            </a:r>
          </a:p>
          <a:p>
            <a:pPr>
              <a:spcAft>
                <a:spcPts val="0"/>
              </a:spcAft>
              <a:buSzPts val="2133"/>
            </a:pPr>
            <a:r>
              <a:rPr lang="en-US" dirty="0"/>
              <a:t>250 000 rental apartments</a:t>
            </a:r>
          </a:p>
          <a:p>
            <a:pPr>
              <a:spcAft>
                <a:spcPts val="0"/>
              </a:spcAft>
              <a:buSzPts val="2133"/>
            </a:pPr>
            <a:r>
              <a:rPr lang="en-US" dirty="0"/>
              <a:t>100 000 rental apartments for special groups (elderly, students etc.)</a:t>
            </a:r>
          </a:p>
          <a:p>
            <a:pPr>
              <a:spcAft>
                <a:spcPts val="0"/>
              </a:spcAft>
              <a:buSzPts val="2133"/>
            </a:pPr>
            <a:r>
              <a:rPr lang="en-US" dirty="0"/>
              <a:t>50 000 right of occupancy dwellings</a:t>
            </a:r>
          </a:p>
          <a:p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77694DCD-2820-EDAF-5FED-8827CBBCFF9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fi-FI" sz="2000" dirty="0">
                <a:solidFill>
                  <a:schemeClr val="dk1"/>
                </a:solidFill>
              </a:rPr>
              <a:t>ARA </a:t>
            </a:r>
            <a:r>
              <a:rPr lang="fi-FI" sz="2000" dirty="0" err="1">
                <a:solidFill>
                  <a:schemeClr val="dk1"/>
                </a:solidFill>
              </a:rPr>
              <a:t>rents</a:t>
            </a:r>
            <a:r>
              <a:rPr lang="fi-FI" sz="2000" dirty="0">
                <a:solidFill>
                  <a:schemeClr val="dk1"/>
                </a:solidFill>
              </a:rPr>
              <a:t> </a:t>
            </a:r>
            <a:r>
              <a:rPr lang="fi-FI" sz="2000" dirty="0" err="1">
                <a:solidFill>
                  <a:schemeClr val="dk1"/>
                </a:solidFill>
              </a:rPr>
              <a:t>are</a:t>
            </a:r>
            <a:r>
              <a:rPr lang="fi-FI" sz="2000" dirty="0">
                <a:solidFill>
                  <a:schemeClr val="dk1"/>
                </a:solidFill>
              </a:rPr>
              <a:t> </a:t>
            </a:r>
            <a:r>
              <a:rPr lang="fi-FI" sz="2000" dirty="0" err="1">
                <a:solidFill>
                  <a:schemeClr val="dk1"/>
                </a:solidFill>
              </a:rPr>
              <a:t>based</a:t>
            </a:r>
            <a:r>
              <a:rPr lang="fi-FI" sz="2000" dirty="0">
                <a:solidFill>
                  <a:schemeClr val="dk1"/>
                </a:solidFill>
              </a:rPr>
              <a:t> on </a:t>
            </a:r>
            <a:r>
              <a:rPr lang="fi-FI" sz="2000" dirty="0" err="1">
                <a:solidFill>
                  <a:schemeClr val="dk1"/>
                </a:solidFill>
              </a:rPr>
              <a:t>cost</a:t>
            </a:r>
            <a:r>
              <a:rPr lang="fi-FI" sz="2000" dirty="0">
                <a:solidFill>
                  <a:schemeClr val="dk1"/>
                </a:solidFill>
              </a:rPr>
              <a:t> </a:t>
            </a:r>
            <a:r>
              <a:rPr lang="fi-FI" sz="2000" dirty="0" err="1">
                <a:solidFill>
                  <a:schemeClr val="dk1"/>
                </a:solidFill>
              </a:rPr>
              <a:t>recovery</a:t>
            </a:r>
            <a:r>
              <a:rPr lang="fi-FI" sz="2000" dirty="0">
                <a:solidFill>
                  <a:schemeClr val="dk1"/>
                </a:solidFill>
              </a:rPr>
              <a:t> </a:t>
            </a:r>
            <a:r>
              <a:rPr lang="fi-FI" sz="2000" dirty="0" err="1">
                <a:solidFill>
                  <a:schemeClr val="dk1"/>
                </a:solidFill>
              </a:rPr>
              <a:t>principle</a:t>
            </a:r>
            <a:endParaRPr lang="fi-FI" sz="2000" dirty="0">
              <a:solidFill>
                <a:schemeClr val="dk1"/>
              </a:solidFill>
            </a:endParaRPr>
          </a:p>
          <a:p>
            <a:r>
              <a:rPr lang="fi-FI" sz="2000" dirty="0" err="1">
                <a:solidFill>
                  <a:schemeClr val="dk1"/>
                </a:solidFill>
              </a:rPr>
              <a:t>Tenant</a:t>
            </a:r>
            <a:r>
              <a:rPr lang="fi-FI" sz="2000" dirty="0">
                <a:solidFill>
                  <a:schemeClr val="dk1"/>
                </a:solidFill>
              </a:rPr>
              <a:t> </a:t>
            </a:r>
            <a:r>
              <a:rPr lang="fi-FI" sz="2000" dirty="0" err="1">
                <a:solidFill>
                  <a:schemeClr val="dk1"/>
                </a:solidFill>
              </a:rPr>
              <a:t>selection</a:t>
            </a:r>
            <a:r>
              <a:rPr lang="fi-FI" sz="2000" dirty="0">
                <a:solidFill>
                  <a:schemeClr val="dk1"/>
                </a:solidFill>
              </a:rPr>
              <a:t> is </a:t>
            </a:r>
            <a:r>
              <a:rPr lang="fi-FI" sz="2000" dirty="0" err="1">
                <a:solidFill>
                  <a:schemeClr val="dk1"/>
                </a:solidFill>
              </a:rPr>
              <a:t>based</a:t>
            </a:r>
            <a:r>
              <a:rPr lang="fi-FI" sz="2000" dirty="0">
                <a:solidFill>
                  <a:schemeClr val="dk1"/>
                </a:solidFill>
              </a:rPr>
              <a:t> on </a:t>
            </a:r>
            <a:r>
              <a:rPr lang="fi-FI" sz="2000" dirty="0" err="1">
                <a:solidFill>
                  <a:schemeClr val="dk1"/>
                </a:solidFill>
              </a:rPr>
              <a:t>need</a:t>
            </a:r>
            <a:r>
              <a:rPr lang="fi-FI" sz="2000" dirty="0">
                <a:solidFill>
                  <a:schemeClr val="dk1"/>
                </a:solidFill>
              </a:rPr>
              <a:t> for </a:t>
            </a:r>
            <a:r>
              <a:rPr lang="fi-FI" sz="2000" dirty="0" err="1">
                <a:solidFill>
                  <a:schemeClr val="dk1"/>
                </a:solidFill>
              </a:rPr>
              <a:t>housing</a:t>
            </a:r>
            <a:endParaRPr lang="fi-FI" sz="2000" dirty="0">
              <a:solidFill>
                <a:schemeClr val="dk1"/>
              </a:solidFill>
            </a:endParaRPr>
          </a:p>
          <a:p>
            <a:r>
              <a:rPr lang="en-US" b="1" dirty="0"/>
              <a:t>13% of all housing stock is under Ara regulations</a:t>
            </a:r>
          </a:p>
          <a:p>
            <a:endParaRPr lang="fi-FI" dirty="0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91E9B235-5126-7F91-BAF4-7A2FDA6E7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Subsidized</a:t>
            </a:r>
            <a:r>
              <a:rPr lang="fi-FI" dirty="0"/>
              <a:t> </a:t>
            </a:r>
            <a:r>
              <a:rPr lang="fi-FI" dirty="0" err="1"/>
              <a:t>housing</a:t>
            </a:r>
            <a:r>
              <a:rPr lang="fi-FI" dirty="0"/>
              <a:t> </a:t>
            </a:r>
            <a:r>
              <a:rPr lang="fi-FI" dirty="0" err="1"/>
              <a:t>stock</a:t>
            </a:r>
            <a:r>
              <a:rPr lang="fi-FI" dirty="0"/>
              <a:t> is </a:t>
            </a:r>
            <a:r>
              <a:rPr lang="fi-FI" dirty="0" err="1"/>
              <a:t>regulated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Ara</a:t>
            </a:r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6F7969FF-6586-F41A-0579-1CE1F1DD24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&lt;Tähän voi lisätä footterin&gt;</a:t>
            </a:r>
            <a:endParaRPr lang="en-US" dirty="0"/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8F890B29-FF76-59E4-0E4D-5453ACFF7917}"/>
              </a:ext>
            </a:extLst>
          </p:cNvPr>
          <p:cNvSpPr/>
          <p:nvPr/>
        </p:nvSpPr>
        <p:spPr>
          <a:xfrm>
            <a:off x="3407120" y="4326101"/>
            <a:ext cx="1982624" cy="198262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4000" b="1" dirty="0">
                <a:ln w="0"/>
                <a:solidFill>
                  <a:schemeClr val="tx1"/>
                </a:solidFill>
              </a:rPr>
              <a:t>13 %</a:t>
            </a:r>
            <a:endParaRPr lang="fi-FI" sz="400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655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EB66B511-18E1-2825-78B9-D17C15231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1EF1-EEBD-5741-847E-4A86D917EFB0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BE489A9E-EE59-8D13-AF98-4024B4F54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D96FE-27C6-C24A-8ACB-775EBD07ED72}" type="datetime1">
              <a:rPr lang="fi-FI" smtClean="0"/>
              <a:t>5.9.2024</a:t>
            </a:fld>
            <a:endParaRPr lang="en-US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EA2F6B2E-8507-1282-1E37-E499A39E4F3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4204" y="1707470"/>
            <a:ext cx="5132390" cy="3734399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	</a:t>
            </a:r>
          </a:p>
          <a:p>
            <a:pPr marL="0" indent="0">
              <a:buNone/>
            </a:pPr>
            <a:r>
              <a:rPr lang="fi-FI" dirty="0"/>
              <a:t>80-95% loan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bank</a:t>
            </a:r>
            <a:r>
              <a:rPr lang="fi-FI" dirty="0"/>
              <a:t>		16 M€</a:t>
            </a:r>
          </a:p>
          <a:p>
            <a:pPr marL="0" indent="0">
              <a:buNone/>
            </a:pPr>
            <a:r>
              <a:rPr lang="fi-FI" dirty="0"/>
              <a:t>5-20 % </a:t>
            </a:r>
            <a:r>
              <a:rPr lang="fi-FI" dirty="0" err="1"/>
              <a:t>own</a:t>
            </a:r>
            <a:r>
              <a:rPr lang="fi-FI" dirty="0"/>
              <a:t> capital		</a:t>
            </a:r>
            <a:r>
              <a:rPr lang="fi-FI" u="sng" dirty="0"/>
              <a:t>  2 M€</a:t>
            </a:r>
          </a:p>
          <a:p>
            <a:pPr marL="0" indent="0">
              <a:buNone/>
            </a:pPr>
            <a:r>
              <a:rPr lang="fi-FI" dirty="0"/>
              <a:t>	+			18 M€</a:t>
            </a:r>
          </a:p>
          <a:p>
            <a:pPr marL="0" indent="0">
              <a:buNone/>
            </a:pPr>
            <a:r>
              <a:rPr lang="fi-FI" dirty="0" err="1"/>
              <a:t>Interest</a:t>
            </a:r>
            <a:r>
              <a:rPr lang="fi-FI" dirty="0"/>
              <a:t> </a:t>
            </a:r>
            <a:r>
              <a:rPr lang="fi-FI" dirty="0" err="1"/>
              <a:t>subsidy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b="1" dirty="0" err="1"/>
              <a:t>state</a:t>
            </a:r>
            <a:r>
              <a:rPr lang="fi-FI" dirty="0"/>
              <a:t>                        	</a:t>
            </a:r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60FC8319-F203-391B-95B1-72B1560FE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0" y="562677"/>
            <a:ext cx="9689711" cy="1199448"/>
          </a:xfrm>
        </p:spPr>
        <p:txBody>
          <a:bodyPr>
            <a:normAutofit fontScale="90000"/>
          </a:bodyPr>
          <a:lstStyle/>
          <a:p>
            <a:r>
              <a:rPr lang="fi-FI" sz="4000" dirty="0"/>
              <a:t>An </a:t>
            </a:r>
            <a:r>
              <a:rPr lang="fi-FI" sz="4000" dirty="0" err="1"/>
              <a:t>example</a:t>
            </a:r>
            <a:r>
              <a:rPr lang="fi-FI" sz="4000" dirty="0"/>
              <a:t>, Y-Säätiö </a:t>
            </a:r>
            <a:r>
              <a:rPr lang="fi-FI" sz="4000" b="1" dirty="0"/>
              <a:t>Building </a:t>
            </a:r>
            <a:r>
              <a:rPr lang="fi-FI" sz="4000" dirty="0" err="1"/>
              <a:t>A</a:t>
            </a:r>
            <a:r>
              <a:rPr lang="fi-FI" sz="4000" b="1" dirty="0" err="1"/>
              <a:t>ffordable</a:t>
            </a:r>
            <a:r>
              <a:rPr lang="fi-FI" sz="4000" b="1" dirty="0"/>
              <a:t> </a:t>
            </a:r>
            <a:r>
              <a:rPr lang="fi-FI" sz="4000" dirty="0" err="1"/>
              <a:t>R</a:t>
            </a:r>
            <a:r>
              <a:rPr lang="fi-FI" sz="4000" b="1" dirty="0" err="1"/>
              <a:t>ental</a:t>
            </a:r>
            <a:r>
              <a:rPr lang="fi-FI" sz="4000" b="1" dirty="0"/>
              <a:t> </a:t>
            </a:r>
            <a:r>
              <a:rPr lang="fi-FI" sz="4000" dirty="0" err="1"/>
              <a:t>H</a:t>
            </a:r>
            <a:r>
              <a:rPr lang="fi-FI" sz="4000" b="1" dirty="0" err="1"/>
              <a:t>ouses</a:t>
            </a:r>
            <a:r>
              <a:rPr lang="fi-FI" sz="4000" b="1" dirty="0"/>
              <a:t> </a:t>
            </a:r>
            <a:r>
              <a:rPr lang="fi-FI" sz="4000" b="1" dirty="0" err="1"/>
              <a:t>wit</a:t>
            </a:r>
            <a:r>
              <a:rPr lang="fi-FI" sz="4000" dirty="0" err="1"/>
              <a:t>h</a:t>
            </a:r>
            <a:r>
              <a:rPr lang="fi-FI" sz="4000" dirty="0"/>
              <a:t> 90 </a:t>
            </a:r>
            <a:r>
              <a:rPr lang="fi-FI" sz="4000" dirty="0" err="1"/>
              <a:t>apartments</a:t>
            </a:r>
            <a:br>
              <a:rPr lang="fi-FI" b="1" dirty="0"/>
            </a:br>
            <a:br>
              <a:rPr lang="fi-FI" b="1" dirty="0"/>
            </a:br>
            <a:br>
              <a:rPr lang="fi-FI" b="1" dirty="0"/>
            </a:br>
            <a:br>
              <a:rPr lang="fi-FI" b="1" dirty="0"/>
            </a:br>
            <a:endParaRPr lang="fi-FI" dirty="0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531831B6-993C-D1EE-9E1E-07C479CF8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80" y="4820969"/>
            <a:ext cx="3981852" cy="893364"/>
          </a:xfrm>
          <a:prstGeom prst="rect">
            <a:avLst/>
          </a:prstGeom>
        </p:spPr>
      </p:pic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FF5A6899-02B0-10C1-A15F-C2F0CABFA2FB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 rotWithShape="1">
          <a:blip r:embed="rId3"/>
          <a:srcRect l="10501" t="829" r="7636" b="-829"/>
          <a:stretch/>
        </p:blipFill>
        <p:spPr>
          <a:xfrm>
            <a:off x="6644273" y="2170521"/>
            <a:ext cx="4593990" cy="373439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369C0670-5D53-49C1-65FA-CF1CBD59518E}"/>
              </a:ext>
            </a:extLst>
          </p:cNvPr>
          <p:cNvSpPr txBox="1"/>
          <p:nvPr/>
        </p:nvSpPr>
        <p:spPr>
          <a:xfrm>
            <a:off x="9043761" y="3374226"/>
            <a:ext cx="2204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~ 850 €/</a:t>
            </a:r>
            <a:r>
              <a:rPr lang="fi-FI" sz="2400" dirty="0" err="1">
                <a:latin typeface="Arial" panose="020B0604020202020204" pitchFamily="34" charset="0"/>
                <a:cs typeface="Arial" panose="020B0604020202020204" pitchFamily="34" charset="0"/>
              </a:rPr>
              <a:t>month</a:t>
            </a:r>
            <a:endParaRPr 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1AEB998D-122F-3F22-B422-5627E1B60206}"/>
              </a:ext>
            </a:extLst>
          </p:cNvPr>
          <p:cNvSpPr txBox="1"/>
          <p:nvPr/>
        </p:nvSpPr>
        <p:spPr>
          <a:xfrm>
            <a:off x="9356181" y="4055560"/>
            <a:ext cx="1579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~ 17 €/m2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0D3663A0-97BF-F313-841B-E898EA2C13D3}"/>
              </a:ext>
            </a:extLst>
          </p:cNvPr>
          <p:cNvSpPr txBox="1"/>
          <p:nvPr/>
        </p:nvSpPr>
        <p:spPr>
          <a:xfrm>
            <a:off x="9722882" y="2688567"/>
            <a:ext cx="972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2400" u="sng" dirty="0">
                <a:latin typeface="Arial" panose="020B0604020202020204" pitchFamily="34" charset="0"/>
                <a:cs typeface="Arial" panose="020B0604020202020204" pitchFamily="34" charset="0"/>
              </a:rPr>
              <a:t>Rent*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6E819E6A-761B-86A0-49BD-517C33C0E2F0}"/>
              </a:ext>
            </a:extLst>
          </p:cNvPr>
          <p:cNvSpPr txBox="1"/>
          <p:nvPr/>
        </p:nvSpPr>
        <p:spPr>
          <a:xfrm>
            <a:off x="8753475" y="5377963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Includes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energycosts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256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66FE295-39A5-BFF5-0E56-93DD9DB45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1EF1-EEBD-5741-847E-4A86D917EFB0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4A9D444-519E-577D-32A2-079FE111F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D96FE-27C6-C24A-8ACB-775EBD07ED72}" type="datetime1">
              <a:rPr lang="fi-FI" smtClean="0"/>
              <a:t>5.9.2024</a:t>
            </a:fld>
            <a:endParaRPr lang="en-US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DC308F7-93CC-C2F9-E2FE-87018D1956A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64286" y="2133600"/>
            <a:ext cx="5127769" cy="3734399"/>
          </a:xfrm>
          <a:effectLst>
            <a:softEdge rad="12700"/>
          </a:effectLst>
        </p:spPr>
        <p:txBody>
          <a:bodyPr/>
          <a:lstStyle/>
          <a:p>
            <a:pPr marL="0" indent="0">
              <a:buNone/>
            </a:pPr>
            <a:br>
              <a:rPr lang="fi-FI" b="1" dirty="0"/>
            </a:br>
            <a:br>
              <a:rPr lang="fi-FI" b="1" dirty="0"/>
            </a:br>
            <a:r>
              <a:rPr lang="fi-FI" b="1" dirty="0" err="1"/>
              <a:t>Paying</a:t>
            </a:r>
            <a:r>
              <a:rPr lang="fi-FI" b="1" dirty="0"/>
              <a:t> </a:t>
            </a:r>
            <a:r>
              <a:rPr lang="fi-FI" b="1" dirty="0" err="1"/>
              <a:t>services</a:t>
            </a:r>
            <a:br>
              <a:rPr lang="fi-FI" b="1" dirty="0"/>
            </a:br>
            <a:br>
              <a:rPr lang="fi-FI" dirty="0"/>
            </a:br>
            <a:r>
              <a:rPr lang="fi-FI" dirty="0" err="1"/>
              <a:t>Wellbeing</a:t>
            </a:r>
            <a:r>
              <a:rPr lang="fi-FI" dirty="0"/>
              <a:t> Service </a:t>
            </a:r>
            <a:r>
              <a:rPr lang="fi-FI" dirty="0" err="1"/>
              <a:t>Counties</a:t>
            </a:r>
            <a:r>
              <a:rPr lang="fi-FI" dirty="0"/>
              <a:t> </a:t>
            </a:r>
            <a:r>
              <a:rPr lang="fi-FI" dirty="0" err="1"/>
              <a:t>pay</a:t>
            </a:r>
            <a:r>
              <a:rPr lang="fi-FI" dirty="0"/>
              <a:t> </a:t>
            </a:r>
          </a:p>
          <a:p>
            <a:pPr marL="0" indent="0">
              <a:buNone/>
            </a:pPr>
            <a:r>
              <a:rPr lang="fi-FI" dirty="0" err="1"/>
              <a:t>all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social</a:t>
            </a:r>
            <a:r>
              <a:rPr lang="fi-FI" dirty="0"/>
              <a:t>- and </a:t>
            </a:r>
            <a:r>
              <a:rPr lang="fi-FI" dirty="0" err="1"/>
              <a:t>healthcare</a:t>
            </a:r>
            <a:r>
              <a:rPr lang="fi-FI" dirty="0"/>
              <a:t> </a:t>
            </a:r>
            <a:r>
              <a:rPr lang="fi-FI" dirty="0" err="1"/>
              <a:t>expenses</a:t>
            </a: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2CE11FD1-1B2F-7F85-264F-9AB48B96658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b="1" dirty="0"/>
              <a:t>Persons </a:t>
            </a:r>
            <a:r>
              <a:rPr lang="fi-FI" b="1" dirty="0" err="1"/>
              <a:t>pay</a:t>
            </a:r>
            <a:r>
              <a:rPr lang="fi-FI" b="1" dirty="0"/>
              <a:t> </a:t>
            </a:r>
            <a:r>
              <a:rPr lang="fi-FI" b="1" dirty="0" err="1"/>
              <a:t>their</a:t>
            </a:r>
            <a:r>
              <a:rPr lang="fi-FI" b="1" dirty="0"/>
              <a:t> </a:t>
            </a:r>
            <a:r>
              <a:rPr lang="fi-FI" b="1" dirty="0" err="1"/>
              <a:t>rent</a:t>
            </a:r>
            <a:r>
              <a:rPr lang="fi-FI" b="1" dirty="0"/>
              <a:t> </a:t>
            </a:r>
            <a:r>
              <a:rPr lang="fi-FI" b="1" dirty="0" err="1"/>
              <a:t>themselves</a:t>
            </a:r>
            <a:endParaRPr lang="fi-FI" b="1" dirty="0"/>
          </a:p>
          <a:p>
            <a:pPr marL="0" indent="0">
              <a:buNone/>
            </a:pPr>
            <a:r>
              <a:rPr lang="fi-FI" b="1" dirty="0"/>
              <a:t>Money </a:t>
            </a:r>
            <a:r>
              <a:rPr lang="fi-FI" b="1" dirty="0" err="1"/>
              <a:t>comes</a:t>
            </a:r>
            <a:r>
              <a:rPr lang="fi-FI" b="1" dirty="0"/>
              <a:t> </a:t>
            </a:r>
            <a:r>
              <a:rPr lang="fi-FI" b="1" dirty="0" err="1"/>
              <a:t>from</a:t>
            </a:r>
            <a:r>
              <a:rPr lang="fi-FI" b="1" dirty="0"/>
              <a:t> (</a:t>
            </a:r>
            <a:r>
              <a:rPr lang="fi-FI" b="1" dirty="0" err="1"/>
              <a:t>options</a:t>
            </a:r>
            <a:r>
              <a:rPr lang="fi-FI" b="1" dirty="0"/>
              <a:t>): </a:t>
            </a:r>
          </a:p>
          <a:p>
            <a:pPr>
              <a:buClr>
                <a:srgbClr val="8CD280"/>
              </a:buClr>
              <a:buFont typeface="Wingdings" panose="05000000000000000000" pitchFamily="2" charset="2"/>
              <a:buChar char="ü"/>
            </a:pPr>
            <a:r>
              <a:rPr lang="fi-FI" dirty="0" err="1">
                <a:solidFill>
                  <a:srgbClr val="131415"/>
                </a:solidFill>
              </a:rPr>
              <a:t>Unemployment</a:t>
            </a:r>
            <a:r>
              <a:rPr lang="fi-FI" dirty="0">
                <a:solidFill>
                  <a:srgbClr val="131415"/>
                </a:solidFill>
              </a:rPr>
              <a:t> </a:t>
            </a:r>
            <a:r>
              <a:rPr lang="fi-FI" dirty="0" err="1">
                <a:solidFill>
                  <a:srgbClr val="131415"/>
                </a:solidFill>
              </a:rPr>
              <a:t>benefit</a:t>
            </a:r>
            <a:endParaRPr lang="fi-FI" dirty="0">
              <a:solidFill>
                <a:srgbClr val="131415"/>
              </a:solidFill>
            </a:endParaRPr>
          </a:p>
          <a:p>
            <a:pPr>
              <a:buClr>
                <a:srgbClr val="8CD280"/>
              </a:buClr>
              <a:buFont typeface="Wingdings" panose="05000000000000000000" pitchFamily="2" charset="2"/>
              <a:buChar char="ü"/>
            </a:pPr>
            <a:r>
              <a:rPr lang="fi-FI" dirty="0" err="1">
                <a:solidFill>
                  <a:srgbClr val="131415"/>
                </a:solidFill>
              </a:rPr>
              <a:t>Retirement</a:t>
            </a:r>
            <a:r>
              <a:rPr lang="fi-FI" dirty="0">
                <a:solidFill>
                  <a:srgbClr val="131415"/>
                </a:solidFill>
              </a:rPr>
              <a:t> </a:t>
            </a:r>
            <a:r>
              <a:rPr lang="fi-FI" dirty="0" err="1">
                <a:solidFill>
                  <a:srgbClr val="131415"/>
                </a:solidFill>
              </a:rPr>
              <a:t>income</a:t>
            </a:r>
            <a:endParaRPr lang="fi-FI" dirty="0">
              <a:solidFill>
                <a:srgbClr val="131415"/>
              </a:solidFill>
            </a:endParaRPr>
          </a:p>
          <a:p>
            <a:pPr>
              <a:buClr>
                <a:srgbClr val="8CD280"/>
              </a:buClr>
              <a:buFont typeface="Wingdings" panose="05000000000000000000" pitchFamily="2" charset="2"/>
              <a:buChar char="ü"/>
            </a:pPr>
            <a:r>
              <a:rPr lang="fi-FI" dirty="0">
                <a:solidFill>
                  <a:srgbClr val="131415"/>
                </a:solidFill>
              </a:rPr>
              <a:t>B</a:t>
            </a:r>
            <a:r>
              <a:rPr lang="fi-FI" b="0" i="0" dirty="0">
                <a:solidFill>
                  <a:srgbClr val="131415"/>
                </a:solidFill>
                <a:effectLst/>
              </a:rPr>
              <a:t>asic </a:t>
            </a:r>
            <a:r>
              <a:rPr lang="fi-FI" b="0" i="0" dirty="0" err="1">
                <a:solidFill>
                  <a:srgbClr val="131415"/>
                </a:solidFill>
                <a:effectLst/>
              </a:rPr>
              <a:t>social</a:t>
            </a:r>
            <a:r>
              <a:rPr lang="fi-FI" b="0" i="0" dirty="0">
                <a:solidFill>
                  <a:srgbClr val="131415"/>
                </a:solidFill>
                <a:effectLst/>
              </a:rPr>
              <a:t> </a:t>
            </a:r>
            <a:r>
              <a:rPr lang="fi-FI" b="0" i="0" dirty="0" err="1">
                <a:solidFill>
                  <a:srgbClr val="131415"/>
                </a:solidFill>
                <a:effectLst/>
              </a:rPr>
              <a:t>security</a:t>
            </a:r>
            <a:r>
              <a:rPr lang="fi-FI" b="0" i="0" dirty="0">
                <a:solidFill>
                  <a:srgbClr val="131415"/>
                </a:solidFill>
                <a:effectLst/>
              </a:rPr>
              <a:t> </a:t>
            </a:r>
            <a:r>
              <a:rPr lang="fi-FI" b="0" i="0" dirty="0" err="1">
                <a:solidFill>
                  <a:srgbClr val="131415"/>
                </a:solidFill>
                <a:effectLst/>
              </a:rPr>
              <a:t>assistance</a:t>
            </a:r>
            <a:endParaRPr lang="fi-FI" b="0" i="0" dirty="0">
              <a:solidFill>
                <a:srgbClr val="131415"/>
              </a:solidFill>
              <a:effectLst/>
            </a:endParaRPr>
          </a:p>
          <a:p>
            <a:pPr>
              <a:buClr>
                <a:srgbClr val="8CD280"/>
              </a:buClr>
              <a:buFont typeface="Wingdings" panose="05000000000000000000" pitchFamily="2" charset="2"/>
              <a:buChar char="ü"/>
            </a:pPr>
            <a:r>
              <a:rPr lang="fi-FI" dirty="0">
                <a:solidFill>
                  <a:srgbClr val="131415"/>
                </a:solidFill>
              </a:rPr>
              <a:t>Supplementary </a:t>
            </a:r>
            <a:r>
              <a:rPr lang="fi-FI" dirty="0" err="1">
                <a:solidFill>
                  <a:srgbClr val="131415"/>
                </a:solidFill>
              </a:rPr>
              <a:t>assistance</a:t>
            </a:r>
            <a:endParaRPr lang="fi-FI" b="0" i="0" dirty="0">
              <a:solidFill>
                <a:srgbClr val="131415"/>
              </a:solidFill>
              <a:effectLst/>
            </a:endParaRPr>
          </a:p>
          <a:p>
            <a:pPr>
              <a:buClr>
                <a:srgbClr val="8CD280"/>
              </a:buClr>
              <a:buFont typeface="Wingdings" panose="05000000000000000000" pitchFamily="2" charset="2"/>
              <a:buChar char="ü"/>
            </a:pPr>
            <a:r>
              <a:rPr lang="fi-FI" dirty="0" err="1">
                <a:solidFill>
                  <a:srgbClr val="131415"/>
                </a:solidFill>
              </a:rPr>
              <a:t>Housing</a:t>
            </a:r>
            <a:r>
              <a:rPr lang="fi-FI" dirty="0">
                <a:solidFill>
                  <a:srgbClr val="131415"/>
                </a:solidFill>
              </a:rPr>
              <a:t> </a:t>
            </a:r>
            <a:r>
              <a:rPr lang="fi-FI" dirty="0" err="1">
                <a:solidFill>
                  <a:srgbClr val="131415"/>
                </a:solidFill>
              </a:rPr>
              <a:t>benefit</a:t>
            </a:r>
            <a:r>
              <a:rPr lang="fi-FI" dirty="0">
                <a:solidFill>
                  <a:srgbClr val="131415"/>
                </a:solidFill>
              </a:rPr>
              <a:t>  </a:t>
            </a:r>
            <a:endParaRPr lang="fi-FI" dirty="0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39CD754F-6B4A-2C8B-7A7D-2ED45233B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How </a:t>
            </a:r>
            <a:r>
              <a:rPr lang="fi-FI" dirty="0" err="1"/>
              <a:t>can</a:t>
            </a:r>
            <a:r>
              <a:rPr lang="fi-FI" dirty="0"/>
              <a:t> a </a:t>
            </a:r>
            <a:r>
              <a:rPr lang="fi-FI" dirty="0" err="1"/>
              <a:t>homeless</a:t>
            </a:r>
            <a:r>
              <a:rPr lang="fi-FI" dirty="0"/>
              <a:t> person </a:t>
            </a:r>
            <a:r>
              <a:rPr lang="fi-FI" dirty="0" err="1"/>
              <a:t>pay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/>
              <a:t>for </a:t>
            </a:r>
            <a:r>
              <a:rPr lang="fi-FI" dirty="0" err="1"/>
              <a:t>rent</a:t>
            </a:r>
            <a:r>
              <a:rPr lang="fi-FI" dirty="0"/>
              <a:t> and </a:t>
            </a:r>
            <a:r>
              <a:rPr lang="fi-FI" dirty="0" err="1"/>
              <a:t>services</a:t>
            </a:r>
            <a:r>
              <a:rPr lang="fi-FI" dirty="0"/>
              <a:t>?</a:t>
            </a:r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A335E2EE-87D6-E757-2071-2A226D358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&lt;Tähän voi lisätä footterin&gt;</a:t>
            </a:r>
            <a:endParaRPr lang="en-US" dirty="0"/>
          </a:p>
        </p:txBody>
      </p:sp>
      <p:pic>
        <p:nvPicPr>
          <p:cNvPr id="12" name="Kuva 11" descr="Kädet ja vaihtokoukut">
            <a:extLst>
              <a:ext uri="{FF2B5EF4-FFF2-40B4-BE49-F238E27FC236}">
                <a16:creationId xmlns:a16="http://schemas.microsoft.com/office/drawing/2014/main" id="{31DB6AD9-368A-C824-D289-10990CB68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9418" y="341959"/>
            <a:ext cx="3328727" cy="2219151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277371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A2CC91D7-84F6-BDA7-4709-456FCEF0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1EF1-EEBD-5741-847E-4A86D917EFB0}" type="slidenum">
              <a:rPr lang="en-US" smtClean="0"/>
              <a:t>15</a:t>
            </a:fld>
            <a:endParaRPr lang="en-US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5259EC3-36A9-2CAA-2886-2E3911D34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D96FE-27C6-C24A-8ACB-775EBD07ED72}" type="datetime1">
              <a:rPr lang="fi-FI" smtClean="0"/>
              <a:t>5.9.2024</a:t>
            </a:fld>
            <a:endParaRPr lang="en-US" dirty="0"/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833DB483-4A8D-3473-D001-7E45969F8606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7181778" y="1940924"/>
            <a:ext cx="4133922" cy="4119749"/>
          </a:xfrm>
          <a:prstGeom prst="rect">
            <a:avLst/>
          </a:prstGeom>
        </p:spPr>
      </p:pic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174A05F1-DECF-AAB0-EA31-B39DBCCDB41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sz="2000" b="1" dirty="0" err="1"/>
              <a:t>Safer</a:t>
            </a:r>
            <a:r>
              <a:rPr lang="fi-FI" sz="2000" b="1" dirty="0"/>
              <a:t> and </a:t>
            </a:r>
            <a:r>
              <a:rPr lang="fi-FI" sz="2000" b="1" dirty="0" err="1"/>
              <a:t>more</a:t>
            </a:r>
            <a:r>
              <a:rPr lang="fi-FI" sz="2000" b="1" dirty="0"/>
              <a:t> </a:t>
            </a:r>
            <a:r>
              <a:rPr lang="fi-FI" sz="2000" b="1" dirty="0" err="1"/>
              <a:t>pleasant</a:t>
            </a:r>
            <a:r>
              <a:rPr lang="fi-FI" sz="2000" b="1" dirty="0"/>
              <a:t> city for </a:t>
            </a:r>
            <a:r>
              <a:rPr lang="fi-FI" sz="2000" b="1" dirty="0" err="1"/>
              <a:t>everyone</a:t>
            </a:r>
            <a:endParaRPr lang="fi-FI" sz="2000" b="1" dirty="0"/>
          </a:p>
          <a:p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local</a:t>
            </a:r>
            <a:r>
              <a:rPr lang="fi-FI" sz="2000" dirty="0"/>
              <a:t> </a:t>
            </a:r>
            <a:r>
              <a:rPr lang="fi-FI" sz="2000" dirty="0" err="1"/>
              <a:t>community</a:t>
            </a:r>
            <a:endParaRPr lang="fi-FI" sz="2000" dirty="0"/>
          </a:p>
          <a:p>
            <a:r>
              <a:rPr lang="fi-FI" sz="2000" dirty="0" err="1"/>
              <a:t>Visitors</a:t>
            </a:r>
            <a:r>
              <a:rPr lang="fi-FI" sz="2000" dirty="0"/>
              <a:t> &amp;</a:t>
            </a:r>
            <a:br>
              <a:rPr lang="fi-FI" sz="2000" dirty="0"/>
            </a:br>
            <a:r>
              <a:rPr lang="fi-FI" sz="2000" dirty="0" err="1"/>
              <a:t>tourists</a:t>
            </a:r>
            <a:endParaRPr lang="fi-FI" sz="2000" dirty="0"/>
          </a:p>
          <a:p>
            <a:r>
              <a:rPr lang="fi-FI" sz="2000" dirty="0" err="1"/>
              <a:t>Businesses</a:t>
            </a:r>
            <a:r>
              <a:rPr lang="fi-FI" sz="2000" dirty="0"/>
              <a:t> &amp;</a:t>
            </a:r>
            <a:br>
              <a:rPr lang="fi-FI" sz="2000" dirty="0"/>
            </a:br>
            <a:r>
              <a:rPr lang="fi-FI" sz="2000" dirty="0" err="1"/>
              <a:t>investments</a:t>
            </a:r>
            <a:endParaRPr lang="fi-FI" sz="2000" dirty="0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797119F3-381D-52DD-DC52-490779D1A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>
                <a:latin typeface="+mj-lt"/>
              </a:rPr>
              <a:t>With</a:t>
            </a:r>
            <a:r>
              <a:rPr lang="fi-FI" dirty="0">
                <a:latin typeface="+mj-lt"/>
              </a:rPr>
              <a:t> Housing </a:t>
            </a:r>
            <a:r>
              <a:rPr lang="fi-FI" dirty="0" err="1">
                <a:latin typeface="+mj-lt"/>
              </a:rPr>
              <a:t>First</a:t>
            </a:r>
            <a:r>
              <a:rPr lang="fi-FI" dirty="0">
                <a:latin typeface="+mj-lt"/>
              </a:rPr>
              <a:t> Helsinki </a:t>
            </a:r>
            <a:r>
              <a:rPr lang="fi-FI" dirty="0" err="1">
                <a:latin typeface="+mj-lt"/>
              </a:rPr>
              <a:t>has</a:t>
            </a:r>
            <a:r>
              <a:rPr lang="fi-FI" dirty="0">
                <a:latin typeface="+mj-lt"/>
              </a:rPr>
              <a:t> </a:t>
            </a:r>
            <a:r>
              <a:rPr lang="fi-FI" dirty="0" err="1">
                <a:latin typeface="+mj-lt"/>
              </a:rPr>
              <a:t>more</a:t>
            </a:r>
            <a:r>
              <a:rPr lang="fi-FI" dirty="0">
                <a:latin typeface="+mj-lt"/>
              </a:rPr>
              <a:t> </a:t>
            </a:r>
            <a:r>
              <a:rPr lang="fi-FI" dirty="0" err="1">
                <a:latin typeface="+mj-lt"/>
              </a:rPr>
              <a:t>or</a:t>
            </a:r>
            <a:r>
              <a:rPr lang="fi-FI" dirty="0">
                <a:latin typeface="+mj-lt"/>
              </a:rPr>
              <a:t> </a:t>
            </a:r>
            <a:r>
              <a:rPr lang="fi-FI" dirty="0" err="1">
                <a:latin typeface="+mj-lt"/>
              </a:rPr>
              <a:t>less</a:t>
            </a:r>
            <a:r>
              <a:rPr lang="fi-FI" dirty="0">
                <a:latin typeface="+mj-lt"/>
              </a:rPr>
              <a:t> </a:t>
            </a:r>
            <a:r>
              <a:rPr lang="fi-FI" dirty="0" err="1">
                <a:latin typeface="+mj-lt"/>
              </a:rPr>
              <a:t>ended</a:t>
            </a:r>
            <a:r>
              <a:rPr lang="fi-FI" dirty="0">
                <a:latin typeface="+mj-lt"/>
              </a:rPr>
              <a:t> </a:t>
            </a:r>
            <a:r>
              <a:rPr lang="fi-FI" dirty="0" err="1">
                <a:latin typeface="+mj-lt"/>
              </a:rPr>
              <a:t>street</a:t>
            </a:r>
            <a:r>
              <a:rPr lang="fi-FI" dirty="0">
                <a:latin typeface="+mj-lt"/>
              </a:rPr>
              <a:t> </a:t>
            </a:r>
            <a:r>
              <a:rPr lang="fi-FI" dirty="0" err="1">
                <a:latin typeface="+mj-lt"/>
              </a:rPr>
              <a:t>homelessness</a:t>
            </a:r>
            <a:endParaRPr lang="fi-FI" dirty="0"/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59753D83-B105-3CF4-FC45-A0FE88C9D4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&lt;Tähän voi lisätä footterin&gt;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896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07F29F5A-47E1-2893-ED6C-28A706C5E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1EF1-EEBD-5741-847E-4A86D917EFB0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45CC6EB-01A6-5EF2-C80C-5595D8412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D96FE-27C6-C24A-8ACB-775EBD07ED72}" type="datetime1">
              <a:rPr lang="fi-FI" smtClean="0"/>
              <a:t>5.9.2024</a:t>
            </a:fld>
            <a:endParaRPr lang="en-US" dirty="0"/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560C35F7-4E96-2116-5647-974A5EB6BCC5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6978869" y="1852911"/>
            <a:ext cx="4310553" cy="4295775"/>
          </a:xfrm>
          <a:prstGeom prst="rect">
            <a:avLst/>
          </a:prstGeom>
        </p:spPr>
      </p:pic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92C70A90-0DD3-7DE7-CA66-797F2C84945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sz="2000" b="1" dirty="0" err="1"/>
              <a:t>Economic</a:t>
            </a:r>
            <a:r>
              <a:rPr lang="fi-FI" sz="2000" b="1" dirty="0"/>
              <a:t> </a:t>
            </a:r>
            <a:r>
              <a:rPr lang="fi-FI" sz="2000" b="1" dirty="0" err="1"/>
              <a:t>benefits</a:t>
            </a:r>
            <a:r>
              <a:rPr lang="fi-FI" sz="2000" b="1" dirty="0"/>
              <a:t> on </a:t>
            </a:r>
            <a:r>
              <a:rPr lang="fi-FI" sz="2000" b="1" dirty="0" err="1"/>
              <a:t>various</a:t>
            </a:r>
            <a:r>
              <a:rPr lang="fi-FI" sz="2000" b="1" dirty="0"/>
              <a:t> </a:t>
            </a:r>
            <a:r>
              <a:rPr lang="fi-FI" sz="2000" b="1" dirty="0" err="1"/>
              <a:t>government</a:t>
            </a:r>
            <a:r>
              <a:rPr lang="fi-FI" sz="2000" b="1" dirty="0"/>
              <a:t> </a:t>
            </a:r>
            <a:r>
              <a:rPr lang="fi-FI" sz="2000" b="1" dirty="0" err="1"/>
              <a:t>functions</a:t>
            </a:r>
            <a:endParaRPr lang="fi-FI" sz="2000" b="1" dirty="0"/>
          </a:p>
          <a:p>
            <a:r>
              <a:rPr lang="en-US" sz="2000" b="1" dirty="0"/>
              <a:t>Safer Society Pays Off </a:t>
            </a:r>
            <a:br>
              <a:rPr lang="en-US" sz="2000" dirty="0"/>
            </a:br>
            <a:r>
              <a:rPr lang="en-US" sz="1600" dirty="0"/>
              <a:t>Law enforcement, court appearances, incarcerations, nights in prison</a:t>
            </a:r>
          </a:p>
          <a:p>
            <a:r>
              <a:rPr lang="en-US" sz="2000" b="1" dirty="0"/>
              <a:t>Minimizing the Negative Effects of Homelessness </a:t>
            </a:r>
            <a:br>
              <a:rPr lang="en-US" sz="2000" b="1" dirty="0"/>
            </a:br>
            <a:r>
              <a:rPr lang="en-US" sz="1600" dirty="0"/>
              <a:t>Unemployment, physical and mental health, instability etc.</a:t>
            </a:r>
          </a:p>
          <a:p>
            <a:r>
              <a:rPr lang="en-US" sz="2000" b="1" dirty="0"/>
              <a:t>Better Access to Services Saves Resources </a:t>
            </a:r>
            <a:br>
              <a:rPr lang="en-US" sz="2000" b="1" dirty="0"/>
            </a:br>
            <a:r>
              <a:rPr lang="en-US" sz="1600" dirty="0"/>
              <a:t>Emergency services</a:t>
            </a:r>
            <a:endParaRPr lang="fi-FI" sz="1600" dirty="0"/>
          </a:p>
          <a:p>
            <a:endParaRPr lang="fi-FI" dirty="0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8EE780C8-3EDC-23B2-55FA-C04C81F5A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+mj-lt"/>
              </a:rPr>
              <a:t>Ending homelessness is a cost-effective and profitable use of public finances</a:t>
            </a:r>
            <a:endParaRPr lang="fi-FI" dirty="0"/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BC0BC234-569F-490C-EA12-5E7487300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&lt;Tähän voi lisätä footterin&gt;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853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4A2B30-A661-2395-59AC-3E6CCACA57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Teija Ojankoski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58D8C-A0F5-FA26-C5BE-BCAD1045FA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/>
              <a:t>CEO, </a:t>
            </a:r>
            <a:r>
              <a:rPr lang="fi-FI" dirty="0" err="1"/>
              <a:t>Ph.D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1EE5A-51F2-1F9D-9C46-0939E28B23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i-FI" dirty="0"/>
              <a:t>teija.Ojankoski@ysaatio.fi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1B51D9-EA1C-D297-279F-EDE7491968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54982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31AF29B3-ECE7-7704-07EC-4400BC416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1EF1-EEBD-5741-847E-4A86D917EFB0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AEB3386-D267-5E5C-098C-38267937D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83DFC-4689-1E45-84E7-77091E8BC282}" type="datetime1">
              <a:rPr lang="fi-FI" smtClean="0"/>
              <a:t>5.9.2024</a:t>
            </a:fld>
            <a:endParaRPr lang="en-US" dirty="0"/>
          </a:p>
        </p:txBody>
      </p:sp>
      <p:sp>
        <p:nvSpPr>
          <p:cNvPr id="6" name="Ellipsi 5">
            <a:extLst>
              <a:ext uri="{FF2B5EF4-FFF2-40B4-BE49-F238E27FC236}">
                <a16:creationId xmlns:a16="http://schemas.microsoft.com/office/drawing/2014/main" id="{09B862C6-C195-EFAB-3F37-93E76BB2B6DA}"/>
              </a:ext>
            </a:extLst>
          </p:cNvPr>
          <p:cNvSpPr/>
          <p:nvPr/>
        </p:nvSpPr>
        <p:spPr>
          <a:xfrm>
            <a:off x="4104399" y="884499"/>
            <a:ext cx="3140259" cy="2974103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000" b="1" dirty="0">
              <a:solidFill>
                <a:schemeClr val="tx1"/>
              </a:solidFill>
            </a:endParaRPr>
          </a:p>
          <a:p>
            <a:pPr algn="ctr"/>
            <a:endParaRPr lang="fi-FI" sz="2000" b="1" dirty="0">
              <a:solidFill>
                <a:schemeClr val="tx1"/>
              </a:solidFill>
            </a:endParaRPr>
          </a:p>
          <a:p>
            <a:pPr algn="ctr"/>
            <a:br>
              <a:rPr lang="fi-FI" sz="2000" b="1" dirty="0">
                <a:solidFill>
                  <a:schemeClr val="tx1"/>
                </a:solidFill>
              </a:rPr>
            </a:br>
            <a:r>
              <a:rPr lang="fi-FI" sz="2000" b="1" dirty="0">
                <a:solidFill>
                  <a:schemeClr val="tx1"/>
                </a:solidFill>
              </a:rPr>
              <a:t>Group</a:t>
            </a:r>
            <a:br>
              <a:rPr lang="fi-FI" sz="2000" b="1" dirty="0">
                <a:solidFill>
                  <a:schemeClr val="tx1"/>
                </a:solidFill>
              </a:rPr>
            </a:br>
            <a:br>
              <a:rPr lang="fi-FI" sz="2000" b="1" dirty="0">
                <a:solidFill>
                  <a:schemeClr val="tx1"/>
                </a:solidFill>
              </a:rPr>
            </a:br>
            <a:r>
              <a:rPr lang="fi-FI" sz="2000" dirty="0">
                <a:solidFill>
                  <a:schemeClr val="tx1"/>
                </a:solidFill>
              </a:rPr>
              <a:t>19 006 </a:t>
            </a:r>
            <a:r>
              <a:rPr lang="fi-FI" sz="2000" dirty="0" err="1">
                <a:solidFill>
                  <a:schemeClr val="tx1"/>
                </a:solidFill>
              </a:rPr>
              <a:t>flats</a:t>
            </a:r>
            <a:endParaRPr lang="fi-FI" sz="2000" dirty="0">
              <a:solidFill>
                <a:schemeClr val="tx1"/>
              </a:solidFill>
            </a:endParaRPr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A811669B-7849-0189-A84C-0937097FDF40}"/>
              </a:ext>
            </a:extLst>
          </p:cNvPr>
          <p:cNvSpPr/>
          <p:nvPr/>
        </p:nvSpPr>
        <p:spPr>
          <a:xfrm>
            <a:off x="1959612" y="2406336"/>
            <a:ext cx="2801645" cy="265340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Y-Homes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Rental flats for groups with special needs.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7 543 </a:t>
            </a:r>
            <a:r>
              <a:rPr lang="en-US" dirty="0">
                <a:solidFill>
                  <a:schemeClr val="tx1"/>
                </a:solidFill>
              </a:rPr>
              <a:t>flats.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83AF64E-B36C-19E4-6D76-278B7DB39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2690" y="2297941"/>
            <a:ext cx="3120025" cy="3032350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2791603-411A-89D3-ED4E-1A5A6BFB0A6F}"/>
              </a:ext>
            </a:extLst>
          </p:cNvPr>
          <p:cNvSpPr txBox="1">
            <a:spLocks/>
          </p:cNvSpPr>
          <p:nvPr/>
        </p:nvSpPr>
        <p:spPr>
          <a:xfrm>
            <a:off x="292492" y="258440"/>
            <a:ext cx="10972800" cy="6395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spc="-1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>
                <a:latin typeface="+mj-lt"/>
              </a:rPr>
              <a:t>Home for all – Y-Säätiö’s rental flats</a:t>
            </a:r>
            <a:endParaRPr lang="fi-FI" dirty="0">
              <a:latin typeface="+mj-lt"/>
            </a:endParaRP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A8013A1-B97A-6ACF-321E-91B50542A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606" y="1879463"/>
            <a:ext cx="2087847" cy="405514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9B165449-D397-CCBC-A128-EFF03057B2BF}"/>
              </a:ext>
            </a:extLst>
          </p:cNvPr>
          <p:cNvSpPr txBox="1"/>
          <p:nvPr/>
        </p:nvSpPr>
        <p:spPr>
          <a:xfrm>
            <a:off x="3041428" y="5600839"/>
            <a:ext cx="5698436" cy="646331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Targeted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 for </a:t>
            </a:r>
            <a:r>
              <a:rPr kumimoji="0" lang="fi-FI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impoverished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 &amp; </a:t>
            </a:r>
            <a:r>
              <a:rPr kumimoji="0" lang="fi-FI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low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fi-FI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income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fi-FI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individuals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fi-FI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with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fi-FI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urgent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fi-FI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housing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fi-FI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needs</a:t>
            </a:r>
            <a:endParaRPr kumimoji="0" lang="fi-FI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A3DABC2A-AB0A-A02A-416F-D3C7753FC14B}"/>
              </a:ext>
            </a:extLst>
          </p:cNvPr>
          <p:cNvSpPr txBox="1"/>
          <p:nvPr/>
        </p:nvSpPr>
        <p:spPr>
          <a:xfrm>
            <a:off x="7157228" y="3011944"/>
            <a:ext cx="21629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M2-Kodit</a:t>
            </a:r>
            <a:br>
              <a:rPr lang="en-US" dirty="0"/>
            </a:br>
            <a:r>
              <a:rPr lang="en-US" dirty="0"/>
              <a:t>Rental flats based on ARA-conditions,</a:t>
            </a:r>
          </a:p>
          <a:p>
            <a:r>
              <a:rPr lang="fi-FI" sz="18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11 463 </a:t>
            </a:r>
            <a:r>
              <a:rPr lang="en-US" dirty="0"/>
              <a:t>flats.</a:t>
            </a:r>
          </a:p>
        </p:txBody>
      </p:sp>
    </p:spTree>
    <p:extLst>
      <p:ext uri="{BB962C8B-B14F-4D97-AF65-F5344CB8AC3E}">
        <p14:creationId xmlns:p14="http://schemas.microsoft.com/office/powerpoint/2010/main" val="2176111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D9B5A012-27C4-3F4B-B1F7-FA61A7EFF1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6358" y="793548"/>
            <a:ext cx="11145838" cy="1143000"/>
          </a:xfrm>
        </p:spPr>
        <p:txBody>
          <a:bodyPr/>
          <a:lstStyle/>
          <a:p>
            <a:r>
              <a:rPr lang="fi-FI" dirty="0"/>
              <a:t>    </a:t>
            </a:r>
            <a:r>
              <a:rPr lang="fi-FI" dirty="0" err="1"/>
              <a:t>Homelessness</a:t>
            </a:r>
            <a:r>
              <a:rPr lang="fi-FI" dirty="0"/>
              <a:t> in Europe</a:t>
            </a:r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652E01F4-BE9B-5846-B183-26852E8BC0FF}"/>
              </a:ext>
            </a:extLst>
          </p:cNvPr>
          <p:cNvSpPr txBox="1">
            <a:spLocks/>
          </p:cNvSpPr>
          <p:nvPr/>
        </p:nvSpPr>
        <p:spPr>
          <a:xfrm>
            <a:off x="548232" y="1873519"/>
            <a:ext cx="3371442" cy="30761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457200" indent="-4572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26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1pPr>
            <a:lvl2pPr marL="914400" indent="-457200" algn="l" defTabSz="457200" rtl="0" eaLnBrk="1" latinLnBrk="0" hangingPunct="1">
              <a:spcBef>
                <a:spcPts val="800"/>
              </a:spcBef>
              <a:buClr>
                <a:srgbClr val="598795"/>
              </a:buClr>
              <a:buFont typeface="Arial"/>
              <a:buChar char="•"/>
              <a:defRPr sz="20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598795"/>
              </a:buClr>
              <a:buFont typeface="Arial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fi-FI" sz="2400" dirty="0">
                <a:solidFill>
                  <a:schemeClr val="tx1"/>
                </a:solidFill>
                <a:latin typeface="+mn-lt"/>
              </a:rPr>
              <a:t>Finland is </a:t>
            </a:r>
            <a:r>
              <a:rPr lang="fi-FI" sz="2400" dirty="0" err="1">
                <a:solidFill>
                  <a:schemeClr val="tx1"/>
                </a:solidFill>
                <a:latin typeface="+mn-lt"/>
              </a:rPr>
              <a:t>the</a:t>
            </a:r>
            <a:r>
              <a:rPr lang="fi-FI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fi-FI" sz="2400" dirty="0" err="1">
                <a:solidFill>
                  <a:schemeClr val="tx1"/>
                </a:solidFill>
                <a:latin typeface="+mn-lt"/>
              </a:rPr>
              <a:t>only</a:t>
            </a:r>
            <a:r>
              <a:rPr lang="fi-FI" sz="2400" dirty="0">
                <a:solidFill>
                  <a:schemeClr val="tx1"/>
                </a:solidFill>
                <a:latin typeface="+mn-lt"/>
              </a:rPr>
              <a:t> EU country </a:t>
            </a:r>
          </a:p>
          <a:p>
            <a:pPr marL="0" indent="0">
              <a:lnSpc>
                <a:spcPct val="90000"/>
              </a:lnSpc>
              <a:buNone/>
            </a:pPr>
            <a:endParaRPr lang="fi-FI" sz="240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fi-FI" sz="2400" b="1" dirty="0" err="1">
                <a:solidFill>
                  <a:schemeClr val="tx1"/>
                </a:solidFill>
                <a:latin typeface="+mn-lt"/>
              </a:rPr>
              <a:t>With</a:t>
            </a:r>
            <a:r>
              <a:rPr lang="fi-FI" sz="2400" b="1" dirty="0">
                <a:solidFill>
                  <a:schemeClr val="tx1"/>
                </a:solidFill>
                <a:latin typeface="+mn-lt"/>
              </a:rPr>
              <a:t> a long-</a:t>
            </a:r>
            <a:r>
              <a:rPr lang="fi-FI" sz="2400" b="1" dirty="0" err="1">
                <a:solidFill>
                  <a:schemeClr val="tx1"/>
                </a:solidFill>
                <a:latin typeface="+mn-lt"/>
              </a:rPr>
              <a:t>term</a:t>
            </a:r>
            <a:r>
              <a:rPr lang="fi-FI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fi-FI" sz="2400" b="1" dirty="0" err="1">
                <a:solidFill>
                  <a:schemeClr val="tx1"/>
                </a:solidFill>
                <a:latin typeface="+mn-lt"/>
              </a:rPr>
              <a:t>reduction</a:t>
            </a:r>
            <a:r>
              <a:rPr lang="fi-FI" sz="2400" b="1" dirty="0">
                <a:solidFill>
                  <a:schemeClr val="tx1"/>
                </a:solidFill>
                <a:latin typeface="+mn-lt"/>
              </a:rPr>
              <a:t> in </a:t>
            </a:r>
            <a:r>
              <a:rPr lang="fi-FI" sz="2400" b="1" dirty="0" err="1">
                <a:solidFill>
                  <a:schemeClr val="tx1"/>
                </a:solidFill>
                <a:latin typeface="+mn-lt"/>
              </a:rPr>
              <a:t>homelessness</a:t>
            </a:r>
            <a:endParaRPr lang="fi-FI" sz="2400" b="1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90000"/>
              </a:lnSpc>
            </a:pPr>
            <a:endParaRPr lang="fi-FI" sz="2400" b="1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tx1"/>
                </a:solidFill>
                <a:latin typeface="+mn-lt"/>
              </a:rPr>
              <a:t>That has ended homelessness due to income poverty</a:t>
            </a:r>
            <a:endParaRPr lang="fi-FI" sz="2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B532E7A3-3344-4B43-9D38-D15D83A2AC6B}"/>
              </a:ext>
            </a:extLst>
          </p:cNvPr>
          <p:cNvSpPr txBox="1"/>
          <p:nvPr/>
        </p:nvSpPr>
        <p:spPr>
          <a:xfrm>
            <a:off x="1287897" y="6321802"/>
            <a:ext cx="7744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</a:t>
            </a:r>
            <a:r>
              <a:rPr lang="fi-FI" sz="12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FEANTSA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F860BA7D-C6A1-55C1-D2DA-05EBB9C3B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947" y="0"/>
            <a:ext cx="4887310" cy="6858000"/>
          </a:xfrm>
          <a:prstGeom prst="rect">
            <a:avLst/>
          </a:prstGeom>
        </p:spPr>
      </p:pic>
      <p:sp>
        <p:nvSpPr>
          <p:cNvPr id="6" name="Tähti: 5-sakarainen 5">
            <a:extLst>
              <a:ext uri="{FF2B5EF4-FFF2-40B4-BE49-F238E27FC236}">
                <a16:creationId xmlns:a16="http://schemas.microsoft.com/office/drawing/2014/main" id="{198DF21F-9AD4-2C4C-5128-65A20A301E8E}"/>
              </a:ext>
            </a:extLst>
          </p:cNvPr>
          <p:cNvSpPr/>
          <p:nvPr/>
        </p:nvSpPr>
        <p:spPr>
          <a:xfrm>
            <a:off x="8041985" y="2079441"/>
            <a:ext cx="580172" cy="489254"/>
          </a:xfrm>
          <a:prstGeom prst="star5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Tähti: 5-sakarainen 2">
            <a:extLst>
              <a:ext uri="{FF2B5EF4-FFF2-40B4-BE49-F238E27FC236}">
                <a16:creationId xmlns:a16="http://schemas.microsoft.com/office/drawing/2014/main" id="{F8FC45C6-EA9C-562B-E90B-719E6FD29FF0}"/>
              </a:ext>
            </a:extLst>
          </p:cNvPr>
          <p:cNvSpPr/>
          <p:nvPr/>
        </p:nvSpPr>
        <p:spPr>
          <a:xfrm>
            <a:off x="7961106" y="4720542"/>
            <a:ext cx="580172" cy="489254"/>
          </a:xfrm>
          <a:prstGeom prst="star5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ähti: 5-sakarainen 4">
            <a:extLst>
              <a:ext uri="{FF2B5EF4-FFF2-40B4-BE49-F238E27FC236}">
                <a16:creationId xmlns:a16="http://schemas.microsoft.com/office/drawing/2014/main" id="{C3DF43C4-A205-07A7-9070-688619135FA6}"/>
              </a:ext>
            </a:extLst>
          </p:cNvPr>
          <p:cNvSpPr/>
          <p:nvPr/>
        </p:nvSpPr>
        <p:spPr>
          <a:xfrm>
            <a:off x="8057099" y="3102828"/>
            <a:ext cx="580172" cy="489254"/>
          </a:xfrm>
          <a:prstGeom prst="star5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ähti: 5-sakarainen 1">
            <a:extLst>
              <a:ext uri="{FF2B5EF4-FFF2-40B4-BE49-F238E27FC236}">
                <a16:creationId xmlns:a16="http://schemas.microsoft.com/office/drawing/2014/main" id="{73550D0B-B700-04E4-3E9F-B5B081E0D346}"/>
              </a:ext>
            </a:extLst>
          </p:cNvPr>
          <p:cNvSpPr/>
          <p:nvPr/>
        </p:nvSpPr>
        <p:spPr>
          <a:xfrm>
            <a:off x="7808450" y="3997482"/>
            <a:ext cx="305312" cy="257466"/>
          </a:xfrm>
          <a:prstGeom prst="star5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ähti: 5-sakarainen 7">
            <a:extLst>
              <a:ext uri="{FF2B5EF4-FFF2-40B4-BE49-F238E27FC236}">
                <a16:creationId xmlns:a16="http://schemas.microsoft.com/office/drawing/2014/main" id="{6679CE1E-9F0C-487F-222B-F9CF6BF61970}"/>
              </a:ext>
            </a:extLst>
          </p:cNvPr>
          <p:cNvSpPr/>
          <p:nvPr/>
        </p:nvSpPr>
        <p:spPr>
          <a:xfrm>
            <a:off x="8714546" y="1958058"/>
            <a:ext cx="580172" cy="489254"/>
          </a:xfrm>
          <a:prstGeom prst="star5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88633A6B-FFCC-E39F-FE7D-F5957691E58C}"/>
              </a:ext>
            </a:extLst>
          </p:cNvPr>
          <p:cNvSpPr txBox="1"/>
          <p:nvPr/>
        </p:nvSpPr>
        <p:spPr>
          <a:xfrm>
            <a:off x="9641907" y="1839052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Pop. 5,5 M</a:t>
            </a:r>
          </a:p>
        </p:txBody>
      </p:sp>
      <p:sp>
        <p:nvSpPr>
          <p:cNvPr id="12" name="Ympyrä: Ontto 11">
            <a:extLst>
              <a:ext uri="{FF2B5EF4-FFF2-40B4-BE49-F238E27FC236}">
                <a16:creationId xmlns:a16="http://schemas.microsoft.com/office/drawing/2014/main" id="{281A843A-9D34-D7C6-0E72-034CD3E7611B}"/>
              </a:ext>
            </a:extLst>
          </p:cNvPr>
          <p:cNvSpPr/>
          <p:nvPr/>
        </p:nvSpPr>
        <p:spPr>
          <a:xfrm flipH="1">
            <a:off x="9946566" y="2517624"/>
            <a:ext cx="98676" cy="102142"/>
          </a:xfrm>
          <a:prstGeom prst="donu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6FFAD8FE-9011-C597-A11F-FF02688DA8A1}"/>
              </a:ext>
            </a:extLst>
          </p:cNvPr>
          <p:cNvSpPr txBox="1"/>
          <p:nvPr/>
        </p:nvSpPr>
        <p:spPr>
          <a:xfrm>
            <a:off x="10007351" y="2461231"/>
            <a:ext cx="720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i-FI" sz="1200" dirty="0">
                <a:latin typeface="Arial" panose="020B0604020202020204" pitchFamily="34" charset="0"/>
                <a:cs typeface="Arial" panose="020B0604020202020204" pitchFamily="34" charset="0"/>
              </a:rPr>
              <a:t>Helsinki</a:t>
            </a:r>
          </a:p>
        </p:txBody>
      </p:sp>
    </p:spTree>
    <p:extLst>
      <p:ext uri="{BB962C8B-B14F-4D97-AF65-F5344CB8AC3E}">
        <p14:creationId xmlns:p14="http://schemas.microsoft.com/office/powerpoint/2010/main" val="856328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B461B23C-971E-885E-36F6-D18BE253E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90646" y="6308725"/>
            <a:ext cx="410708" cy="29083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61B51EF1-EEBD-5741-847E-4A86D917EFB0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5F68321-05F9-59BE-00B9-7943A1371A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09274" y="6308725"/>
            <a:ext cx="786045" cy="29083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9A83DFC-4689-1E45-84E7-77091E8BC282}" type="datetime1">
              <a:rPr lang="fi-FI" smtClean="0"/>
              <a:pPr>
                <a:spcAft>
                  <a:spcPts val="600"/>
                </a:spcAft>
              </a:pPr>
              <a:t>5.9.2024</a:t>
            </a:fld>
            <a:endParaRPr lang="en-US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0865D06A-180E-9179-5020-ECC9B0E13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0" y="562677"/>
            <a:ext cx="8056795" cy="1199448"/>
          </a:xfrm>
        </p:spPr>
        <p:txBody>
          <a:bodyPr/>
          <a:lstStyle/>
          <a:p>
            <a:r>
              <a:rPr lang="en-US" dirty="0"/>
              <a:t>Homelessness in Finland 1987-2023</a:t>
            </a:r>
          </a:p>
        </p:txBody>
      </p:sp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CD3C39FB-D9A2-365B-68B0-256A6DD383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6128036"/>
              </p:ext>
            </p:extLst>
          </p:nvPr>
        </p:nvGraphicFramePr>
        <p:xfrm>
          <a:off x="696680" y="1570923"/>
          <a:ext cx="9424782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71928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2F14BD-E683-427B-8CA2-461F9318D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 err="1">
                <a:solidFill>
                  <a:schemeClr val="tx1"/>
                </a:solidFill>
                <a:latin typeface="+mj-lt"/>
              </a:rPr>
              <a:t>Homelessness</a:t>
            </a:r>
            <a:r>
              <a:rPr lang="fi-FI" dirty="0">
                <a:solidFill>
                  <a:schemeClr val="tx1"/>
                </a:solidFill>
                <a:latin typeface="+mj-lt"/>
              </a:rPr>
              <a:t> </a:t>
            </a:r>
            <a:r>
              <a:rPr lang="fi-FI" dirty="0" err="1">
                <a:solidFill>
                  <a:schemeClr val="tx1"/>
                </a:solidFill>
                <a:latin typeface="+mj-lt"/>
              </a:rPr>
              <a:t>has</a:t>
            </a:r>
            <a:r>
              <a:rPr lang="fi-FI" dirty="0">
                <a:solidFill>
                  <a:schemeClr val="tx1"/>
                </a:solidFill>
                <a:latin typeface="+mj-lt"/>
              </a:rPr>
              <a:t> </a:t>
            </a:r>
            <a:r>
              <a:rPr lang="fi-FI" dirty="0" err="1">
                <a:solidFill>
                  <a:schemeClr val="tx1"/>
                </a:solidFill>
                <a:latin typeface="+mj-lt"/>
              </a:rPr>
              <a:t>decreased</a:t>
            </a:r>
            <a:r>
              <a:rPr lang="fi-FI" dirty="0">
                <a:solidFill>
                  <a:schemeClr val="tx1"/>
                </a:solidFill>
                <a:latin typeface="+mj-lt"/>
              </a:rPr>
              <a:t> in Finland </a:t>
            </a:r>
          </a:p>
        </p:txBody>
      </p:sp>
      <p:sp>
        <p:nvSpPr>
          <p:cNvPr id="7" name="Vuosi 1985">
            <a:extLst>
              <a:ext uri="{FF2B5EF4-FFF2-40B4-BE49-F238E27FC236}">
                <a16:creationId xmlns:a16="http://schemas.microsoft.com/office/drawing/2014/main" id="{556DDC26-7D64-214F-A19F-48B7B299688D}"/>
              </a:ext>
            </a:extLst>
          </p:cNvPr>
          <p:cNvSpPr txBox="1"/>
          <p:nvPr/>
        </p:nvSpPr>
        <p:spPr>
          <a:xfrm>
            <a:off x="587375" y="1663704"/>
            <a:ext cx="5508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 dirty="0"/>
              <a:t>1985: </a:t>
            </a:r>
            <a:r>
              <a:rPr lang="fi-FI" sz="3200" dirty="0"/>
              <a:t>20 000 </a:t>
            </a:r>
            <a:r>
              <a:rPr lang="fi-FI" sz="3200" dirty="0" err="1"/>
              <a:t>homeless</a:t>
            </a:r>
            <a:endParaRPr lang="fi-FI" sz="3200" dirty="0"/>
          </a:p>
        </p:txBody>
      </p:sp>
      <p:grpSp>
        <p:nvGrpSpPr>
          <p:cNvPr id="8" name="henkilöt 1985">
            <a:extLst>
              <a:ext uri="{FF2B5EF4-FFF2-40B4-BE49-F238E27FC236}">
                <a16:creationId xmlns:a16="http://schemas.microsoft.com/office/drawing/2014/main" id="{5B25BC5F-2CA6-354E-942F-80EF1F004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00524" y="2802880"/>
            <a:ext cx="3486742" cy="2989560"/>
            <a:chOff x="1328863" y="2346974"/>
            <a:chExt cx="3486742" cy="2989560"/>
          </a:xfrm>
        </p:grpSpPr>
        <p:pic>
          <p:nvPicPr>
            <p:cNvPr id="9" name="Kuva 8">
              <a:extLst>
                <a:ext uri="{FF2B5EF4-FFF2-40B4-BE49-F238E27FC236}">
                  <a16:creationId xmlns:a16="http://schemas.microsoft.com/office/drawing/2014/main" id="{AB0CD02E-F961-CE4F-9174-3EEE015B7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328863" y="2346974"/>
              <a:ext cx="641942" cy="690860"/>
            </a:xfrm>
            <a:prstGeom prst="rect">
              <a:avLst/>
            </a:prstGeom>
          </p:spPr>
        </p:pic>
        <p:pic>
          <p:nvPicPr>
            <p:cNvPr id="10" name="Kuva 9">
              <a:extLst>
                <a:ext uri="{FF2B5EF4-FFF2-40B4-BE49-F238E27FC236}">
                  <a16:creationId xmlns:a16="http://schemas.microsoft.com/office/drawing/2014/main" id="{6A2C6089-017F-3747-ACCA-8ED0FB2EC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040063" y="2346974"/>
              <a:ext cx="641942" cy="690860"/>
            </a:xfrm>
            <a:prstGeom prst="rect">
              <a:avLst/>
            </a:prstGeom>
          </p:spPr>
        </p:pic>
        <p:pic>
          <p:nvPicPr>
            <p:cNvPr id="11" name="Kuva 10">
              <a:extLst>
                <a:ext uri="{FF2B5EF4-FFF2-40B4-BE49-F238E27FC236}">
                  <a16:creationId xmlns:a16="http://schemas.microsoft.com/office/drawing/2014/main" id="{B581AF1E-5359-D146-96BE-FD14FFFAC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751263" y="2346974"/>
              <a:ext cx="641942" cy="690860"/>
            </a:xfrm>
            <a:prstGeom prst="rect">
              <a:avLst/>
            </a:prstGeom>
          </p:spPr>
        </p:pic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20120358-626D-F54F-B562-0D07341FF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462463" y="2346974"/>
              <a:ext cx="641942" cy="690860"/>
            </a:xfrm>
            <a:prstGeom prst="rect">
              <a:avLst/>
            </a:prstGeom>
          </p:spPr>
        </p:pic>
        <p:pic>
          <p:nvPicPr>
            <p:cNvPr id="13" name="Kuva 12">
              <a:extLst>
                <a:ext uri="{FF2B5EF4-FFF2-40B4-BE49-F238E27FC236}">
                  <a16:creationId xmlns:a16="http://schemas.microsoft.com/office/drawing/2014/main" id="{FB5A12A5-EB0A-A341-B1C9-5275B34F9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73663" y="2346974"/>
              <a:ext cx="641942" cy="690860"/>
            </a:xfrm>
            <a:prstGeom prst="rect">
              <a:avLst/>
            </a:prstGeom>
          </p:spPr>
        </p:pic>
        <p:pic>
          <p:nvPicPr>
            <p:cNvPr id="14" name="Kuva 13">
              <a:extLst>
                <a:ext uri="{FF2B5EF4-FFF2-40B4-BE49-F238E27FC236}">
                  <a16:creationId xmlns:a16="http://schemas.microsoft.com/office/drawing/2014/main" id="{4C8E5D80-E021-3D45-AEB8-89B588E77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328863" y="3108974"/>
              <a:ext cx="641942" cy="690860"/>
            </a:xfrm>
            <a:prstGeom prst="rect">
              <a:avLst/>
            </a:prstGeom>
          </p:spPr>
        </p:pic>
        <p:pic>
          <p:nvPicPr>
            <p:cNvPr id="15" name="Kuva 14">
              <a:extLst>
                <a:ext uri="{FF2B5EF4-FFF2-40B4-BE49-F238E27FC236}">
                  <a16:creationId xmlns:a16="http://schemas.microsoft.com/office/drawing/2014/main" id="{8E2A1741-4B77-A045-BD65-17DB55810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040063" y="3108974"/>
              <a:ext cx="641942" cy="690860"/>
            </a:xfrm>
            <a:prstGeom prst="rect">
              <a:avLst/>
            </a:prstGeom>
          </p:spPr>
        </p:pic>
        <p:pic>
          <p:nvPicPr>
            <p:cNvPr id="16" name="Kuva 15">
              <a:extLst>
                <a:ext uri="{FF2B5EF4-FFF2-40B4-BE49-F238E27FC236}">
                  <a16:creationId xmlns:a16="http://schemas.microsoft.com/office/drawing/2014/main" id="{4C163102-097E-7945-822B-311B9B4AD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751263" y="3108974"/>
              <a:ext cx="641942" cy="690860"/>
            </a:xfrm>
            <a:prstGeom prst="rect">
              <a:avLst/>
            </a:prstGeom>
          </p:spPr>
        </p:pic>
        <p:pic>
          <p:nvPicPr>
            <p:cNvPr id="17" name="Kuva 16">
              <a:extLst>
                <a:ext uri="{FF2B5EF4-FFF2-40B4-BE49-F238E27FC236}">
                  <a16:creationId xmlns:a16="http://schemas.microsoft.com/office/drawing/2014/main" id="{5D3CAD2B-63D0-4D44-AC5D-54DD6606E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462463" y="3108974"/>
              <a:ext cx="641942" cy="690860"/>
            </a:xfrm>
            <a:prstGeom prst="rect">
              <a:avLst/>
            </a:prstGeom>
          </p:spPr>
        </p:pic>
        <p:pic>
          <p:nvPicPr>
            <p:cNvPr id="18" name="Kuva 17">
              <a:extLst>
                <a:ext uri="{FF2B5EF4-FFF2-40B4-BE49-F238E27FC236}">
                  <a16:creationId xmlns:a16="http://schemas.microsoft.com/office/drawing/2014/main" id="{F2AD0DC4-1599-ED45-9D34-A124B67BF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73663" y="3108974"/>
              <a:ext cx="641942" cy="690860"/>
            </a:xfrm>
            <a:prstGeom prst="rect">
              <a:avLst/>
            </a:prstGeom>
          </p:spPr>
        </p:pic>
        <p:pic>
          <p:nvPicPr>
            <p:cNvPr id="21" name="Kuva 20">
              <a:extLst>
                <a:ext uri="{FF2B5EF4-FFF2-40B4-BE49-F238E27FC236}">
                  <a16:creationId xmlns:a16="http://schemas.microsoft.com/office/drawing/2014/main" id="{38650889-615C-D649-B1E7-60F8AC7CB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328863" y="3883674"/>
              <a:ext cx="641942" cy="690860"/>
            </a:xfrm>
            <a:prstGeom prst="rect">
              <a:avLst/>
            </a:prstGeom>
          </p:spPr>
        </p:pic>
        <p:pic>
          <p:nvPicPr>
            <p:cNvPr id="23" name="Kuva 22">
              <a:extLst>
                <a:ext uri="{FF2B5EF4-FFF2-40B4-BE49-F238E27FC236}">
                  <a16:creationId xmlns:a16="http://schemas.microsoft.com/office/drawing/2014/main" id="{4A335974-E915-434F-B6F8-70B5AC726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040063" y="3883674"/>
              <a:ext cx="641942" cy="690860"/>
            </a:xfrm>
            <a:prstGeom prst="rect">
              <a:avLst/>
            </a:prstGeom>
          </p:spPr>
        </p:pic>
        <p:pic>
          <p:nvPicPr>
            <p:cNvPr id="24" name="Kuva 23">
              <a:extLst>
                <a:ext uri="{FF2B5EF4-FFF2-40B4-BE49-F238E27FC236}">
                  <a16:creationId xmlns:a16="http://schemas.microsoft.com/office/drawing/2014/main" id="{7DD83CE8-D8AC-4045-8E65-4C9560107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751263" y="3883674"/>
              <a:ext cx="641942" cy="690860"/>
            </a:xfrm>
            <a:prstGeom prst="rect">
              <a:avLst/>
            </a:prstGeom>
          </p:spPr>
        </p:pic>
        <p:pic>
          <p:nvPicPr>
            <p:cNvPr id="25" name="Kuva 24">
              <a:extLst>
                <a:ext uri="{FF2B5EF4-FFF2-40B4-BE49-F238E27FC236}">
                  <a16:creationId xmlns:a16="http://schemas.microsoft.com/office/drawing/2014/main" id="{9CFB5CAA-B79E-F94C-B173-DF24EF73D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462463" y="3883674"/>
              <a:ext cx="641942" cy="690860"/>
            </a:xfrm>
            <a:prstGeom prst="rect">
              <a:avLst/>
            </a:prstGeom>
          </p:spPr>
        </p:pic>
        <p:pic>
          <p:nvPicPr>
            <p:cNvPr id="26" name="Kuva 25">
              <a:extLst>
                <a:ext uri="{FF2B5EF4-FFF2-40B4-BE49-F238E27FC236}">
                  <a16:creationId xmlns:a16="http://schemas.microsoft.com/office/drawing/2014/main" id="{60F90D34-6FE6-8249-BD38-DDC789A48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73663" y="3883674"/>
              <a:ext cx="641942" cy="690860"/>
            </a:xfrm>
            <a:prstGeom prst="rect">
              <a:avLst/>
            </a:prstGeom>
          </p:spPr>
        </p:pic>
        <p:pic>
          <p:nvPicPr>
            <p:cNvPr id="27" name="Kuva 26">
              <a:extLst>
                <a:ext uri="{FF2B5EF4-FFF2-40B4-BE49-F238E27FC236}">
                  <a16:creationId xmlns:a16="http://schemas.microsoft.com/office/drawing/2014/main" id="{2B1967DF-4AB1-FE46-8902-C1BE2994D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328863" y="4645674"/>
              <a:ext cx="641942" cy="690860"/>
            </a:xfrm>
            <a:prstGeom prst="rect">
              <a:avLst/>
            </a:prstGeom>
          </p:spPr>
        </p:pic>
        <p:pic>
          <p:nvPicPr>
            <p:cNvPr id="28" name="Kuva 27">
              <a:extLst>
                <a:ext uri="{FF2B5EF4-FFF2-40B4-BE49-F238E27FC236}">
                  <a16:creationId xmlns:a16="http://schemas.microsoft.com/office/drawing/2014/main" id="{DFB2342D-B441-C54F-BEF9-B3D60D62A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040063" y="4645674"/>
              <a:ext cx="641942" cy="690860"/>
            </a:xfrm>
            <a:prstGeom prst="rect">
              <a:avLst/>
            </a:prstGeom>
          </p:spPr>
        </p:pic>
        <p:pic>
          <p:nvPicPr>
            <p:cNvPr id="29" name="Kuva 28">
              <a:extLst>
                <a:ext uri="{FF2B5EF4-FFF2-40B4-BE49-F238E27FC236}">
                  <a16:creationId xmlns:a16="http://schemas.microsoft.com/office/drawing/2014/main" id="{5AD401F7-BA18-294E-A590-7237F4313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751263" y="4645674"/>
              <a:ext cx="641942" cy="690860"/>
            </a:xfrm>
            <a:prstGeom prst="rect">
              <a:avLst/>
            </a:prstGeom>
          </p:spPr>
        </p:pic>
        <p:pic>
          <p:nvPicPr>
            <p:cNvPr id="30" name="Kuva 29">
              <a:extLst>
                <a:ext uri="{FF2B5EF4-FFF2-40B4-BE49-F238E27FC236}">
                  <a16:creationId xmlns:a16="http://schemas.microsoft.com/office/drawing/2014/main" id="{319440E3-42A6-D845-B8EC-6FF81F384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462463" y="4645674"/>
              <a:ext cx="641942" cy="690860"/>
            </a:xfrm>
            <a:prstGeom prst="rect">
              <a:avLst/>
            </a:prstGeom>
          </p:spPr>
        </p:pic>
        <p:pic>
          <p:nvPicPr>
            <p:cNvPr id="31" name="Kuva 30">
              <a:extLst>
                <a:ext uri="{FF2B5EF4-FFF2-40B4-BE49-F238E27FC236}">
                  <a16:creationId xmlns:a16="http://schemas.microsoft.com/office/drawing/2014/main" id="{574F14D4-769A-3549-852A-8DCBFA23D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73663" y="4645674"/>
              <a:ext cx="641942" cy="690860"/>
            </a:xfrm>
            <a:prstGeom prst="rect">
              <a:avLst/>
            </a:prstGeom>
          </p:spPr>
        </p:pic>
      </p:grpSp>
      <p:pic>
        <p:nvPicPr>
          <p:cNvPr id="33" name="nuoli">
            <a:extLst>
              <a:ext uri="{FF2B5EF4-FFF2-40B4-BE49-F238E27FC236}">
                <a16:creationId xmlns:a16="http://schemas.microsoft.com/office/drawing/2014/main" id="{C7D45CA2-653B-CA45-B79E-14E4E1646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47037" y="3534309"/>
            <a:ext cx="975677" cy="777163"/>
          </a:xfrm>
          <a:prstGeom prst="rect">
            <a:avLst/>
          </a:prstGeom>
        </p:spPr>
      </p:pic>
      <p:sp>
        <p:nvSpPr>
          <p:cNvPr id="34" name="Vuosi 2020">
            <a:extLst>
              <a:ext uri="{FF2B5EF4-FFF2-40B4-BE49-F238E27FC236}">
                <a16:creationId xmlns:a16="http://schemas.microsoft.com/office/drawing/2014/main" id="{36639C68-697E-6C40-B5C8-3420FB09C147}"/>
              </a:ext>
            </a:extLst>
          </p:cNvPr>
          <p:cNvSpPr txBox="1"/>
          <p:nvPr/>
        </p:nvSpPr>
        <p:spPr>
          <a:xfrm>
            <a:off x="6099175" y="1663704"/>
            <a:ext cx="5508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 dirty="0"/>
              <a:t>2023: 3 429</a:t>
            </a:r>
            <a:r>
              <a:rPr lang="fi-FI" sz="3200" dirty="0"/>
              <a:t> </a:t>
            </a:r>
            <a:r>
              <a:rPr lang="fi-FI" sz="3200" dirty="0" err="1"/>
              <a:t>homeless</a:t>
            </a:r>
            <a:endParaRPr lang="fi-FI" sz="3200" dirty="0"/>
          </a:p>
        </p:txBody>
      </p:sp>
      <p:grpSp>
        <p:nvGrpSpPr>
          <p:cNvPr id="36" name="Ryhmä 35">
            <a:extLst>
              <a:ext uri="{FF2B5EF4-FFF2-40B4-BE49-F238E27FC236}">
                <a16:creationId xmlns:a16="http://schemas.microsoft.com/office/drawing/2014/main" id="{EC642F6A-9143-5C45-9D9C-81A421BE8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045181" y="3620612"/>
            <a:ext cx="2775542" cy="690860"/>
            <a:chOff x="7106942" y="3883674"/>
            <a:chExt cx="2775542" cy="690860"/>
          </a:xfrm>
        </p:grpSpPr>
        <p:pic>
          <p:nvPicPr>
            <p:cNvPr id="38" name="Kuva 37">
              <a:extLst>
                <a:ext uri="{FF2B5EF4-FFF2-40B4-BE49-F238E27FC236}">
                  <a16:creationId xmlns:a16="http://schemas.microsoft.com/office/drawing/2014/main" id="{C02CF73C-361F-6E42-B504-855B90F73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106942" y="3883674"/>
              <a:ext cx="641942" cy="690860"/>
            </a:xfrm>
            <a:prstGeom prst="rect">
              <a:avLst/>
            </a:prstGeom>
          </p:spPr>
        </p:pic>
        <p:pic>
          <p:nvPicPr>
            <p:cNvPr id="39" name="Kuva 38">
              <a:extLst>
                <a:ext uri="{FF2B5EF4-FFF2-40B4-BE49-F238E27FC236}">
                  <a16:creationId xmlns:a16="http://schemas.microsoft.com/office/drawing/2014/main" id="{7C0D2943-FEE1-E44D-BF28-09A15EAF4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818142" y="3883674"/>
              <a:ext cx="641942" cy="690860"/>
            </a:xfrm>
            <a:prstGeom prst="rect">
              <a:avLst/>
            </a:prstGeom>
          </p:spPr>
        </p:pic>
        <p:pic>
          <p:nvPicPr>
            <p:cNvPr id="40" name="Kuva 39">
              <a:extLst>
                <a:ext uri="{FF2B5EF4-FFF2-40B4-BE49-F238E27FC236}">
                  <a16:creationId xmlns:a16="http://schemas.microsoft.com/office/drawing/2014/main" id="{89FDD8DE-0285-BE4F-BCD6-844C34ED0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529342" y="3883674"/>
              <a:ext cx="641942" cy="690860"/>
            </a:xfrm>
            <a:prstGeom prst="rect">
              <a:avLst/>
            </a:prstGeom>
          </p:spPr>
        </p:pic>
        <p:pic>
          <p:nvPicPr>
            <p:cNvPr id="41" name="Kuva 40">
              <a:extLst>
                <a:ext uri="{FF2B5EF4-FFF2-40B4-BE49-F238E27FC236}">
                  <a16:creationId xmlns:a16="http://schemas.microsoft.com/office/drawing/2014/main" id="{830FD9C5-D215-A141-B215-2A8C21A8D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240542" y="3883674"/>
              <a:ext cx="641942" cy="690860"/>
            </a:xfrm>
            <a:prstGeom prst="rect">
              <a:avLst/>
            </a:prstGeom>
          </p:spPr>
        </p:pic>
      </p:grpSp>
      <p:sp>
        <p:nvSpPr>
          <p:cNvPr id="43" name="prosenttia vähemmän">
            <a:extLst>
              <a:ext uri="{FF2B5EF4-FFF2-40B4-BE49-F238E27FC236}">
                <a16:creationId xmlns:a16="http://schemas.microsoft.com/office/drawing/2014/main" id="{FBB7BEE7-80DB-4643-A0CF-181C89A62A13}"/>
              </a:ext>
            </a:extLst>
          </p:cNvPr>
          <p:cNvSpPr txBox="1"/>
          <p:nvPr/>
        </p:nvSpPr>
        <p:spPr>
          <a:xfrm>
            <a:off x="5196994" y="4522608"/>
            <a:ext cx="55086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6000" b="1" dirty="0"/>
              <a:t>-83%</a:t>
            </a:r>
          </a:p>
        </p:txBody>
      </p:sp>
    </p:spTree>
    <p:extLst>
      <p:ext uri="{BB962C8B-B14F-4D97-AF65-F5344CB8AC3E}">
        <p14:creationId xmlns:p14="http://schemas.microsoft.com/office/powerpoint/2010/main" val="2858179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Kuva 26" descr="Kuva, joka sisältää kohteen kuvakaappaus, Suorakaide, muotoilu&#10;&#10;Kuvaus luotu automaattisesti">
            <a:extLst>
              <a:ext uri="{FF2B5EF4-FFF2-40B4-BE49-F238E27FC236}">
                <a16:creationId xmlns:a16="http://schemas.microsoft.com/office/drawing/2014/main" id="{E68A70C4-0D78-31D6-6D6A-412D4595CF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33054" t="27111" r="9071" b="40074"/>
          <a:stretch/>
        </p:blipFill>
        <p:spPr>
          <a:xfrm>
            <a:off x="9169262" y="1430975"/>
            <a:ext cx="2326057" cy="728394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E8A4E88D-861B-B4B3-DB3A-723422B5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74604" y="6308725"/>
            <a:ext cx="410708" cy="290835"/>
          </a:xfrm>
        </p:spPr>
        <p:txBody>
          <a:bodyPr/>
          <a:lstStyle/>
          <a:p>
            <a:fld id="{61B51EF1-EEBD-5741-847E-4A86D917EFB0}" type="slidenum">
              <a:rPr lang="en-US" smtClean="0"/>
              <a:t>6</a:t>
            </a:fld>
            <a:endParaRPr lang="en-US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D88A737-E6F5-D17C-8BB1-4D5B160B6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890D-1430-2640-A84E-8E0525097B74}" type="datetime1">
              <a:rPr lang="fi-FI" smtClean="0"/>
              <a:t>5.9.2024</a:t>
            </a:fld>
            <a:endParaRPr lang="en-US" dirty="0"/>
          </a:p>
        </p:txBody>
      </p:sp>
      <p:pic>
        <p:nvPicPr>
          <p:cNvPr id="12" name="Kuva 11" descr="Kuva, joka sisältää kohteen kuvakaappaus, Suorakaide, muotoilu&#10;&#10;Kuvaus luotu automaattisesti">
            <a:extLst>
              <a:ext uri="{FF2B5EF4-FFF2-40B4-BE49-F238E27FC236}">
                <a16:creationId xmlns:a16="http://schemas.microsoft.com/office/drawing/2014/main" id="{435469CF-06BB-C972-0D34-6F220FFF1D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33054" t="27111" r="9071" b="40074"/>
          <a:stretch/>
        </p:blipFill>
        <p:spPr>
          <a:xfrm>
            <a:off x="4129602" y="1366598"/>
            <a:ext cx="2326057" cy="728394"/>
          </a:xfrm>
          <a:prstGeom prst="rect">
            <a:avLst/>
          </a:prstGeom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A82C5A9B-F75D-C00A-F204-F57F1D6CA075}"/>
              </a:ext>
            </a:extLst>
          </p:cNvPr>
          <p:cNvSpPr txBox="1"/>
          <p:nvPr/>
        </p:nvSpPr>
        <p:spPr>
          <a:xfrm>
            <a:off x="3826623" y="1540294"/>
            <a:ext cx="2812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Prevention</a:t>
            </a: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EA7A428F-1A21-7A2A-21C5-FA2466C83471}"/>
              </a:ext>
            </a:extLst>
          </p:cNvPr>
          <p:cNvSpPr/>
          <p:nvPr/>
        </p:nvSpPr>
        <p:spPr>
          <a:xfrm>
            <a:off x="6659104" y="848064"/>
            <a:ext cx="2326057" cy="191043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 err="1">
                <a:solidFill>
                  <a:schemeClr val="tx1"/>
                </a:solidFill>
              </a:rPr>
              <a:t>Emergency</a:t>
            </a:r>
            <a:r>
              <a:rPr lang="fi-FI" b="1" dirty="0">
                <a:solidFill>
                  <a:schemeClr val="tx1"/>
                </a:solidFill>
              </a:rPr>
              <a:t> </a:t>
            </a:r>
            <a:r>
              <a:rPr lang="fi-FI" b="1" dirty="0" err="1">
                <a:solidFill>
                  <a:schemeClr val="tx1"/>
                </a:solidFill>
              </a:rPr>
              <a:t>response</a:t>
            </a:r>
            <a:endParaRPr lang="fi-FI" b="1" dirty="0">
              <a:solidFill>
                <a:schemeClr val="tx1"/>
              </a:solidFill>
            </a:endParaRP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51CC9A36-2E7D-D4AB-457E-161A1E998984}"/>
              </a:ext>
            </a:extLst>
          </p:cNvPr>
          <p:cNvSpPr txBox="1"/>
          <p:nvPr/>
        </p:nvSpPr>
        <p:spPr>
          <a:xfrm>
            <a:off x="8926124" y="1603139"/>
            <a:ext cx="2812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Housing</a:t>
            </a: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 &amp; Support</a:t>
            </a:r>
          </a:p>
        </p:txBody>
      </p:sp>
      <p:pic>
        <p:nvPicPr>
          <p:cNvPr id="17" name="Kuva 16" descr="Kuva, joka sisältää kohteen kuvakaappaus, Suorakaide, muotoilu&#10;&#10;Kuvaus luotu automaattisesti">
            <a:extLst>
              <a:ext uri="{FF2B5EF4-FFF2-40B4-BE49-F238E27FC236}">
                <a16:creationId xmlns:a16="http://schemas.microsoft.com/office/drawing/2014/main" id="{646F29FF-7782-1824-FEFF-5CB335EBD3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33054" t="27111" r="9071" b="40074"/>
          <a:stretch/>
        </p:blipFill>
        <p:spPr>
          <a:xfrm>
            <a:off x="4106608" y="4044509"/>
            <a:ext cx="2399836" cy="2019855"/>
          </a:xfrm>
          <a:prstGeom prst="rect">
            <a:avLst/>
          </a:prstGeom>
        </p:spPr>
      </p:pic>
      <p:sp>
        <p:nvSpPr>
          <p:cNvPr id="19" name="Suorakulmio 18">
            <a:extLst>
              <a:ext uri="{FF2B5EF4-FFF2-40B4-BE49-F238E27FC236}">
                <a16:creationId xmlns:a16="http://schemas.microsoft.com/office/drawing/2014/main" id="{008D754C-31FD-72BB-5552-DE29ACC195A6}"/>
              </a:ext>
            </a:extLst>
          </p:cNvPr>
          <p:cNvSpPr/>
          <p:nvPr/>
        </p:nvSpPr>
        <p:spPr>
          <a:xfrm>
            <a:off x="6659105" y="4647257"/>
            <a:ext cx="2326056" cy="72839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 err="1">
                <a:solidFill>
                  <a:schemeClr val="tx1"/>
                </a:solidFill>
              </a:rPr>
              <a:t>Emergency</a:t>
            </a:r>
            <a:r>
              <a:rPr lang="fi-FI" b="1" dirty="0">
                <a:solidFill>
                  <a:schemeClr val="tx1"/>
                </a:solidFill>
              </a:rPr>
              <a:t> </a:t>
            </a:r>
            <a:r>
              <a:rPr lang="fi-FI" b="1" dirty="0" err="1">
                <a:solidFill>
                  <a:schemeClr val="tx1"/>
                </a:solidFill>
              </a:rPr>
              <a:t>response</a:t>
            </a:r>
            <a:endParaRPr lang="fi-FI" b="1" dirty="0">
              <a:solidFill>
                <a:schemeClr val="tx1"/>
              </a:solidFill>
            </a:endParaRPr>
          </a:p>
        </p:txBody>
      </p:sp>
      <p:pic>
        <p:nvPicPr>
          <p:cNvPr id="21" name="Kuva 20" descr="Kuva, joka sisältää kohteen kuvakaappaus, Suorakaide, muotoilu&#10;&#10;Kuvaus luotu automaattisesti">
            <a:extLst>
              <a:ext uri="{FF2B5EF4-FFF2-40B4-BE49-F238E27FC236}">
                <a16:creationId xmlns:a16="http://schemas.microsoft.com/office/drawing/2014/main" id="{8A9188B4-D18A-B6EA-EFD4-5B70F75020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33054" t="27111" r="9071" b="40074"/>
          <a:stretch/>
        </p:blipFill>
        <p:spPr>
          <a:xfrm>
            <a:off x="9187523" y="4044509"/>
            <a:ext cx="2399836" cy="2019855"/>
          </a:xfrm>
          <a:prstGeom prst="rect">
            <a:avLst/>
          </a:prstGeom>
        </p:spPr>
      </p:pic>
      <p:cxnSp>
        <p:nvCxnSpPr>
          <p:cNvPr id="23" name="Suora nuoliyhdysviiva 22">
            <a:extLst>
              <a:ext uri="{FF2B5EF4-FFF2-40B4-BE49-F238E27FC236}">
                <a16:creationId xmlns:a16="http://schemas.microsoft.com/office/drawing/2014/main" id="{2C817A86-B33E-B708-0F73-B994B879B5C5}"/>
              </a:ext>
            </a:extLst>
          </p:cNvPr>
          <p:cNvCxnSpPr>
            <a:cxnSpLocks/>
          </p:cNvCxnSpPr>
          <p:nvPr/>
        </p:nvCxnSpPr>
        <p:spPr>
          <a:xfrm flipV="1">
            <a:off x="4183530" y="3387618"/>
            <a:ext cx="7403829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kstiruutu 23">
            <a:extLst>
              <a:ext uri="{FF2B5EF4-FFF2-40B4-BE49-F238E27FC236}">
                <a16:creationId xmlns:a16="http://schemas.microsoft.com/office/drawing/2014/main" id="{67C35B4A-00ED-2F18-C3BA-A40466C99C3D}"/>
              </a:ext>
            </a:extLst>
          </p:cNvPr>
          <p:cNvSpPr txBox="1"/>
          <p:nvPr/>
        </p:nvSpPr>
        <p:spPr>
          <a:xfrm>
            <a:off x="3787391" y="4826788"/>
            <a:ext cx="2812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Prevention</a:t>
            </a: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AC318911-2D76-E5C7-B49D-6BDB7C8E0434}"/>
              </a:ext>
            </a:extLst>
          </p:cNvPr>
          <p:cNvSpPr txBox="1"/>
          <p:nvPr/>
        </p:nvSpPr>
        <p:spPr>
          <a:xfrm>
            <a:off x="9032213" y="4826788"/>
            <a:ext cx="2812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Housing</a:t>
            </a: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 &amp; Support</a:t>
            </a:r>
          </a:p>
        </p:txBody>
      </p:sp>
      <p:sp>
        <p:nvSpPr>
          <p:cNvPr id="28" name="Suorakulmio 27">
            <a:extLst>
              <a:ext uri="{FF2B5EF4-FFF2-40B4-BE49-F238E27FC236}">
                <a16:creationId xmlns:a16="http://schemas.microsoft.com/office/drawing/2014/main" id="{D70B3996-7B4F-83BC-D628-A2186D8C6B84}"/>
              </a:ext>
            </a:extLst>
          </p:cNvPr>
          <p:cNvSpPr/>
          <p:nvPr/>
        </p:nvSpPr>
        <p:spPr>
          <a:xfrm>
            <a:off x="6659104" y="848063"/>
            <a:ext cx="2326057" cy="19104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 err="1">
                <a:solidFill>
                  <a:schemeClr val="tx1"/>
                </a:solidFill>
              </a:rPr>
              <a:t>Emergency</a:t>
            </a:r>
            <a:r>
              <a:rPr lang="fi-FI" b="1" dirty="0">
                <a:solidFill>
                  <a:schemeClr val="tx1"/>
                </a:solidFill>
              </a:rPr>
              <a:t> </a:t>
            </a:r>
            <a:r>
              <a:rPr lang="fi-FI" b="1" dirty="0" err="1">
                <a:solidFill>
                  <a:schemeClr val="tx1"/>
                </a:solidFill>
              </a:rPr>
              <a:t>response</a:t>
            </a:r>
            <a:endParaRPr lang="fi-FI" b="1" dirty="0">
              <a:solidFill>
                <a:schemeClr val="tx1"/>
              </a:solidFill>
            </a:endParaRPr>
          </a:p>
        </p:txBody>
      </p:sp>
      <p:sp>
        <p:nvSpPr>
          <p:cNvPr id="29" name="Otsikko 4">
            <a:extLst>
              <a:ext uri="{FF2B5EF4-FFF2-40B4-BE49-F238E27FC236}">
                <a16:creationId xmlns:a16="http://schemas.microsoft.com/office/drawing/2014/main" id="{2880397F-F383-BBF0-913A-2542DBC62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464" y="440091"/>
            <a:ext cx="3973405" cy="1199448"/>
          </a:xfrm>
        </p:spPr>
        <p:txBody>
          <a:bodyPr>
            <a:normAutofit/>
          </a:bodyPr>
          <a:lstStyle/>
          <a:p>
            <a:r>
              <a:rPr lang="fi-FI" dirty="0" err="1"/>
              <a:t>Systemic</a:t>
            </a:r>
            <a:r>
              <a:rPr lang="fi-FI" dirty="0"/>
              <a:t> </a:t>
            </a:r>
            <a:r>
              <a:rPr lang="fi-FI" dirty="0" err="1"/>
              <a:t>Change</a:t>
            </a:r>
            <a:endParaRPr lang="fi-FI" dirty="0"/>
          </a:p>
        </p:txBody>
      </p:sp>
      <p:sp>
        <p:nvSpPr>
          <p:cNvPr id="33" name="Tekstiruutu 32">
            <a:extLst>
              <a:ext uri="{FF2B5EF4-FFF2-40B4-BE49-F238E27FC236}">
                <a16:creationId xmlns:a16="http://schemas.microsoft.com/office/drawing/2014/main" id="{749CD21D-9A0F-5D4E-CBA1-D8E0DE379D44}"/>
              </a:ext>
            </a:extLst>
          </p:cNvPr>
          <p:cNvSpPr txBox="1"/>
          <p:nvPr/>
        </p:nvSpPr>
        <p:spPr>
          <a:xfrm>
            <a:off x="1229757" y="1732592"/>
            <a:ext cx="17552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Finland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moved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34" name="Tekstiruutu 33">
            <a:extLst>
              <a:ext uri="{FF2B5EF4-FFF2-40B4-BE49-F238E27FC236}">
                <a16:creationId xmlns:a16="http://schemas.microsoft.com/office/drawing/2014/main" id="{7DA61938-7A01-AFCF-B79D-CE5D48A879B6}"/>
              </a:ext>
            </a:extLst>
          </p:cNvPr>
          <p:cNvSpPr txBox="1"/>
          <p:nvPr/>
        </p:nvSpPr>
        <p:spPr>
          <a:xfrm>
            <a:off x="1229757" y="4796010"/>
            <a:ext cx="1478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…to </a:t>
            </a: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366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Sisällön paikkamerkki 5" descr="Y-säätiön asunnottomuusohjelmat aikajanalla: Paavo 1 2008–2011, Paavo 2 2012–2015, Aune 2016–2019, Uusi ohjelma 2020.">
            <a:extLst>
              <a:ext uri="{FF2B5EF4-FFF2-40B4-BE49-F238E27FC236}">
                <a16:creationId xmlns:a16="http://schemas.microsoft.com/office/drawing/2014/main" id="{EFFD8374-41D3-8ECC-525F-AE08391B3E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5725587"/>
              </p:ext>
            </p:extLst>
          </p:nvPr>
        </p:nvGraphicFramePr>
        <p:xfrm>
          <a:off x="595781" y="727399"/>
          <a:ext cx="10972800" cy="4284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kstiruutu 3">
            <a:extLst>
              <a:ext uri="{FF2B5EF4-FFF2-40B4-BE49-F238E27FC236}">
                <a16:creationId xmlns:a16="http://schemas.microsoft.com/office/drawing/2014/main" id="{864BD78E-11C2-189A-2156-EA45DC80800B}"/>
              </a:ext>
            </a:extLst>
          </p:cNvPr>
          <p:cNvSpPr txBox="1"/>
          <p:nvPr/>
        </p:nvSpPr>
        <p:spPr>
          <a:xfrm>
            <a:off x="667808" y="3702944"/>
            <a:ext cx="19688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Housing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First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–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principle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was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introduced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: no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shelters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but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homes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with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own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rental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agreements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. 2 143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new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flats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total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14C7FF8D-2181-8009-BA32-07E88349A54E}"/>
              </a:ext>
            </a:extLst>
          </p:cNvPr>
          <p:cNvSpPr txBox="1"/>
          <p:nvPr/>
        </p:nvSpPr>
        <p:spPr>
          <a:xfrm>
            <a:off x="2817647" y="3703904"/>
            <a:ext cx="18842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3 523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flats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for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people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experiencing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homelessness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. 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Professionals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experts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by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experience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were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hired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D7AE710E-B78F-B849-C025-076F3C9E9B3C}"/>
              </a:ext>
            </a:extLst>
          </p:cNvPr>
          <p:cNvSpPr txBox="1"/>
          <p:nvPr/>
        </p:nvSpPr>
        <p:spPr>
          <a:xfrm>
            <a:off x="4766998" y="3695986"/>
            <a:ext cx="21398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Programme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concentrated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on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preventing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homelessness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special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groups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Expertise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by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experience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has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become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established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as a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part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homelessness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work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43C2520A-1B65-C712-51CC-830F7069B5C7}"/>
              </a:ext>
            </a:extLst>
          </p:cNvPr>
          <p:cNvSpPr txBox="1"/>
          <p:nvPr/>
        </p:nvSpPr>
        <p:spPr>
          <a:xfrm>
            <a:off x="6971945" y="3695986"/>
            <a:ext cx="17903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Cooperation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programme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aims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to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halve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homelessness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by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end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of 2023. </a:t>
            </a:r>
            <a:b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programme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emphasizes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responsibility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i-FI" sz="1600" dirty="0" err="1">
                <a:ea typeface="Open Sans" panose="020B0606030504020204" pitchFamily="34" charset="0"/>
                <a:cs typeface="Open Sans" panose="020B0606030504020204" pitchFamily="34" charset="0"/>
              </a:rPr>
              <a:t>municipalities</a:t>
            </a:r>
            <a:r>
              <a:rPr lang="fi-FI" sz="1600" dirty="0"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8" name="Otsikko 3">
            <a:extLst>
              <a:ext uri="{FF2B5EF4-FFF2-40B4-BE49-F238E27FC236}">
                <a16:creationId xmlns:a16="http://schemas.microsoft.com/office/drawing/2014/main" id="{86EEF708-C741-6E46-4AD0-170B19235C3D}"/>
              </a:ext>
            </a:extLst>
          </p:cNvPr>
          <p:cNvSpPr txBox="1">
            <a:spLocks/>
          </p:cNvSpPr>
          <p:nvPr/>
        </p:nvSpPr>
        <p:spPr>
          <a:xfrm>
            <a:off x="685563" y="387900"/>
            <a:ext cx="10995025" cy="6468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spc="-1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National Homelessness Programmes</a:t>
            </a:r>
            <a:endParaRPr lang="fi-FI" dirty="0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7D6C3874-74E0-FFBD-AEE1-8825FAC4128B}"/>
              </a:ext>
            </a:extLst>
          </p:cNvPr>
          <p:cNvSpPr txBox="1"/>
          <p:nvPr/>
        </p:nvSpPr>
        <p:spPr>
          <a:xfrm>
            <a:off x="8827377" y="3695985"/>
            <a:ext cx="1967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a typeface="Open Sans" panose="020B0606030504020204" pitchFamily="34" charset="0"/>
                <a:cs typeface="Open Sans" panose="020B0606030504020204" pitchFamily="34" charset="0"/>
              </a:rPr>
              <a:t>Ending long term homelessness by 2027.</a:t>
            </a:r>
            <a:endParaRPr lang="fi-FI" sz="16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4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/>
      <p:bldP spid="5" grpId="0"/>
      <p:bldP spid="6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54B29C98-3237-4409-726A-B98CE5827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1EF1-EEBD-5741-847E-4A86D917EFB0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DD1F21A-3BD9-9E21-8544-FC97069E4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2151C-1A86-7C40-90FD-F24F421D6E93}" type="datetime1">
              <a:rPr lang="fi-FI" smtClean="0"/>
              <a:t>5.9.2024</a:t>
            </a:fld>
            <a:endParaRPr lang="en-US" dirty="0"/>
          </a:p>
        </p:txBody>
      </p:sp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3F0AC67D-5FC6-6459-A8E3-FE6688525BA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9790" b="979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EE956BF1-53CE-6823-D2B7-93E26EFEED4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5325" y="1867270"/>
            <a:ext cx="5331058" cy="3734400"/>
          </a:xfrm>
        </p:spPr>
        <p:txBody>
          <a:bodyPr>
            <a:normAutofit/>
          </a:bodyPr>
          <a:lstStyle/>
          <a:p>
            <a:pPr marL="0" indent="0">
              <a:buClr>
                <a:srgbClr val="92D050"/>
              </a:buClr>
              <a:buNone/>
            </a:pPr>
            <a:r>
              <a:rPr lang="en-US" b="1" dirty="0"/>
              <a:t>On a society level</a:t>
            </a:r>
          </a:p>
          <a:p>
            <a:pPr marL="457200" indent="-457200">
              <a:buClr>
                <a:srgbClr val="92D050"/>
              </a:buClr>
              <a:buFont typeface="+mj-lt"/>
              <a:buAutoNum type="arabicPeriod"/>
            </a:pPr>
            <a:r>
              <a:rPr lang="en-US" dirty="0"/>
              <a:t>Affordable social housing </a:t>
            </a:r>
            <a:br>
              <a:rPr lang="en-US" dirty="0"/>
            </a:br>
            <a:r>
              <a:rPr lang="en-US" dirty="0"/>
              <a:t>(structural prevention)                           (Now 13 % of total housing stock)</a:t>
            </a:r>
          </a:p>
          <a:p>
            <a:pPr marL="457200" indent="-457200">
              <a:buClr>
                <a:srgbClr val="92D050"/>
              </a:buClr>
              <a:buFont typeface="+mj-lt"/>
              <a:buAutoNum type="arabicPeriod"/>
            </a:pPr>
            <a:r>
              <a:rPr lang="en-US" dirty="0"/>
              <a:t>General housing benefit</a:t>
            </a:r>
          </a:p>
          <a:p>
            <a:pPr marL="457200" indent="-457200">
              <a:buClr>
                <a:srgbClr val="92D050"/>
              </a:buClr>
              <a:buFont typeface="+mj-lt"/>
              <a:buAutoNum type="arabicPeriod"/>
            </a:pPr>
            <a:r>
              <a:rPr lang="en-US" dirty="0"/>
              <a:t>Implementation of Housing First</a:t>
            </a:r>
          </a:p>
          <a:p>
            <a:pPr lvl="1">
              <a:buClr>
                <a:srgbClr val="92D050"/>
              </a:buClr>
            </a:pPr>
            <a:r>
              <a:rPr lang="en-US" dirty="0"/>
              <a:t>Wide partnership</a:t>
            </a:r>
          </a:p>
          <a:p>
            <a:pPr lvl="1">
              <a:buClr>
                <a:srgbClr val="92D050"/>
              </a:buClr>
            </a:pPr>
            <a:r>
              <a:rPr lang="en-US" dirty="0"/>
              <a:t>Concrete quantitative goals</a:t>
            </a:r>
          </a:p>
          <a:p>
            <a:pPr>
              <a:buClr>
                <a:srgbClr val="92D050"/>
              </a:buClr>
            </a:pPr>
            <a:endParaRPr lang="fi-FI" dirty="0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E562725A-DD70-A841-534B-1048D5ABD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0" y="562677"/>
            <a:ext cx="5792897" cy="1199448"/>
          </a:xfrm>
        </p:spPr>
        <p:txBody>
          <a:bodyPr>
            <a:noAutofit/>
          </a:bodyPr>
          <a:lstStyle/>
          <a:p>
            <a:r>
              <a:rPr lang="en-US" dirty="0"/>
              <a:t>Critical elements of </a:t>
            </a:r>
            <a:br>
              <a:rPr lang="en-US" dirty="0"/>
            </a:br>
            <a:r>
              <a:rPr lang="en-US" dirty="0"/>
              <a:t>ending homelessness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30289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36511E14-0136-4B80-A899-71AF28E25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1664021"/>
            <a:ext cx="5424873" cy="4283781"/>
          </a:xfrm>
        </p:spPr>
        <p:txBody>
          <a:bodyPr/>
          <a:lstStyle/>
          <a:p>
            <a:pPr marL="0" indent="0">
              <a:buNone/>
            </a:pPr>
            <a:r>
              <a:rPr lang="fi-FI" b="1" dirty="0">
                <a:latin typeface="+mn-lt"/>
              </a:rPr>
              <a:t>On an </a:t>
            </a:r>
            <a:r>
              <a:rPr lang="fi-FI" b="1" dirty="0" err="1">
                <a:latin typeface="+mn-lt"/>
              </a:rPr>
              <a:t>individual</a:t>
            </a:r>
            <a:r>
              <a:rPr lang="fi-FI" b="1" dirty="0">
                <a:latin typeface="+mn-lt"/>
              </a:rPr>
              <a:t> </a:t>
            </a:r>
            <a:r>
              <a:rPr lang="fi-FI" b="1" dirty="0" err="1">
                <a:latin typeface="+mn-lt"/>
              </a:rPr>
              <a:t>level</a:t>
            </a:r>
            <a:endParaRPr lang="fi-FI" b="1" dirty="0">
              <a:latin typeface="+mn-lt"/>
            </a:endParaRPr>
          </a:p>
          <a:p>
            <a:pPr marL="0" indent="0">
              <a:buNone/>
            </a:pPr>
            <a:endParaRPr lang="fi-FI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fi-FI" dirty="0" err="1">
                <a:latin typeface="+mn-lt"/>
              </a:rPr>
              <a:t>Housing</a:t>
            </a:r>
            <a:r>
              <a:rPr lang="fi-FI" dirty="0">
                <a:latin typeface="+mn-lt"/>
              </a:rPr>
              <a:t> </a:t>
            </a:r>
            <a:r>
              <a:rPr lang="fi-FI" dirty="0" err="1">
                <a:latin typeface="+mn-lt"/>
              </a:rPr>
              <a:t>First</a:t>
            </a:r>
            <a:r>
              <a:rPr lang="fi-FI" dirty="0">
                <a:latin typeface="+mn-lt"/>
              </a:rPr>
              <a:t> as a </a:t>
            </a:r>
            <a:r>
              <a:rPr lang="fi-FI" dirty="0" err="1">
                <a:latin typeface="+mn-lt"/>
              </a:rPr>
              <a:t>mainstream</a:t>
            </a:r>
            <a:r>
              <a:rPr lang="fi-FI" dirty="0">
                <a:latin typeface="+mn-lt"/>
              </a:rPr>
              <a:t> </a:t>
            </a:r>
            <a:r>
              <a:rPr lang="fi-FI" dirty="0" err="1">
                <a:latin typeface="+mn-lt"/>
              </a:rPr>
              <a:t>policy</a:t>
            </a:r>
            <a:endParaRPr lang="fi-FI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endParaRPr lang="fi-FI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fi-FI" dirty="0" err="1">
                <a:latin typeface="+mn-lt"/>
              </a:rPr>
              <a:t>Permanent</a:t>
            </a:r>
            <a:r>
              <a:rPr lang="fi-FI" dirty="0">
                <a:latin typeface="+mn-lt"/>
              </a:rPr>
              <a:t> </a:t>
            </a:r>
            <a:r>
              <a:rPr lang="fi-FI" dirty="0" err="1">
                <a:latin typeface="+mn-lt"/>
              </a:rPr>
              <a:t>housing</a:t>
            </a:r>
            <a:r>
              <a:rPr lang="fi-FI" dirty="0">
                <a:latin typeface="+mn-lt"/>
              </a:rPr>
              <a:t> </a:t>
            </a:r>
            <a:r>
              <a:rPr lang="fi-FI" dirty="0" err="1">
                <a:latin typeface="+mn-lt"/>
              </a:rPr>
              <a:t>solutions</a:t>
            </a:r>
            <a:r>
              <a:rPr lang="fi-FI" dirty="0">
                <a:latin typeface="+mn-lt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endParaRPr lang="fi-FI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fi-FI" dirty="0" err="1">
                <a:latin typeface="+mn-lt"/>
              </a:rPr>
              <a:t>Alternative</a:t>
            </a:r>
            <a:r>
              <a:rPr lang="fi-FI" dirty="0">
                <a:latin typeface="+mn-lt"/>
              </a:rPr>
              <a:t> </a:t>
            </a:r>
            <a:r>
              <a:rPr lang="fi-FI" dirty="0" err="1">
                <a:latin typeface="+mn-lt"/>
              </a:rPr>
              <a:t>housing</a:t>
            </a:r>
            <a:r>
              <a:rPr lang="fi-FI" dirty="0">
                <a:latin typeface="+mn-lt"/>
              </a:rPr>
              <a:t> </a:t>
            </a:r>
            <a:r>
              <a:rPr lang="fi-FI" dirty="0" err="1">
                <a:latin typeface="+mn-lt"/>
              </a:rPr>
              <a:t>solutions</a:t>
            </a:r>
            <a:r>
              <a:rPr lang="fi-FI" dirty="0">
                <a:latin typeface="+mn-lt"/>
              </a:rPr>
              <a:t> and </a:t>
            </a:r>
            <a:r>
              <a:rPr lang="fi-FI" dirty="0" err="1">
                <a:latin typeface="+mn-lt"/>
              </a:rPr>
              <a:t>tailor</a:t>
            </a:r>
            <a:r>
              <a:rPr lang="fi-FI" dirty="0">
                <a:latin typeface="+mn-lt"/>
              </a:rPr>
              <a:t>-made </a:t>
            </a:r>
            <a:r>
              <a:rPr lang="fi-FI" dirty="0" err="1">
                <a:latin typeface="+mn-lt"/>
              </a:rPr>
              <a:t>support</a:t>
            </a:r>
            <a:r>
              <a:rPr lang="fi-FI" dirty="0">
                <a:latin typeface="+mn-lt"/>
              </a:rPr>
              <a:t> </a:t>
            </a:r>
          </a:p>
          <a:p>
            <a:pPr>
              <a:buFont typeface="+mj-lt"/>
              <a:buAutoNum type="arabicPeriod"/>
            </a:pPr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6D81FAC8-897C-4CA0-9DB8-6ED8DC42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8701"/>
            <a:ext cx="10534022" cy="1143000"/>
          </a:xfrm>
        </p:spPr>
        <p:txBody>
          <a:bodyPr/>
          <a:lstStyle/>
          <a:p>
            <a:r>
              <a:rPr lang="fi-FI" b="1" dirty="0">
                <a:latin typeface="+mj-lt"/>
              </a:rPr>
              <a:t>Critical </a:t>
            </a:r>
            <a:r>
              <a:rPr lang="fi-FI" b="1" dirty="0" err="1">
                <a:latin typeface="+mj-lt"/>
              </a:rPr>
              <a:t>elements</a:t>
            </a:r>
            <a:r>
              <a:rPr lang="fi-FI" b="1" dirty="0">
                <a:latin typeface="+mj-lt"/>
              </a:rPr>
              <a:t> of </a:t>
            </a:r>
            <a:r>
              <a:rPr lang="fi-FI" b="1" dirty="0" err="1">
                <a:latin typeface="+mj-lt"/>
              </a:rPr>
              <a:t>ending</a:t>
            </a:r>
            <a:r>
              <a:rPr lang="fi-FI" b="1" dirty="0">
                <a:latin typeface="+mj-lt"/>
              </a:rPr>
              <a:t> </a:t>
            </a:r>
            <a:r>
              <a:rPr lang="fi-FI" b="1" dirty="0" err="1">
                <a:latin typeface="+mj-lt"/>
              </a:rPr>
              <a:t>homelessness</a:t>
            </a:r>
            <a:endParaRPr lang="fi-FI" dirty="0">
              <a:latin typeface="+mj-lt"/>
            </a:endParaRP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FC896A2C-6F87-44A5-A329-9F7FAFD90F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57529" y="2231819"/>
            <a:ext cx="5621757" cy="3148184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0C02A57A-1F08-4C1A-8D9F-CAF22A635D9F}"/>
              </a:ext>
            </a:extLst>
          </p:cNvPr>
          <p:cNvSpPr txBox="1"/>
          <p:nvPr/>
        </p:nvSpPr>
        <p:spPr>
          <a:xfrm>
            <a:off x="9660835" y="5670668"/>
            <a:ext cx="2531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Sillanpirtti 2, Helsinki</a:t>
            </a:r>
          </a:p>
        </p:txBody>
      </p:sp>
    </p:spTree>
    <p:extLst>
      <p:ext uri="{BB962C8B-B14F-4D97-AF65-F5344CB8AC3E}">
        <p14:creationId xmlns:p14="http://schemas.microsoft.com/office/powerpoint/2010/main" val="299837994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ema">
  <a:themeElements>
    <a:clrScheme name="Y-Säätiö">
      <a:dk1>
        <a:srgbClr val="0F0F0F"/>
      </a:dk1>
      <a:lt1>
        <a:srgbClr val="FFFCF2"/>
      </a:lt1>
      <a:dk2>
        <a:srgbClr val="0F0F0F"/>
      </a:dk2>
      <a:lt2>
        <a:srgbClr val="FFFCF2"/>
      </a:lt2>
      <a:accent1>
        <a:srgbClr val="B7CDDB"/>
      </a:accent1>
      <a:accent2>
        <a:srgbClr val="537997"/>
      </a:accent2>
      <a:accent3>
        <a:srgbClr val="224565"/>
      </a:accent3>
      <a:accent4>
        <a:srgbClr val="8CD280"/>
      </a:accent4>
      <a:accent5>
        <a:srgbClr val="47885E"/>
      </a:accent5>
      <a:accent6>
        <a:srgbClr val="245847"/>
      </a:accent6>
      <a:hlink>
        <a:srgbClr val="89A9C0"/>
      </a:hlink>
      <a:folHlink>
        <a:srgbClr val="47885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2400"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30102_Y-Säätiö_PowerPoint-pohja" id="{6703190E-A288-894E-BA55-5C50F462DB29}" vid="{B0B36E2C-5BAE-F742-8D5E-BFE49E0D0E6E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1384</TotalTime>
  <Words>845</Words>
  <Application>Microsoft Office PowerPoint</Application>
  <PresentationFormat>Laajakuva</PresentationFormat>
  <Paragraphs>162</Paragraphs>
  <Slides>17</Slides>
  <Notes>3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23" baseType="lpstr">
      <vt:lpstr>Arial</vt:lpstr>
      <vt:lpstr>Calibri</vt:lpstr>
      <vt:lpstr>Dosis</vt:lpstr>
      <vt:lpstr>Open Sans</vt:lpstr>
      <vt:lpstr>Wingdings</vt:lpstr>
      <vt:lpstr>1_Office-teema</vt:lpstr>
      <vt:lpstr>Housing vulnerable groups in Finland</vt:lpstr>
      <vt:lpstr>PowerPoint-esitys</vt:lpstr>
      <vt:lpstr>    Homelessness in Europe</vt:lpstr>
      <vt:lpstr>Homelessness in Finland 1987-2023</vt:lpstr>
      <vt:lpstr>Homelessness has decreased in Finland </vt:lpstr>
      <vt:lpstr>Systemic Change</vt:lpstr>
      <vt:lpstr>PowerPoint-esitys</vt:lpstr>
      <vt:lpstr>Critical elements of  ending homelessness</vt:lpstr>
      <vt:lpstr>Critical elements of ending homelessness</vt:lpstr>
      <vt:lpstr>Subsidized housing in Finland</vt:lpstr>
      <vt:lpstr>Funding for subsidized housing </vt:lpstr>
      <vt:lpstr>Subsidized housing stock is regulated by Ara</vt:lpstr>
      <vt:lpstr>An example, Y-Säätiö Building Affordable Rental Houses with 90 apartments    </vt:lpstr>
      <vt:lpstr>How can a homeless person pay  for rent and services?</vt:lpstr>
      <vt:lpstr>With Housing First Helsinki has more or less ended street homelessness</vt:lpstr>
      <vt:lpstr>Ending homelessness is a cost-effective and profitable use of public finances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End Homelessness</dc:title>
  <dc:creator>Teija Ojankoski</dc:creator>
  <cp:lastModifiedBy>Teija Ojankoski</cp:lastModifiedBy>
  <cp:revision>19</cp:revision>
  <dcterms:created xsi:type="dcterms:W3CDTF">2023-03-21T05:55:01Z</dcterms:created>
  <dcterms:modified xsi:type="dcterms:W3CDTF">2024-09-05T11:15:46Z</dcterms:modified>
</cp:coreProperties>
</file>