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Raleway"/>
      <p:regular r:id="rId33"/>
      <p:bold r:id="rId34"/>
      <p:italic r:id="rId35"/>
      <p:boldItalic r:id="rId36"/>
    </p:embeddedFont>
    <p:embeddedFont>
      <p:font typeface="Lato"/>
      <p:regular r:id="rId37"/>
      <p:bold r:id="rId38"/>
      <p:italic r:id="rId39"/>
      <p:boldItalic r:id="rId40"/>
    </p:embeddedFont>
    <p:embeddedFont>
      <p:font typeface="Fira Sans"/>
      <p:regular r:id="rId41"/>
      <p:bold r:id="rId42"/>
      <p:italic r:id="rId43"/>
      <p:boldItalic r:id="rId44"/>
    </p:embeddedFont>
    <p:embeddedFont>
      <p:font typeface="Raleway Medium"/>
      <p:regular r:id="rId45"/>
      <p:bold r:id="rId46"/>
      <p:italic r:id="rId47"/>
      <p:boldItalic r:id="rId48"/>
    </p:embeddedFont>
    <p:embeddedFont>
      <p:font typeface="Helvetica Neue Light"/>
      <p:regular r:id="rId49"/>
      <p:bold r:id="rId50"/>
      <p:italic r:id="rId51"/>
      <p:boldItalic r:id="rId52"/>
    </p:embeddedFont>
    <p:embeddedFont>
      <p:font typeface="Oswald"/>
      <p:regular r:id="rId53"/>
      <p:bold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55" roundtripDataSignature="AMtx7mhyWV5J3C4LIathRJV7PtrJSlpi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1BDC7C67-B6A6-4E1E-AFC3-EE8BB2DF0CAF}">
  <a:tblStyle styleId="{1BDC7C67-B6A6-4E1E-AFC3-EE8BB2DF0CAF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boldItalic.fntdata"/><Relationship Id="rId42" Type="http://schemas.openxmlformats.org/officeDocument/2006/relationships/font" Target="fonts/FiraSans-bold.fntdata"/><Relationship Id="rId41" Type="http://schemas.openxmlformats.org/officeDocument/2006/relationships/font" Target="fonts/FiraSans-regular.fntdata"/><Relationship Id="rId44" Type="http://schemas.openxmlformats.org/officeDocument/2006/relationships/font" Target="fonts/FiraSans-boldItalic.fntdata"/><Relationship Id="rId43" Type="http://schemas.openxmlformats.org/officeDocument/2006/relationships/font" Target="fonts/FiraSans-italic.fntdata"/><Relationship Id="rId46" Type="http://schemas.openxmlformats.org/officeDocument/2006/relationships/font" Target="fonts/RalewayMedium-bold.fntdata"/><Relationship Id="rId45" Type="http://schemas.openxmlformats.org/officeDocument/2006/relationships/font" Target="fonts/RalewayMedium-regular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alewayMedium-boldItalic.fntdata"/><Relationship Id="rId47" Type="http://schemas.openxmlformats.org/officeDocument/2006/relationships/font" Target="fonts/RalewayMedium-italic.fntdata"/><Relationship Id="rId49" Type="http://schemas.openxmlformats.org/officeDocument/2006/relationships/font" Target="fonts/HelveticaNeueLight-regular.fntdata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font" Target="fonts/Raleway-regular.fntdata"/><Relationship Id="rId32" Type="http://schemas.openxmlformats.org/officeDocument/2006/relationships/slide" Target="slides/slide26.xml"/><Relationship Id="rId35" Type="http://schemas.openxmlformats.org/officeDocument/2006/relationships/font" Target="fonts/Raleway-italic.fntdata"/><Relationship Id="rId34" Type="http://schemas.openxmlformats.org/officeDocument/2006/relationships/font" Target="fonts/Raleway-bold.fntdata"/><Relationship Id="rId37" Type="http://schemas.openxmlformats.org/officeDocument/2006/relationships/font" Target="fonts/Lato-regular.fntdata"/><Relationship Id="rId36" Type="http://schemas.openxmlformats.org/officeDocument/2006/relationships/font" Target="fonts/Raleway-boldItalic.fntdata"/><Relationship Id="rId39" Type="http://schemas.openxmlformats.org/officeDocument/2006/relationships/font" Target="fonts/Lato-italic.fntdata"/><Relationship Id="rId38" Type="http://schemas.openxmlformats.org/officeDocument/2006/relationships/font" Target="fonts/Lato-bold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HelveticaNeueLight-italic.fntdata"/><Relationship Id="rId50" Type="http://schemas.openxmlformats.org/officeDocument/2006/relationships/font" Target="fonts/HelveticaNeueLight-bold.fntdata"/><Relationship Id="rId53" Type="http://schemas.openxmlformats.org/officeDocument/2006/relationships/font" Target="fonts/Oswald-regular.fntdata"/><Relationship Id="rId52" Type="http://schemas.openxmlformats.org/officeDocument/2006/relationships/font" Target="fonts/HelveticaNeueLight-boldItalic.fntdata"/><Relationship Id="rId11" Type="http://schemas.openxmlformats.org/officeDocument/2006/relationships/slide" Target="slides/slide5.xml"/><Relationship Id="rId55" Type="http://customschemas.google.com/relationships/presentationmetadata" Target="metadata"/><Relationship Id="rId10" Type="http://schemas.openxmlformats.org/officeDocument/2006/relationships/slide" Target="slides/slide4.xml"/><Relationship Id="rId54" Type="http://schemas.openxmlformats.org/officeDocument/2006/relationships/font" Target="fonts/Oswald-bold.fntdata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71" name="Google Shape;71;p1:notes"/>
          <p:cNvSpPr/>
          <p:nvPr>
            <p:ph idx="2" type="sldImg"/>
          </p:nvPr>
        </p:nvSpPr>
        <p:spPr>
          <a:xfrm>
            <a:off x="134940" y="686475"/>
            <a:ext cx="65883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4" name="Google Shape;174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4" name="Google Shape;184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8" name="Google Shape;198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2" name="Google Shape;21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4" name="Google Shape;22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3" name="Google Shape;243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19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252" name="Google Shape;252;p19:notes"/>
          <p:cNvSpPr/>
          <p:nvPr>
            <p:ph idx="2" type="sldImg"/>
          </p:nvPr>
        </p:nvSpPr>
        <p:spPr>
          <a:xfrm>
            <a:off x="134940" y="686475"/>
            <a:ext cx="6588300" cy="3428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2" name="Google Shape;262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2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1" name="Google Shape;27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2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378" name="Google Shape;378;p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:notes"/>
          <p:cNvSpPr txBox="1"/>
          <p:nvPr>
            <p:ph idx="1" type="body"/>
          </p:nvPr>
        </p:nvSpPr>
        <p:spPr>
          <a:xfrm>
            <a:off x="685494" y="4342944"/>
            <a:ext cx="5487000" cy="41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3050" lIns="86100" spcFirstLastPara="1" rIns="86100" wrap="square" tIns="430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/>
          </a:p>
        </p:txBody>
      </p:sp>
      <p:sp>
        <p:nvSpPr>
          <p:cNvPr id="400" name="Google Shape;400;p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1" name="Google Shape;411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9" name="Google Shape;41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37" name="Google Shape;437;p2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9" name="Google Shape;119;p5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6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" name="Google Shape;15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" name="Google Shape;15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6" name="Google Shape;16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7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6" name="Google Shape;46;p37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7" name="Google Shape;47;p37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8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1" name="Google Shape;51;p3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9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4" name="Google Shape;54;p39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5" name="Google Shape;55;p3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 1">
  <p:cSld name="TITLE_AND_BODY_2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41"/>
          <p:cNvSpPr/>
          <p:nvPr>
            <p:ph idx="2" type="pic"/>
          </p:nvPr>
        </p:nvSpPr>
        <p:spPr>
          <a:xfrm>
            <a:off x="1129605" y="334863"/>
            <a:ext cx="6876000" cy="3120900"/>
          </a:xfrm>
          <a:prstGeom prst="rect">
            <a:avLst/>
          </a:prstGeom>
          <a:noFill/>
          <a:ln>
            <a:noFill/>
          </a:ln>
        </p:spPr>
      </p:sp>
      <p:sp>
        <p:nvSpPr>
          <p:cNvPr id="60" name="Google Shape;60;p41"/>
          <p:cNvSpPr txBox="1"/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61" name="Google Shape;61;p41"/>
          <p:cNvSpPr txBox="1"/>
          <p:nvPr>
            <p:ph idx="1" type="body"/>
          </p:nvPr>
        </p:nvSpPr>
        <p:spPr>
          <a:xfrm>
            <a:off x="892969" y="4319736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2" name="Google Shape;62;p41"/>
          <p:cNvSpPr txBox="1"/>
          <p:nvPr>
            <p:ph idx="12" type="sldNum"/>
          </p:nvPr>
        </p:nvSpPr>
        <p:spPr>
          <a:xfrm>
            <a:off x="4437983" y="4875609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 2">
  <p:cSld name="TITLE_AND_BODY_3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42"/>
          <p:cNvSpPr/>
          <p:nvPr>
            <p:ph idx="2" type="pic"/>
          </p:nvPr>
        </p:nvSpPr>
        <p:spPr>
          <a:xfrm>
            <a:off x="1129605" y="334863"/>
            <a:ext cx="6876000" cy="3120900"/>
          </a:xfrm>
          <a:prstGeom prst="rect">
            <a:avLst/>
          </a:prstGeom>
          <a:noFill/>
          <a:ln>
            <a:noFill/>
          </a:ln>
        </p:spPr>
      </p:sp>
      <p:sp>
        <p:nvSpPr>
          <p:cNvPr id="65" name="Google Shape;65;p42"/>
          <p:cNvSpPr txBox="1"/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66" name="Google Shape;66;p42"/>
          <p:cNvSpPr txBox="1"/>
          <p:nvPr>
            <p:ph idx="1" type="body"/>
          </p:nvPr>
        </p:nvSpPr>
        <p:spPr>
          <a:xfrm>
            <a:off x="892969" y="4319736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67" name="Google Shape;67;p42"/>
          <p:cNvSpPr txBox="1"/>
          <p:nvPr>
            <p:ph idx="12" type="sldNum"/>
          </p:nvPr>
        </p:nvSpPr>
        <p:spPr>
          <a:xfrm>
            <a:off x="4437983" y="4875609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  <p:pic>
        <p:nvPicPr>
          <p:cNvPr descr="PDM_Royez_2010 Planches_A1-1.jpg" id="68" name="Google Shape;68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52928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Horizontale">
  <p:cSld name="TITLE_AND_BODY_1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9"/>
          <p:cNvSpPr/>
          <p:nvPr>
            <p:ph idx="2" type="pic"/>
          </p:nvPr>
        </p:nvSpPr>
        <p:spPr>
          <a:xfrm>
            <a:off x="1129605" y="334863"/>
            <a:ext cx="6876000" cy="3120900"/>
          </a:xfrm>
          <a:prstGeom prst="rect">
            <a:avLst/>
          </a:prstGeom>
          <a:noFill/>
          <a:ln>
            <a:noFill/>
          </a:ln>
        </p:spPr>
      </p:sp>
      <p:sp>
        <p:nvSpPr>
          <p:cNvPr id="15" name="Google Shape;15;p29"/>
          <p:cNvSpPr txBox="1"/>
          <p:nvPr>
            <p:ph type="title"/>
          </p:nvPr>
        </p:nvSpPr>
        <p:spPr>
          <a:xfrm>
            <a:off x="892969" y="3542854"/>
            <a:ext cx="7358100" cy="750000"/>
          </a:xfrm>
          <a:prstGeom prst="rect">
            <a:avLst/>
          </a:prstGeom>
          <a:noFill/>
          <a:ln>
            <a:noFill/>
          </a:ln>
        </p:spPr>
        <p:txBody>
          <a:bodyPr anchorCtr="0" anchor="b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16" name="Google Shape;16;p29"/>
          <p:cNvSpPr txBox="1"/>
          <p:nvPr>
            <p:ph idx="1" type="body"/>
          </p:nvPr>
        </p:nvSpPr>
        <p:spPr>
          <a:xfrm>
            <a:off x="892969" y="4319736"/>
            <a:ext cx="7358100" cy="5961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Helvetica Neue Light"/>
              <a:buNone/>
              <a:defRPr sz="2100"/>
            </a:lvl5pPr>
            <a:lvl6pPr indent="-285750" lvl="5" marL="27432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6pPr>
            <a:lvl7pPr indent="-285750" lvl="6" marL="32004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7pPr>
            <a:lvl8pPr indent="-285750" lvl="7" marL="36576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8pPr>
            <a:lvl9pPr indent="-285750" lvl="8" marL="4114800" algn="l">
              <a:lnSpc>
                <a:spcPct val="100000"/>
              </a:lnSpc>
              <a:spcBef>
                <a:spcPts val="2700"/>
              </a:spcBef>
              <a:spcAft>
                <a:spcPts val="0"/>
              </a:spcAft>
              <a:buClr>
                <a:srgbClr val="000000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7" name="Google Shape;17;p29"/>
          <p:cNvSpPr txBox="1"/>
          <p:nvPr>
            <p:ph idx="12" type="sldNum"/>
          </p:nvPr>
        </p:nvSpPr>
        <p:spPr>
          <a:xfrm>
            <a:off x="4437983" y="4875609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- Centré">
  <p:cSld name="Titre - Centré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30"/>
          <p:cNvSpPr txBox="1"/>
          <p:nvPr>
            <p:ph type="title"/>
          </p:nvPr>
        </p:nvSpPr>
        <p:spPr>
          <a:xfrm>
            <a:off x="892969" y="1701105"/>
            <a:ext cx="7358100" cy="17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2750" lIns="32750" spcFirstLastPara="1" rIns="32750" wrap="square" tIns="327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/>
            </a:lvl9pPr>
          </a:lstStyle>
          <a:p/>
        </p:txBody>
      </p:sp>
      <p:sp>
        <p:nvSpPr>
          <p:cNvPr id="20" name="Google Shape;20;p30"/>
          <p:cNvSpPr txBox="1"/>
          <p:nvPr>
            <p:ph idx="12" type="sldNum"/>
          </p:nvPr>
        </p:nvSpPr>
        <p:spPr>
          <a:xfrm>
            <a:off x="4437983" y="4878958"/>
            <a:ext cx="258900" cy="25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2750" lIns="32750" spcFirstLastPara="1" rIns="32750" wrap="square" tIns="3275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Helvetica Neue Light"/>
              <a:buNone/>
              <a:defRPr b="0" i="0" sz="1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3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" name="Google Shape;27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33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3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" name="Google Shape;35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5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8" name="Google Shape;38;p35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9" name="Google Shape;39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6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2" name="Google Shape;42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Relationship Id="rId4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.png"/><Relationship Id="rId4" Type="http://schemas.openxmlformats.org/officeDocument/2006/relationships/image" Target="../media/image2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.png"/><Relationship Id="rId4" Type="http://schemas.openxmlformats.org/officeDocument/2006/relationships/image" Target="../media/image2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5" Type="http://schemas.openxmlformats.org/officeDocument/2006/relationships/image" Target="../media/image26.png"/><Relationship Id="rId6" Type="http://schemas.openxmlformats.org/officeDocument/2006/relationships/image" Target="../media/image3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.png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5" Type="http://schemas.openxmlformats.org/officeDocument/2006/relationships/image" Target="../media/image2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Relationship Id="rId6" Type="http://schemas.openxmlformats.org/officeDocument/2006/relationships/image" Target="../media/image3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7.png"/><Relationship Id="rId7" Type="http://schemas.openxmlformats.org/officeDocument/2006/relationships/image" Target="../media/image6.png"/><Relationship Id="rId8" Type="http://schemas.openxmlformats.org/officeDocument/2006/relationships/image" Target="../media/image9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33.png"/><Relationship Id="rId5" Type="http://schemas.openxmlformats.org/officeDocument/2006/relationships/image" Target="../media/image4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.png"/><Relationship Id="rId4" Type="http://schemas.openxmlformats.org/officeDocument/2006/relationships/image" Target="../media/image36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png"/><Relationship Id="rId4" Type="http://schemas.openxmlformats.org/officeDocument/2006/relationships/image" Target="../media/image38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jpg"/><Relationship Id="rId4" Type="http://schemas.openxmlformats.org/officeDocument/2006/relationships/image" Target="../media/image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.png"/><Relationship Id="rId4" Type="http://schemas.openxmlformats.org/officeDocument/2006/relationships/image" Target="../media/image42.png"/><Relationship Id="rId5" Type="http://schemas.openxmlformats.org/officeDocument/2006/relationships/image" Target="../media/image35.png"/><Relationship Id="rId6" Type="http://schemas.openxmlformats.org/officeDocument/2006/relationships/image" Target="../media/image34.png"/><Relationship Id="rId7" Type="http://schemas.openxmlformats.org/officeDocument/2006/relationships/image" Target="../media/image41.jpg"/><Relationship Id="rId8" Type="http://schemas.openxmlformats.org/officeDocument/2006/relationships/image" Target="../media/image4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1.png"/><Relationship Id="rId6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4.jpg"/><Relationship Id="rId5" Type="http://schemas.openxmlformats.org/officeDocument/2006/relationships/image" Target="../media/image16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jpg"/><Relationship Id="rId4" Type="http://schemas.openxmlformats.org/officeDocument/2006/relationships/image" Target="../media/image15.png"/><Relationship Id="rId5" Type="http://schemas.openxmlformats.org/officeDocument/2006/relationships/image" Target="../media/image19.jp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.png"/><Relationship Id="rId4" Type="http://schemas.openxmlformats.org/officeDocument/2006/relationships/image" Target="../media/image2.jpg"/><Relationship Id="rId5" Type="http://schemas.openxmlformats.org/officeDocument/2006/relationships/image" Target="../media/image12.png"/><Relationship Id="rId6" Type="http://schemas.openxmlformats.org/officeDocument/2006/relationships/image" Target="../media/image21.png"/><Relationship Id="rId7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"/>
          <p:cNvPicPr preferRelativeResize="0"/>
          <p:nvPr/>
        </p:nvPicPr>
        <p:blipFill rotWithShape="1">
          <a:blip r:embed="rId3">
            <a:alphaModFix/>
          </a:blip>
          <a:srcRect b="-127" l="0" r="25577" t="2059"/>
          <a:stretch/>
        </p:blipFill>
        <p:spPr>
          <a:xfrm>
            <a:off x="3940175" y="0"/>
            <a:ext cx="520382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"/>
          <p:cNvSpPr txBox="1"/>
          <p:nvPr/>
        </p:nvSpPr>
        <p:spPr>
          <a:xfrm>
            <a:off x="0" y="-47300"/>
            <a:ext cx="4002000" cy="5190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fr" sz="25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1" sz="25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5" name="Google Shape;75;p1"/>
          <p:cNvSpPr txBox="1"/>
          <p:nvPr/>
        </p:nvSpPr>
        <p:spPr>
          <a:xfrm>
            <a:off x="-45300" y="4748825"/>
            <a:ext cx="4079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fr" sz="14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IUHF Congress, Berlin - 09/18/2024</a:t>
            </a:r>
            <a:endParaRPr b="0" i="0" sz="1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6" name="Google Shape;76;p1"/>
          <p:cNvSpPr txBox="1"/>
          <p:nvPr/>
        </p:nvSpPr>
        <p:spPr>
          <a:xfrm>
            <a:off x="76200" y="2199950"/>
            <a:ext cx="3848100" cy="23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5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Saving systems for</a:t>
            </a:r>
            <a:r>
              <a:rPr b="0" i="0" lang="fr" sz="44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housing for </a:t>
            </a:r>
            <a:r>
              <a:rPr b="0" i="0" lang="fr" sz="35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vulnerable women in Senegal</a:t>
            </a:r>
            <a:endParaRPr b="0" i="0" sz="4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77" name="Google Shape;77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6650" y="462575"/>
            <a:ext cx="3426750" cy="8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76" name="Google Shape;17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10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05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Loan conditions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78" name="Google Shape;178;p10"/>
          <p:cNvGrpSpPr/>
          <p:nvPr/>
        </p:nvGrpSpPr>
        <p:grpSpPr>
          <a:xfrm>
            <a:off x="784465" y="735975"/>
            <a:ext cx="8373685" cy="4407526"/>
            <a:chOff x="784465" y="735975"/>
            <a:chExt cx="8373685" cy="4407526"/>
          </a:xfrm>
        </p:grpSpPr>
        <p:pic>
          <p:nvPicPr>
            <p:cNvPr id="179" name="Google Shape;179;p10"/>
            <p:cNvPicPr preferRelativeResize="0"/>
            <p:nvPr/>
          </p:nvPicPr>
          <p:blipFill rotWithShape="1">
            <a:blip r:embed="rId4">
              <a:alphaModFix/>
            </a:blip>
            <a:srcRect b="2466" l="0" r="0" t="5788"/>
            <a:stretch/>
          </p:blipFill>
          <p:spPr>
            <a:xfrm>
              <a:off x="784465" y="735975"/>
              <a:ext cx="8373685" cy="4407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0" name="Google Shape;180;p10"/>
            <p:cNvSpPr/>
            <p:nvPr/>
          </p:nvSpPr>
          <p:spPr>
            <a:xfrm>
              <a:off x="976575" y="735975"/>
              <a:ext cx="1704000" cy="10431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81" name="Google Shape;181;p10"/>
            <p:cNvPicPr preferRelativeResize="0"/>
            <p:nvPr/>
          </p:nvPicPr>
          <p:blipFill rotWithShape="1">
            <a:blip r:embed="rId4">
              <a:alphaModFix/>
            </a:blip>
            <a:srcRect b="84823" l="0" r="77356" t="5788"/>
            <a:stretch/>
          </p:blipFill>
          <p:spPr>
            <a:xfrm>
              <a:off x="784475" y="1345575"/>
              <a:ext cx="1896099" cy="451026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86" name="Google Shape;18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11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Rules of the FSH revolving fund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88" name="Google Shape;188;p11"/>
          <p:cNvSpPr txBox="1"/>
          <p:nvPr/>
        </p:nvSpPr>
        <p:spPr>
          <a:xfrm>
            <a:off x="729900" y="843075"/>
            <a:ext cx="8414100" cy="427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Maximum loan = 1 million XOF 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(€ 1’525 / USD 1’700)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5% interest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per loan, to support the system :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Fira Sans"/>
              <a:buChar char="○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1%  for the borrower’s group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Fira Sans"/>
              <a:buChar char="○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1% for the Federation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Fira Sans"/>
              <a:buChar char="○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1% for urbaSEN (technical assistance)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Fira Sans"/>
              <a:buChar char="○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2% for the revolving fund itself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Collective responsibility of each loan :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if the borrower defaults on repayment, the savings group has to repay (otherwise, nobody can borrow money again). 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0" i="0" sz="17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Each savings group has to contribute </a:t>
            </a:r>
            <a:r>
              <a:rPr b="1" i="0" lang="fr" sz="2300" u="none" cap="none" strike="noStrike">
                <a:solidFill>
                  <a:srgbClr val="7EB01E"/>
                </a:solidFill>
                <a:latin typeface="Fira Sans"/>
                <a:ea typeface="Fira Sans"/>
                <a:cs typeface="Fira Sans"/>
                <a:sym typeface="Fira Sans"/>
              </a:rPr>
              <a:t>5’000 XOF/month to expand the fund. </a:t>
            </a:r>
            <a:endParaRPr b="1" i="0" sz="2300" u="none" cap="none" strike="noStrike">
              <a:solidFill>
                <a:srgbClr val="7EB01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93" name="Google Shape;193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2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Access conditions to the revolving fund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5" name="Google Shape;195;p12"/>
          <p:cNvSpPr txBox="1"/>
          <p:nvPr/>
        </p:nvSpPr>
        <p:spPr>
          <a:xfrm>
            <a:off x="729900" y="1452675"/>
            <a:ext cx="8414100" cy="32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Be a member of a savings group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affiliated to FSH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 borrower must </a:t>
            </a: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be authorised to carry out work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on the plot where he/she lived.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 borrower’s </a:t>
            </a: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group must be up to date 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with its payments: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Fira Sans"/>
              <a:buChar char="○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Membership fee (10’000 XOF / €15)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Fira Sans"/>
              <a:buChar char="○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Federal savings (5’000 XOF/ €7.5 group/month)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Fira Sans"/>
              <a:buChar char="○"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Repayments of loans already granted to the group. </a:t>
            </a:r>
            <a:endParaRPr b="1" i="0" sz="2300" u="none" cap="none" strike="noStrike">
              <a:solidFill>
                <a:srgbClr val="7EB01E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00" name="Google Shape;20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3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UrbaDataBase, a tailor-made digital monitoring tool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2" name="Google Shape;20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47679" y="735975"/>
            <a:ext cx="8508198" cy="4397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07" name="Google Shape;20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14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UrbaDataBase, a tailor-made digital monitoring tool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9" name="Google Shape;209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5543" y="735975"/>
            <a:ext cx="8568456" cy="4407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14" name="Google Shape;214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5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Performance indicators of the revolving fund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6" name="Google Shape;216;p15"/>
          <p:cNvSpPr txBox="1"/>
          <p:nvPr/>
        </p:nvSpPr>
        <p:spPr>
          <a:xfrm>
            <a:off x="594075" y="3785375"/>
            <a:ext cx="8699700" cy="1400700"/>
          </a:xfrm>
          <a:prstGeom prst="rect">
            <a:avLst/>
          </a:prstGeom>
          <a:noFill/>
          <a:ln>
            <a:noFill/>
          </a:ln>
        </p:spPr>
        <p:txBody>
          <a:bodyPr anchorCtr="0" anchor="t" bIns="83800" lIns="83800" spcFirstLastPara="1" rIns="83800" wrap="square" tIns="83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&gt; Thanks to its rotating principle, the </a:t>
            </a: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revolving fund has a multiplier effect</a:t>
            </a:r>
            <a:r>
              <a:rPr b="0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of the sums injected into it.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&gt; Interesting for donors: endowment to the fund is an </a:t>
            </a: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alternative to the grants’ logic - greater money impact.</a:t>
            </a:r>
            <a:endParaRPr b="1" i="0" sz="2000" u="none" cap="none" strike="noStrike">
              <a:solidFill>
                <a:srgbClr val="7A9C2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aphicFrame>
        <p:nvGraphicFramePr>
          <p:cNvPr id="217" name="Google Shape;217;p15"/>
          <p:cNvGraphicFramePr/>
          <p:nvPr/>
        </p:nvGraphicFramePr>
        <p:xfrm>
          <a:off x="742075" y="830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{1BDC7C67-B6A6-4E1E-AFC3-EE8BB2DF0CAF}</a:tableStyleId>
              </a:tblPr>
              <a:tblGrid>
                <a:gridCol w="3513175"/>
                <a:gridCol w="1425875"/>
                <a:gridCol w="1428875"/>
              </a:tblGrid>
              <a:tr h="427550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Indicators for 1 project</a:t>
                      </a:r>
                      <a:endParaRPr b="1"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Million XOF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USD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</a:tr>
              <a:tr h="42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Endowment by donor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fr" sz="1800" u="none" cap="none" strike="noStrike">
                          <a:solidFill>
                            <a:srgbClr val="7EB01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59</a:t>
                      </a:r>
                      <a:endParaRPr b="1" sz="1800" u="none" cap="none" strike="noStrike">
                        <a:solidFill>
                          <a:srgbClr val="7EB01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99’340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</a:tr>
              <a:tr h="6064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Total amount loaned / renovation works done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b="1" lang="fr" sz="1800" u="none" cap="none" strike="noStrike">
                          <a:solidFill>
                            <a:srgbClr val="7EB01E"/>
                          </a:solidFill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136</a:t>
                      </a:r>
                      <a:endParaRPr b="1" sz="1800" u="none" cap="none" strike="noStrike">
                        <a:solidFill>
                          <a:srgbClr val="7EB01E"/>
                        </a:solidFill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229’256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</a:tr>
              <a:tr h="42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Total repayments 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116 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195’000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</a:tr>
              <a:tr h="42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Sum of late repayments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19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31’926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</a:tr>
              <a:tr h="42755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Reimbursement rate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fr" sz="1800" u="none" cap="none" strike="noStrike">
                          <a:latin typeface="Fira Sans"/>
                          <a:ea typeface="Fira Sans"/>
                          <a:cs typeface="Fira Sans"/>
                          <a:sym typeface="Fira Sans"/>
                        </a:rPr>
                        <a:t>86% </a:t>
                      </a:r>
                      <a:endParaRPr sz="1800" u="none" cap="none" strike="noStrike">
                        <a:latin typeface="Fira Sans"/>
                        <a:ea typeface="Fira Sans"/>
                        <a:cs typeface="Fira Sans"/>
                        <a:sym typeface="Fira Sans"/>
                      </a:endParaRPr>
                    </a:p>
                  </a:txBody>
                  <a:tcPr marT="91425" marB="91425" marR="91425" marL="91425"/>
                </a:tc>
                <a:tc hMerge="1"/>
              </a:tr>
            </a:tbl>
          </a:graphicData>
        </a:graphic>
      </p:graphicFrame>
      <p:sp>
        <p:nvSpPr>
          <p:cNvPr id="218" name="Google Shape;218;p15"/>
          <p:cNvSpPr/>
          <p:nvPr/>
        </p:nvSpPr>
        <p:spPr>
          <a:xfrm>
            <a:off x="11362754" y="2763290"/>
            <a:ext cx="1548000" cy="11658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5400">
            <a:solidFill>
              <a:srgbClr val="0365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5000" lIns="130025" spcFirstLastPara="1" rIns="130025" wrap="square" tIns="6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" sz="26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2,25</a:t>
            </a:r>
            <a:endParaRPr b="1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15"/>
          <p:cNvSpPr/>
          <p:nvPr/>
        </p:nvSpPr>
        <p:spPr>
          <a:xfrm>
            <a:off x="10574911" y="2947880"/>
            <a:ext cx="696300" cy="10659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365C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5000" lIns="130025" spcFirstLastPara="1" rIns="130025" wrap="square" tIns="6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0" name="Google Shape;220;p15"/>
          <p:cNvSpPr/>
          <p:nvPr/>
        </p:nvSpPr>
        <p:spPr>
          <a:xfrm>
            <a:off x="7710384" y="1280771"/>
            <a:ext cx="1120800" cy="683400"/>
          </a:xfrm>
          <a:prstGeom prst="roundRect">
            <a:avLst>
              <a:gd fmla="val 16667" name="adj"/>
            </a:avLst>
          </a:prstGeom>
          <a:solidFill>
            <a:srgbClr val="FFFFFF"/>
          </a:solidFill>
          <a:ln cap="flat" cmpd="sng" w="25400">
            <a:solidFill>
              <a:srgbClr val="0365C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5000" lIns="130025" spcFirstLastPara="1" rIns="130025" wrap="square" tIns="6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i="0" lang="fr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 2,3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15"/>
          <p:cNvSpPr/>
          <p:nvPr/>
        </p:nvSpPr>
        <p:spPr>
          <a:xfrm>
            <a:off x="7140003" y="1388958"/>
            <a:ext cx="504000" cy="624600"/>
          </a:xfrm>
          <a:prstGeom prst="curvedLef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0365C0"/>
          </a:solidFill>
          <a:ln cap="flat" cmpd="sng" w="25400">
            <a:solidFill>
              <a:srgbClr val="395E8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5000" lIns="130025" spcFirstLastPara="1" rIns="130025" wrap="square" tIns="6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26" name="Google Shape;226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16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Community savings, a tool for individual housing rights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8" name="Google Shape;228;p16"/>
          <p:cNvSpPr/>
          <p:nvPr/>
        </p:nvSpPr>
        <p:spPr>
          <a:xfrm>
            <a:off x="976575" y="1187000"/>
            <a:ext cx="1704000" cy="592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16"/>
          <p:cNvSpPr txBox="1"/>
          <p:nvPr/>
        </p:nvSpPr>
        <p:spPr>
          <a:xfrm>
            <a:off x="600300" y="823050"/>
            <a:ext cx="4310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1" i="0" lang="fr" sz="21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1’022 housing units</a:t>
            </a:r>
            <a:r>
              <a:rPr b="0" i="0" lang="fr" sz="21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 renovated by households since 2014</a:t>
            </a:r>
            <a:endParaRPr b="0" i="0" sz="2100" u="none" cap="none" strike="noStrike">
              <a:solidFill>
                <a:srgbClr val="757575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0" i="0" lang="fr" sz="21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Monitoring of works by urbaSEN’s technical team</a:t>
            </a:r>
            <a:endParaRPr b="0" i="0" sz="2100" u="none" cap="none" strike="noStrike">
              <a:solidFill>
                <a:srgbClr val="7575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30" name="Google Shape;230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94077" y="2202650"/>
            <a:ext cx="4310526" cy="28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43350" y="746850"/>
            <a:ext cx="4087001" cy="233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6"/>
          <p:cNvPicPr preferRelativeResize="0"/>
          <p:nvPr/>
        </p:nvPicPr>
        <p:blipFill rotWithShape="1">
          <a:blip r:embed="rId6">
            <a:alphaModFix/>
          </a:blip>
          <a:srcRect b="10305" l="7706" r="0" t="0"/>
          <a:stretch/>
        </p:blipFill>
        <p:spPr>
          <a:xfrm>
            <a:off x="5043350" y="2876325"/>
            <a:ext cx="4087001" cy="2234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37" name="Google Shape;237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17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Community savings, a tool for collective empowerment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9" name="Google Shape;239;p17"/>
          <p:cNvPicPr preferRelativeResize="0"/>
          <p:nvPr/>
        </p:nvPicPr>
        <p:blipFill rotWithShape="1">
          <a:blip r:embed="rId4">
            <a:alphaModFix/>
          </a:blip>
          <a:srcRect b="0" l="0" r="3128" t="0"/>
          <a:stretch/>
        </p:blipFill>
        <p:spPr>
          <a:xfrm>
            <a:off x="2953900" y="735975"/>
            <a:ext cx="6217725" cy="4397251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17"/>
          <p:cNvSpPr txBox="1"/>
          <p:nvPr/>
        </p:nvSpPr>
        <p:spPr>
          <a:xfrm>
            <a:off x="452975" y="746850"/>
            <a:ext cx="2348400" cy="44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1" i="0" lang="fr" sz="21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Collective savings give financial power</a:t>
            </a:r>
            <a:r>
              <a:rPr b="0" i="0" lang="fr" sz="21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 to the Federation members. </a:t>
            </a:r>
            <a:endParaRPr b="0" i="0" sz="2100" u="none" cap="none" strike="noStrike">
              <a:solidFill>
                <a:srgbClr val="757575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t/>
            </a:r>
            <a:endParaRPr b="0" i="0" sz="1100" u="none" cap="none" strike="noStrike">
              <a:solidFill>
                <a:srgbClr val="757575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0" i="0" lang="fr" sz="21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Empowerment dynamic also fuelled by sensitization, training, data collection (“Information is power”)  </a:t>
            </a:r>
            <a:endParaRPr b="0" i="0" sz="2100" u="none" cap="none" strike="noStrike">
              <a:solidFill>
                <a:srgbClr val="757575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45" name="Google Shape;245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18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Community savings, a tool for participative urban projects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47" name="Google Shape;247;p18"/>
          <p:cNvPicPr preferRelativeResize="0"/>
          <p:nvPr/>
        </p:nvPicPr>
        <p:blipFill rotWithShape="1">
          <a:blip r:embed="rId4">
            <a:alphaModFix/>
          </a:blip>
          <a:srcRect b="0" l="7605" r="2708" t="0"/>
          <a:stretch/>
        </p:blipFill>
        <p:spPr>
          <a:xfrm>
            <a:off x="399300" y="2767950"/>
            <a:ext cx="3661226" cy="2365274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18"/>
          <p:cNvSpPr txBox="1"/>
          <p:nvPr/>
        </p:nvSpPr>
        <p:spPr>
          <a:xfrm>
            <a:off x="4060525" y="746850"/>
            <a:ext cx="5082300" cy="4402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0" i="0" lang="fr" sz="20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Thanks to the revolving fund, </a:t>
            </a: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residents can cofinance collective projects: </a:t>
            </a:r>
            <a:r>
              <a:rPr b="0" i="0" lang="fr" sz="20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neighborhood improvements, public spaces, drainage infrastructures.</a:t>
            </a:r>
            <a:endParaRPr b="0" i="0" sz="2000" u="none" cap="none" strike="noStrike">
              <a:solidFill>
                <a:srgbClr val="757575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  </a:t>
            </a:r>
            <a:endParaRPr b="1" i="0" sz="2000" u="none" cap="none" strike="noStrike">
              <a:solidFill>
                <a:srgbClr val="7A9C2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0" i="0" lang="fr" sz="20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&gt; Financial power legitimates the place of</a:t>
            </a: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 residents (especially women) in public life and local decision making processes.</a:t>
            </a:r>
            <a:endParaRPr b="1" i="0" sz="2000" u="none" cap="none" strike="noStrike">
              <a:solidFill>
                <a:srgbClr val="7A9C2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t/>
            </a:r>
            <a:endParaRPr b="1" i="0" sz="2000" u="none" cap="none" strike="noStrike">
              <a:solidFill>
                <a:srgbClr val="7A9C2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0" i="0" lang="fr" sz="20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&gt; Base for</a:t>
            </a: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 co-design and co-production in local projects:  </a:t>
            </a:r>
            <a:endParaRPr b="1" i="0" sz="2000" u="none" cap="none" strike="noStrike">
              <a:solidFill>
                <a:srgbClr val="7A9C2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0" i="0" lang="fr" sz="20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local authorities, residents and technical teams </a:t>
            </a: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work</a:t>
            </a:r>
            <a:r>
              <a:rPr b="0" i="0" lang="fr" sz="2000" u="none" cap="none" strike="noStrike">
                <a:solidFill>
                  <a:srgbClr val="757575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together to </a:t>
            </a:r>
            <a:endParaRPr b="1" i="0" sz="2000" u="none" cap="none" strike="noStrike">
              <a:solidFill>
                <a:srgbClr val="7A9C2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1" i="0" lang="fr" sz="2000" u="none" cap="none" strike="noStrike">
                <a:solidFill>
                  <a:srgbClr val="7A9C22"/>
                </a:solidFill>
                <a:latin typeface="Fira Sans"/>
                <a:ea typeface="Fira Sans"/>
                <a:cs typeface="Fira Sans"/>
                <a:sym typeface="Fira Sans"/>
              </a:rPr>
              <a:t>identify and solve local issues.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249" name="Google Shape;249;p18"/>
          <p:cNvPicPr preferRelativeResize="0"/>
          <p:nvPr/>
        </p:nvPicPr>
        <p:blipFill rotWithShape="1">
          <a:blip r:embed="rId5">
            <a:alphaModFix/>
          </a:blip>
          <a:srcRect b="3992" l="0" r="0" t="0"/>
          <a:stretch/>
        </p:blipFill>
        <p:spPr>
          <a:xfrm>
            <a:off x="399300" y="735975"/>
            <a:ext cx="3661225" cy="203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9"/>
          <p:cNvSpPr txBox="1"/>
          <p:nvPr/>
        </p:nvSpPr>
        <p:spPr>
          <a:xfrm>
            <a:off x="0" y="-47300"/>
            <a:ext cx="5347500" cy="5190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fr" sz="25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1" sz="25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descr="Une image contenant dessin, ciel&#10;&#10;Description générée automatiquement" id="255" name="Google Shape;25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17993" y="181778"/>
            <a:ext cx="1260740" cy="3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94578" y="295214"/>
            <a:ext cx="1260750" cy="21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6200" y="155416"/>
            <a:ext cx="985503" cy="56061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19"/>
          <p:cNvSpPr txBox="1"/>
          <p:nvPr/>
        </p:nvSpPr>
        <p:spPr>
          <a:xfrm>
            <a:off x="348450" y="1056950"/>
            <a:ext cx="4185300" cy="30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2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From renovation to </a:t>
            </a:r>
            <a:r>
              <a:rPr b="0" i="0" lang="fr" sz="4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affordable housing production</a:t>
            </a:r>
            <a:r>
              <a:rPr b="0" i="0" lang="fr" sz="32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0" sz="41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2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for vulnerable women :</a:t>
            </a:r>
            <a:r>
              <a:rPr b="0" i="0" lang="fr" sz="4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0" sz="41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2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</a:t>
            </a:r>
            <a:r>
              <a:rPr b="0" i="0" lang="fr" sz="41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Cité FSH project </a:t>
            </a:r>
            <a:endParaRPr b="0" i="0" sz="41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59" name="Google Shape;259;p19"/>
          <p:cNvPicPr preferRelativeResize="0"/>
          <p:nvPr/>
        </p:nvPicPr>
        <p:blipFill rotWithShape="1">
          <a:blip r:embed="rId6">
            <a:alphaModFix/>
          </a:blip>
          <a:srcRect b="6975" l="15049" r="31788" t="0"/>
          <a:stretch/>
        </p:blipFill>
        <p:spPr>
          <a:xfrm>
            <a:off x="5020200" y="-47300"/>
            <a:ext cx="4185277" cy="523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82" name="Google Shape;82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4" name="Google Shape;84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6050" y="5375"/>
            <a:ext cx="2971181" cy="7329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2"/>
          <p:cNvSpPr txBox="1"/>
          <p:nvPr/>
        </p:nvSpPr>
        <p:spPr>
          <a:xfrm>
            <a:off x="594075" y="966875"/>
            <a:ext cx="85392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3200"/>
              <a:buFont typeface="Raleway"/>
              <a:buNone/>
            </a:pPr>
            <a:r>
              <a:rPr b="1" i="0" lang="fr" sz="2000" u="none" cap="none" strike="noStrik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rPr>
              <a:t>Franco-Swiss association committed to sustainable </a:t>
            </a:r>
            <a:r>
              <a:rPr b="1" i="0" lang="fr" sz="2400" u="none" cap="none" strike="noStrike">
                <a:solidFill>
                  <a:srgbClr val="8DB741"/>
                </a:solidFill>
                <a:latin typeface="Raleway"/>
                <a:ea typeface="Raleway"/>
                <a:cs typeface="Raleway"/>
                <a:sym typeface="Raleway"/>
              </a:rPr>
              <a:t>cities </a:t>
            </a:r>
            <a:r>
              <a:rPr b="1" i="1" lang="fr" sz="2400" u="none" cap="none" strike="noStrike">
                <a:solidFill>
                  <a:srgbClr val="8DB741"/>
                </a:solidFill>
                <a:latin typeface="Raleway"/>
                <a:ea typeface="Raleway"/>
                <a:cs typeface="Raleway"/>
                <a:sym typeface="Raleway"/>
              </a:rPr>
              <a:t>by and for </a:t>
            </a:r>
            <a:r>
              <a:rPr b="1" i="0" lang="fr" sz="2400" u="none" cap="none" strike="noStrike">
                <a:solidFill>
                  <a:srgbClr val="8DB741"/>
                </a:solidFill>
                <a:latin typeface="Raleway"/>
                <a:ea typeface="Raleway"/>
                <a:cs typeface="Raleway"/>
                <a:sym typeface="Raleway"/>
              </a:rPr>
              <a:t>their inhabitants</a:t>
            </a:r>
            <a:endParaRPr b="0" i="0" sz="2400" u="none" cap="none" strike="noStrike">
              <a:solidFill>
                <a:srgbClr val="8DB741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86" name="Google Shape;86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3425" y="2184325"/>
            <a:ext cx="701975" cy="7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03425" y="3078099"/>
            <a:ext cx="701975" cy="79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3425" y="3991705"/>
            <a:ext cx="701975" cy="792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2"/>
          <p:cNvPicPr preferRelativeResize="0"/>
          <p:nvPr/>
        </p:nvPicPr>
        <p:blipFill rotWithShape="1">
          <a:blip r:embed="rId8">
            <a:alphaModFix/>
          </a:blip>
          <a:srcRect b="36908" l="0" r="0" t="0"/>
          <a:stretch/>
        </p:blipFill>
        <p:spPr>
          <a:xfrm>
            <a:off x="4572001" y="1773512"/>
            <a:ext cx="4907940" cy="339138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 txBox="1"/>
          <p:nvPr/>
        </p:nvSpPr>
        <p:spPr>
          <a:xfrm>
            <a:off x="998639" y="2114709"/>
            <a:ext cx="4496400" cy="2709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Lato"/>
              <a:buNone/>
            </a:pPr>
            <a:r>
              <a:rPr b="1" i="0" lang="fr" sz="2000" u="none" cap="none" strike="noStrike">
                <a:solidFill>
                  <a:srgbClr val="757575"/>
                </a:solidFill>
                <a:latin typeface="Lato"/>
                <a:ea typeface="Lato"/>
                <a:cs typeface="Lato"/>
                <a:sym typeface="Lato"/>
              </a:rPr>
              <a:t>International cooperation and peer-to-peer exchanges of experiences.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3600"/>
              <a:buFont typeface="Lato"/>
              <a:buNone/>
            </a:pPr>
            <a:br>
              <a:rPr b="1" i="0" lang="fr" sz="1000" u="none" cap="none" strike="noStrike">
                <a:solidFill>
                  <a:srgbClr val="757575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i="0" lang="fr" sz="2000" u="none" cap="none" strike="noStrike">
                <a:solidFill>
                  <a:srgbClr val="757575"/>
                </a:solidFill>
                <a:latin typeface="Lato"/>
                <a:ea typeface="Lato"/>
                <a:cs typeface="Lato"/>
                <a:sym typeface="Lato"/>
              </a:rPr>
              <a:t>Technical support to projects.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t/>
            </a:r>
            <a:endParaRPr b="1" i="0" sz="1000" u="none" cap="none" strike="noStrike">
              <a:solidFill>
                <a:srgbClr val="75757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Helvetica Neue Light"/>
              <a:buNone/>
            </a:pPr>
            <a:r>
              <a:t/>
            </a:r>
            <a:endParaRPr b="1" i="0" sz="1000" u="none" cap="none" strike="noStrike">
              <a:solidFill>
                <a:srgbClr val="757575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Lato"/>
              <a:buNone/>
            </a:pPr>
            <a:r>
              <a:rPr b="1" i="0" lang="fr" sz="2000" u="none" cap="none" strike="noStrike">
                <a:solidFill>
                  <a:srgbClr val="757575"/>
                </a:solidFill>
                <a:latin typeface="Lato"/>
                <a:ea typeface="Lato"/>
                <a:cs typeface="Lato"/>
                <a:sym typeface="Lato"/>
              </a:rPr>
              <a:t>Promotion of financing tools and mechanisms for community-led housing solutions. </a:t>
            </a:r>
            <a:endParaRPr b="0" i="0" sz="20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64" name="Google Shape;26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0"/>
          <p:cNvPicPr preferRelativeResize="0"/>
          <p:nvPr/>
        </p:nvPicPr>
        <p:blipFill rotWithShape="1">
          <a:blip r:embed="rId4">
            <a:alphaModFix/>
          </a:blip>
          <a:srcRect b="0" l="10455" r="10871" t="21204"/>
          <a:stretch/>
        </p:blipFill>
        <p:spPr>
          <a:xfrm>
            <a:off x="5227575" y="301275"/>
            <a:ext cx="3972775" cy="2808775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0"/>
          <p:cNvSpPr txBox="1"/>
          <p:nvPr/>
        </p:nvSpPr>
        <p:spPr>
          <a:xfrm>
            <a:off x="594075" y="917470"/>
            <a:ext cx="5079069" cy="40626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2015 : Demand from women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deprived of home ownership.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2018 :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Beginning of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specific savings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2020 : land acquisition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and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cooperative FSH founded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to carry out the construction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Since 2021 : codesign workshops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with beneficiaries,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technical, legal and financial set-up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of the project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Lobbying Senegalese government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to recognise the project as part its social housing programme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267" name="Google Shape;267;p20"/>
          <p:cNvSpPr txBox="1"/>
          <p:nvPr/>
        </p:nvSpPr>
        <p:spPr>
          <a:xfrm>
            <a:off x="0" y="3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Homeownership for low-income households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8" name="Google Shape;268;p20"/>
          <p:cNvPicPr preferRelativeResize="0"/>
          <p:nvPr/>
        </p:nvPicPr>
        <p:blipFill rotWithShape="1">
          <a:blip r:embed="rId5">
            <a:alphaModFix/>
          </a:blip>
          <a:srcRect b="0" l="0" r="5792" t="0"/>
          <a:stretch/>
        </p:blipFill>
        <p:spPr>
          <a:xfrm>
            <a:off x="6387492" y="3039725"/>
            <a:ext cx="3091584" cy="2187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273" name="Google Shape;27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21"/>
          <p:cNvSpPr txBox="1"/>
          <p:nvPr/>
        </p:nvSpPr>
        <p:spPr>
          <a:xfrm>
            <a:off x="0" y="3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Development plan of the eco-district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75" name="Google Shape;275;p21"/>
          <p:cNvSpPr txBox="1"/>
          <p:nvPr/>
        </p:nvSpPr>
        <p:spPr>
          <a:xfrm>
            <a:off x="594075" y="505350"/>
            <a:ext cx="4295700" cy="461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150 plots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of 150 m² each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Generous walking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public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spaces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, minimum space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for cars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Public facilities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addressing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local needs (health center,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market, community center)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Green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public and private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spaces, landscape design.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0" i="0" sz="1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Eco-district principles: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sustainable materials,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alibri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bioclimatic design, universal accessibility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(French écoQuartier label)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grpSp>
        <p:nvGrpSpPr>
          <p:cNvPr id="276" name="Google Shape;276;p21"/>
          <p:cNvGrpSpPr/>
          <p:nvPr/>
        </p:nvGrpSpPr>
        <p:grpSpPr>
          <a:xfrm>
            <a:off x="3795063" y="742387"/>
            <a:ext cx="5808709" cy="4390640"/>
            <a:chOff x="3090261" y="894800"/>
            <a:chExt cx="5218497" cy="3782100"/>
          </a:xfrm>
        </p:grpSpPr>
        <p:sp>
          <p:nvSpPr>
            <p:cNvPr id="277" name="Google Shape;277;p21"/>
            <p:cNvSpPr/>
            <p:nvPr/>
          </p:nvSpPr>
          <p:spPr>
            <a:xfrm>
              <a:off x="3738990" y="894800"/>
              <a:ext cx="3084000" cy="3782100"/>
            </a:xfrm>
            <a:prstGeom prst="rect">
              <a:avLst/>
            </a:prstGeom>
            <a:blipFill rotWithShape="1">
              <a:blip r:embed="rId4">
                <a:alphaModFix amt="71000"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21"/>
            <p:cNvSpPr/>
            <p:nvPr/>
          </p:nvSpPr>
          <p:spPr>
            <a:xfrm>
              <a:off x="4497108" y="1496416"/>
              <a:ext cx="9552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21"/>
            <p:cNvSpPr/>
            <p:nvPr/>
          </p:nvSpPr>
          <p:spPr>
            <a:xfrm>
              <a:off x="5652471" y="1496416"/>
              <a:ext cx="8484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80;p21"/>
            <p:cNvSpPr/>
            <p:nvPr/>
          </p:nvSpPr>
          <p:spPr>
            <a:xfrm>
              <a:off x="4272934" y="1760114"/>
              <a:ext cx="11796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81;p21"/>
            <p:cNvSpPr/>
            <p:nvPr/>
          </p:nvSpPr>
          <p:spPr>
            <a:xfrm>
              <a:off x="5652471" y="1760114"/>
              <a:ext cx="8484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21"/>
            <p:cNvSpPr/>
            <p:nvPr/>
          </p:nvSpPr>
          <p:spPr>
            <a:xfrm>
              <a:off x="4497109" y="1917037"/>
              <a:ext cx="848400" cy="681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21"/>
            <p:cNvSpPr/>
            <p:nvPr/>
          </p:nvSpPr>
          <p:spPr>
            <a:xfrm>
              <a:off x="5595467" y="1910567"/>
              <a:ext cx="7155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21"/>
            <p:cNvSpPr/>
            <p:nvPr/>
          </p:nvSpPr>
          <p:spPr>
            <a:xfrm>
              <a:off x="4635062" y="2180735"/>
              <a:ext cx="710400" cy="681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21"/>
            <p:cNvSpPr/>
            <p:nvPr/>
          </p:nvSpPr>
          <p:spPr>
            <a:xfrm>
              <a:off x="5595467" y="2180735"/>
              <a:ext cx="622800" cy="681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p21"/>
            <p:cNvSpPr/>
            <p:nvPr/>
          </p:nvSpPr>
          <p:spPr>
            <a:xfrm>
              <a:off x="4738526" y="2324937"/>
              <a:ext cx="7413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87;p21"/>
            <p:cNvSpPr/>
            <p:nvPr/>
          </p:nvSpPr>
          <p:spPr>
            <a:xfrm>
              <a:off x="4848440" y="2588636"/>
              <a:ext cx="6210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88;p21"/>
            <p:cNvSpPr/>
            <p:nvPr/>
          </p:nvSpPr>
          <p:spPr>
            <a:xfrm>
              <a:off x="5595467" y="2316631"/>
              <a:ext cx="7155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p21"/>
            <p:cNvSpPr/>
            <p:nvPr/>
          </p:nvSpPr>
          <p:spPr>
            <a:xfrm>
              <a:off x="5595467" y="2586799"/>
              <a:ext cx="8484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0" name="Google Shape;290;p21"/>
            <p:cNvSpPr/>
            <p:nvPr/>
          </p:nvSpPr>
          <p:spPr>
            <a:xfrm>
              <a:off x="4986843" y="2865273"/>
              <a:ext cx="493200" cy="813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291;p21"/>
            <p:cNvSpPr/>
            <p:nvPr/>
          </p:nvSpPr>
          <p:spPr>
            <a:xfrm>
              <a:off x="4972238" y="3127135"/>
              <a:ext cx="480300" cy="813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292;p21"/>
            <p:cNvSpPr/>
            <p:nvPr/>
          </p:nvSpPr>
          <p:spPr>
            <a:xfrm>
              <a:off x="5672611" y="2856967"/>
              <a:ext cx="541500" cy="645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293;p21"/>
            <p:cNvSpPr/>
            <p:nvPr/>
          </p:nvSpPr>
          <p:spPr>
            <a:xfrm>
              <a:off x="5672611" y="3127135"/>
              <a:ext cx="605700" cy="714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294;p21"/>
            <p:cNvSpPr/>
            <p:nvPr/>
          </p:nvSpPr>
          <p:spPr>
            <a:xfrm>
              <a:off x="4986843" y="3271315"/>
              <a:ext cx="493200" cy="813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295;p21"/>
            <p:cNvSpPr/>
            <p:nvPr/>
          </p:nvSpPr>
          <p:spPr>
            <a:xfrm>
              <a:off x="4972238" y="3533177"/>
              <a:ext cx="480300" cy="813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Google Shape;296;p21"/>
            <p:cNvSpPr/>
            <p:nvPr/>
          </p:nvSpPr>
          <p:spPr>
            <a:xfrm>
              <a:off x="5600742" y="3263009"/>
              <a:ext cx="558600" cy="840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1"/>
            <p:cNvSpPr/>
            <p:nvPr/>
          </p:nvSpPr>
          <p:spPr>
            <a:xfrm>
              <a:off x="5600742" y="3533177"/>
              <a:ext cx="558600" cy="840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298;p21"/>
            <p:cNvSpPr/>
            <p:nvPr/>
          </p:nvSpPr>
          <p:spPr>
            <a:xfrm>
              <a:off x="4986843" y="3680803"/>
              <a:ext cx="493200" cy="813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21"/>
            <p:cNvSpPr/>
            <p:nvPr/>
          </p:nvSpPr>
          <p:spPr>
            <a:xfrm>
              <a:off x="4972238" y="3942665"/>
              <a:ext cx="480300" cy="813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21"/>
            <p:cNvSpPr/>
            <p:nvPr/>
          </p:nvSpPr>
          <p:spPr>
            <a:xfrm>
              <a:off x="5600742" y="3672497"/>
              <a:ext cx="558600" cy="1062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21"/>
            <p:cNvSpPr/>
            <p:nvPr/>
          </p:nvSpPr>
          <p:spPr>
            <a:xfrm>
              <a:off x="5600742" y="3942665"/>
              <a:ext cx="605700" cy="714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21"/>
            <p:cNvSpPr/>
            <p:nvPr/>
          </p:nvSpPr>
          <p:spPr>
            <a:xfrm>
              <a:off x="4986843" y="4090292"/>
              <a:ext cx="493200" cy="813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21"/>
            <p:cNvSpPr/>
            <p:nvPr/>
          </p:nvSpPr>
          <p:spPr>
            <a:xfrm>
              <a:off x="4972238" y="4352154"/>
              <a:ext cx="480300" cy="813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21"/>
            <p:cNvSpPr/>
            <p:nvPr/>
          </p:nvSpPr>
          <p:spPr>
            <a:xfrm>
              <a:off x="5704210" y="4081986"/>
              <a:ext cx="573900" cy="936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21"/>
            <p:cNvSpPr/>
            <p:nvPr/>
          </p:nvSpPr>
          <p:spPr>
            <a:xfrm>
              <a:off x="5704210" y="4352154"/>
              <a:ext cx="573900" cy="71100"/>
            </a:xfrm>
            <a:prstGeom prst="rect">
              <a:avLst/>
            </a:prstGeom>
            <a:solidFill>
              <a:srgbClr val="7F7F7F">
                <a:alpha val="60000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06;p21"/>
            <p:cNvSpPr/>
            <p:nvPr/>
          </p:nvSpPr>
          <p:spPr>
            <a:xfrm>
              <a:off x="4925914" y="2720077"/>
              <a:ext cx="1517700" cy="87000"/>
            </a:xfrm>
            <a:prstGeom prst="rect">
              <a:avLst/>
            </a:prstGeom>
            <a:solidFill>
              <a:srgbClr val="CC3399">
                <a:alpha val="5254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21"/>
            <p:cNvSpPr/>
            <p:nvPr/>
          </p:nvSpPr>
          <p:spPr>
            <a:xfrm>
              <a:off x="5113002" y="1134230"/>
              <a:ext cx="256786" cy="270182"/>
            </a:xfrm>
            <a:custGeom>
              <a:rect b="b" l="l" r="r" t="t"/>
              <a:pathLst>
                <a:path extrusionOk="0" h="484632" w="429768">
                  <a:moveTo>
                    <a:pt x="9144" y="484632"/>
                  </a:moveTo>
                  <a:lnTo>
                    <a:pt x="393192" y="475488"/>
                  </a:lnTo>
                  <a:lnTo>
                    <a:pt x="429768" y="0"/>
                  </a:lnTo>
                  <a:lnTo>
                    <a:pt x="0" y="128016"/>
                  </a:lnTo>
                  <a:lnTo>
                    <a:pt x="9144" y="484632"/>
                  </a:lnTo>
                  <a:close/>
                </a:path>
              </a:pathLst>
            </a:custGeom>
            <a:solidFill>
              <a:srgbClr val="CC3399">
                <a:alpha val="5254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5641572" y="1144455"/>
              <a:ext cx="382448" cy="265085"/>
            </a:xfrm>
            <a:custGeom>
              <a:rect b="b" l="l" r="r" t="t"/>
              <a:pathLst>
                <a:path extrusionOk="0" h="475488" w="640080">
                  <a:moveTo>
                    <a:pt x="9144" y="475488"/>
                  </a:moveTo>
                  <a:lnTo>
                    <a:pt x="640080" y="475488"/>
                  </a:lnTo>
                  <a:lnTo>
                    <a:pt x="612648" y="210312"/>
                  </a:lnTo>
                  <a:lnTo>
                    <a:pt x="0" y="0"/>
                  </a:lnTo>
                  <a:lnTo>
                    <a:pt x="9144" y="475488"/>
                  </a:lnTo>
                  <a:close/>
                </a:path>
              </a:pathLst>
            </a:custGeom>
            <a:solidFill>
              <a:srgbClr val="CC3399">
                <a:alpha val="5254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5358215" y="1917037"/>
              <a:ext cx="159300" cy="353100"/>
            </a:xfrm>
            <a:prstGeom prst="rect">
              <a:avLst/>
            </a:prstGeom>
            <a:solidFill>
              <a:srgbClr val="CC3399">
                <a:alpha val="5254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5595467" y="4095675"/>
              <a:ext cx="91500" cy="353100"/>
            </a:xfrm>
            <a:prstGeom prst="rect">
              <a:avLst/>
            </a:prstGeom>
            <a:solidFill>
              <a:srgbClr val="CC3399">
                <a:alpha val="5254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5560464" y="1467119"/>
              <a:ext cx="81000" cy="768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12;p21"/>
            <p:cNvSpPr/>
            <p:nvPr/>
          </p:nvSpPr>
          <p:spPr>
            <a:xfrm>
              <a:off x="5560464" y="1526665"/>
              <a:ext cx="81000" cy="768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13;p21"/>
            <p:cNvSpPr/>
            <p:nvPr/>
          </p:nvSpPr>
          <p:spPr>
            <a:xfrm>
              <a:off x="5560464" y="1591413"/>
              <a:ext cx="81000" cy="768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21"/>
            <p:cNvSpPr/>
            <p:nvPr/>
          </p:nvSpPr>
          <p:spPr>
            <a:xfrm>
              <a:off x="5560464" y="1658654"/>
              <a:ext cx="81000" cy="768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5560464" y="1726503"/>
              <a:ext cx="81000" cy="768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5560464" y="1801073"/>
              <a:ext cx="81000" cy="768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7" name="Google Shape;317;p21"/>
            <p:cNvSpPr/>
            <p:nvPr/>
          </p:nvSpPr>
          <p:spPr>
            <a:xfrm flipH="1">
              <a:off x="5441829" y="1890422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8" name="Google Shape;318;p21"/>
            <p:cNvSpPr/>
            <p:nvPr/>
          </p:nvSpPr>
          <p:spPr>
            <a:xfrm flipH="1">
              <a:off x="5441829" y="1962225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19;p21"/>
            <p:cNvSpPr/>
            <p:nvPr/>
          </p:nvSpPr>
          <p:spPr>
            <a:xfrm flipH="1">
              <a:off x="5441829" y="2015482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21"/>
            <p:cNvSpPr/>
            <p:nvPr/>
          </p:nvSpPr>
          <p:spPr>
            <a:xfrm flipH="1">
              <a:off x="5441829" y="2086918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21;p21"/>
            <p:cNvSpPr/>
            <p:nvPr/>
          </p:nvSpPr>
          <p:spPr>
            <a:xfrm flipH="1">
              <a:off x="5441829" y="2140175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22;p21"/>
            <p:cNvSpPr/>
            <p:nvPr/>
          </p:nvSpPr>
          <p:spPr>
            <a:xfrm flipH="1">
              <a:off x="5441829" y="2211211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21"/>
            <p:cNvSpPr/>
            <p:nvPr/>
          </p:nvSpPr>
          <p:spPr>
            <a:xfrm flipH="1">
              <a:off x="5555088" y="2825887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4" name="Google Shape;324;p21"/>
            <p:cNvSpPr/>
            <p:nvPr/>
          </p:nvSpPr>
          <p:spPr>
            <a:xfrm flipH="1">
              <a:off x="5555088" y="2886985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5" name="Google Shape;325;p21"/>
            <p:cNvSpPr/>
            <p:nvPr/>
          </p:nvSpPr>
          <p:spPr>
            <a:xfrm flipH="1">
              <a:off x="5555088" y="2956498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26;p21"/>
            <p:cNvSpPr/>
            <p:nvPr/>
          </p:nvSpPr>
          <p:spPr>
            <a:xfrm flipH="1">
              <a:off x="5555088" y="3032049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27;p21"/>
            <p:cNvSpPr/>
            <p:nvPr/>
          </p:nvSpPr>
          <p:spPr>
            <a:xfrm flipH="1">
              <a:off x="5555088" y="3107279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p21"/>
            <p:cNvSpPr/>
            <p:nvPr/>
          </p:nvSpPr>
          <p:spPr>
            <a:xfrm flipH="1">
              <a:off x="5463997" y="3243580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29;p21"/>
            <p:cNvSpPr/>
            <p:nvPr/>
          </p:nvSpPr>
          <p:spPr>
            <a:xfrm flipH="1">
              <a:off x="5463997" y="3311309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30;p21"/>
            <p:cNvSpPr/>
            <p:nvPr/>
          </p:nvSpPr>
          <p:spPr>
            <a:xfrm flipH="1">
              <a:off x="5463997" y="3374191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p21"/>
            <p:cNvSpPr/>
            <p:nvPr/>
          </p:nvSpPr>
          <p:spPr>
            <a:xfrm flipH="1">
              <a:off x="5463997" y="3441920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2" name="Google Shape;332;p21"/>
            <p:cNvSpPr/>
            <p:nvPr/>
          </p:nvSpPr>
          <p:spPr>
            <a:xfrm flipH="1">
              <a:off x="5463997" y="3499402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33;p21"/>
            <p:cNvSpPr/>
            <p:nvPr/>
          </p:nvSpPr>
          <p:spPr>
            <a:xfrm flipH="1">
              <a:off x="5463997" y="3555593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21"/>
            <p:cNvSpPr/>
            <p:nvPr/>
          </p:nvSpPr>
          <p:spPr>
            <a:xfrm flipH="1">
              <a:off x="5463997" y="4061455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21"/>
            <p:cNvSpPr/>
            <p:nvPr/>
          </p:nvSpPr>
          <p:spPr>
            <a:xfrm flipH="1">
              <a:off x="5463997" y="4112272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21"/>
            <p:cNvSpPr/>
            <p:nvPr/>
          </p:nvSpPr>
          <p:spPr>
            <a:xfrm flipH="1">
              <a:off x="5463997" y="4168217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21"/>
            <p:cNvSpPr/>
            <p:nvPr/>
          </p:nvSpPr>
          <p:spPr>
            <a:xfrm flipH="1">
              <a:off x="5463997" y="4224000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21"/>
            <p:cNvSpPr/>
            <p:nvPr/>
          </p:nvSpPr>
          <p:spPr>
            <a:xfrm flipH="1">
              <a:off x="5463997" y="4299551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21"/>
            <p:cNvSpPr/>
            <p:nvPr/>
          </p:nvSpPr>
          <p:spPr>
            <a:xfrm flipH="1">
              <a:off x="5463997" y="4367222"/>
              <a:ext cx="91200" cy="75600"/>
            </a:xfrm>
            <a:prstGeom prst="flowChartConnector">
              <a:avLst/>
            </a:prstGeom>
            <a:solidFill>
              <a:srgbClr val="008080">
                <a:alpha val="67058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5652471" y="1584275"/>
              <a:ext cx="791400" cy="1875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4333771" y="1670615"/>
              <a:ext cx="1118700" cy="894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5576828" y="2004953"/>
              <a:ext cx="715500" cy="768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5576828" y="2091720"/>
              <a:ext cx="582300" cy="1026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4497108" y="1588567"/>
              <a:ext cx="955200" cy="819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4540839" y="1991659"/>
              <a:ext cx="807900" cy="933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4635062" y="2088979"/>
              <a:ext cx="714000" cy="933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4780603" y="2404830"/>
              <a:ext cx="693600" cy="1047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4861482" y="2502150"/>
              <a:ext cx="612600" cy="1047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5595467" y="2399825"/>
              <a:ext cx="693600" cy="1053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5589673" y="2502151"/>
              <a:ext cx="793200" cy="957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5015011" y="2943783"/>
              <a:ext cx="460800" cy="1659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5675498" y="2928440"/>
              <a:ext cx="565500" cy="1815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5015011" y="3357272"/>
              <a:ext cx="460800" cy="1659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5600742" y="3354016"/>
              <a:ext cx="565500" cy="1590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4991983" y="3746841"/>
              <a:ext cx="460800" cy="1959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5600742" y="3773663"/>
              <a:ext cx="565500" cy="1590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4991983" y="4176001"/>
              <a:ext cx="460800" cy="1659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5684898" y="4172745"/>
              <a:ext cx="565500" cy="159000"/>
            </a:xfrm>
            <a:prstGeom prst="rect">
              <a:avLst/>
            </a:prstGeom>
            <a:solidFill>
              <a:srgbClr val="008080">
                <a:alpha val="17647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9" name="Google Shape;359;p21"/>
            <p:cNvSpPr txBox="1"/>
            <p:nvPr/>
          </p:nvSpPr>
          <p:spPr>
            <a:xfrm>
              <a:off x="6992058" y="1018079"/>
              <a:ext cx="13167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3399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CC3399"/>
                  </a:solidFill>
                  <a:latin typeface="Calibri"/>
                  <a:ea typeface="Calibri"/>
                  <a:cs typeface="Calibri"/>
                  <a:sym typeface="Calibri"/>
                </a:rPr>
                <a:t>Maison FSH</a:t>
              </a:r>
              <a:endParaRPr b="1" i="0" sz="1000" u="none" cap="none" strike="noStrike">
                <a:solidFill>
                  <a:srgbClr val="CC339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3399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CC3399"/>
                  </a:solidFill>
                  <a:latin typeface="Calibri"/>
                  <a:ea typeface="Calibri"/>
                  <a:cs typeface="Calibri"/>
                  <a:sym typeface="Calibri"/>
                </a:rPr>
                <a:t>Community hall</a:t>
              </a:r>
              <a:endParaRPr b="1" i="0" sz="1000" u="none" cap="none" strike="noStrike">
                <a:solidFill>
                  <a:srgbClr val="CC3399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21"/>
            <p:cNvSpPr txBox="1"/>
            <p:nvPr/>
          </p:nvSpPr>
          <p:spPr>
            <a:xfrm>
              <a:off x="6931061" y="2486444"/>
              <a:ext cx="13167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3399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CC3399"/>
                  </a:solidFill>
                  <a:latin typeface="Calibri"/>
                  <a:ea typeface="Calibri"/>
                  <a:cs typeface="Calibri"/>
                  <a:sym typeface="Calibri"/>
                </a:rPr>
                <a:t>Market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6015748" y="2653388"/>
              <a:ext cx="978884" cy="155250"/>
            </a:xfrm>
            <a:custGeom>
              <a:rect b="b" l="l" r="r" t="t"/>
              <a:pathLst>
                <a:path extrusionOk="0" h="278476" w="1638300">
                  <a:moveTo>
                    <a:pt x="0" y="203200"/>
                  </a:moveTo>
                  <a:cubicBezTo>
                    <a:pt x="23283" y="210608"/>
                    <a:pt x="46567" y="218017"/>
                    <a:pt x="228600" y="228600"/>
                  </a:cubicBezTo>
                  <a:cubicBezTo>
                    <a:pt x="410633" y="239183"/>
                    <a:pt x="857250" y="304800"/>
                    <a:pt x="1092200" y="266700"/>
                  </a:cubicBezTo>
                  <a:cubicBezTo>
                    <a:pt x="1327150" y="228600"/>
                    <a:pt x="1543050" y="27517"/>
                    <a:pt x="1638300" y="0"/>
                  </a:cubicBezTo>
                </a:path>
              </a:pathLst>
            </a:custGeom>
            <a:noFill/>
            <a:ln cap="flat" cmpd="sng" w="25400">
              <a:solidFill>
                <a:srgbClr val="CC3399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2" name="Google Shape;362;p21"/>
            <p:cNvSpPr/>
            <p:nvPr/>
          </p:nvSpPr>
          <p:spPr>
            <a:xfrm rot="10467013">
              <a:off x="3642580" y="2185915"/>
              <a:ext cx="1765170" cy="243331"/>
            </a:xfrm>
            <a:custGeom>
              <a:rect b="b" l="l" r="r" t="t"/>
              <a:pathLst>
                <a:path extrusionOk="0" h="233454" w="2845175">
                  <a:moveTo>
                    <a:pt x="375" y="233454"/>
                  </a:moveTo>
                  <a:cubicBezTo>
                    <a:pt x="-9150" y="232395"/>
                    <a:pt x="165475" y="195354"/>
                    <a:pt x="165475" y="195354"/>
                  </a:cubicBezTo>
                  <a:cubicBezTo>
                    <a:pt x="349625" y="159371"/>
                    <a:pt x="658658" y="38721"/>
                    <a:pt x="1105275" y="17554"/>
                  </a:cubicBezTo>
                  <a:cubicBezTo>
                    <a:pt x="1551892" y="-3613"/>
                    <a:pt x="2538258" y="-22663"/>
                    <a:pt x="2845175" y="68354"/>
                  </a:cubicBezTo>
                </a:path>
              </a:pathLst>
            </a:custGeom>
            <a:noFill/>
            <a:ln cap="flat" cmpd="sng" w="25400">
              <a:solidFill>
                <a:srgbClr val="CC3399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21"/>
            <p:cNvSpPr txBox="1"/>
            <p:nvPr/>
          </p:nvSpPr>
          <p:spPr>
            <a:xfrm>
              <a:off x="3140523" y="2453755"/>
              <a:ext cx="1008300" cy="18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3399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CC3399"/>
                  </a:solidFill>
                  <a:latin typeface="Calibri"/>
                  <a:ea typeface="Calibri"/>
                  <a:cs typeface="Calibri"/>
                  <a:sym typeface="Calibri"/>
                </a:rPr>
                <a:t>Public facility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4" name="Google Shape;364;p21"/>
            <p:cNvSpPr txBox="1"/>
            <p:nvPr/>
          </p:nvSpPr>
          <p:spPr>
            <a:xfrm>
              <a:off x="6931061" y="4112272"/>
              <a:ext cx="1316700" cy="25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3399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CC3399"/>
                  </a:solidFill>
                  <a:latin typeface="Calibri"/>
                  <a:ea typeface="Calibri"/>
                  <a:cs typeface="Calibri"/>
                  <a:sym typeface="Calibri"/>
                </a:rPr>
                <a:t>Public facility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5644425" y="4275501"/>
              <a:ext cx="1244951" cy="124195"/>
            </a:xfrm>
            <a:custGeom>
              <a:rect b="b" l="l" r="r" t="t"/>
              <a:pathLst>
                <a:path extrusionOk="0" h="222772" w="2083600">
                  <a:moveTo>
                    <a:pt x="800" y="19553"/>
                  </a:moveTo>
                  <a:cubicBezTo>
                    <a:pt x="-2375" y="2619"/>
                    <a:pt x="-5550" y="-14314"/>
                    <a:pt x="191300" y="19553"/>
                  </a:cubicBezTo>
                  <a:cubicBezTo>
                    <a:pt x="388150" y="53420"/>
                    <a:pt x="866517" y="224870"/>
                    <a:pt x="1181900" y="222753"/>
                  </a:cubicBezTo>
                  <a:cubicBezTo>
                    <a:pt x="1497283" y="220636"/>
                    <a:pt x="1790441" y="113744"/>
                    <a:pt x="2083600" y="6853"/>
                  </a:cubicBezTo>
                </a:path>
              </a:pathLst>
            </a:custGeom>
            <a:noFill/>
            <a:ln cap="flat" cmpd="sng" w="25400">
              <a:solidFill>
                <a:srgbClr val="CC3399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5796116" y="1132463"/>
              <a:ext cx="1176179" cy="228770"/>
            </a:xfrm>
            <a:custGeom>
              <a:rect b="b" l="l" r="r" t="t"/>
              <a:pathLst>
                <a:path extrusionOk="0" h="622504" w="1968500">
                  <a:moveTo>
                    <a:pt x="0" y="622504"/>
                  </a:moveTo>
                  <a:cubicBezTo>
                    <a:pt x="96308" y="383320"/>
                    <a:pt x="192617" y="144137"/>
                    <a:pt x="520700" y="51004"/>
                  </a:cubicBezTo>
                  <a:cubicBezTo>
                    <a:pt x="848783" y="-42129"/>
                    <a:pt x="1408641" y="10787"/>
                    <a:pt x="1968500" y="63704"/>
                  </a:cubicBezTo>
                </a:path>
              </a:pathLst>
            </a:custGeom>
            <a:noFill/>
            <a:ln cap="flat" cmpd="sng" w="25400">
              <a:solidFill>
                <a:srgbClr val="CC3399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7" name="Google Shape;367;p21"/>
            <p:cNvSpPr txBox="1"/>
            <p:nvPr/>
          </p:nvSpPr>
          <p:spPr>
            <a:xfrm>
              <a:off x="3090261" y="1449773"/>
              <a:ext cx="827100" cy="41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008080"/>
                  </a:solidFill>
                  <a:latin typeface="Calibri"/>
                  <a:ea typeface="Calibri"/>
                  <a:cs typeface="Calibri"/>
                  <a:sym typeface="Calibri"/>
                </a:rPr>
                <a:t>Green public space</a:t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8" name="Google Shape;368;p21"/>
            <p:cNvSpPr/>
            <p:nvPr/>
          </p:nvSpPr>
          <p:spPr>
            <a:xfrm rot="9761596">
              <a:off x="3678097" y="1459697"/>
              <a:ext cx="424922" cy="291309"/>
            </a:xfrm>
            <a:custGeom>
              <a:rect b="b" l="l" r="r" t="t"/>
              <a:pathLst>
                <a:path extrusionOk="0" h="985016" w="1175897">
                  <a:moveTo>
                    <a:pt x="1136104" y="939800"/>
                  </a:moveTo>
                  <a:cubicBezTo>
                    <a:pt x="1179495" y="978958"/>
                    <a:pt x="1222887" y="1018117"/>
                    <a:pt x="1059904" y="939800"/>
                  </a:cubicBezTo>
                  <a:cubicBezTo>
                    <a:pt x="896921" y="861483"/>
                    <a:pt x="333887" y="626533"/>
                    <a:pt x="158204" y="469900"/>
                  </a:cubicBezTo>
                  <a:cubicBezTo>
                    <a:pt x="-17479" y="313267"/>
                    <a:pt x="-5838" y="156633"/>
                    <a:pt x="5804" y="0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p21"/>
            <p:cNvSpPr txBox="1"/>
            <p:nvPr/>
          </p:nvSpPr>
          <p:spPr>
            <a:xfrm>
              <a:off x="6992058" y="1596847"/>
              <a:ext cx="8271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80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008080"/>
                  </a:solidFill>
                  <a:latin typeface="Calibri"/>
                  <a:ea typeface="Calibri"/>
                  <a:cs typeface="Calibri"/>
                  <a:sym typeface="Calibri"/>
                </a:rPr>
                <a:t>Green public space 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6379026" y="1745703"/>
              <a:ext cx="629825" cy="218388"/>
            </a:xfrm>
            <a:custGeom>
              <a:rect b="b" l="l" r="r" t="t"/>
              <a:pathLst>
                <a:path extrusionOk="0" h="824107" w="1054100">
                  <a:moveTo>
                    <a:pt x="0" y="824107"/>
                  </a:moveTo>
                  <a:cubicBezTo>
                    <a:pt x="197908" y="528832"/>
                    <a:pt x="395817" y="233557"/>
                    <a:pt x="571500" y="100207"/>
                  </a:cubicBezTo>
                  <a:cubicBezTo>
                    <a:pt x="747183" y="-33143"/>
                    <a:pt x="900641" y="-4568"/>
                    <a:pt x="1054100" y="24007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371" name="Google Shape;371;p21"/>
            <p:cNvCxnSpPr/>
            <p:nvPr/>
          </p:nvCxnSpPr>
          <p:spPr>
            <a:xfrm>
              <a:off x="5547492" y="1496416"/>
              <a:ext cx="8100" cy="2952300"/>
            </a:xfrm>
            <a:prstGeom prst="straightConnector1">
              <a:avLst/>
            </a:prstGeom>
            <a:noFill/>
            <a:ln cap="flat" cmpd="sng" w="3175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</p:cxnSp>
        <p:sp>
          <p:nvSpPr>
            <p:cNvPr id="372" name="Google Shape;372;p21"/>
            <p:cNvSpPr txBox="1"/>
            <p:nvPr/>
          </p:nvSpPr>
          <p:spPr>
            <a:xfrm>
              <a:off x="6992058" y="3108108"/>
              <a:ext cx="827100" cy="27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80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008080"/>
                  </a:solidFill>
                  <a:latin typeface="Calibri"/>
                  <a:ea typeface="Calibri"/>
                  <a:cs typeface="Calibri"/>
                  <a:sym typeface="Calibri"/>
                </a:rPr>
                <a:t>Central green public space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5538946" y="3214303"/>
              <a:ext cx="1423130" cy="179159"/>
            </a:xfrm>
            <a:custGeom>
              <a:rect b="b" l="l" r="r" t="t"/>
              <a:pathLst>
                <a:path extrusionOk="0" h="306255" w="2552700">
                  <a:moveTo>
                    <a:pt x="0" y="0"/>
                  </a:moveTo>
                  <a:lnTo>
                    <a:pt x="63500" y="0"/>
                  </a:lnTo>
                  <a:cubicBezTo>
                    <a:pt x="300567" y="50800"/>
                    <a:pt x="1007533" y="285750"/>
                    <a:pt x="1422400" y="304800"/>
                  </a:cubicBezTo>
                  <a:cubicBezTo>
                    <a:pt x="1837267" y="323850"/>
                    <a:pt x="2377017" y="150283"/>
                    <a:pt x="2552700" y="114300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3646873" y="1034238"/>
              <a:ext cx="1611436" cy="256177"/>
            </a:xfrm>
            <a:custGeom>
              <a:rect b="b" l="l" r="r" t="t"/>
              <a:pathLst>
                <a:path extrusionOk="0" h="459511" w="2696964">
                  <a:moveTo>
                    <a:pt x="2692400" y="457746"/>
                  </a:moveTo>
                  <a:cubicBezTo>
                    <a:pt x="2717800" y="469387"/>
                    <a:pt x="2628900" y="419646"/>
                    <a:pt x="2628900" y="419646"/>
                  </a:cubicBezTo>
                  <a:cubicBezTo>
                    <a:pt x="2514600" y="358263"/>
                    <a:pt x="2288117" y="157179"/>
                    <a:pt x="2006600" y="89446"/>
                  </a:cubicBezTo>
                  <a:cubicBezTo>
                    <a:pt x="1725083" y="21713"/>
                    <a:pt x="1274233" y="28063"/>
                    <a:pt x="939800" y="13246"/>
                  </a:cubicBezTo>
                  <a:cubicBezTo>
                    <a:pt x="605367" y="-1571"/>
                    <a:pt x="302683" y="-513"/>
                    <a:pt x="0" y="546"/>
                  </a:cubicBezTo>
                </a:path>
              </a:pathLst>
            </a:custGeom>
            <a:noFill/>
            <a:ln cap="flat" cmpd="sng" w="25400">
              <a:solidFill>
                <a:srgbClr val="CC3399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5" name="Google Shape;375;p21"/>
            <p:cNvSpPr txBox="1"/>
            <p:nvPr/>
          </p:nvSpPr>
          <p:spPr>
            <a:xfrm>
              <a:off x="3117642" y="1005616"/>
              <a:ext cx="687900" cy="214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C3399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CC3399"/>
                  </a:solidFill>
                  <a:latin typeface="Calibri"/>
                  <a:ea typeface="Calibri"/>
                  <a:cs typeface="Calibri"/>
                  <a:sym typeface="Calibri"/>
                </a:rPr>
                <a:t>Medical center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2"/>
          <p:cNvSpPr txBox="1"/>
          <p:nvPr/>
        </p:nvSpPr>
        <p:spPr>
          <a:xfrm>
            <a:off x="4209176" y="4060332"/>
            <a:ext cx="109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0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1800"/>
              <a:buFont typeface="Calibri"/>
              <a:buNone/>
            </a:pPr>
            <a:r>
              <a:rPr b="1" i="0" lang="fr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Large kitchen space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0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PDM_Royez_2010 Planches_A1-1.jpg" id="381" name="Google Shape;3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2" name="Google Shape;382;p22"/>
          <p:cNvSpPr txBox="1"/>
          <p:nvPr/>
        </p:nvSpPr>
        <p:spPr>
          <a:xfrm>
            <a:off x="0" y="3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Architectural design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83" name="Google Shape;383;p22"/>
          <p:cNvSpPr txBox="1"/>
          <p:nvPr/>
        </p:nvSpPr>
        <p:spPr>
          <a:xfrm>
            <a:off x="424425" y="746836"/>
            <a:ext cx="4040400" cy="42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Affordability: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a simple but qualitative model </a:t>
            </a:r>
            <a:r>
              <a:rPr lang="f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-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XOF 13 million/house incl. serviced land (</a:t>
            </a:r>
            <a:r>
              <a:rPr lang="fr" sz="2000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€ 20’000/USD 22’000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).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1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Bioclimatic design: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orientation and ventilation, local bio-sourced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materials.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Incremental design: evolutive house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that can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be extended to suit the needs and resources of households over time. 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4" name="Google Shape;384;p22"/>
          <p:cNvSpPr txBox="1"/>
          <p:nvPr/>
        </p:nvSpPr>
        <p:spPr>
          <a:xfrm>
            <a:off x="4209176" y="1747128"/>
            <a:ext cx="109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rPr b="1" i="0" lang="fr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Tree in each backyard</a:t>
            </a:r>
            <a:endParaRPr b="1" i="0" sz="1000" u="none" cap="none" strike="noStrike">
              <a:solidFill>
                <a:srgbClr val="0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385;p22"/>
          <p:cNvSpPr txBox="1"/>
          <p:nvPr/>
        </p:nvSpPr>
        <p:spPr>
          <a:xfrm>
            <a:off x="4209176" y="2600154"/>
            <a:ext cx="109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0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1800"/>
              <a:buFont typeface="Calibri"/>
              <a:buNone/>
            </a:pPr>
            <a:r>
              <a:rPr b="1" i="0" lang="fr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Water point in the backyard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0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386;p22"/>
          <p:cNvSpPr txBox="1"/>
          <p:nvPr/>
        </p:nvSpPr>
        <p:spPr>
          <a:xfrm>
            <a:off x="4209175" y="3444959"/>
            <a:ext cx="1095000" cy="18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108000" lIns="108000" spcFirstLastPara="1" rIns="108000" wrap="square" tIns="1080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00808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8080"/>
              </a:buClr>
              <a:buSzPts val="1800"/>
              <a:buFont typeface="Calibri"/>
              <a:buNone/>
            </a:pPr>
            <a:r>
              <a:rPr b="1" i="0" lang="fr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rPr>
              <a:t>Staircase to terrace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</a:pPr>
            <a:r>
              <a:t/>
            </a:r>
            <a:endParaRPr b="1" i="0" sz="1000" u="none" cap="none" strike="noStrike">
              <a:solidFill>
                <a:srgbClr val="00808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7" name="Google Shape;387;p22"/>
          <p:cNvGrpSpPr/>
          <p:nvPr/>
        </p:nvGrpSpPr>
        <p:grpSpPr>
          <a:xfrm>
            <a:off x="4771040" y="816425"/>
            <a:ext cx="4550259" cy="3918000"/>
            <a:chOff x="4009040" y="816425"/>
            <a:chExt cx="4550259" cy="3918000"/>
          </a:xfrm>
        </p:grpSpPr>
        <p:sp>
          <p:nvSpPr>
            <p:cNvPr id="388" name="Google Shape;388;p22"/>
            <p:cNvSpPr/>
            <p:nvPr/>
          </p:nvSpPr>
          <p:spPr>
            <a:xfrm>
              <a:off x="4724591" y="816425"/>
              <a:ext cx="3014100" cy="3918000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9" name="Google Shape;389;p22"/>
            <p:cNvSpPr/>
            <p:nvPr/>
          </p:nvSpPr>
          <p:spPr>
            <a:xfrm>
              <a:off x="4904526" y="2921657"/>
              <a:ext cx="2601171" cy="1565247"/>
            </a:xfrm>
            <a:custGeom>
              <a:rect b="b" l="l" r="r" t="t"/>
              <a:pathLst>
                <a:path extrusionOk="0" h="2734056" w="3867912">
                  <a:moveTo>
                    <a:pt x="0" y="0"/>
                  </a:moveTo>
                  <a:lnTo>
                    <a:pt x="3867912" y="0"/>
                  </a:lnTo>
                  <a:lnTo>
                    <a:pt x="3867912" y="2734056"/>
                  </a:lnTo>
                  <a:lnTo>
                    <a:pt x="2331720" y="2734056"/>
                  </a:lnTo>
                  <a:lnTo>
                    <a:pt x="2331720" y="1984248"/>
                  </a:lnTo>
                  <a:lnTo>
                    <a:pt x="9144" y="19842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8D8D8">
                <a:alpha val="43529"/>
              </a:srgbClr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0" name="Google Shape;390;p22"/>
            <p:cNvSpPr txBox="1"/>
            <p:nvPr/>
          </p:nvSpPr>
          <p:spPr>
            <a:xfrm>
              <a:off x="7624977" y="1586918"/>
              <a:ext cx="9342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80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008080"/>
                  </a:solidFill>
                  <a:latin typeface="Calibri"/>
                  <a:ea typeface="Calibri"/>
                  <a:cs typeface="Calibri"/>
                  <a:sym typeface="Calibri"/>
                </a:rPr>
                <a:t>Backyard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1" name="Google Shape;391;p22"/>
            <p:cNvSpPr/>
            <p:nvPr/>
          </p:nvSpPr>
          <p:spPr>
            <a:xfrm>
              <a:off x="6700443" y="1739028"/>
              <a:ext cx="1093629" cy="440897"/>
            </a:xfrm>
            <a:custGeom>
              <a:rect b="b" l="l" r="r" t="t"/>
              <a:pathLst>
                <a:path extrusionOk="0" h="824107" w="1054100">
                  <a:moveTo>
                    <a:pt x="0" y="824107"/>
                  </a:moveTo>
                  <a:cubicBezTo>
                    <a:pt x="197908" y="528832"/>
                    <a:pt x="395817" y="233557"/>
                    <a:pt x="571500" y="100207"/>
                  </a:cubicBezTo>
                  <a:cubicBezTo>
                    <a:pt x="747183" y="-33143"/>
                    <a:pt x="900641" y="-4568"/>
                    <a:pt x="1054100" y="24007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2" name="Google Shape;392;p22"/>
            <p:cNvSpPr/>
            <p:nvPr/>
          </p:nvSpPr>
          <p:spPr>
            <a:xfrm rot="-9366623">
              <a:off x="4103730" y="2022658"/>
              <a:ext cx="1247662" cy="174789"/>
            </a:xfrm>
            <a:custGeom>
              <a:rect b="b" l="l" r="r" t="t"/>
              <a:pathLst>
                <a:path extrusionOk="0" h="222772" w="2083600">
                  <a:moveTo>
                    <a:pt x="800" y="19553"/>
                  </a:moveTo>
                  <a:cubicBezTo>
                    <a:pt x="-2375" y="2619"/>
                    <a:pt x="-5550" y="-14314"/>
                    <a:pt x="191300" y="19553"/>
                  </a:cubicBezTo>
                  <a:cubicBezTo>
                    <a:pt x="388150" y="53420"/>
                    <a:pt x="866517" y="224870"/>
                    <a:pt x="1181900" y="222753"/>
                  </a:cubicBezTo>
                  <a:cubicBezTo>
                    <a:pt x="1497283" y="220636"/>
                    <a:pt x="1790441" y="113744"/>
                    <a:pt x="2083600" y="6853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3" name="Google Shape;393;p22"/>
            <p:cNvSpPr txBox="1"/>
            <p:nvPr/>
          </p:nvSpPr>
          <p:spPr>
            <a:xfrm>
              <a:off x="7758599" y="3311925"/>
              <a:ext cx="800700" cy="27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08000" lIns="108000" spcFirstLastPara="1" rIns="108000" wrap="square" tIns="1080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8080"/>
                </a:buClr>
                <a:buSzPts val="1800"/>
                <a:buFont typeface="Calibri"/>
                <a:buNone/>
              </a:pPr>
              <a:r>
                <a:rPr b="1" i="0" lang="fr" sz="1000" u="none" cap="none" strike="noStrike">
                  <a:solidFill>
                    <a:srgbClr val="008080"/>
                  </a:solidFill>
                  <a:latin typeface="Calibri"/>
                  <a:ea typeface="Calibri"/>
                  <a:cs typeface="Calibri"/>
                  <a:sym typeface="Calibri"/>
                </a:rPr>
                <a:t>Divisible room</a:t>
              </a:r>
              <a:endParaRPr b="0" i="0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000"/>
                <a:buFont typeface="Calibri"/>
                <a:buNone/>
              </a:pPr>
              <a:r>
                <a:t/>
              </a:r>
              <a:endParaRPr b="1" i="0" sz="1000" u="none" cap="none" strike="noStrike">
                <a:solidFill>
                  <a:srgbClr val="00808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4" name="Google Shape;394;p22"/>
            <p:cNvSpPr/>
            <p:nvPr/>
          </p:nvSpPr>
          <p:spPr>
            <a:xfrm>
              <a:off x="6947914" y="3420432"/>
              <a:ext cx="938117" cy="59720"/>
            </a:xfrm>
            <a:custGeom>
              <a:rect b="b" l="l" r="r" t="t"/>
              <a:pathLst>
                <a:path extrusionOk="0" h="306255" w="2552700">
                  <a:moveTo>
                    <a:pt x="0" y="0"/>
                  </a:moveTo>
                  <a:lnTo>
                    <a:pt x="63500" y="0"/>
                  </a:lnTo>
                  <a:cubicBezTo>
                    <a:pt x="300567" y="50800"/>
                    <a:pt x="1007533" y="285750"/>
                    <a:pt x="1422400" y="304800"/>
                  </a:cubicBezTo>
                  <a:cubicBezTo>
                    <a:pt x="1837267" y="323850"/>
                    <a:pt x="2377017" y="150283"/>
                    <a:pt x="2552700" y="114300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5" name="Google Shape;395;p22"/>
            <p:cNvSpPr/>
            <p:nvPr/>
          </p:nvSpPr>
          <p:spPr>
            <a:xfrm>
              <a:off x="4064694" y="2683819"/>
              <a:ext cx="890594" cy="141088"/>
            </a:xfrm>
            <a:custGeom>
              <a:rect b="b" l="l" r="r" t="t"/>
              <a:pathLst>
                <a:path extrusionOk="0" h="246442" w="1324303">
                  <a:moveTo>
                    <a:pt x="0" y="136635"/>
                  </a:moveTo>
                  <a:cubicBezTo>
                    <a:pt x="246993" y="200572"/>
                    <a:pt x="493986" y="264510"/>
                    <a:pt x="714703" y="241738"/>
                  </a:cubicBezTo>
                  <a:cubicBezTo>
                    <a:pt x="935420" y="218966"/>
                    <a:pt x="1284013" y="26276"/>
                    <a:pt x="1324303" y="0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6" name="Google Shape;396;p22"/>
            <p:cNvSpPr/>
            <p:nvPr/>
          </p:nvSpPr>
          <p:spPr>
            <a:xfrm>
              <a:off x="4048933" y="3605526"/>
              <a:ext cx="1981486" cy="116142"/>
            </a:xfrm>
            <a:custGeom>
              <a:rect b="b" l="l" r="r" t="t"/>
              <a:pathLst>
                <a:path extrusionOk="0" h="202868" w="2946448">
                  <a:moveTo>
                    <a:pt x="2946448" y="202868"/>
                  </a:moveTo>
                  <a:lnTo>
                    <a:pt x="2790331" y="191717"/>
                  </a:lnTo>
                  <a:lnTo>
                    <a:pt x="850019" y="24449"/>
                  </a:lnTo>
                  <a:cubicBezTo>
                    <a:pt x="403970" y="-7146"/>
                    <a:pt x="253428" y="5863"/>
                    <a:pt x="114038" y="2146"/>
                  </a:cubicBezTo>
                  <a:cubicBezTo>
                    <a:pt x="-25352" y="-1571"/>
                    <a:pt x="-5838" y="287"/>
                    <a:pt x="13677" y="2146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7" name="Google Shape;397;p22"/>
            <p:cNvSpPr/>
            <p:nvPr/>
          </p:nvSpPr>
          <p:spPr>
            <a:xfrm rot="-414674">
              <a:off x="4020463" y="4007417"/>
              <a:ext cx="1100547" cy="256309"/>
            </a:xfrm>
            <a:custGeom>
              <a:rect b="b" l="l" r="r" t="t"/>
              <a:pathLst>
                <a:path extrusionOk="0" h="246442" w="1324303">
                  <a:moveTo>
                    <a:pt x="0" y="136635"/>
                  </a:moveTo>
                  <a:cubicBezTo>
                    <a:pt x="246993" y="200572"/>
                    <a:pt x="493986" y="264510"/>
                    <a:pt x="714703" y="241738"/>
                  </a:cubicBezTo>
                  <a:cubicBezTo>
                    <a:pt x="935420" y="218966"/>
                    <a:pt x="1284013" y="26276"/>
                    <a:pt x="1324303" y="0"/>
                  </a:cubicBezTo>
                </a:path>
              </a:pathLst>
            </a:custGeom>
            <a:noFill/>
            <a:ln cap="flat" cmpd="sng" w="25400">
              <a:solidFill>
                <a:srgbClr val="008080"/>
              </a:solidFill>
              <a:prstDash val="dash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0" sz="10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402" name="Google Shape;402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23"/>
          <p:cNvSpPr txBox="1"/>
          <p:nvPr/>
        </p:nvSpPr>
        <p:spPr>
          <a:xfrm>
            <a:off x="0" y="3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Financing plan - a necessary combination of funds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04" name="Google Shape;404;p23"/>
          <p:cNvSpPr txBox="1"/>
          <p:nvPr/>
        </p:nvSpPr>
        <p:spPr>
          <a:xfrm>
            <a:off x="653025" y="1447664"/>
            <a:ext cx="3159000" cy="369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Cost of one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house estimated at 13 million XOF 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(€20’000/USD22’000) 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2.1 billion XOF for the whole project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(incl. public services and spaces)</a:t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(€ 3.2M/USD 3.5M)</a:t>
            </a:r>
            <a:endParaRPr sz="2000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5" name="Google Shape;405;p23"/>
          <p:cNvCxnSpPr/>
          <p:nvPr/>
        </p:nvCxnSpPr>
        <p:spPr>
          <a:xfrm>
            <a:off x="3775812" y="729250"/>
            <a:ext cx="36334" cy="4209798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06" name="Google Shape;406;p23"/>
          <p:cNvSpPr txBox="1"/>
          <p:nvPr/>
        </p:nvSpPr>
        <p:spPr>
          <a:xfrm>
            <a:off x="3879203" y="1041984"/>
            <a:ext cx="5228462" cy="406262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Savings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gathered by each household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Individual loan from the FSH revolving fund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: monthly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repayment capacity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estimated at 50 to 80’000 XOF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Support from the Senegalese state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covering of the servicing costs.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Grants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 from donors, private and CSR donations. </a:t>
            </a:r>
            <a:endParaRPr/>
          </a:p>
          <a:p>
            <a: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None/>
            </a:pPr>
            <a:r>
              <a:t/>
            </a:r>
            <a:endParaRPr b="0" i="0" sz="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B74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Collective bank loan </a:t>
            </a:r>
            <a:r>
              <a:rPr b="0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to the FSH cooperative (amount depending on other contributions)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3"/>
          <p:cNvSpPr txBox="1"/>
          <p:nvPr/>
        </p:nvSpPr>
        <p:spPr>
          <a:xfrm>
            <a:off x="1995000" y="913114"/>
            <a:ext cx="8367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Costs</a:t>
            </a:r>
            <a:endParaRPr b="1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408" name="Google Shape;408;p23"/>
          <p:cNvSpPr txBox="1"/>
          <p:nvPr/>
        </p:nvSpPr>
        <p:spPr>
          <a:xfrm>
            <a:off x="4879600" y="610302"/>
            <a:ext cx="3849300" cy="36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fr" sz="20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Resources to be combined</a:t>
            </a:r>
            <a:endParaRPr b="1" i="0" sz="20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24"/>
          <p:cNvPicPr preferRelativeResize="0"/>
          <p:nvPr/>
        </p:nvPicPr>
        <p:blipFill rotWithShape="1">
          <a:blip r:embed="rId3">
            <a:alphaModFix/>
          </a:blip>
          <a:srcRect b="0" l="39067" r="0" t="0"/>
          <a:stretch/>
        </p:blipFill>
        <p:spPr>
          <a:xfrm>
            <a:off x="5486401" y="529875"/>
            <a:ext cx="3657600" cy="461362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DM_Royez_2010 Planches_A1-1.jpg" id="414" name="Google Shape;41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24"/>
          <p:cNvSpPr txBox="1"/>
          <p:nvPr/>
        </p:nvSpPr>
        <p:spPr>
          <a:xfrm>
            <a:off x="0" y="3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What we need now to operationalize the project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16" name="Google Shape;416;p24"/>
          <p:cNvSpPr txBox="1"/>
          <p:nvPr/>
        </p:nvSpPr>
        <p:spPr>
          <a:xfrm>
            <a:off x="447463" y="662708"/>
            <a:ext cx="5193489" cy="439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Financing: 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Endowments to the revolving fund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Bank loan at accessible conditions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1" marL="9144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</a:pP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International and CSR donors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Expertise: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to reinforce urbaSEN’s engineering skills (financial model, production of materials, building process). </a:t>
            </a: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1" i="0" sz="8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Support from government and public agencies 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for technical support and assistance with administrative procedures.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5560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Fira Sans"/>
              <a:buChar char="●"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Technical partners</a:t>
            </a:r>
            <a:r>
              <a:rPr b="0" i="0" lang="fr" sz="2000" u="none" cap="none" strike="noStrike">
                <a:solidFill>
                  <a:schemeClr val="dk1"/>
                </a:solidFill>
                <a:latin typeface="Fira Sans"/>
                <a:ea typeface="Fira Sans"/>
                <a:cs typeface="Fira Sans"/>
                <a:sym typeface="Fira Sans"/>
              </a:rPr>
              <a:t> to disseminate the model and share best practices.</a:t>
            </a:r>
            <a:endParaRPr b="0" i="0" sz="2000" u="none" cap="none" strike="noStrike">
              <a:solidFill>
                <a:schemeClr val="dk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421" name="Google Shape;421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76200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25"/>
          <p:cNvSpPr txBox="1"/>
          <p:nvPr/>
        </p:nvSpPr>
        <p:spPr>
          <a:xfrm>
            <a:off x="0" y="3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Further information... </a:t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23" name="Google Shape;423;p25"/>
          <p:cNvSpPr txBox="1"/>
          <p:nvPr/>
        </p:nvSpPr>
        <p:spPr>
          <a:xfrm>
            <a:off x="2941700" y="3527538"/>
            <a:ext cx="1486200" cy="1105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r" sz="1500" u="none" cap="none" strike="noStrik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Detailed brochure on the Cité FSH project</a:t>
            </a:r>
            <a:endParaRPr b="0" i="0" sz="1500" u="none" cap="none" strike="noStrike">
              <a:solidFill>
                <a:schemeClr val="dk2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424" name="Google Shape;424;p25"/>
          <p:cNvSpPr txBox="1"/>
          <p:nvPr/>
        </p:nvSpPr>
        <p:spPr>
          <a:xfrm>
            <a:off x="6602225" y="3561975"/>
            <a:ext cx="2460900" cy="925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fr" sz="1500" u="none" cap="none" strike="noStrike">
                <a:solidFill>
                  <a:schemeClr val="dk2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Study on affordable housing carried out by urbaMonde for CAHF </a:t>
            </a:r>
            <a:endParaRPr b="0" i="0" sz="1500" u="none" cap="none" strike="noStrike">
              <a:solidFill>
                <a:schemeClr val="dk2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id="425" name="Google Shape;42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1501" y="690800"/>
            <a:ext cx="3747689" cy="23257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26" name="Google Shape;426;p25"/>
          <p:cNvSpPr txBox="1"/>
          <p:nvPr/>
        </p:nvSpPr>
        <p:spPr>
          <a:xfrm>
            <a:off x="5110025" y="1097425"/>
            <a:ext cx="3324900" cy="191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p25"/>
          <p:cNvSpPr/>
          <p:nvPr/>
        </p:nvSpPr>
        <p:spPr>
          <a:xfrm>
            <a:off x="5411275" y="1583450"/>
            <a:ext cx="2108700" cy="5268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28" name="Google Shape;428;p25"/>
          <p:cNvGrpSpPr/>
          <p:nvPr/>
        </p:nvGrpSpPr>
        <p:grpSpPr>
          <a:xfrm>
            <a:off x="5081523" y="690800"/>
            <a:ext cx="3747676" cy="2312389"/>
            <a:chOff x="5233923" y="690800"/>
            <a:chExt cx="3747676" cy="2312389"/>
          </a:xfrm>
        </p:grpSpPr>
        <p:pic>
          <p:nvPicPr>
            <p:cNvPr id="429" name="Google Shape;429;p25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233923" y="690800"/>
              <a:ext cx="3747676" cy="2312389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pic>
        <p:sp>
          <p:nvSpPr>
            <p:cNvPr id="430" name="Google Shape;430;p25"/>
            <p:cNvSpPr/>
            <p:nvPr/>
          </p:nvSpPr>
          <p:spPr>
            <a:xfrm>
              <a:off x="5444750" y="1540700"/>
              <a:ext cx="2108700" cy="526800"/>
            </a:xfrm>
            <a:prstGeom prst="rect">
              <a:avLst/>
            </a:prstGeom>
            <a:solidFill>
              <a:schemeClr val="lt1"/>
            </a:solidFill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1" name="Google Shape;431;p25"/>
            <p:cNvPicPr preferRelativeResize="0"/>
            <p:nvPr/>
          </p:nvPicPr>
          <p:blipFill rotWithShape="1">
            <a:blip r:embed="rId6">
              <a:alphaModFix/>
            </a:blip>
            <a:srcRect b="70926" l="2757" r="29326" t="0"/>
            <a:stretch/>
          </p:blipFill>
          <p:spPr>
            <a:xfrm>
              <a:off x="5463250" y="1562100"/>
              <a:ext cx="2623875" cy="227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2" name="Google Shape;432;p25"/>
            <p:cNvPicPr preferRelativeResize="0"/>
            <p:nvPr/>
          </p:nvPicPr>
          <p:blipFill rotWithShape="1">
            <a:blip r:embed="rId6">
              <a:alphaModFix/>
            </a:blip>
            <a:srcRect b="0" l="2751" r="47765" t="48712"/>
            <a:stretch/>
          </p:blipFill>
          <p:spPr>
            <a:xfrm>
              <a:off x="5463250" y="1790700"/>
              <a:ext cx="1911700" cy="4011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33" name="Google Shape;433;p2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09650" y="3224400"/>
            <a:ext cx="1919099" cy="1919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80025" y="3309462"/>
            <a:ext cx="1748976" cy="1748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6"/>
          <p:cNvSpPr txBox="1"/>
          <p:nvPr/>
        </p:nvSpPr>
        <p:spPr>
          <a:xfrm>
            <a:off x="2286446" y="2400326"/>
            <a:ext cx="45729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</a:pPr>
            <a:r>
              <a:rPr b="0" i="0" lang="fr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</a:t>
            </a:r>
            <a:endParaRPr b="0" i="0" sz="23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0" name="Google Shape;440;p26"/>
          <p:cNvSpPr txBox="1"/>
          <p:nvPr/>
        </p:nvSpPr>
        <p:spPr>
          <a:xfrm>
            <a:off x="2286446" y="2400326"/>
            <a:ext cx="45729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</a:pPr>
            <a:r>
              <a:rPr b="0" i="0" lang="fr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endParaRPr b="0" i="0" sz="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26"/>
          <p:cNvSpPr txBox="1"/>
          <p:nvPr/>
        </p:nvSpPr>
        <p:spPr>
          <a:xfrm>
            <a:off x="2286446" y="2400326"/>
            <a:ext cx="4572900" cy="4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Helvetica Neue Light"/>
              <a:buNone/>
            </a:pPr>
            <a:r>
              <a:rPr b="0" i="0" lang="fr" sz="2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 </a:t>
            </a:r>
            <a:endParaRPr b="0" i="0" sz="23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442" name="Google Shape;442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76400" y="0"/>
            <a:ext cx="7467601" cy="4575074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26"/>
          <p:cNvSpPr txBox="1"/>
          <p:nvPr/>
        </p:nvSpPr>
        <p:spPr>
          <a:xfrm>
            <a:off x="0" y="4575075"/>
            <a:ext cx="9144000" cy="5268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b="0" i="0" lang="fr" sz="25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THANK YOU</a:t>
            </a:r>
            <a:endParaRPr b="0" i="0" sz="25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44" name="Google Shape;444;p26"/>
          <p:cNvSpPr/>
          <p:nvPr/>
        </p:nvSpPr>
        <p:spPr>
          <a:xfrm>
            <a:off x="0" y="13475"/>
            <a:ext cx="1676400" cy="45750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95" name="Google Shape;95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3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7" name="Google Shape;97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66050" y="5375"/>
            <a:ext cx="2971181" cy="73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876276" y="950776"/>
            <a:ext cx="5205424" cy="417026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3"/>
          <p:cNvSpPr txBox="1"/>
          <p:nvPr/>
        </p:nvSpPr>
        <p:spPr>
          <a:xfrm>
            <a:off x="600300" y="823050"/>
            <a:ext cx="29712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1" i="0" lang="fr" sz="2000" u="none" cap="none" strike="noStrik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rPr>
              <a:t>urbaMonde leads </a:t>
            </a:r>
            <a:r>
              <a:rPr b="1" i="0" lang="fr" sz="2800" u="none" cap="none" strike="noStrike">
                <a:solidFill>
                  <a:srgbClr val="7A9C22"/>
                </a:solidFill>
                <a:latin typeface="Raleway"/>
                <a:ea typeface="Raleway"/>
                <a:cs typeface="Raleway"/>
                <a:sym typeface="Raleway"/>
              </a:rPr>
              <a:t>CoHabitat network</a:t>
            </a:r>
            <a:r>
              <a:rPr b="0" i="0" lang="fr" sz="2800" u="none" cap="none" strike="noStrike">
                <a:solidFill>
                  <a:srgbClr val="7A9C22"/>
                </a:solidFill>
                <a:latin typeface="Raleway"/>
                <a:ea typeface="Raleway"/>
                <a:cs typeface="Raleway"/>
                <a:sym typeface="Raleway"/>
              </a:rPr>
              <a:t>, </a:t>
            </a:r>
            <a:endParaRPr b="0" i="0" sz="20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2000"/>
              <a:buFont typeface="Raleway"/>
              <a:buNone/>
            </a:pPr>
            <a:r>
              <a:rPr b="0" i="0" lang="fr" sz="2000" u="none" cap="none" strike="noStrike">
                <a:solidFill>
                  <a:srgbClr val="757575"/>
                </a:solidFill>
                <a:latin typeface="Raleway"/>
                <a:ea typeface="Raleway"/>
                <a:cs typeface="Raleway"/>
                <a:sym typeface="Raleway"/>
              </a:rPr>
              <a:t>a network of organizations promoting collaborative housing around the world</a:t>
            </a:r>
            <a:endParaRPr b="0" i="0" sz="2000" u="none" cap="none" strike="noStrik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100" name="Google Shape;100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7475" y="4098426"/>
            <a:ext cx="2662200" cy="92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" name="Google Shape;105;p4"/>
          <p:cNvGrpSpPr/>
          <p:nvPr/>
        </p:nvGrpSpPr>
        <p:grpSpPr>
          <a:xfrm>
            <a:off x="4960325" y="1495388"/>
            <a:ext cx="4036909" cy="3383943"/>
            <a:chOff x="0" y="0"/>
            <a:chExt cx="5955900" cy="3356087"/>
          </a:xfrm>
        </p:grpSpPr>
        <p:sp>
          <p:nvSpPr>
            <p:cNvPr id="106" name="Google Shape;106;p4"/>
            <p:cNvSpPr/>
            <p:nvPr/>
          </p:nvSpPr>
          <p:spPr>
            <a:xfrm>
              <a:off x="0" y="0"/>
              <a:ext cx="5955900" cy="83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0" y="844848"/>
              <a:ext cx="5955900" cy="83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0" y="1685956"/>
              <a:ext cx="5955900" cy="83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09" name="Google Shape;109;p4"/>
            <p:cNvSpPr txBox="1"/>
            <p:nvPr/>
          </p:nvSpPr>
          <p:spPr>
            <a:xfrm>
              <a:off x="40557" y="1424222"/>
              <a:ext cx="5874600" cy="7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1575" lIns="51575" spcFirstLastPara="1" rIns="51575" wrap="square" tIns="5157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A credo: residents </a:t>
              </a:r>
              <a:r>
                <a:rPr b="0" i="1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at the heart</a:t>
              </a: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 of urban development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and neighborhood management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0" y="2525387"/>
              <a:ext cx="5955900" cy="8307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11" name="Google Shape;111;p4"/>
            <p:cNvSpPr txBox="1"/>
            <p:nvPr/>
          </p:nvSpPr>
          <p:spPr>
            <a:xfrm>
              <a:off x="40557" y="2565944"/>
              <a:ext cx="5874600" cy="749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Ongoing dialogue with FSH and the authorities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pic>
        <p:nvPicPr>
          <p:cNvPr descr="Une image contenant dessin, ciel&#10;&#10;Description générée automatiquement" id="112" name="Google Shape;112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66813" y="111763"/>
            <a:ext cx="3511125" cy="100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8425" y="2336725"/>
            <a:ext cx="4754427" cy="280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4"/>
          <p:cNvSpPr txBox="1"/>
          <p:nvPr/>
        </p:nvSpPr>
        <p:spPr>
          <a:xfrm>
            <a:off x="4987815" y="1231481"/>
            <a:ext cx="39819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0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Senegalese NGO created in 2009</a:t>
            </a:r>
            <a:endParaRPr b="0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4987815" y="1930941"/>
            <a:ext cx="39819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8925" lIns="58925" spcFirstLastPara="1" rIns="58925" wrap="square" tIns="589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0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20 urban and community development professionals</a:t>
            </a:r>
            <a:endParaRPr b="0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  <p:pic>
        <p:nvPicPr>
          <p:cNvPr id="116" name="Google Shape;116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8925"/>
            <a:ext cx="4754427" cy="2665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personne, plafond, intérieur, gens&#10;&#10;Description générée automatiquement" id="121" name="Google Shape;121;p5"/>
          <p:cNvPicPr preferRelativeResize="0"/>
          <p:nvPr/>
        </p:nvPicPr>
        <p:blipFill rotWithShape="1">
          <a:blip r:embed="rId3">
            <a:alphaModFix/>
          </a:blip>
          <a:srcRect b="24242" l="5961" r="6364" t="0"/>
          <a:stretch/>
        </p:blipFill>
        <p:spPr>
          <a:xfrm>
            <a:off x="4027975" y="0"/>
            <a:ext cx="5116024" cy="293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5"/>
          <p:cNvPicPr preferRelativeResize="0"/>
          <p:nvPr/>
        </p:nvPicPr>
        <p:blipFill rotWithShape="1">
          <a:blip r:embed="rId4">
            <a:alphaModFix/>
          </a:blip>
          <a:srcRect b="11742" l="0" r="0" t="10235"/>
          <a:stretch/>
        </p:blipFill>
        <p:spPr>
          <a:xfrm>
            <a:off x="860100" y="0"/>
            <a:ext cx="2732902" cy="1212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5">
            <a:alphaModFix/>
          </a:blip>
          <a:srcRect b="18044" l="0" r="1652" t="18052"/>
          <a:stretch/>
        </p:blipFill>
        <p:spPr>
          <a:xfrm>
            <a:off x="4027975" y="2936050"/>
            <a:ext cx="5116027" cy="22074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DM_Royez_2010 Planches_A1-1.jpg" id="124" name="Google Shape;12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5" name="Google Shape;125;p5"/>
          <p:cNvGrpSpPr/>
          <p:nvPr/>
        </p:nvGrpSpPr>
        <p:grpSpPr>
          <a:xfrm>
            <a:off x="366750" y="1494800"/>
            <a:ext cx="3871963" cy="923905"/>
            <a:chOff x="0" y="0"/>
            <a:chExt cx="3433200" cy="953856"/>
          </a:xfrm>
        </p:grpSpPr>
        <p:sp>
          <p:nvSpPr>
            <p:cNvPr id="126" name="Google Shape;126;p5"/>
            <p:cNvSpPr/>
            <p:nvPr/>
          </p:nvSpPr>
          <p:spPr>
            <a:xfrm>
              <a:off x="0" y="0"/>
              <a:ext cx="3433200" cy="754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27" name="Google Shape;127;p5"/>
            <p:cNvSpPr txBox="1"/>
            <p:nvPr/>
          </p:nvSpPr>
          <p:spPr>
            <a:xfrm>
              <a:off x="36845" y="272856"/>
              <a:ext cx="3359700" cy="6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650" lIns="46650" spcFirstLastPara="1" rIns="46650" wrap="square" tIns="4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Created in 2014 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28" name="Google Shape;128;p5"/>
          <p:cNvGrpSpPr/>
          <p:nvPr/>
        </p:nvGrpSpPr>
        <p:grpSpPr>
          <a:xfrm>
            <a:off x="138150" y="2394442"/>
            <a:ext cx="4059223" cy="924011"/>
            <a:chOff x="0" y="614125"/>
            <a:chExt cx="3599241" cy="953966"/>
          </a:xfrm>
        </p:grpSpPr>
        <p:sp>
          <p:nvSpPr>
            <p:cNvPr id="129" name="Google Shape;129;p5"/>
            <p:cNvSpPr/>
            <p:nvPr/>
          </p:nvSpPr>
          <p:spPr>
            <a:xfrm>
              <a:off x="0" y="813291"/>
              <a:ext cx="3433200" cy="754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30" name="Google Shape;130;p5"/>
            <p:cNvSpPr txBox="1"/>
            <p:nvPr/>
          </p:nvSpPr>
          <p:spPr>
            <a:xfrm>
              <a:off x="239541" y="614125"/>
              <a:ext cx="3359700" cy="6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650" lIns="46650" spcFirstLastPara="1" rIns="46650" wrap="square" tIns="4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Nearly 17’000 members, </a:t>
              </a:r>
              <a:b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 96% women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31" name="Google Shape;131;p5"/>
          <p:cNvGrpSpPr/>
          <p:nvPr/>
        </p:nvGrpSpPr>
        <p:grpSpPr>
          <a:xfrm>
            <a:off x="138150" y="3178521"/>
            <a:ext cx="3983023" cy="924011"/>
            <a:chOff x="0" y="1423622"/>
            <a:chExt cx="3531675" cy="953966"/>
          </a:xfrm>
        </p:grpSpPr>
        <p:sp>
          <p:nvSpPr>
            <p:cNvPr id="132" name="Google Shape;132;p5"/>
            <p:cNvSpPr/>
            <p:nvPr/>
          </p:nvSpPr>
          <p:spPr>
            <a:xfrm>
              <a:off x="0" y="1622788"/>
              <a:ext cx="3433200" cy="754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33" name="Google Shape;133;p5"/>
            <p:cNvSpPr txBox="1"/>
            <p:nvPr/>
          </p:nvSpPr>
          <p:spPr>
            <a:xfrm>
              <a:off x="171975" y="1423622"/>
              <a:ext cx="3359700" cy="681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650" lIns="46650" spcFirstLastPara="1" rIns="46650" wrap="square" tIns="4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672 saving groups</a:t>
              </a:r>
              <a:b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  1 revolving fund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grpSp>
        <p:nvGrpSpPr>
          <p:cNvPr id="134" name="Google Shape;134;p5"/>
          <p:cNvGrpSpPr/>
          <p:nvPr/>
        </p:nvGrpSpPr>
        <p:grpSpPr>
          <a:xfrm>
            <a:off x="138150" y="3930499"/>
            <a:ext cx="4059220" cy="1212881"/>
            <a:chOff x="0" y="2199978"/>
            <a:chExt cx="3599237" cy="1252200"/>
          </a:xfrm>
        </p:grpSpPr>
        <p:sp>
          <p:nvSpPr>
            <p:cNvPr id="135" name="Google Shape;135;p5"/>
            <p:cNvSpPr/>
            <p:nvPr/>
          </p:nvSpPr>
          <p:spPr>
            <a:xfrm>
              <a:off x="0" y="2436080"/>
              <a:ext cx="3433200" cy="754800"/>
            </a:xfrm>
            <a:prstGeom prst="roundRect">
              <a:avLst>
                <a:gd fmla="val 16667" name="adj"/>
              </a:avLst>
            </a:prstGeom>
            <a:noFill/>
            <a:ln cap="flat" cmpd="sng" w="254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58925" lIns="58925" spcFirstLastPara="1" rIns="58925" wrap="square" tIns="589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  <p:sp>
          <p:nvSpPr>
            <p:cNvPr id="136" name="Google Shape;136;p5"/>
            <p:cNvSpPr txBox="1"/>
            <p:nvPr/>
          </p:nvSpPr>
          <p:spPr>
            <a:xfrm>
              <a:off x="239537" y="2199978"/>
              <a:ext cx="3359700" cy="1252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6650" lIns="46650" spcFirstLastPara="1" rIns="46650" wrap="square" tIns="4665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Helvetica Neue Light"/>
                <a:buNone/>
              </a:pP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Over 800 craftsmen trained,</a:t>
              </a:r>
              <a:b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</a:br>
              <a:r>
                <a:rPr b="0" i="0" lang="fr" sz="2000" u="none" cap="none" strike="noStrike">
                  <a:solidFill>
                    <a:srgbClr val="8DB741"/>
                  </a:solidFill>
                  <a:latin typeface="Fira Sans"/>
                  <a:ea typeface="Fira Sans"/>
                  <a:cs typeface="Fira Sans"/>
                  <a:sym typeface="Fira Sans"/>
                </a:rPr>
                <a:t>contributing to the implementation of projects</a:t>
              </a:r>
              <a:endParaRPr b="0" i="0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endParaRPr>
            </a:p>
          </p:txBody>
        </p:sp>
      </p:grpSp>
      <p:sp>
        <p:nvSpPr>
          <p:cNvPr id="137" name="Google Shape;137;p5"/>
          <p:cNvSpPr txBox="1"/>
          <p:nvPr/>
        </p:nvSpPr>
        <p:spPr>
          <a:xfrm>
            <a:off x="332104" y="1149488"/>
            <a:ext cx="3789000" cy="65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6650" lIns="46650" spcFirstLastPara="1" rIns="46650" wrap="square" tIns="466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elvetica Neue Light"/>
              <a:buNone/>
            </a:pPr>
            <a:r>
              <a:rPr b="1" i="0" lang="fr" sz="20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Senegalese Federation of Inhabitants</a:t>
            </a:r>
            <a:endParaRPr b="1" i="0" sz="20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42" name="Google Shape;142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6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4" name="Google Shape;144;p6"/>
          <p:cNvSpPr txBox="1"/>
          <p:nvPr/>
        </p:nvSpPr>
        <p:spPr>
          <a:xfrm>
            <a:off x="0" y="100"/>
            <a:ext cx="4002000" cy="51435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1" lang="fr" sz="2500" u="none" cap="none" strike="noStrike">
                <a:solidFill>
                  <a:srgbClr val="000000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1" sz="2500" u="none" cap="none" strike="noStrike">
              <a:solidFill>
                <a:srgbClr val="000000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5" name="Google Shape;145;p6"/>
          <p:cNvPicPr preferRelativeResize="0"/>
          <p:nvPr/>
        </p:nvPicPr>
        <p:blipFill rotWithShape="1">
          <a:blip r:embed="rId4">
            <a:alphaModFix/>
          </a:blip>
          <a:srcRect b="6777" l="0" r="0" t="0"/>
          <a:stretch/>
        </p:blipFill>
        <p:spPr>
          <a:xfrm>
            <a:off x="2840150" y="735975"/>
            <a:ext cx="6303852" cy="44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6"/>
          <p:cNvSpPr txBox="1"/>
          <p:nvPr/>
        </p:nvSpPr>
        <p:spPr>
          <a:xfrm>
            <a:off x="335600" y="1270050"/>
            <a:ext cx="2226900" cy="26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Arial"/>
              <a:buNone/>
            </a:pPr>
            <a:r>
              <a:rPr b="0" i="0" lang="fr" sz="33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Community savings,</a:t>
            </a:r>
            <a:r>
              <a:rPr b="0" i="0" lang="fr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28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a tool for housing finance and urban projects</a:t>
            </a:r>
            <a:endParaRPr b="0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Une image contenant dessin, ciel&#10;&#10;Description générée automatiquement" id="147" name="Google Shape;147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60793" y="181778"/>
            <a:ext cx="1260740" cy="36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32578" y="295214"/>
            <a:ext cx="1260750" cy="214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6200" y="155416"/>
            <a:ext cx="985503" cy="560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54" name="Google Shape;154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7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27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FSH revolving fund, a tool for housing finance and urban projects</a:t>
            </a:r>
            <a:endParaRPr b="1" i="0" sz="36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27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56" name="Google Shape;156;p7"/>
          <p:cNvSpPr txBox="1"/>
          <p:nvPr/>
        </p:nvSpPr>
        <p:spPr>
          <a:xfrm>
            <a:off x="653700" y="967271"/>
            <a:ext cx="8490300" cy="40353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FSH's revolving fund, 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launched in 2014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as a tool for residents to</a:t>
            </a: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 pool their savings 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and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improve their living conditions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in the context of floodings.   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Total value: 335 million XOF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(€ 511</a:t>
            </a:r>
            <a:r>
              <a:rPr lang="fr" sz="2300">
                <a:latin typeface="Fira Sans"/>
                <a:ea typeface="Fira Sans"/>
                <a:cs typeface="Fira Sans"/>
                <a:sym typeface="Fira Sans"/>
              </a:rPr>
              <a:t>’000/USD 567’000)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(150M members savings + 167M endowments from international donors + 3M interests + 15M private donations)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Total loans granted: </a:t>
            </a:r>
            <a:r>
              <a:rPr b="0" i="0" lang="fr" sz="23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nearly 1 billion XOF (€ 1.5/USD 1.7 million)</a:t>
            </a:r>
            <a:endParaRPr b="0" i="0" sz="23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fr" sz="19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 </a:t>
            </a:r>
            <a:endParaRPr b="0" i="0" sz="19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746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300"/>
              <a:buFont typeface="Fira Sans"/>
              <a:buChar char="●"/>
            </a:pPr>
            <a:r>
              <a:rPr b="1" i="0" lang="fr" sz="23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83% global reimbursement rate</a:t>
            </a:r>
            <a:endParaRPr b="1" i="0" sz="2300" u="none" cap="none" strike="noStrike">
              <a:solidFill>
                <a:srgbClr val="8DB741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61" name="Google Shape;161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The FSH revolving fund principles</a:t>
            </a:r>
            <a:endParaRPr b="1" i="0" sz="3000" u="none" cap="none" strike="noStrike">
              <a:solidFill>
                <a:srgbClr val="262626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3" name="Google Shape;163;p8"/>
          <p:cNvSpPr txBox="1"/>
          <p:nvPr/>
        </p:nvSpPr>
        <p:spPr>
          <a:xfrm>
            <a:off x="653700" y="856725"/>
            <a:ext cx="8490300" cy="4132200"/>
          </a:xfrm>
          <a:prstGeom prst="rect">
            <a:avLst/>
          </a:prstGeom>
          <a:noFill/>
          <a:ln>
            <a:noFill/>
          </a:ln>
        </p:spPr>
        <p:txBody>
          <a:bodyPr anchorCtr="0" anchor="t" bIns="29450" lIns="58925" spcFirstLastPara="1" rIns="58925" wrap="square" tIns="29450">
            <a:spAutoFit/>
          </a:bodyPr>
          <a:lstStyle/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Fira Sans"/>
              <a:buChar char="●"/>
            </a:pPr>
            <a:r>
              <a:rPr b="1" i="0" lang="fr" sz="21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Solidarity:  </a:t>
            </a:r>
            <a:r>
              <a:rPr b="0" i="0" lang="fr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group jointly liable for the loan(s) allocated to its member(s). Solidarity and sense of belonging of the groups to a federation that represents their common interest is the only ‘guarantee’ of repayment.</a:t>
            </a:r>
            <a:endParaRPr b="0" i="0" sz="21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Fira Sans"/>
              <a:buChar char="●"/>
            </a:pPr>
            <a:r>
              <a:rPr b="1" i="0" lang="fr" sz="21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Sustainability: </a:t>
            </a:r>
            <a:r>
              <a:rPr b="0" i="0" lang="fr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the revolving fund is intended as a sustainable mechanism that encourages residents to take ownership and responsibility for improving their homes.</a:t>
            </a:r>
            <a:endParaRPr b="0" i="0" sz="21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Fira Sans"/>
              <a:buChar char="●"/>
            </a:pPr>
            <a:r>
              <a:rPr b="1" i="0" lang="fr" sz="21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Accessibility: </a:t>
            </a:r>
            <a:r>
              <a:rPr b="0" i="0" lang="fr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with its low interest rate (5%) and access conditions, the FSH fund is dedicated to members who are excluded from the conventional banking system.</a:t>
            </a:r>
            <a:endParaRPr b="0" i="0" sz="21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t/>
            </a:r>
            <a:endParaRPr b="0" i="0" sz="21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  <a:p>
            <a:pPr indent="-361950" lvl="0" marL="45720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100"/>
              <a:buFont typeface="Fira Sans"/>
              <a:buChar char="●"/>
            </a:pPr>
            <a:r>
              <a:rPr b="1" i="0" lang="fr" sz="2100" u="none" cap="none" strike="noStrike">
                <a:solidFill>
                  <a:srgbClr val="8DB741"/>
                </a:solidFill>
                <a:latin typeface="Fira Sans"/>
                <a:ea typeface="Fira Sans"/>
                <a:cs typeface="Fira Sans"/>
                <a:sym typeface="Fira Sans"/>
              </a:rPr>
              <a:t>Self-management: </a:t>
            </a:r>
            <a:r>
              <a:rPr b="0" i="0" lang="fr" sz="2100" u="none" cap="none" strike="noStrike">
                <a:solidFill>
                  <a:srgbClr val="000000"/>
                </a:solidFill>
                <a:latin typeface="Fira Sans"/>
                <a:ea typeface="Fira Sans"/>
                <a:cs typeface="Fira Sans"/>
                <a:sym typeface="Fira Sans"/>
              </a:rPr>
              <a:t>decisions are made by the FSH. </a:t>
            </a:r>
            <a:endParaRPr b="0" i="0" sz="2100" u="none" cap="none" strike="noStrike">
              <a:solidFill>
                <a:srgbClr val="000000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DM_Royez_2010 Planches_A1-1.jpg" id="168" name="Google Shape;16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0275"/>
            <a:ext cx="59406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9"/>
          <p:cNvSpPr txBox="1"/>
          <p:nvPr/>
        </p:nvSpPr>
        <p:spPr>
          <a:xfrm>
            <a:off x="0" y="3075"/>
            <a:ext cx="9144000" cy="732900"/>
          </a:xfrm>
          <a:prstGeom prst="rect">
            <a:avLst/>
          </a:prstGeom>
          <a:solidFill>
            <a:srgbClr val="8DB741"/>
          </a:solidFill>
          <a:ln cap="flat" cmpd="sng" w="9525">
            <a:solidFill>
              <a:srgbClr val="8DB74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29450" lIns="58925" spcFirstLastPara="1" rIns="58925" wrap="square" tIns="294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rPr b="0" i="0" lang="fr" sz="3000" u="none" cap="none" strike="noStrike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Loan process through the revolving fund</a:t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Verdana"/>
              <a:buNone/>
            </a:pPr>
            <a:r>
              <a:t/>
            </a:r>
            <a:endParaRPr b="0" i="0" sz="3000" u="none" cap="none" strike="noStrike">
              <a:solidFill>
                <a:schemeClr val="lt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70" name="Google Shape;17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6474" y="888375"/>
            <a:ext cx="7530352" cy="3608299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9"/>
          <p:cNvSpPr txBox="1"/>
          <p:nvPr/>
        </p:nvSpPr>
        <p:spPr>
          <a:xfrm>
            <a:off x="946575" y="4385375"/>
            <a:ext cx="7961700" cy="6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fr" sz="1800" u="none" cap="none" strike="noStrike">
                <a:solidFill>
                  <a:schemeClr val="dk2"/>
                </a:solidFill>
                <a:latin typeface="Fira Sans"/>
                <a:ea typeface="Fira Sans"/>
                <a:cs typeface="Fira Sans"/>
                <a:sym typeface="Fira Sans"/>
              </a:rPr>
              <a:t>The repayment begins after the end of constructions, over 20 months with a one-month grace period.</a:t>
            </a:r>
            <a:endParaRPr b="0" i="0" sz="1800" u="none" cap="none" strike="noStrike">
              <a:solidFill>
                <a:schemeClr val="dk2"/>
              </a:solidFill>
              <a:latin typeface="Fira Sans"/>
              <a:ea typeface="Fira Sans"/>
              <a:cs typeface="Fira Sans"/>
              <a:sym typeface="Fira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Stephan_Veran Benedicte_Hinschberger</dc:creator>
</cp:coreProperties>
</file>