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1"/>
  </p:sldMasterIdLst>
  <p:notesMasterIdLst>
    <p:notesMasterId r:id="rId10"/>
  </p:notesMasterIdLst>
  <p:handoutMasterIdLst>
    <p:handoutMasterId r:id="rId11"/>
  </p:handoutMasterIdLst>
  <p:sldIdLst>
    <p:sldId id="305" r:id="rId2"/>
    <p:sldId id="336" r:id="rId3"/>
    <p:sldId id="368" r:id="rId4"/>
    <p:sldId id="363" r:id="rId5"/>
    <p:sldId id="369" r:id="rId6"/>
    <p:sldId id="370" r:id="rId7"/>
    <p:sldId id="371" r:id="rId8"/>
    <p:sldId id="372" r:id="rId9"/>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6">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5555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28" autoAdjust="0"/>
  </p:normalViewPr>
  <p:slideViewPr>
    <p:cSldViewPr>
      <p:cViewPr varScale="1">
        <p:scale>
          <a:sx n="105" d="100"/>
          <a:sy n="105" d="100"/>
        </p:scale>
        <p:origin x="888" y="96"/>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4032" y="114"/>
      </p:cViewPr>
      <p:guideLst>
        <p:guide orient="horz" pos="3106"/>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233;goire%20NAACKE\Equipe%20OEE%20-%20IEM%20Dropbox\Dossier%20de%20l'&#233;quipe%20Equipe%20OEE%20-%20IEM\OEE\Production\Recherches\20240910%20Housing%20Finance%20International\Tables%20and%20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G&#233;goire%20NAACKE\Equipe%20OEE%20-%20IEM%20Dropbox\Dossier%20de%20l'&#233;quipe%20Equipe%20OEE%20-%20IEM\OEE\Production\Recherches\20240910%20Housing%20Finance%20International\Tables%20and%20Graph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G&#233;goire%20NAACKE\Equipe%20OEE%20-%20IEM%20Dropbox\Dossier%20de%20l'&#233;quipe%20Equipe%20OEE%20-%20IEM\OEE\Production\Recherches\20240910%20Housing%20Finance%20International\Tables%20and%20Graph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G&#233;goire%20NAACKE\Equipe%20OEE%20-%20IEM%20Dropbox\Dossier%20de%20l'&#233;quipe%20Equipe%20OEE%20-%20IEM\OEE\Production\Recherches\20240910%20Housing%20Finance%20International\Tables%20and%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674668888912628E-2"/>
          <c:y val="5.3935185185185176E-2"/>
          <c:w val="0.92442483359864958"/>
          <c:h val="0.65701234484413162"/>
        </c:manualLayout>
      </c:layout>
      <c:barChart>
        <c:barDir val="col"/>
        <c:grouping val="clustered"/>
        <c:varyColors val="0"/>
        <c:ser>
          <c:idx val="0"/>
          <c:order val="0"/>
          <c:tx>
            <c:strRef>
              <c:f>Feuil1!$A$4</c:f>
              <c:strCache>
                <c:ptCount val="1"/>
                <c:pt idx="0">
                  <c:v>Household saving rate</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(Feuil1!$B$3:$G$3,Feuil1!$I$3)</c:f>
              <c:strCache>
                <c:ptCount val="7"/>
                <c:pt idx="0">
                  <c:v>NL</c:v>
                </c:pt>
                <c:pt idx="1">
                  <c:v>DE</c:v>
                </c:pt>
                <c:pt idx="2">
                  <c:v>SE</c:v>
                </c:pt>
                <c:pt idx="3">
                  <c:v>FR</c:v>
                </c:pt>
                <c:pt idx="4">
                  <c:v>BE</c:v>
                </c:pt>
                <c:pt idx="5">
                  <c:v>ES</c:v>
                </c:pt>
                <c:pt idx="6">
                  <c:v>IT</c:v>
                </c:pt>
              </c:strCache>
              <c:extLst/>
            </c:strRef>
          </c:cat>
          <c:val>
            <c:numRef>
              <c:f>(Feuil1!$B$4:$G$4,Feuil1!$I$4)</c:f>
              <c:numCache>
                <c:formatCode>0%</c:formatCode>
                <c:ptCount val="7"/>
                <c:pt idx="0">
                  <c:v>0.221</c:v>
                </c:pt>
                <c:pt idx="1">
                  <c:v>0.20784403329310353</c:v>
                </c:pt>
                <c:pt idx="2">
                  <c:v>0.17199999999999999</c:v>
                </c:pt>
                <c:pt idx="3">
                  <c:v>0.16591860179546411</c:v>
                </c:pt>
                <c:pt idx="4">
                  <c:v>0.1466199376500314</c:v>
                </c:pt>
                <c:pt idx="5">
                  <c:v>0.11708930659621465</c:v>
                </c:pt>
                <c:pt idx="6">
                  <c:v>8.2230313266123817E-2</c:v>
                </c:pt>
              </c:numCache>
              <c:extLst/>
            </c:numRef>
          </c:val>
          <c:extLst>
            <c:ext xmlns:c16="http://schemas.microsoft.com/office/drawing/2014/chart" uri="{C3380CC4-5D6E-409C-BE32-E72D297353CC}">
              <c16:uniqueId val="{00000000-7E52-47F5-AB2F-2DEDFED26F22}"/>
            </c:ext>
          </c:extLst>
        </c:ser>
        <c:ser>
          <c:idx val="1"/>
          <c:order val="1"/>
          <c:tx>
            <c:strRef>
              <c:f>Feuil1!$A$9</c:f>
              <c:strCache>
                <c:ptCount val="1"/>
                <c:pt idx="0">
                  <c:v>Public pension spending in % of GDP (1)</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(Feuil1!$B$3:$G$3,Feuil1!$I$3)</c:f>
              <c:strCache>
                <c:ptCount val="7"/>
                <c:pt idx="0">
                  <c:v>NL</c:v>
                </c:pt>
                <c:pt idx="1">
                  <c:v>DE</c:v>
                </c:pt>
                <c:pt idx="2">
                  <c:v>SE</c:v>
                </c:pt>
                <c:pt idx="3">
                  <c:v>FR</c:v>
                </c:pt>
                <c:pt idx="4">
                  <c:v>BE</c:v>
                </c:pt>
                <c:pt idx="5">
                  <c:v>ES</c:v>
                </c:pt>
                <c:pt idx="6">
                  <c:v>IT</c:v>
                </c:pt>
              </c:strCache>
              <c:extLst/>
            </c:strRef>
          </c:cat>
          <c:val>
            <c:numRef>
              <c:f>(Feuil1!$B$9:$G$9,Feuil1!$I$9)</c:f>
              <c:numCache>
                <c:formatCode>0%</c:formatCode>
                <c:ptCount val="7"/>
                <c:pt idx="0">
                  <c:v>5.8999999999999997E-2</c:v>
                </c:pt>
                <c:pt idx="1">
                  <c:v>0.104</c:v>
                </c:pt>
                <c:pt idx="2">
                  <c:v>9.2999999999999999E-2</c:v>
                </c:pt>
                <c:pt idx="3">
                  <c:v>0.14899999999999999</c:v>
                </c:pt>
                <c:pt idx="4">
                  <c:v>0.11799999999999999</c:v>
                </c:pt>
                <c:pt idx="5">
                  <c:v>0.11899999999999999</c:v>
                </c:pt>
                <c:pt idx="6">
                  <c:v>0.16</c:v>
                </c:pt>
              </c:numCache>
              <c:extLst/>
            </c:numRef>
          </c:val>
          <c:extLst>
            <c:ext xmlns:c16="http://schemas.microsoft.com/office/drawing/2014/chart" uri="{C3380CC4-5D6E-409C-BE32-E72D297353CC}">
              <c16:uniqueId val="{00000001-7E52-47F5-AB2F-2DEDFED26F22}"/>
            </c:ext>
          </c:extLst>
        </c:ser>
        <c:ser>
          <c:idx val="2"/>
          <c:order val="2"/>
          <c:tx>
            <c:strRef>
              <c:f>Feuil1!$A$10</c:f>
              <c:strCache>
                <c:ptCount val="1"/>
                <c:pt idx="0">
                  <c:v>Social protection expenditure in % of GDP (2)</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(Feuil1!$B$3:$G$3,Feuil1!$I$3)</c:f>
              <c:strCache>
                <c:ptCount val="7"/>
                <c:pt idx="0">
                  <c:v>NL</c:v>
                </c:pt>
                <c:pt idx="1">
                  <c:v>DE</c:v>
                </c:pt>
                <c:pt idx="2">
                  <c:v>SE</c:v>
                </c:pt>
                <c:pt idx="3">
                  <c:v>FR</c:v>
                </c:pt>
                <c:pt idx="4">
                  <c:v>BE</c:v>
                </c:pt>
                <c:pt idx="5">
                  <c:v>ES</c:v>
                </c:pt>
                <c:pt idx="6">
                  <c:v>IT</c:v>
                </c:pt>
              </c:strCache>
              <c:extLst/>
            </c:strRef>
          </c:cat>
          <c:val>
            <c:numRef>
              <c:f>(Feuil1!$B$10:$G$10,Feuil1!$I$10)</c:f>
              <c:numCache>
                <c:formatCode>0%</c:formatCode>
                <c:ptCount val="7"/>
                <c:pt idx="0">
                  <c:v>0.308</c:v>
                </c:pt>
                <c:pt idx="1">
                  <c:v>0.31900000000000001</c:v>
                </c:pt>
                <c:pt idx="2">
                  <c:v>0.27800000000000002</c:v>
                </c:pt>
                <c:pt idx="3">
                  <c:v>0.35799999999999998</c:v>
                </c:pt>
                <c:pt idx="4">
                  <c:v>0.3</c:v>
                </c:pt>
                <c:pt idx="5">
                  <c:v>0.28100000000000003</c:v>
                </c:pt>
                <c:pt idx="6">
                  <c:v>0.318</c:v>
                </c:pt>
              </c:numCache>
              <c:extLst/>
            </c:numRef>
          </c:val>
          <c:extLst>
            <c:ext xmlns:c16="http://schemas.microsoft.com/office/drawing/2014/chart" uri="{C3380CC4-5D6E-409C-BE32-E72D297353CC}">
              <c16:uniqueId val="{00000002-7E52-47F5-AB2F-2DEDFED26F22}"/>
            </c:ext>
          </c:extLst>
        </c:ser>
        <c:dLbls>
          <c:showLegendKey val="0"/>
          <c:showVal val="0"/>
          <c:showCatName val="0"/>
          <c:showSerName val="0"/>
          <c:showPercent val="0"/>
          <c:showBubbleSize val="0"/>
        </c:dLbls>
        <c:gapWidth val="219"/>
        <c:overlap val="-27"/>
        <c:axId val="1037705711"/>
        <c:axId val="1037706671"/>
      </c:barChart>
      <c:catAx>
        <c:axId val="1037705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037706671"/>
        <c:crosses val="autoZero"/>
        <c:auto val="1"/>
        <c:lblAlgn val="ctr"/>
        <c:lblOffset val="100"/>
        <c:noMultiLvlLbl val="0"/>
      </c:catAx>
      <c:valAx>
        <c:axId val="10377066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037705711"/>
        <c:crosses val="autoZero"/>
        <c:crossBetween val="between"/>
      </c:valAx>
      <c:spPr>
        <a:noFill/>
        <a:ln>
          <a:noFill/>
        </a:ln>
        <a:effectLst/>
      </c:spPr>
    </c:plotArea>
    <c:legend>
      <c:legendPos val="b"/>
      <c:layout>
        <c:manualLayout>
          <c:xMode val="edge"/>
          <c:yMode val="edge"/>
          <c:x val="1.4040449058767171E-3"/>
          <c:y val="0.79641935920163465"/>
          <c:w val="0.99859595509412324"/>
          <c:h val="0.1248770265461647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282222222222225E-2"/>
          <c:y val="4.8903819444444455E-2"/>
          <c:w val="0.926315"/>
          <c:h val="0.6092753724008817"/>
        </c:manualLayout>
      </c:layout>
      <c:barChart>
        <c:barDir val="col"/>
        <c:grouping val="clustered"/>
        <c:varyColors val="0"/>
        <c:ser>
          <c:idx val="0"/>
          <c:order val="0"/>
          <c:tx>
            <c:strRef>
              <c:f>Feuil1!$A$22</c:f>
              <c:strCache>
                <c:ptCount val="1"/>
                <c:pt idx="0">
                  <c:v>Household saving rate</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Feuil1!$B$21:$H$21</c:f>
              <c:strCache>
                <c:ptCount val="7"/>
                <c:pt idx="0">
                  <c:v>DE</c:v>
                </c:pt>
                <c:pt idx="1">
                  <c:v>FR</c:v>
                </c:pt>
                <c:pt idx="2">
                  <c:v>SE</c:v>
                </c:pt>
                <c:pt idx="3">
                  <c:v>NL</c:v>
                </c:pt>
                <c:pt idx="4">
                  <c:v>BE</c:v>
                </c:pt>
                <c:pt idx="5">
                  <c:v>IT</c:v>
                </c:pt>
                <c:pt idx="6">
                  <c:v>ES</c:v>
                </c:pt>
              </c:strCache>
              <c:extLst/>
            </c:strRef>
          </c:cat>
          <c:val>
            <c:numRef>
              <c:f>Feuil1!$B$22:$H$22</c:f>
              <c:numCache>
                <c:formatCode>0%</c:formatCode>
                <c:ptCount val="7"/>
                <c:pt idx="0">
                  <c:v>0.20784403329310353</c:v>
                </c:pt>
                <c:pt idx="1">
                  <c:v>0.16591860179546411</c:v>
                </c:pt>
                <c:pt idx="2">
                  <c:v>0.17199999999999999</c:v>
                </c:pt>
                <c:pt idx="3">
                  <c:v>0.221</c:v>
                </c:pt>
                <c:pt idx="4">
                  <c:v>0.1466199376500314</c:v>
                </c:pt>
                <c:pt idx="5">
                  <c:v>8.2230313266123817E-2</c:v>
                </c:pt>
                <c:pt idx="6">
                  <c:v>0.11708930659621465</c:v>
                </c:pt>
              </c:numCache>
              <c:extLst/>
            </c:numRef>
          </c:val>
          <c:extLst>
            <c:ext xmlns:c16="http://schemas.microsoft.com/office/drawing/2014/chart" uri="{C3380CC4-5D6E-409C-BE32-E72D297353CC}">
              <c16:uniqueId val="{00000000-E2F8-482B-BC46-DAFEDB1100D2}"/>
            </c:ext>
          </c:extLst>
        </c:ser>
        <c:ser>
          <c:idx val="1"/>
          <c:order val="1"/>
          <c:tx>
            <c:strRef>
              <c:f>Feuil1!$A$24</c:f>
              <c:strCache>
                <c:ptCount val="1"/>
                <c:pt idx="0">
                  <c:v>Home ownership rate</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Feuil1!$B$21:$H$21</c:f>
              <c:strCache>
                <c:ptCount val="7"/>
                <c:pt idx="0">
                  <c:v>DE</c:v>
                </c:pt>
                <c:pt idx="1">
                  <c:v>FR</c:v>
                </c:pt>
                <c:pt idx="2">
                  <c:v>SE</c:v>
                </c:pt>
                <c:pt idx="3">
                  <c:v>NL</c:v>
                </c:pt>
                <c:pt idx="4">
                  <c:v>BE</c:v>
                </c:pt>
                <c:pt idx="5">
                  <c:v>IT</c:v>
                </c:pt>
                <c:pt idx="6">
                  <c:v>ES</c:v>
                </c:pt>
              </c:strCache>
              <c:extLst/>
            </c:strRef>
          </c:cat>
          <c:val>
            <c:numRef>
              <c:f>Feuil1!$B$24:$H$24</c:f>
              <c:numCache>
                <c:formatCode>0%</c:formatCode>
                <c:ptCount val="7"/>
                <c:pt idx="0">
                  <c:v>0.46500000000000002</c:v>
                </c:pt>
                <c:pt idx="1">
                  <c:v>0.63400000000000001</c:v>
                </c:pt>
                <c:pt idx="2">
                  <c:v>0.64200000000000002</c:v>
                </c:pt>
                <c:pt idx="3">
                  <c:v>0.70599999999999996</c:v>
                </c:pt>
                <c:pt idx="4">
                  <c:v>0.72499999999999998</c:v>
                </c:pt>
                <c:pt idx="5">
                  <c:v>0.74299999999999999</c:v>
                </c:pt>
                <c:pt idx="6">
                  <c:v>0.76</c:v>
                </c:pt>
              </c:numCache>
              <c:extLst/>
            </c:numRef>
          </c:val>
          <c:extLst>
            <c:ext xmlns:c16="http://schemas.microsoft.com/office/drawing/2014/chart" uri="{C3380CC4-5D6E-409C-BE32-E72D297353CC}">
              <c16:uniqueId val="{00000001-E2F8-482B-BC46-DAFEDB1100D2}"/>
            </c:ext>
          </c:extLst>
        </c:ser>
        <c:ser>
          <c:idx val="2"/>
          <c:order val="2"/>
          <c:tx>
            <c:strRef>
              <c:f>Feuil1!$A$23</c:f>
              <c:strCache>
                <c:ptCount val="1"/>
                <c:pt idx="0">
                  <c:v>Share of non-financial assets in household net financial wealth</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Feuil1!$B$21:$H$21</c:f>
              <c:strCache>
                <c:ptCount val="7"/>
                <c:pt idx="0">
                  <c:v>DE</c:v>
                </c:pt>
                <c:pt idx="1">
                  <c:v>FR</c:v>
                </c:pt>
                <c:pt idx="2">
                  <c:v>SE</c:v>
                </c:pt>
                <c:pt idx="3">
                  <c:v>NL</c:v>
                </c:pt>
                <c:pt idx="4">
                  <c:v>BE</c:v>
                </c:pt>
                <c:pt idx="5">
                  <c:v>IT</c:v>
                </c:pt>
                <c:pt idx="6">
                  <c:v>ES</c:v>
                </c:pt>
              </c:strCache>
              <c:extLst/>
            </c:strRef>
          </c:cat>
          <c:val>
            <c:numRef>
              <c:f>Feuil1!$B$23:$H$23</c:f>
              <c:numCache>
                <c:formatCode>0%</c:formatCode>
                <c:ptCount val="7"/>
                <c:pt idx="0">
                  <c:v>0.64054659396822844</c:v>
                </c:pt>
                <c:pt idx="1">
                  <c:v>0.63947480914875432</c:v>
                </c:pt>
                <c:pt idx="2">
                  <c:v>0.43147053534600238</c:v>
                </c:pt>
                <c:pt idx="3">
                  <c:v>0.51362304771365686</c:v>
                </c:pt>
                <c:pt idx="4">
                  <c:v>0.57193899301896545</c:v>
                </c:pt>
                <c:pt idx="5">
                  <c:v>0.57213671315554615</c:v>
                </c:pt>
                <c:pt idx="6">
                  <c:v>0.69809829925068223</c:v>
                </c:pt>
              </c:numCache>
              <c:extLst/>
            </c:numRef>
          </c:val>
          <c:extLst>
            <c:ext xmlns:c16="http://schemas.microsoft.com/office/drawing/2014/chart" uri="{C3380CC4-5D6E-409C-BE32-E72D297353CC}">
              <c16:uniqueId val="{00000002-E2F8-482B-BC46-DAFEDB1100D2}"/>
            </c:ext>
          </c:extLst>
        </c:ser>
        <c:dLbls>
          <c:showLegendKey val="0"/>
          <c:showVal val="0"/>
          <c:showCatName val="0"/>
          <c:showSerName val="0"/>
          <c:showPercent val="0"/>
          <c:showBubbleSize val="0"/>
        </c:dLbls>
        <c:gapWidth val="219"/>
        <c:overlap val="-27"/>
        <c:axId val="1037705711"/>
        <c:axId val="1037706671"/>
      </c:barChart>
      <c:catAx>
        <c:axId val="1037705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037706671"/>
        <c:crosses val="autoZero"/>
        <c:auto val="1"/>
        <c:lblAlgn val="ctr"/>
        <c:lblOffset val="100"/>
        <c:noMultiLvlLbl val="0"/>
      </c:catAx>
      <c:valAx>
        <c:axId val="10377066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037705711"/>
        <c:crosses val="autoZero"/>
        <c:crossBetween val="between"/>
      </c:valAx>
    </c:plotArea>
    <c:legend>
      <c:legendPos val="b"/>
      <c:layout>
        <c:manualLayout>
          <c:xMode val="edge"/>
          <c:yMode val="edge"/>
          <c:x val="0"/>
          <c:y val="0.77016393682371942"/>
          <c:w val="0.99993236111111106"/>
          <c:h val="0.1497119430538364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txPr>
    <a:bodyPr/>
    <a:lstStyle/>
    <a:p>
      <a:pPr>
        <a:defRPr/>
      </a:pPr>
      <a:endParaRPr lang="fr-FR"/>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24329675886848E-2"/>
          <c:y val="4.6208016648658569E-2"/>
          <c:w val="0.91617517281167538"/>
          <c:h val="0.78603161179630721"/>
        </c:manualLayout>
      </c:layout>
      <c:barChart>
        <c:barDir val="col"/>
        <c:grouping val="clustered"/>
        <c:varyColors val="0"/>
        <c:ser>
          <c:idx val="0"/>
          <c:order val="0"/>
          <c:tx>
            <c:strRef>
              <c:f>Feuil1!$B$50</c:f>
              <c:strCache>
                <c:ptCount val="1"/>
                <c:pt idx="0">
                  <c:v>Last 14 years</c:v>
                </c:pt>
              </c:strCache>
            </c:strRef>
          </c:tx>
          <c:spPr>
            <a:solidFill>
              <a:schemeClr val="accent4">
                <a:lumMod val="75000"/>
              </a:schemeClr>
            </a:solidFill>
          </c:spPr>
          <c:invertIfNegative val="0"/>
          <c:dLbls>
            <c:spPr>
              <a:noFill/>
              <a:ln>
                <a:noFill/>
              </a:ln>
              <a:effectLst/>
            </c:spPr>
            <c:txPr>
              <a:bodyPr rot="-5400000" vert="horz" wrap="square" lIns="38100" tIns="19050" rIns="38100" bIns="19050" anchor="ctr">
                <a:spAutoFit/>
              </a:bodyPr>
              <a:lstStyle/>
              <a:p>
                <a:pPr>
                  <a:defRPr sz="120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Feuil1!$A$51:$A$58</c:f>
              <c:strCache>
                <c:ptCount val="8"/>
                <c:pt idx="0">
                  <c:v>EU</c:v>
                </c:pt>
                <c:pt idx="1">
                  <c:v>BE</c:v>
                </c:pt>
                <c:pt idx="2">
                  <c:v>DE</c:v>
                </c:pt>
                <c:pt idx="3">
                  <c:v>ES</c:v>
                </c:pt>
                <c:pt idx="4">
                  <c:v>FR</c:v>
                </c:pt>
                <c:pt idx="5">
                  <c:v>IT</c:v>
                </c:pt>
                <c:pt idx="6">
                  <c:v>NL</c:v>
                </c:pt>
                <c:pt idx="7">
                  <c:v>SE</c:v>
                </c:pt>
              </c:strCache>
            </c:strRef>
          </c:cat>
          <c:val>
            <c:numRef>
              <c:f>Feuil1!$B$51:$B$58</c:f>
              <c:numCache>
                <c:formatCode>0%</c:formatCode>
                <c:ptCount val="8"/>
                <c:pt idx="0">
                  <c:v>7.9576572526259826E-2</c:v>
                </c:pt>
                <c:pt idx="1">
                  <c:v>-1.8506262409310525E-2</c:v>
                </c:pt>
                <c:pt idx="2">
                  <c:v>-0.10835162561916034</c:v>
                </c:pt>
                <c:pt idx="3">
                  <c:v>0.93444162029722233</c:v>
                </c:pt>
                <c:pt idx="4">
                  <c:v>0.12376785292545578</c:v>
                </c:pt>
                <c:pt idx="5">
                  <c:v>0.26835594573024757</c:v>
                </c:pt>
                <c:pt idx="6">
                  <c:v>0.1008199024914771</c:v>
                </c:pt>
                <c:pt idx="7">
                  <c:v>8.4079084287201011E-2</c:v>
                </c:pt>
              </c:numCache>
            </c:numRef>
          </c:val>
          <c:extLst>
            <c:ext xmlns:c16="http://schemas.microsoft.com/office/drawing/2014/chart" uri="{C3380CC4-5D6E-409C-BE32-E72D297353CC}">
              <c16:uniqueId val="{00000000-2BA4-46C5-9FDF-7646BCD7ED29}"/>
            </c:ext>
          </c:extLst>
        </c:ser>
        <c:ser>
          <c:idx val="1"/>
          <c:order val="1"/>
          <c:tx>
            <c:strRef>
              <c:f>Feuil1!$C$50</c:f>
              <c:strCache>
                <c:ptCount val="1"/>
                <c:pt idx="0">
                  <c:v>Last 10 years</c:v>
                </c:pt>
              </c:strCache>
            </c:strRef>
          </c:tx>
          <c:spPr>
            <a:solidFill>
              <a:schemeClr val="accent4">
                <a:lumMod val="60000"/>
                <a:lumOff val="40000"/>
              </a:schemeClr>
            </a:solidFill>
          </c:spPr>
          <c:invertIfNegative val="0"/>
          <c:dLbls>
            <c:spPr>
              <a:noFill/>
              <a:ln>
                <a:noFill/>
              </a:ln>
              <a:effectLst/>
            </c:spPr>
            <c:txPr>
              <a:bodyPr rot="-5400000" vert="horz" wrap="square" lIns="38100" tIns="19050" rIns="38100" bIns="19050" anchor="ctr">
                <a:spAutoFit/>
              </a:bodyPr>
              <a:lstStyle/>
              <a:p>
                <a:pPr>
                  <a:defRPr sz="120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Feuil1!$A$51:$A$58</c:f>
              <c:strCache>
                <c:ptCount val="8"/>
                <c:pt idx="0">
                  <c:v>EU</c:v>
                </c:pt>
                <c:pt idx="1">
                  <c:v>BE</c:v>
                </c:pt>
                <c:pt idx="2">
                  <c:v>DE</c:v>
                </c:pt>
                <c:pt idx="3">
                  <c:v>ES</c:v>
                </c:pt>
                <c:pt idx="4">
                  <c:v>FR</c:v>
                </c:pt>
                <c:pt idx="5">
                  <c:v>IT</c:v>
                </c:pt>
                <c:pt idx="6">
                  <c:v>NL</c:v>
                </c:pt>
                <c:pt idx="7">
                  <c:v>SE</c:v>
                </c:pt>
              </c:strCache>
            </c:strRef>
          </c:cat>
          <c:val>
            <c:numRef>
              <c:f>Feuil1!$C$51:$C$58</c:f>
              <c:numCache>
                <c:formatCode>0%</c:formatCode>
                <c:ptCount val="8"/>
                <c:pt idx="0">
                  <c:v>-1.2585356128196223E-2</c:v>
                </c:pt>
                <c:pt idx="1">
                  <c:v>-4.1183287587679196E-2</c:v>
                </c:pt>
                <c:pt idx="2">
                  <c:v>-0.10834137820070788</c:v>
                </c:pt>
                <c:pt idx="3">
                  <c:v>2.7275159297631246E-2</c:v>
                </c:pt>
                <c:pt idx="4">
                  <c:v>5.4752487953986018E-2</c:v>
                </c:pt>
                <c:pt idx="5">
                  <c:v>0.16423650733274142</c:v>
                </c:pt>
                <c:pt idx="6">
                  <c:v>1.0283381741109876E-2</c:v>
                </c:pt>
                <c:pt idx="7">
                  <c:v>-1.3423613248419564E-2</c:v>
                </c:pt>
              </c:numCache>
            </c:numRef>
          </c:val>
          <c:extLst>
            <c:ext xmlns:c16="http://schemas.microsoft.com/office/drawing/2014/chart" uri="{C3380CC4-5D6E-409C-BE32-E72D297353CC}">
              <c16:uniqueId val="{00000001-2BA4-46C5-9FDF-7646BCD7ED29}"/>
            </c:ext>
          </c:extLst>
        </c:ser>
        <c:ser>
          <c:idx val="2"/>
          <c:order val="2"/>
          <c:tx>
            <c:strRef>
              <c:f>Feuil1!$D$50</c:f>
              <c:strCache>
                <c:ptCount val="1"/>
                <c:pt idx="0">
                  <c:v>Last 5 years</c:v>
                </c:pt>
              </c:strCache>
            </c:strRef>
          </c:tx>
          <c:spPr>
            <a:solidFill>
              <a:schemeClr val="accent4">
                <a:lumMod val="20000"/>
                <a:lumOff val="80000"/>
              </a:schemeClr>
            </a:solidFill>
          </c:spPr>
          <c:invertIfNegative val="0"/>
          <c:dLbls>
            <c:spPr>
              <a:noFill/>
              <a:ln>
                <a:noFill/>
              </a:ln>
              <a:effectLst/>
            </c:spPr>
            <c:txPr>
              <a:bodyPr rot="-5400000" vert="horz" wrap="square" lIns="38100" tIns="19050" rIns="38100" bIns="19050" anchor="ctr">
                <a:spAutoFit/>
              </a:bodyPr>
              <a:lstStyle/>
              <a:p>
                <a:pPr>
                  <a:defRPr sz="120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Feuil1!$A$51:$A$58</c:f>
              <c:strCache>
                <c:ptCount val="8"/>
                <c:pt idx="0">
                  <c:v>EU</c:v>
                </c:pt>
                <c:pt idx="1">
                  <c:v>BE</c:v>
                </c:pt>
                <c:pt idx="2">
                  <c:v>DE</c:v>
                </c:pt>
                <c:pt idx="3">
                  <c:v>ES</c:v>
                </c:pt>
                <c:pt idx="4">
                  <c:v>FR</c:v>
                </c:pt>
                <c:pt idx="5">
                  <c:v>IT</c:v>
                </c:pt>
                <c:pt idx="6">
                  <c:v>NL</c:v>
                </c:pt>
                <c:pt idx="7">
                  <c:v>SE</c:v>
                </c:pt>
              </c:strCache>
            </c:strRef>
          </c:cat>
          <c:val>
            <c:numRef>
              <c:f>Feuil1!$D$51:$D$58</c:f>
              <c:numCache>
                <c:formatCode>0%</c:formatCode>
                <c:ptCount val="8"/>
                <c:pt idx="0">
                  <c:v>-1.6555798252581466E-2</c:v>
                </c:pt>
                <c:pt idx="1">
                  <c:v>5.0123390489342778E-3</c:v>
                </c:pt>
                <c:pt idx="2">
                  <c:v>-6.7073097411108229E-2</c:v>
                </c:pt>
                <c:pt idx="3">
                  <c:v>-1.2357369996258916E-2</c:v>
                </c:pt>
                <c:pt idx="4">
                  <c:v>7.3718215180702762E-2</c:v>
                </c:pt>
                <c:pt idx="5">
                  <c:v>-9.5163900041949079E-3</c:v>
                </c:pt>
                <c:pt idx="6">
                  <c:v>4.7387634571116388E-2</c:v>
                </c:pt>
                <c:pt idx="7">
                  <c:v>5.6444968374085969E-2</c:v>
                </c:pt>
              </c:numCache>
            </c:numRef>
          </c:val>
          <c:extLst>
            <c:ext xmlns:c16="http://schemas.microsoft.com/office/drawing/2014/chart" uri="{C3380CC4-5D6E-409C-BE32-E72D297353CC}">
              <c16:uniqueId val="{00000002-2BA4-46C5-9FDF-7646BCD7ED29}"/>
            </c:ext>
          </c:extLst>
        </c:ser>
        <c:dLbls>
          <c:showLegendKey val="0"/>
          <c:showVal val="0"/>
          <c:showCatName val="0"/>
          <c:showSerName val="0"/>
          <c:showPercent val="0"/>
          <c:showBubbleSize val="0"/>
        </c:dLbls>
        <c:gapWidth val="219"/>
        <c:overlap val="-27"/>
        <c:axId val="1037705711"/>
        <c:axId val="1037706671"/>
      </c:barChart>
      <c:catAx>
        <c:axId val="103770571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037706671"/>
        <c:crosses val="autoZero"/>
        <c:auto val="0"/>
        <c:lblAlgn val="ctr"/>
        <c:lblOffset val="100"/>
        <c:noMultiLvlLbl val="0"/>
      </c:catAx>
      <c:valAx>
        <c:axId val="1037706671"/>
        <c:scaling>
          <c:orientation val="minMax"/>
          <c:max val="1"/>
          <c:min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037705711"/>
        <c:crosses val="autoZero"/>
        <c:crossBetween val="between"/>
      </c:valAx>
    </c:plotArea>
    <c:legend>
      <c:legendPos val="b"/>
      <c:layout>
        <c:manualLayout>
          <c:xMode val="edge"/>
          <c:yMode val="edge"/>
          <c:x val="0.50047341304559156"/>
          <c:y val="4.9253060973958221E-2"/>
          <c:w val="0.47741051364508885"/>
          <c:h val="0.1094912357790272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txPr>
    <a:bodyPr/>
    <a:lstStyle/>
    <a:p>
      <a:pPr>
        <a:defRPr/>
      </a:pPr>
      <a:endParaRPr lang="fr-F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34666666666667E-2"/>
          <c:y val="4.6367526799711865E-2"/>
          <c:w val="0.93866222222222206"/>
          <c:h val="0.80335145874233205"/>
        </c:manualLayout>
      </c:layout>
      <c:barChart>
        <c:barDir val="col"/>
        <c:grouping val="stacked"/>
        <c:varyColors val="0"/>
        <c:ser>
          <c:idx val="0"/>
          <c:order val="0"/>
          <c:tx>
            <c:strRef>
              <c:f>Feuil1!$A$87</c:f>
              <c:strCache>
                <c:ptCount val="1"/>
                <c:pt idx="0">
                  <c:v>Housing loans</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Feuil1!$B$86:$H$86</c:f>
              <c:strCache>
                <c:ptCount val="7"/>
                <c:pt idx="0">
                  <c:v>NL</c:v>
                </c:pt>
                <c:pt idx="1">
                  <c:v>SE</c:v>
                </c:pt>
                <c:pt idx="2">
                  <c:v>BE</c:v>
                </c:pt>
                <c:pt idx="3">
                  <c:v>FR</c:v>
                </c:pt>
                <c:pt idx="4">
                  <c:v>DE</c:v>
                </c:pt>
                <c:pt idx="5">
                  <c:v>ES</c:v>
                </c:pt>
                <c:pt idx="6">
                  <c:v>IT</c:v>
                </c:pt>
              </c:strCache>
            </c:strRef>
          </c:cat>
          <c:val>
            <c:numRef>
              <c:f>Feuil1!$B$87:$H$87</c:f>
              <c:numCache>
                <c:formatCode>0.0</c:formatCode>
                <c:ptCount val="7"/>
                <c:pt idx="0">
                  <c:v>56.359911278177613</c:v>
                </c:pt>
                <c:pt idx="1">
                  <c:v>36.02434050629013</c:v>
                </c:pt>
                <c:pt idx="2">
                  <c:v>27.628399719667978</c:v>
                </c:pt>
                <c:pt idx="3">
                  <c:v>22.53723566881116</c:v>
                </c:pt>
                <c:pt idx="4">
                  <c:v>22.59172709603677</c:v>
                </c:pt>
                <c:pt idx="5">
                  <c:v>11.774451083013821</c:v>
                </c:pt>
                <c:pt idx="6">
                  <c:v>10.331655311615409</c:v>
                </c:pt>
              </c:numCache>
            </c:numRef>
          </c:val>
          <c:extLst>
            <c:ext xmlns:c16="http://schemas.microsoft.com/office/drawing/2014/chart" uri="{C3380CC4-5D6E-409C-BE32-E72D297353CC}">
              <c16:uniqueId val="{00000000-6C21-4137-BE73-B0624ECCA71F}"/>
            </c:ext>
          </c:extLst>
        </c:ser>
        <c:ser>
          <c:idx val="1"/>
          <c:order val="1"/>
          <c:tx>
            <c:strRef>
              <c:f>Feuil1!$A$88</c:f>
              <c:strCache>
                <c:ptCount val="1"/>
                <c:pt idx="0">
                  <c:v>Consumer loans</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Feuil1!$B$86:$H$86</c:f>
              <c:strCache>
                <c:ptCount val="7"/>
                <c:pt idx="0">
                  <c:v>NL</c:v>
                </c:pt>
                <c:pt idx="1">
                  <c:v>SE</c:v>
                </c:pt>
                <c:pt idx="2">
                  <c:v>BE</c:v>
                </c:pt>
                <c:pt idx="3">
                  <c:v>FR</c:v>
                </c:pt>
                <c:pt idx="4">
                  <c:v>DE</c:v>
                </c:pt>
                <c:pt idx="5">
                  <c:v>ES</c:v>
                </c:pt>
                <c:pt idx="6">
                  <c:v>IT</c:v>
                </c:pt>
              </c:strCache>
            </c:strRef>
          </c:cat>
          <c:val>
            <c:numRef>
              <c:f>Feuil1!$B$88:$H$88</c:f>
              <c:numCache>
                <c:formatCode>0.0</c:formatCode>
                <c:ptCount val="7"/>
                <c:pt idx="0">
                  <c:v>1.3627995573255447</c:v>
                </c:pt>
                <c:pt idx="1">
                  <c:v>7.378479380806418</c:v>
                </c:pt>
                <c:pt idx="2">
                  <c:v>1.6315823152749758</c:v>
                </c:pt>
                <c:pt idx="3">
                  <c:v>3.2885545119521069</c:v>
                </c:pt>
                <c:pt idx="4">
                  <c:v>2.8529669369362978</c:v>
                </c:pt>
                <c:pt idx="5">
                  <c:v>2.3973672381588127</c:v>
                </c:pt>
                <c:pt idx="6">
                  <c:v>2.9697892772558507</c:v>
                </c:pt>
              </c:numCache>
            </c:numRef>
          </c:val>
          <c:extLst>
            <c:ext xmlns:c16="http://schemas.microsoft.com/office/drawing/2014/chart" uri="{C3380CC4-5D6E-409C-BE32-E72D297353CC}">
              <c16:uniqueId val="{00000001-6C21-4137-BE73-B0624ECCA71F}"/>
            </c:ext>
          </c:extLst>
        </c:ser>
        <c:dLbls>
          <c:showLegendKey val="0"/>
          <c:showVal val="0"/>
          <c:showCatName val="0"/>
          <c:showSerName val="0"/>
          <c:showPercent val="0"/>
          <c:showBubbleSize val="0"/>
        </c:dLbls>
        <c:gapWidth val="219"/>
        <c:overlap val="100"/>
        <c:axId val="1037705711"/>
        <c:axId val="1037706671"/>
      </c:barChart>
      <c:catAx>
        <c:axId val="1037705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037706671"/>
        <c:crosses val="autoZero"/>
        <c:auto val="1"/>
        <c:lblAlgn val="ctr"/>
        <c:lblOffset val="100"/>
        <c:noMultiLvlLbl val="0"/>
      </c:catAx>
      <c:valAx>
        <c:axId val="1037706671"/>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037705711"/>
        <c:crosses val="autoZero"/>
        <c:crossBetween val="between"/>
      </c:valAx>
    </c:plotArea>
    <c:legend>
      <c:legendPos val="b"/>
      <c:layout>
        <c:manualLayout>
          <c:xMode val="edge"/>
          <c:yMode val="edge"/>
          <c:x val="0.17226093145610138"/>
          <c:y val="6.4375991601109156E-2"/>
          <c:w val="0.82773906854389867"/>
          <c:h val="9.1738862289262715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txPr>
    <a:bodyPr/>
    <a:lstStyle/>
    <a:p>
      <a:pPr>
        <a:defRPr/>
      </a:pPr>
      <a:endParaRPr lang="fr-FR"/>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0.94425</cdr:y>
    </cdr:from>
    <cdr:to>
      <cdr:x>1</cdr:x>
      <cdr:y>1</cdr:y>
    </cdr:to>
    <cdr:sp macro="" textlink="">
      <cdr:nvSpPr>
        <cdr:cNvPr id="2" name="ZoneTexte 1">
          <a:extLst xmlns:a="http://schemas.openxmlformats.org/drawingml/2006/main">
            <a:ext uri="{FF2B5EF4-FFF2-40B4-BE49-F238E27FC236}">
              <a16:creationId xmlns:a16="http://schemas.microsoft.com/office/drawing/2014/main" id="{9A0B8439-F7C5-753D-D857-B7D660FBB908}"/>
            </a:ext>
          </a:extLst>
        </cdr:cNvPr>
        <cdr:cNvSpPr txBox="1"/>
      </cdr:nvSpPr>
      <cdr:spPr>
        <a:xfrm xmlns:a="http://schemas.openxmlformats.org/drawingml/2006/main">
          <a:off x="0" y="4691553"/>
          <a:ext cx="8149312"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050" dirty="0">
              <a:solidFill>
                <a:schemeClr val="tx1">
                  <a:lumMod val="65000"/>
                  <a:lumOff val="35000"/>
                </a:schemeClr>
              </a:solidFill>
            </a:rPr>
            <a:t>Source: Eurostat, OECD - Compilation</a:t>
          </a:r>
          <a:r>
            <a:rPr lang="fr-FR" sz="1050" baseline="0" dirty="0">
              <a:solidFill>
                <a:schemeClr val="tx1">
                  <a:lumMod val="65000"/>
                  <a:lumOff val="35000"/>
                </a:schemeClr>
              </a:solidFill>
            </a:rPr>
            <a:t> and </a:t>
          </a:r>
          <a:r>
            <a:rPr lang="fr-FR" sz="1050" baseline="0" dirty="0" err="1">
              <a:solidFill>
                <a:schemeClr val="tx1">
                  <a:lumMod val="65000"/>
                  <a:lumOff val="35000"/>
                </a:schemeClr>
              </a:solidFill>
            </a:rPr>
            <a:t>calculation</a:t>
          </a:r>
          <a:r>
            <a:rPr lang="fr-FR" sz="1050" baseline="0" dirty="0">
              <a:solidFill>
                <a:schemeClr val="tx1">
                  <a:lumMod val="65000"/>
                  <a:lumOff val="35000"/>
                </a:schemeClr>
              </a:solidFill>
            </a:rPr>
            <a:t> by OEE - (1) 2020 for FR &amp; UK, 2019 for NL, DE, SE, BE, ES &amp; IT </a:t>
          </a:r>
          <a:endParaRPr lang="fr-FR" sz="1050" dirty="0">
            <a:solidFill>
              <a:schemeClr val="tx1">
                <a:lumMod val="65000"/>
                <a:lumOff val="3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0.94308</cdr:y>
    </cdr:from>
    <cdr:to>
      <cdr:x>0.48304</cdr:x>
      <cdr:y>1</cdr:y>
    </cdr:to>
    <cdr:sp macro="" textlink="">
      <cdr:nvSpPr>
        <cdr:cNvPr id="2" name="ZoneTexte 1">
          <a:extLst xmlns:a="http://schemas.openxmlformats.org/drawingml/2006/main">
            <a:ext uri="{FF2B5EF4-FFF2-40B4-BE49-F238E27FC236}">
              <a16:creationId xmlns:a16="http://schemas.microsoft.com/office/drawing/2014/main" id="{32B52795-7DFF-46CA-E1AB-FB3F48371936}"/>
            </a:ext>
          </a:extLst>
        </cdr:cNvPr>
        <cdr:cNvSpPr txBox="1"/>
      </cdr:nvSpPr>
      <cdr:spPr>
        <a:xfrm xmlns:a="http://schemas.openxmlformats.org/drawingml/2006/main">
          <a:off x="0" y="4771906"/>
          <a:ext cx="3975226" cy="2880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900" dirty="0">
              <a:solidFill>
                <a:schemeClr val="tx1">
                  <a:lumMod val="65000"/>
                  <a:lumOff val="35000"/>
                </a:schemeClr>
              </a:solidFill>
            </a:rPr>
            <a:t>Source: Eurostat - Compilation</a:t>
          </a:r>
          <a:r>
            <a:rPr lang="fr-FR" sz="900" baseline="0" dirty="0">
              <a:solidFill>
                <a:schemeClr val="tx1">
                  <a:lumMod val="65000"/>
                  <a:lumOff val="35000"/>
                </a:schemeClr>
              </a:solidFill>
            </a:rPr>
            <a:t> </a:t>
          </a:r>
          <a:r>
            <a:rPr lang="fr-FR" sz="1050" baseline="0" dirty="0">
              <a:solidFill>
                <a:schemeClr val="tx1">
                  <a:lumMod val="65000"/>
                  <a:lumOff val="35000"/>
                </a:schemeClr>
              </a:solidFill>
            </a:rPr>
            <a:t>and</a:t>
          </a:r>
          <a:r>
            <a:rPr lang="fr-FR" sz="900" baseline="0" dirty="0">
              <a:solidFill>
                <a:schemeClr val="tx1">
                  <a:lumMod val="65000"/>
                  <a:lumOff val="35000"/>
                </a:schemeClr>
              </a:solidFill>
            </a:rPr>
            <a:t> </a:t>
          </a:r>
          <a:r>
            <a:rPr lang="fr-FR" sz="900" baseline="0" dirty="0" err="1">
              <a:solidFill>
                <a:schemeClr val="tx1">
                  <a:lumMod val="65000"/>
                  <a:lumOff val="35000"/>
                </a:schemeClr>
              </a:solidFill>
            </a:rPr>
            <a:t>calculation</a:t>
          </a:r>
          <a:r>
            <a:rPr lang="fr-FR" sz="900" baseline="0" dirty="0">
              <a:solidFill>
                <a:schemeClr val="tx1">
                  <a:lumMod val="65000"/>
                  <a:lumOff val="35000"/>
                </a:schemeClr>
              </a:solidFill>
            </a:rPr>
            <a:t> by OEE</a:t>
          </a:r>
          <a:endParaRPr lang="fr-FR" sz="900" dirty="0">
            <a:solidFill>
              <a:schemeClr val="tx1">
                <a:lumMod val="65000"/>
                <a:lumOff val="35000"/>
              </a:schemeClr>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0.00136</cdr:x>
      <cdr:y>0.94387</cdr:y>
    </cdr:from>
    <cdr:to>
      <cdr:x>0.56885</cdr:x>
      <cdr:y>0.99656</cdr:y>
    </cdr:to>
    <cdr:sp macro="" textlink="">
      <cdr:nvSpPr>
        <cdr:cNvPr id="2" name="ZoneTexte 1">
          <a:extLst xmlns:a="http://schemas.openxmlformats.org/drawingml/2006/main">
            <a:ext uri="{FF2B5EF4-FFF2-40B4-BE49-F238E27FC236}">
              <a16:creationId xmlns:a16="http://schemas.microsoft.com/office/drawing/2014/main" id="{25DFC2A1-CC8F-CDC4-AFC2-7F5EA09B73E8}"/>
            </a:ext>
          </a:extLst>
        </cdr:cNvPr>
        <cdr:cNvSpPr txBox="1"/>
      </cdr:nvSpPr>
      <cdr:spPr>
        <a:xfrm xmlns:a="http://schemas.openxmlformats.org/drawingml/2006/main">
          <a:off x="11192" y="4843914"/>
          <a:ext cx="4670216" cy="2703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050" dirty="0">
              <a:solidFill>
                <a:schemeClr val="tx1">
                  <a:lumMod val="65000"/>
                  <a:lumOff val="35000"/>
                </a:schemeClr>
              </a:solidFill>
            </a:rPr>
            <a:t>Source: Eurostat - Compilation</a:t>
          </a:r>
          <a:r>
            <a:rPr lang="fr-FR" sz="1050" baseline="0" dirty="0">
              <a:solidFill>
                <a:schemeClr val="tx1">
                  <a:lumMod val="65000"/>
                  <a:lumOff val="35000"/>
                </a:schemeClr>
              </a:solidFill>
            </a:rPr>
            <a:t> and </a:t>
          </a:r>
          <a:r>
            <a:rPr lang="fr-FR" sz="1050" baseline="0" dirty="0" err="1">
              <a:solidFill>
                <a:schemeClr val="tx1">
                  <a:lumMod val="65000"/>
                  <a:lumOff val="35000"/>
                </a:schemeClr>
              </a:solidFill>
            </a:rPr>
            <a:t>calculation</a:t>
          </a:r>
          <a:r>
            <a:rPr lang="fr-FR" sz="1050" baseline="0" dirty="0">
              <a:solidFill>
                <a:schemeClr val="tx1">
                  <a:lumMod val="65000"/>
                  <a:lumOff val="35000"/>
                </a:schemeClr>
              </a:solidFill>
            </a:rPr>
            <a:t> by OEE - Reference </a:t>
          </a:r>
          <a:r>
            <a:rPr lang="fr-FR" sz="1050" baseline="0" dirty="0" err="1">
              <a:solidFill>
                <a:schemeClr val="tx1">
                  <a:lumMod val="65000"/>
                  <a:lumOff val="35000"/>
                </a:schemeClr>
              </a:solidFill>
            </a:rPr>
            <a:t>year</a:t>
          </a:r>
          <a:r>
            <a:rPr lang="fr-FR" sz="1050" baseline="0" dirty="0">
              <a:solidFill>
                <a:schemeClr val="tx1">
                  <a:lumMod val="65000"/>
                  <a:lumOff val="35000"/>
                </a:schemeClr>
              </a:solidFill>
            </a:rPr>
            <a:t> 2024</a:t>
          </a:r>
          <a:endParaRPr lang="fr-FR" sz="1050" dirty="0">
            <a:solidFill>
              <a:schemeClr val="tx1">
                <a:lumMod val="65000"/>
                <a:lumOff val="35000"/>
              </a:schemeClr>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0.00014</cdr:x>
      <cdr:y>0.92959</cdr:y>
    </cdr:from>
    <cdr:to>
      <cdr:x>0.75685</cdr:x>
      <cdr:y>0.98175</cdr:y>
    </cdr:to>
    <cdr:sp macro="" textlink="">
      <cdr:nvSpPr>
        <cdr:cNvPr id="2" name="ZoneTexte 1">
          <a:extLst xmlns:a="http://schemas.openxmlformats.org/drawingml/2006/main">
            <a:ext uri="{FF2B5EF4-FFF2-40B4-BE49-F238E27FC236}">
              <a16:creationId xmlns:a16="http://schemas.microsoft.com/office/drawing/2014/main" id="{32B52795-7DFF-46CA-E1AB-FB3F48371936}"/>
            </a:ext>
          </a:extLst>
        </cdr:cNvPr>
        <cdr:cNvSpPr txBox="1"/>
      </cdr:nvSpPr>
      <cdr:spPr>
        <a:xfrm xmlns:a="http://schemas.openxmlformats.org/drawingml/2006/main">
          <a:off x="1152" y="4936324"/>
          <a:ext cx="6183429" cy="2769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050" dirty="0">
              <a:solidFill>
                <a:schemeClr val="tx1">
                  <a:lumMod val="65000"/>
                  <a:lumOff val="35000"/>
                </a:schemeClr>
              </a:solidFill>
            </a:rPr>
            <a:t>Source: ECB, Eurostat, </a:t>
          </a:r>
          <a:r>
            <a:rPr lang="fr-FR" sz="1050" dirty="0" err="1">
              <a:solidFill>
                <a:schemeClr val="tx1">
                  <a:lumMod val="65000"/>
                  <a:lumOff val="35000"/>
                </a:schemeClr>
              </a:solidFill>
            </a:rPr>
            <a:t>Statistics</a:t>
          </a:r>
          <a:r>
            <a:rPr lang="fr-FR" sz="1050" dirty="0">
              <a:solidFill>
                <a:schemeClr val="tx1">
                  <a:lumMod val="65000"/>
                  <a:lumOff val="35000"/>
                </a:schemeClr>
              </a:solidFill>
            </a:rPr>
            <a:t> </a:t>
          </a:r>
          <a:r>
            <a:rPr lang="fr-FR" sz="1050" dirty="0" err="1">
              <a:solidFill>
                <a:schemeClr val="tx1">
                  <a:lumMod val="65000"/>
                  <a:lumOff val="35000"/>
                </a:schemeClr>
              </a:solidFill>
            </a:rPr>
            <a:t>Sweden</a:t>
          </a:r>
          <a:r>
            <a:rPr lang="fr-FR" sz="1050" dirty="0">
              <a:solidFill>
                <a:schemeClr val="tx1">
                  <a:lumMod val="65000"/>
                  <a:lumOff val="35000"/>
                </a:schemeClr>
              </a:solidFill>
            </a:rPr>
            <a:t> - Estimation,</a:t>
          </a:r>
          <a:r>
            <a:rPr lang="fr-FR" sz="1050" baseline="0" dirty="0">
              <a:solidFill>
                <a:schemeClr val="tx1">
                  <a:lumMod val="65000"/>
                  <a:lumOff val="35000"/>
                </a:schemeClr>
              </a:solidFill>
            </a:rPr>
            <a:t> </a:t>
          </a:r>
          <a:r>
            <a:rPr lang="fr-FR" sz="1050" dirty="0">
              <a:solidFill>
                <a:schemeClr val="tx1">
                  <a:lumMod val="65000"/>
                  <a:lumOff val="35000"/>
                </a:schemeClr>
              </a:solidFill>
            </a:rPr>
            <a:t>compilation</a:t>
          </a:r>
          <a:r>
            <a:rPr lang="fr-FR" sz="1050" baseline="0" dirty="0">
              <a:solidFill>
                <a:schemeClr val="tx1">
                  <a:lumMod val="65000"/>
                  <a:lumOff val="35000"/>
                </a:schemeClr>
              </a:solidFill>
            </a:rPr>
            <a:t> and </a:t>
          </a:r>
          <a:r>
            <a:rPr lang="fr-FR" sz="1050" baseline="0" dirty="0" err="1">
              <a:solidFill>
                <a:schemeClr val="tx1">
                  <a:lumMod val="65000"/>
                  <a:lumOff val="35000"/>
                </a:schemeClr>
              </a:solidFill>
            </a:rPr>
            <a:t>calculation</a:t>
          </a:r>
          <a:r>
            <a:rPr lang="fr-FR" sz="1050" baseline="0" dirty="0">
              <a:solidFill>
                <a:schemeClr val="tx1">
                  <a:lumMod val="65000"/>
                  <a:lumOff val="35000"/>
                </a:schemeClr>
              </a:solidFill>
            </a:rPr>
            <a:t> by OEE</a:t>
          </a:r>
          <a:endParaRPr lang="fr-FR" sz="1050" dirty="0">
            <a:solidFill>
              <a:schemeClr val="tx1">
                <a:lumMod val="65000"/>
                <a:lumOff val="35000"/>
              </a:schemeClr>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2919413" cy="493713"/>
          </a:xfrm>
          <a:prstGeom prst="rect">
            <a:avLst/>
          </a:prstGeom>
        </p:spPr>
        <p:txBody>
          <a:bodyPr vert="horz" lIns="91824" tIns="45912" rIns="91824" bIns="45912" rtlCol="0"/>
          <a:lstStyle>
            <a:lvl1pPr algn="l">
              <a:defRPr sz="1200"/>
            </a:lvl1pPr>
          </a:lstStyle>
          <a:p>
            <a:endParaRPr lang="fr-FR"/>
          </a:p>
        </p:txBody>
      </p:sp>
      <p:sp>
        <p:nvSpPr>
          <p:cNvPr id="3" name="Espace réservé de la date 2"/>
          <p:cNvSpPr>
            <a:spLocks noGrp="1"/>
          </p:cNvSpPr>
          <p:nvPr>
            <p:ph type="dt" sz="quarter" idx="1"/>
          </p:nvPr>
        </p:nvSpPr>
        <p:spPr>
          <a:xfrm>
            <a:off x="3814762" y="2"/>
            <a:ext cx="2919412" cy="493713"/>
          </a:xfrm>
          <a:prstGeom prst="rect">
            <a:avLst/>
          </a:prstGeom>
        </p:spPr>
        <p:txBody>
          <a:bodyPr vert="horz" lIns="91824" tIns="45912" rIns="91824" bIns="45912" rtlCol="0"/>
          <a:lstStyle>
            <a:lvl1pPr algn="r">
              <a:defRPr sz="1200"/>
            </a:lvl1pPr>
          </a:lstStyle>
          <a:p>
            <a:fld id="{FB12A577-EB8D-4C2A-AAA3-D2F09114AA03}" type="datetimeFigureOut">
              <a:rPr lang="fr-FR" smtClean="0"/>
              <a:t>06/09/2024</a:t>
            </a:fld>
            <a:endParaRPr lang="fr-FR"/>
          </a:p>
        </p:txBody>
      </p:sp>
      <p:sp>
        <p:nvSpPr>
          <p:cNvPr id="4" name="Espace réservé du pied de page 3"/>
          <p:cNvSpPr>
            <a:spLocks noGrp="1"/>
          </p:cNvSpPr>
          <p:nvPr>
            <p:ph type="ftr" sz="quarter" idx="2"/>
          </p:nvPr>
        </p:nvSpPr>
        <p:spPr>
          <a:xfrm>
            <a:off x="3" y="9371015"/>
            <a:ext cx="2919413" cy="493712"/>
          </a:xfrm>
          <a:prstGeom prst="rect">
            <a:avLst/>
          </a:prstGeom>
        </p:spPr>
        <p:txBody>
          <a:bodyPr vert="horz" lIns="91824" tIns="45912" rIns="91824" bIns="45912"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4762" y="9371015"/>
            <a:ext cx="2919412" cy="493712"/>
          </a:xfrm>
          <a:prstGeom prst="rect">
            <a:avLst/>
          </a:prstGeom>
        </p:spPr>
        <p:txBody>
          <a:bodyPr vert="horz" lIns="91824" tIns="45912" rIns="91824" bIns="45912" rtlCol="0" anchor="b"/>
          <a:lstStyle>
            <a:lvl1pPr algn="r">
              <a:defRPr sz="1200"/>
            </a:lvl1pPr>
          </a:lstStyle>
          <a:p>
            <a:fld id="{B9B44B2B-6F3F-44EA-A473-59874406B4CC}" type="slidenum">
              <a:rPr lang="fr-FR" smtClean="0"/>
              <a:t>‹N°›</a:t>
            </a:fld>
            <a:endParaRPr lang="fr-FR"/>
          </a:p>
        </p:txBody>
      </p:sp>
    </p:spTree>
    <p:extLst>
      <p:ext uri="{BB962C8B-B14F-4D97-AF65-F5344CB8AC3E}">
        <p14:creationId xmlns:p14="http://schemas.microsoft.com/office/powerpoint/2010/main" val="285510004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2"/>
            <a:ext cx="2919413" cy="493713"/>
          </a:xfrm>
          <a:prstGeom prst="rect">
            <a:avLst/>
          </a:prstGeom>
        </p:spPr>
        <p:txBody>
          <a:bodyPr vert="horz" lIns="91824" tIns="45912" rIns="91824" bIns="45912" rtlCol="0"/>
          <a:lstStyle>
            <a:lvl1pPr algn="l">
              <a:defRPr sz="1200"/>
            </a:lvl1pPr>
          </a:lstStyle>
          <a:p>
            <a:endParaRPr lang="fr-FR"/>
          </a:p>
        </p:txBody>
      </p:sp>
      <p:sp>
        <p:nvSpPr>
          <p:cNvPr id="3" name="Espace réservé de la date 2"/>
          <p:cNvSpPr>
            <a:spLocks noGrp="1"/>
          </p:cNvSpPr>
          <p:nvPr>
            <p:ph type="dt" idx="1"/>
          </p:nvPr>
        </p:nvSpPr>
        <p:spPr>
          <a:xfrm>
            <a:off x="3814762" y="2"/>
            <a:ext cx="2919412" cy="493713"/>
          </a:xfrm>
          <a:prstGeom prst="rect">
            <a:avLst/>
          </a:prstGeom>
        </p:spPr>
        <p:txBody>
          <a:bodyPr vert="horz" lIns="91824" tIns="45912" rIns="91824" bIns="45912" rtlCol="0"/>
          <a:lstStyle>
            <a:lvl1pPr algn="r">
              <a:defRPr sz="1200"/>
            </a:lvl1pPr>
          </a:lstStyle>
          <a:p>
            <a:fld id="{4000369A-E7CC-4B7A-BC31-4E64F30F6ADD}" type="datetimeFigureOut">
              <a:rPr lang="fr-FR" smtClean="0"/>
              <a:t>06/09/2024</a:t>
            </a:fld>
            <a:endParaRPr lang="fr-FR"/>
          </a:p>
        </p:txBody>
      </p:sp>
      <p:sp>
        <p:nvSpPr>
          <p:cNvPr id="4" name="Espace réservé de l'image des diapositives 3"/>
          <p:cNvSpPr>
            <a:spLocks noGrp="1" noRot="1" noChangeAspect="1"/>
          </p:cNvSpPr>
          <p:nvPr>
            <p:ph type="sldImg" idx="2"/>
          </p:nvPr>
        </p:nvSpPr>
        <p:spPr>
          <a:xfrm>
            <a:off x="900113" y="738188"/>
            <a:ext cx="4935537" cy="3702050"/>
          </a:xfrm>
          <a:prstGeom prst="rect">
            <a:avLst/>
          </a:prstGeom>
          <a:noFill/>
          <a:ln w="12700">
            <a:solidFill>
              <a:prstClr val="black"/>
            </a:solidFill>
          </a:ln>
        </p:spPr>
        <p:txBody>
          <a:bodyPr vert="horz" lIns="91824" tIns="45912" rIns="91824" bIns="45912" rtlCol="0" anchor="ctr"/>
          <a:lstStyle/>
          <a:p>
            <a:endParaRPr lang="fr-FR"/>
          </a:p>
        </p:txBody>
      </p:sp>
      <p:sp>
        <p:nvSpPr>
          <p:cNvPr id="5" name="Espace réservé des commentaires 4"/>
          <p:cNvSpPr>
            <a:spLocks noGrp="1"/>
          </p:cNvSpPr>
          <p:nvPr>
            <p:ph type="body" sz="quarter" idx="3"/>
          </p:nvPr>
        </p:nvSpPr>
        <p:spPr>
          <a:xfrm>
            <a:off x="673105" y="4686300"/>
            <a:ext cx="5389562" cy="4440238"/>
          </a:xfrm>
          <a:prstGeom prst="rect">
            <a:avLst/>
          </a:prstGeom>
        </p:spPr>
        <p:txBody>
          <a:bodyPr vert="horz" lIns="91824" tIns="45912" rIns="91824" bIns="4591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9371015"/>
            <a:ext cx="2919413" cy="493712"/>
          </a:xfrm>
          <a:prstGeom prst="rect">
            <a:avLst/>
          </a:prstGeom>
        </p:spPr>
        <p:txBody>
          <a:bodyPr vert="horz" lIns="91824" tIns="45912" rIns="91824" bIns="45912"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2" y="9371015"/>
            <a:ext cx="2919412" cy="493712"/>
          </a:xfrm>
          <a:prstGeom prst="rect">
            <a:avLst/>
          </a:prstGeom>
        </p:spPr>
        <p:txBody>
          <a:bodyPr vert="horz" lIns="91824" tIns="45912" rIns="91824" bIns="45912" rtlCol="0" anchor="b"/>
          <a:lstStyle>
            <a:lvl1pPr algn="r">
              <a:defRPr sz="1200"/>
            </a:lvl1pPr>
          </a:lstStyle>
          <a:p>
            <a:fld id="{E577C9E1-2837-4929-A417-836C5EDADE0E}" type="slidenum">
              <a:rPr lang="fr-FR" smtClean="0"/>
              <a:t>‹N°›</a:t>
            </a:fld>
            <a:endParaRPr lang="fr-FR"/>
          </a:p>
        </p:txBody>
      </p:sp>
    </p:spTree>
    <p:extLst>
      <p:ext uri="{BB962C8B-B14F-4D97-AF65-F5344CB8AC3E}">
        <p14:creationId xmlns:p14="http://schemas.microsoft.com/office/powerpoint/2010/main" val="317181410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307085"/>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32D23427-AFE7-4CF4-AC15-DFD931E5C5ED}" type="datetime1">
              <a:rPr lang="fr-FR" smtClean="0"/>
              <a:t>06/09/2024</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F261FDDF-19C0-4F58-B585-4FD232F3DBB0}" type="slidenum">
              <a:rPr lang="fr-FR" smtClean="0"/>
              <a:pPr/>
              <a:t>‹N°›</a:t>
            </a:fld>
            <a:endParaRPr lang="fr-FR"/>
          </a:p>
        </p:txBody>
      </p:sp>
      <p:sp>
        <p:nvSpPr>
          <p:cNvPr id="21" name="Rectangle 20"/>
          <p:cNvSpPr/>
          <p:nvPr/>
        </p:nvSpPr>
        <p:spPr>
          <a:xfrm>
            <a:off x="904875" y="3081893"/>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4522877"/>
            <a:ext cx="7315200" cy="121117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084944"/>
            <a:ext cx="228600" cy="128016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4522877"/>
            <a:ext cx="228600" cy="121117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10C07B7-E3B8-4CB6-B82D-2B120424A9C6}" type="datetime1">
              <a:rPr lang="fr-FR" smtClean="0"/>
              <a:t>06/09/2024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FDDF-19C0-4F58-B585-4FD232F3DB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8EBC89B-A867-47F6-BF56-778BCF647A9C}" type="datetime1">
              <a:rPr lang="fr-FR" smtClean="0"/>
              <a:t>06/09/2024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FDDF-19C0-4F58-B585-4FD232F3DBB0}"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A44A7554-3C59-4761-A50E-5B58C7D53291}" type="datetime1">
              <a:rPr lang="fr-FR" smtClean="0"/>
              <a:t>06/09/2024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FDDF-19C0-4F58-B585-4FD232F3DBB0}" type="slidenum">
              <a:rPr lang="fr-FR" smtClean="0"/>
              <a:pPr/>
              <a:t>‹N°›</a:t>
            </a:fld>
            <a:endParaRPr lang="fr-FR"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F82051F1-FFAA-4DCB-99F2-DB201B231F27}" type="datetime1">
              <a:rPr lang="fr-FR" smtClean="0"/>
              <a:t>06/09/2024</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F261FDDF-19C0-4F58-B585-4FD232F3DBB0}"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1BD89A6C-CAA0-4D4A-B8AC-7613299117B3}" type="datetime1">
              <a:rPr lang="fr-FR" smtClean="0"/>
              <a:t>06/09/2024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FDDF-19C0-4F58-B585-4FD232F3DBB0}"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CD3C0EFE-8DAB-4398-BE68-11AA6CB4F6B7}" type="datetime1">
              <a:rPr lang="fr-FR" smtClean="0"/>
              <a:t>06/09/2024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261FDDF-19C0-4F58-B585-4FD232F3DBB0}"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EAA5E0B8-ED8D-451F-AE63-1524B96323E8}" type="datetime1">
              <a:rPr lang="fr-FR" smtClean="0"/>
              <a:t>06/09/2024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261FDDF-19C0-4F58-B585-4FD232F3DBB0}"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AC46B47-A2B1-4BA0-ABCD-AC7D1AC335B2}" type="datetime1">
              <a:rPr lang="fr-FR" smtClean="0"/>
              <a:t>06/09/2024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261FDDF-19C0-4F58-B585-4FD232F3DBB0}"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4CA67F58-7874-4C0E-AC84-B0DE14D8F99C}" type="datetime1">
              <a:rPr lang="fr-FR" smtClean="0"/>
              <a:t>06/09/2024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FDDF-19C0-4F58-B585-4FD232F3DBB0}"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1C5A4336-BAA2-49A1-89E3-67257972B650}" type="datetime1">
              <a:rPr lang="fr-FR" smtClean="0"/>
              <a:t>06/09/2024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FDDF-19C0-4F58-B585-4FD232F3DBB0}"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C050950-0A6C-4F3A-8B34-0377B869414E}" type="datetime1">
              <a:rPr lang="fr-FR" smtClean="0"/>
              <a:t>06/09/2024</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261FDDF-19C0-4F58-B585-4FD232F3DBB0}"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52464" y="3068960"/>
            <a:ext cx="6624736" cy="936103"/>
          </a:xfrm>
        </p:spPr>
        <p:txBody>
          <a:bodyPr>
            <a:noAutofit/>
          </a:bodyPr>
          <a:lstStyle/>
          <a:p>
            <a:r>
              <a:rPr lang="fr-FR" sz="2000" b="1" dirty="0">
                <a:solidFill>
                  <a:schemeClr val="tx1">
                    <a:lumMod val="75000"/>
                    <a:lumOff val="25000"/>
                  </a:schemeClr>
                </a:solidFill>
                <a:latin typeface="Calibri" panose="020F0502020204030204" pitchFamily="34" charset="0"/>
              </a:rPr>
              <a:t>Importance of </a:t>
            </a:r>
            <a:r>
              <a:rPr lang="fr-FR" sz="2000" b="1" dirty="0" err="1">
                <a:solidFill>
                  <a:schemeClr val="tx1">
                    <a:lumMod val="75000"/>
                    <a:lumOff val="25000"/>
                  </a:schemeClr>
                </a:solidFill>
                <a:latin typeface="Calibri" panose="020F0502020204030204" pitchFamily="34" charset="0"/>
              </a:rPr>
              <a:t>Savings</a:t>
            </a:r>
            <a:r>
              <a:rPr lang="fr-FR" sz="2000" b="1" dirty="0">
                <a:solidFill>
                  <a:schemeClr val="tx1">
                    <a:lumMod val="75000"/>
                    <a:lumOff val="25000"/>
                  </a:schemeClr>
                </a:solidFill>
                <a:latin typeface="Calibri" panose="020F0502020204030204" pitchFamily="34" charset="0"/>
              </a:rPr>
              <a:t> in Europe </a:t>
            </a:r>
            <a:br>
              <a:rPr lang="fr-FR" sz="2000" b="1" dirty="0">
                <a:solidFill>
                  <a:schemeClr val="tx1">
                    <a:lumMod val="75000"/>
                    <a:lumOff val="25000"/>
                  </a:schemeClr>
                </a:solidFill>
                <a:latin typeface="Calibri" panose="020F0502020204030204" pitchFamily="34" charset="0"/>
              </a:rPr>
            </a:br>
            <a:r>
              <a:rPr lang="fr-FR" sz="2000" b="1" dirty="0">
                <a:solidFill>
                  <a:schemeClr val="tx1">
                    <a:lumMod val="75000"/>
                    <a:lumOff val="25000"/>
                  </a:schemeClr>
                </a:solidFill>
                <a:latin typeface="Calibri" panose="020F0502020204030204" pitchFamily="34" charset="0"/>
              </a:rPr>
              <a:t>and </a:t>
            </a:r>
            <a:r>
              <a:rPr lang="fr-FR" sz="2000" b="1" dirty="0" err="1">
                <a:solidFill>
                  <a:schemeClr val="tx1">
                    <a:lumMod val="75000"/>
                    <a:lumOff val="25000"/>
                  </a:schemeClr>
                </a:solidFill>
                <a:latin typeface="Calibri" panose="020F0502020204030204" pitchFamily="34" charset="0"/>
              </a:rPr>
              <a:t>discrepancies</a:t>
            </a:r>
            <a:r>
              <a:rPr lang="fr-FR" sz="2000" b="1" dirty="0">
                <a:solidFill>
                  <a:schemeClr val="tx1">
                    <a:lumMod val="75000"/>
                    <a:lumOff val="25000"/>
                  </a:schemeClr>
                </a:solidFill>
                <a:latin typeface="Calibri" panose="020F0502020204030204" pitchFamily="34" charset="0"/>
              </a:rPr>
              <a:t> </a:t>
            </a:r>
            <a:r>
              <a:rPr lang="fr-FR" sz="2000" b="1" dirty="0" err="1">
                <a:solidFill>
                  <a:schemeClr val="tx1">
                    <a:lumMod val="75000"/>
                    <a:lumOff val="25000"/>
                  </a:schemeClr>
                </a:solidFill>
                <a:latin typeface="Calibri" panose="020F0502020204030204" pitchFamily="34" charset="0"/>
              </a:rPr>
              <a:t>from</a:t>
            </a:r>
            <a:r>
              <a:rPr lang="fr-FR" sz="2000" b="1" dirty="0">
                <a:solidFill>
                  <a:schemeClr val="tx1">
                    <a:lumMod val="75000"/>
                    <a:lumOff val="25000"/>
                  </a:schemeClr>
                </a:solidFill>
                <a:latin typeface="Calibri" panose="020F0502020204030204" pitchFamily="34" charset="0"/>
              </a:rPr>
              <a:t> one country to </a:t>
            </a:r>
            <a:r>
              <a:rPr lang="fr-FR" sz="2000" b="1" dirty="0" err="1">
                <a:solidFill>
                  <a:schemeClr val="tx1">
                    <a:lumMod val="75000"/>
                    <a:lumOff val="25000"/>
                  </a:schemeClr>
                </a:solidFill>
                <a:latin typeface="Calibri" panose="020F0502020204030204" pitchFamily="34" charset="0"/>
              </a:rPr>
              <a:t>another</a:t>
            </a:r>
            <a:br>
              <a:rPr lang="fr-FR" sz="2000" b="1" dirty="0">
                <a:solidFill>
                  <a:schemeClr val="tx1">
                    <a:lumMod val="75000"/>
                    <a:lumOff val="25000"/>
                  </a:schemeClr>
                </a:solidFill>
                <a:latin typeface="Calibri" panose="020F0502020204030204" pitchFamily="34" charset="0"/>
              </a:rPr>
            </a:br>
            <a:br>
              <a:rPr lang="fr-FR" sz="2000" b="1" dirty="0">
                <a:solidFill>
                  <a:schemeClr val="tx1">
                    <a:lumMod val="75000"/>
                    <a:lumOff val="25000"/>
                  </a:schemeClr>
                </a:solidFill>
                <a:latin typeface="Calibri" panose="020F0502020204030204" pitchFamily="34" charset="0"/>
              </a:rPr>
            </a:br>
            <a:r>
              <a:rPr lang="en-US" sz="2000" b="1" dirty="0">
                <a:solidFill>
                  <a:schemeClr val="tx1">
                    <a:lumMod val="75000"/>
                    <a:lumOff val="25000"/>
                  </a:schemeClr>
                </a:solidFill>
                <a:latin typeface="Calibri" panose="020F0502020204030204" pitchFamily="34" charset="0"/>
              </a:rPr>
              <a:t>32nd IUHF World Congress 2024 - </a:t>
            </a:r>
            <a:r>
              <a:rPr lang="fr-FR" sz="2000" b="1" dirty="0">
                <a:solidFill>
                  <a:schemeClr val="tx1">
                    <a:lumMod val="75000"/>
                    <a:lumOff val="25000"/>
                  </a:schemeClr>
                </a:solidFill>
                <a:latin typeface="Calibri" panose="020F0502020204030204" pitchFamily="34" charset="0"/>
              </a:rPr>
              <a:t>18 </a:t>
            </a:r>
            <a:r>
              <a:rPr lang="fr-FR" sz="2000" b="1" dirty="0" err="1">
                <a:solidFill>
                  <a:schemeClr val="tx1">
                    <a:lumMod val="75000"/>
                    <a:lumOff val="25000"/>
                  </a:schemeClr>
                </a:solidFill>
                <a:latin typeface="Calibri" panose="020F0502020204030204" pitchFamily="34" charset="0"/>
              </a:rPr>
              <a:t>September</a:t>
            </a:r>
            <a:r>
              <a:rPr lang="fr-FR" sz="2000" b="1" dirty="0">
                <a:solidFill>
                  <a:schemeClr val="tx1">
                    <a:lumMod val="75000"/>
                    <a:lumOff val="25000"/>
                  </a:schemeClr>
                </a:solidFill>
                <a:latin typeface="Calibri" panose="020F0502020204030204" pitchFamily="34" charset="0"/>
              </a:rPr>
              <a:t> 2024</a:t>
            </a:r>
            <a:br>
              <a:rPr lang="fr-FR" sz="2000" b="1" dirty="0">
                <a:solidFill>
                  <a:schemeClr val="tx1">
                    <a:lumMod val="75000"/>
                    <a:lumOff val="25000"/>
                  </a:schemeClr>
                </a:solidFill>
                <a:latin typeface="Calibri" panose="020F0502020204030204" pitchFamily="34" charset="0"/>
              </a:rPr>
            </a:br>
            <a:endParaRPr lang="fr-FR" sz="2000" dirty="0">
              <a:solidFill>
                <a:schemeClr val="tx1">
                  <a:lumMod val="75000"/>
                  <a:lumOff val="25000"/>
                </a:schemeClr>
              </a:solidFill>
              <a:latin typeface="Bell MT" panose="02020503060305020303" pitchFamily="18" charset="0"/>
            </a:endParaRPr>
          </a:p>
        </p:txBody>
      </p:sp>
      <p:sp>
        <p:nvSpPr>
          <p:cNvPr id="4" name="Sous-titre 3"/>
          <p:cNvSpPr>
            <a:spLocks noGrp="1"/>
          </p:cNvSpPr>
          <p:nvPr>
            <p:ph type="subTitle" idx="1"/>
          </p:nvPr>
        </p:nvSpPr>
        <p:spPr>
          <a:xfrm>
            <a:off x="1219200" y="4653136"/>
            <a:ext cx="6858000" cy="1004714"/>
          </a:xfrm>
        </p:spPr>
        <p:txBody>
          <a:bodyPr>
            <a:normAutofit/>
          </a:bodyPr>
          <a:lstStyle/>
          <a:p>
            <a:pPr>
              <a:spcBef>
                <a:spcPts val="0"/>
              </a:spcBef>
            </a:pPr>
            <a:br>
              <a:rPr lang="fr-FR" sz="1600" dirty="0">
                <a:solidFill>
                  <a:schemeClr val="tx1">
                    <a:lumMod val="75000"/>
                    <a:lumOff val="25000"/>
                  </a:schemeClr>
                </a:solidFill>
                <a:latin typeface="Calibri" panose="020F0502020204030204" pitchFamily="34" charset="0"/>
              </a:rPr>
            </a:br>
            <a:r>
              <a:rPr lang="fr-FR" sz="1600" dirty="0">
                <a:solidFill>
                  <a:schemeClr val="tx1">
                    <a:lumMod val="75000"/>
                    <a:lumOff val="25000"/>
                  </a:schemeClr>
                </a:solidFill>
                <a:latin typeface="Calibri" panose="020F0502020204030204" pitchFamily="34" charset="0"/>
              </a:rPr>
              <a:t>Grégoire NAACKE – </a:t>
            </a:r>
            <a:r>
              <a:rPr lang="fr-FR" sz="1600" dirty="0" err="1">
                <a:solidFill>
                  <a:schemeClr val="tx1">
                    <a:lumMod val="75000"/>
                    <a:lumOff val="25000"/>
                  </a:schemeClr>
                </a:solidFill>
                <a:latin typeface="Calibri" panose="020F0502020204030204" pitchFamily="34" charset="0"/>
              </a:rPr>
              <a:t>Director</a:t>
            </a:r>
            <a:r>
              <a:rPr lang="fr-FR" sz="1600" dirty="0">
                <a:solidFill>
                  <a:schemeClr val="tx1">
                    <a:lumMod val="75000"/>
                    <a:lumOff val="25000"/>
                  </a:schemeClr>
                </a:solidFill>
                <a:latin typeface="Calibri" panose="020F0502020204030204" pitchFamily="34" charset="0"/>
              </a:rPr>
              <a:t> of the OEE</a:t>
            </a:r>
          </a:p>
        </p:txBody>
      </p:sp>
      <p:pic>
        <p:nvPicPr>
          <p:cNvPr id="1028" name="Picture 4" descr="OEE – Observatoire de l'epargne européenne">
            <a:extLst>
              <a:ext uri="{FF2B5EF4-FFF2-40B4-BE49-F238E27FC236}">
                <a16:creationId xmlns:a16="http://schemas.microsoft.com/office/drawing/2014/main" id="{330085F1-3C2A-DF77-25BB-6035D8B06B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3810000" cy="1528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59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fr-FR" sz="20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SUMMARY</a:t>
            </a:r>
          </a:p>
        </p:txBody>
      </p:sp>
      <p:sp>
        <p:nvSpPr>
          <p:cNvPr id="11" name="Espace réservé du contenu 4">
            <a:extLst>
              <a:ext uri="{FF2B5EF4-FFF2-40B4-BE49-F238E27FC236}">
                <a16:creationId xmlns:a16="http://schemas.microsoft.com/office/drawing/2014/main" id="{8DB6DEED-3DD6-4F56-9E49-42444903B738}"/>
              </a:ext>
            </a:extLst>
          </p:cNvPr>
          <p:cNvSpPr txBox="1">
            <a:spLocks/>
          </p:cNvSpPr>
          <p:nvPr/>
        </p:nvSpPr>
        <p:spPr>
          <a:xfrm>
            <a:off x="467544" y="1196752"/>
            <a:ext cx="8229600" cy="3744416"/>
          </a:xfrm>
          <a:prstGeom prst="rect">
            <a:avLst/>
          </a:prstGeom>
        </p:spPr>
        <p:txBody>
          <a:bodyPr>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342900" indent="-342900">
              <a:lnSpc>
                <a:spcPct val="200000"/>
              </a:lnSpc>
              <a:spcBef>
                <a:spcPts val="0"/>
              </a:spcBef>
              <a:spcAft>
                <a:spcPts val="600"/>
              </a:spcAft>
              <a:buFont typeface="+mj-lt"/>
              <a:buAutoNum type="arabicPeriod"/>
            </a:pPr>
            <a:r>
              <a:rPr lang="fr-FR" sz="2000" dirty="0" err="1">
                <a:latin typeface="Calibri" panose="020F0502020204030204" pitchFamily="34" charset="0"/>
              </a:rPr>
              <a:t>Various</a:t>
            </a:r>
            <a:r>
              <a:rPr lang="fr-FR" sz="2000" dirty="0">
                <a:latin typeface="Calibri" panose="020F0502020204030204" pitchFamily="34" charset="0"/>
              </a:rPr>
              <a:t> types of </a:t>
            </a:r>
            <a:r>
              <a:rPr lang="fr-FR" sz="2000" dirty="0" err="1">
                <a:latin typeface="Calibri" panose="020F0502020204030204" pitchFamily="34" charset="0"/>
              </a:rPr>
              <a:t>savings</a:t>
            </a:r>
            <a:r>
              <a:rPr lang="fr-FR" sz="2000" dirty="0">
                <a:latin typeface="Calibri" panose="020F0502020204030204" pitchFamily="34" charset="0"/>
              </a:rPr>
              <a:t> and countries of focus</a:t>
            </a:r>
          </a:p>
          <a:p>
            <a:pPr marL="342900" indent="-342900">
              <a:lnSpc>
                <a:spcPct val="200000"/>
              </a:lnSpc>
              <a:spcBef>
                <a:spcPts val="0"/>
              </a:spcBef>
              <a:spcAft>
                <a:spcPts val="600"/>
              </a:spcAft>
              <a:buFont typeface="+mj-lt"/>
              <a:buAutoNum type="arabicPeriod"/>
            </a:pPr>
            <a:r>
              <a:rPr lang="en-US" sz="2000" dirty="0">
                <a:latin typeface="Calibri" panose="020F0502020204030204" pitchFamily="34" charset="0"/>
              </a:rPr>
              <a:t>Ranking by households saving rate and role of the welfare state</a:t>
            </a:r>
          </a:p>
          <a:p>
            <a:pPr marL="342900" indent="-342900">
              <a:lnSpc>
                <a:spcPct val="200000"/>
              </a:lnSpc>
              <a:spcBef>
                <a:spcPts val="0"/>
              </a:spcBef>
              <a:spcAft>
                <a:spcPts val="600"/>
              </a:spcAft>
              <a:buFont typeface="+mj-lt"/>
              <a:buAutoNum type="arabicPeriod"/>
            </a:pPr>
            <a:r>
              <a:rPr lang="en-US" sz="2000" dirty="0">
                <a:latin typeface="Calibri" panose="020F0502020204030204" pitchFamily="34" charset="0"/>
              </a:rPr>
              <a:t>Saving </a:t>
            </a:r>
            <a:r>
              <a:rPr lang="en-US" sz="2000" dirty="0" err="1">
                <a:latin typeface="Calibri" panose="020F0502020204030204" pitchFamily="34" charset="0"/>
              </a:rPr>
              <a:t>behaviours</a:t>
            </a:r>
            <a:r>
              <a:rPr lang="en-US" sz="2000" dirty="0">
                <a:latin typeface="Calibri" panose="020F0502020204030204" pitchFamily="34" charset="0"/>
              </a:rPr>
              <a:t> and housing market</a:t>
            </a:r>
          </a:p>
          <a:p>
            <a:pPr marL="342900" indent="-342900">
              <a:lnSpc>
                <a:spcPct val="200000"/>
              </a:lnSpc>
              <a:spcBef>
                <a:spcPts val="0"/>
              </a:spcBef>
              <a:spcAft>
                <a:spcPts val="600"/>
              </a:spcAft>
              <a:buFont typeface="+mj-lt"/>
              <a:buAutoNum type="arabicPeriod"/>
            </a:pPr>
            <a:r>
              <a:rPr lang="en-US" sz="2000" dirty="0">
                <a:latin typeface="Calibri" panose="020F0502020204030204" pitchFamily="34" charset="0"/>
              </a:rPr>
              <a:t>Saving and indebtedness</a:t>
            </a:r>
          </a:p>
          <a:p>
            <a:pPr marL="342900" indent="-342900">
              <a:lnSpc>
                <a:spcPct val="200000"/>
              </a:lnSpc>
              <a:spcBef>
                <a:spcPts val="0"/>
              </a:spcBef>
              <a:spcAft>
                <a:spcPts val="600"/>
              </a:spcAft>
              <a:buFont typeface="+mj-lt"/>
              <a:buAutoNum type="arabicPeriod"/>
            </a:pPr>
            <a:r>
              <a:rPr lang="en-US" sz="2000" dirty="0">
                <a:latin typeface="Calibri" panose="020F0502020204030204" pitchFamily="34" charset="0"/>
              </a:rPr>
              <a:t>Conclusion</a:t>
            </a:r>
            <a:endParaRPr lang="fr-FR" sz="2000" dirty="0">
              <a:latin typeface="Calibri" panose="020F0502020204030204" pitchFamily="34" charset="0"/>
            </a:endParaRPr>
          </a:p>
        </p:txBody>
      </p:sp>
      <p:sp>
        <p:nvSpPr>
          <p:cNvPr id="3" name="TextBox 2">
            <a:extLst>
              <a:ext uri="{FF2B5EF4-FFF2-40B4-BE49-F238E27FC236}">
                <a16:creationId xmlns:a16="http://schemas.microsoft.com/office/drawing/2014/main" id="{8C399789-D285-4051-8CC8-C9A7EE2AE7F5}"/>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
        <p:nvSpPr>
          <p:cNvPr id="5" name="TextBox 4">
            <a:extLst>
              <a:ext uri="{FF2B5EF4-FFF2-40B4-BE49-F238E27FC236}">
                <a16:creationId xmlns:a16="http://schemas.microsoft.com/office/drawing/2014/main" id="{F989059C-7BB6-4E5F-965F-89CAB3A682B3}"/>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2/8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4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Various types of savings and countries of focus</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11" name="Espace réservé du contenu 4">
            <a:extLst>
              <a:ext uri="{FF2B5EF4-FFF2-40B4-BE49-F238E27FC236}">
                <a16:creationId xmlns:a16="http://schemas.microsoft.com/office/drawing/2014/main" id="{8DB6DEED-3DD6-4F56-9E49-42444903B738}"/>
              </a:ext>
            </a:extLst>
          </p:cNvPr>
          <p:cNvSpPr txBox="1">
            <a:spLocks/>
          </p:cNvSpPr>
          <p:nvPr/>
        </p:nvSpPr>
        <p:spPr>
          <a:xfrm>
            <a:off x="467544" y="1196752"/>
            <a:ext cx="8229600" cy="5184576"/>
          </a:xfrm>
          <a:prstGeom prst="rect">
            <a:avLst/>
          </a:prstGeom>
        </p:spPr>
        <p:txBody>
          <a:bodyPr>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just">
              <a:spcBef>
                <a:spcPts val="0"/>
              </a:spcBef>
              <a:spcAft>
                <a:spcPts val="600"/>
              </a:spcAft>
              <a:buNone/>
            </a:pPr>
            <a:r>
              <a:rPr lang="fr-FR" sz="2000" b="1" dirty="0" err="1">
                <a:solidFill>
                  <a:schemeClr val="accent1">
                    <a:lumMod val="75000"/>
                  </a:schemeClr>
                </a:solidFill>
                <a:latin typeface="Calibri" panose="020F0502020204030204" pitchFamily="34" charset="0"/>
              </a:rPr>
              <a:t>Three</a:t>
            </a:r>
            <a:r>
              <a:rPr lang="fr-FR" sz="2000" b="1" dirty="0">
                <a:solidFill>
                  <a:schemeClr val="accent1">
                    <a:lumMod val="75000"/>
                  </a:schemeClr>
                </a:solidFill>
                <a:latin typeface="Calibri" panose="020F0502020204030204" pitchFamily="34" charset="0"/>
              </a:rPr>
              <a:t> types of motivations for </a:t>
            </a:r>
            <a:r>
              <a:rPr lang="fr-FR" sz="2000" b="1" dirty="0" err="1">
                <a:solidFill>
                  <a:schemeClr val="accent1">
                    <a:lumMod val="75000"/>
                  </a:schemeClr>
                </a:solidFill>
                <a:latin typeface="Calibri" panose="020F0502020204030204" pitchFamily="34" charset="0"/>
              </a:rPr>
              <a:t>households</a:t>
            </a:r>
            <a:r>
              <a:rPr lang="fr-FR" sz="2000" b="1" dirty="0">
                <a:solidFill>
                  <a:schemeClr val="accent1">
                    <a:lumMod val="75000"/>
                  </a:schemeClr>
                </a:solidFill>
                <a:latin typeface="Calibri" panose="020F0502020204030204" pitchFamily="34" charset="0"/>
              </a:rPr>
              <a:t> </a:t>
            </a:r>
            <a:r>
              <a:rPr lang="fr-FR" sz="2000" b="1" dirty="0" err="1">
                <a:solidFill>
                  <a:schemeClr val="accent1">
                    <a:lumMod val="75000"/>
                  </a:schemeClr>
                </a:solidFill>
                <a:latin typeface="Calibri" panose="020F0502020204030204" pitchFamily="34" charset="0"/>
              </a:rPr>
              <a:t>saving</a:t>
            </a:r>
            <a:r>
              <a:rPr lang="fr-FR" sz="2000" b="1" dirty="0">
                <a:solidFill>
                  <a:schemeClr val="accent1">
                    <a:lumMod val="75000"/>
                  </a:schemeClr>
                </a:solidFill>
                <a:latin typeface="Calibri" panose="020F0502020204030204" pitchFamily="34" charset="0"/>
              </a:rPr>
              <a:t>:</a:t>
            </a:r>
          </a:p>
          <a:p>
            <a:pPr marL="457200" indent="-457200" algn="just">
              <a:spcBef>
                <a:spcPts val="0"/>
              </a:spcBef>
              <a:spcAft>
                <a:spcPts val="600"/>
              </a:spcAft>
              <a:buFont typeface="+mj-lt"/>
              <a:buAutoNum type="arabicPeriod"/>
            </a:pPr>
            <a:r>
              <a:rPr lang="en-US" sz="2000" dirty="0">
                <a:latin typeface="Calibri" panose="020F0502020204030204" pitchFamily="34" charset="0"/>
              </a:rPr>
              <a:t>to finance projects, we refer to </a:t>
            </a:r>
            <a:r>
              <a:rPr lang="en-US" sz="2000" b="1" u="sng" dirty="0">
                <a:latin typeface="Calibri" panose="020F0502020204030204" pitchFamily="34" charset="0"/>
              </a:rPr>
              <a:t>project savings</a:t>
            </a:r>
            <a:r>
              <a:rPr lang="en-US" sz="2000" dirty="0">
                <a:latin typeface="Calibri" panose="020F0502020204030204" pitchFamily="34" charset="0"/>
              </a:rPr>
              <a:t>;</a:t>
            </a:r>
          </a:p>
          <a:p>
            <a:pPr marL="457200" indent="-457200" algn="just">
              <a:spcBef>
                <a:spcPts val="0"/>
              </a:spcBef>
              <a:spcAft>
                <a:spcPts val="600"/>
              </a:spcAft>
              <a:buFont typeface="+mj-lt"/>
              <a:buAutoNum type="arabicPeriod"/>
            </a:pPr>
            <a:r>
              <a:rPr lang="en-US" sz="2000" dirty="0">
                <a:latin typeface="Calibri" panose="020F0502020204030204" pitchFamily="34" charset="0"/>
              </a:rPr>
              <a:t>to cope with unexpected expenses, we refer to </a:t>
            </a:r>
            <a:r>
              <a:rPr lang="en-US" sz="2000" b="1" u="sng" dirty="0">
                <a:latin typeface="Calibri" panose="020F0502020204030204" pitchFamily="34" charset="0"/>
              </a:rPr>
              <a:t>precautionary savings</a:t>
            </a:r>
            <a:r>
              <a:rPr lang="en-US" sz="2000" dirty="0">
                <a:latin typeface="Calibri" panose="020F0502020204030204" pitchFamily="34" charset="0"/>
              </a:rPr>
              <a:t>; or</a:t>
            </a:r>
          </a:p>
          <a:p>
            <a:pPr marL="457200" indent="-457200" algn="just">
              <a:spcBef>
                <a:spcPts val="0"/>
              </a:spcBef>
              <a:spcAft>
                <a:spcPts val="600"/>
              </a:spcAft>
              <a:buFont typeface="+mj-lt"/>
              <a:buAutoNum type="arabicPeriod"/>
            </a:pPr>
            <a:r>
              <a:rPr lang="en-US" sz="2000" dirty="0">
                <a:latin typeface="Calibri" panose="020F0502020204030204" pitchFamily="34" charset="0"/>
              </a:rPr>
              <a:t>to build up additional income for retirement, we refer to </a:t>
            </a:r>
            <a:r>
              <a:rPr lang="en-US" sz="2000" b="1" u="sng" dirty="0">
                <a:latin typeface="Calibri" panose="020F0502020204030204" pitchFamily="34" charset="0"/>
              </a:rPr>
              <a:t>retirement savings</a:t>
            </a:r>
            <a:r>
              <a:rPr lang="en-US" sz="2000" dirty="0">
                <a:latin typeface="Calibri" panose="020F0502020204030204" pitchFamily="34" charset="0"/>
              </a:rPr>
              <a:t>.</a:t>
            </a:r>
          </a:p>
          <a:p>
            <a:pPr marL="0" indent="0" algn="just">
              <a:spcBef>
                <a:spcPts val="0"/>
              </a:spcBef>
              <a:spcAft>
                <a:spcPts val="600"/>
              </a:spcAft>
              <a:buNone/>
            </a:pPr>
            <a:endParaRPr lang="fr-FR" sz="2000" dirty="0">
              <a:latin typeface="Calibri" panose="020F0502020204030204" pitchFamily="34" charset="0"/>
            </a:endParaRPr>
          </a:p>
          <a:p>
            <a:pPr marL="0" indent="0" algn="just">
              <a:spcBef>
                <a:spcPts val="0"/>
              </a:spcBef>
              <a:spcAft>
                <a:spcPts val="600"/>
              </a:spcAft>
              <a:buNone/>
            </a:pPr>
            <a:r>
              <a:rPr lang="fr-FR" sz="2000" b="1" dirty="0">
                <a:solidFill>
                  <a:schemeClr val="accent1">
                    <a:lumMod val="75000"/>
                  </a:schemeClr>
                </a:solidFill>
                <a:latin typeface="Calibri" panose="020F0502020204030204" pitchFamily="34" charset="0"/>
              </a:rPr>
              <a:t>Focus on </a:t>
            </a:r>
            <a:r>
              <a:rPr lang="fr-FR" sz="2000" b="1" dirty="0" err="1">
                <a:solidFill>
                  <a:schemeClr val="accent1">
                    <a:lumMod val="75000"/>
                  </a:schemeClr>
                </a:solidFill>
                <a:latin typeface="Calibri" panose="020F0502020204030204" pitchFamily="34" charset="0"/>
              </a:rPr>
              <a:t>European</a:t>
            </a:r>
            <a:r>
              <a:rPr lang="fr-FR" sz="2000" b="1" dirty="0">
                <a:solidFill>
                  <a:schemeClr val="accent1">
                    <a:lumMod val="75000"/>
                  </a:schemeClr>
                </a:solidFill>
                <a:latin typeface="Calibri" panose="020F0502020204030204" pitchFamily="34" charset="0"/>
              </a:rPr>
              <a:t> countries </a:t>
            </a:r>
            <a:r>
              <a:rPr lang="fr-FR" sz="2000" b="1" dirty="0" err="1">
                <a:solidFill>
                  <a:schemeClr val="accent1">
                    <a:lumMod val="75000"/>
                  </a:schemeClr>
                </a:solidFill>
                <a:latin typeface="Calibri" panose="020F0502020204030204" pitchFamily="34" charset="0"/>
              </a:rPr>
              <a:t>with</a:t>
            </a:r>
            <a:r>
              <a:rPr lang="fr-FR" sz="2000" b="1" dirty="0">
                <a:solidFill>
                  <a:schemeClr val="accent1">
                    <a:lumMod val="75000"/>
                  </a:schemeClr>
                </a:solidFill>
                <a:latin typeface="Calibri" panose="020F0502020204030204" pitchFamily="34" charset="0"/>
              </a:rPr>
              <a:t> </a:t>
            </a:r>
            <a:r>
              <a:rPr lang="fr-FR" sz="2000" b="1" dirty="0" err="1">
                <a:solidFill>
                  <a:schemeClr val="accent1">
                    <a:lumMod val="75000"/>
                  </a:schemeClr>
                </a:solidFill>
                <a:latin typeface="Calibri" panose="020F0502020204030204" pitchFamily="34" charset="0"/>
              </a:rPr>
              <a:t>various</a:t>
            </a:r>
            <a:r>
              <a:rPr lang="fr-FR" sz="2000" b="1" dirty="0">
                <a:solidFill>
                  <a:schemeClr val="accent1">
                    <a:lumMod val="75000"/>
                  </a:schemeClr>
                </a:solidFill>
                <a:latin typeface="Calibri" panose="020F0502020204030204" pitchFamily="34" charset="0"/>
              </a:rPr>
              <a:t> </a:t>
            </a:r>
            <a:r>
              <a:rPr lang="en-US" sz="2000" b="1" dirty="0">
                <a:solidFill>
                  <a:schemeClr val="accent1">
                    <a:lumMod val="75000"/>
                  </a:schemeClr>
                </a:solidFill>
                <a:latin typeface="Calibri" panose="020F0502020204030204" pitchFamily="34" charset="0"/>
              </a:rPr>
              <a:t>institutional structures of pension schemes:</a:t>
            </a:r>
          </a:p>
          <a:p>
            <a:pPr marL="457200" lvl="0" indent="-457200" algn="just">
              <a:lnSpc>
                <a:spcPct val="115000"/>
              </a:lnSpc>
              <a:spcBef>
                <a:spcPts val="0"/>
              </a:spcBef>
              <a:spcAft>
                <a:spcPts val="600"/>
              </a:spcAft>
              <a:buFont typeface="+mj-lt"/>
              <a:buAutoNum type="arabicPeriod"/>
            </a:pPr>
            <a:r>
              <a:rPr lang="en-US" sz="2000" dirty="0">
                <a:latin typeface="Calibri" panose="020F0502020204030204" pitchFamily="34" charset="0"/>
              </a:rPr>
              <a:t>The </a:t>
            </a:r>
            <a:r>
              <a:rPr lang="en-US" sz="2000" b="1" u="sng" dirty="0">
                <a:latin typeface="Calibri" panose="020F0502020204030204" pitchFamily="34" charset="0"/>
              </a:rPr>
              <a:t>Netherlands</a:t>
            </a:r>
            <a:r>
              <a:rPr lang="en-US" sz="2000" dirty="0">
                <a:latin typeface="Calibri" panose="020F0502020204030204" pitchFamily="34" charset="0"/>
              </a:rPr>
              <a:t>, with well-developed private pension funds;</a:t>
            </a:r>
            <a:endParaRPr lang="fr-FR" sz="2000" dirty="0">
              <a:latin typeface="Calibri" panose="020F0502020204030204" pitchFamily="34" charset="0"/>
            </a:endParaRPr>
          </a:p>
          <a:p>
            <a:pPr marL="457200" lvl="0" indent="-457200" algn="just">
              <a:lnSpc>
                <a:spcPct val="115000"/>
              </a:lnSpc>
              <a:spcBef>
                <a:spcPts val="0"/>
              </a:spcBef>
              <a:spcAft>
                <a:spcPts val="600"/>
              </a:spcAft>
              <a:buFont typeface="+mj-lt"/>
              <a:buAutoNum type="arabicPeriod"/>
            </a:pPr>
            <a:r>
              <a:rPr lang="en-US" sz="2000" b="1" u="sng" dirty="0">
                <a:latin typeface="Calibri" panose="020F0502020204030204" pitchFamily="34" charset="0"/>
              </a:rPr>
              <a:t>Sweden</a:t>
            </a:r>
            <a:r>
              <a:rPr lang="en-US" sz="2000" dirty="0">
                <a:latin typeface="Calibri" panose="020F0502020204030204" pitchFamily="34" charset="0"/>
              </a:rPr>
              <a:t>, with reliance on both public system and private pension funds; and</a:t>
            </a:r>
            <a:endParaRPr lang="fr-FR" sz="2000" dirty="0">
              <a:latin typeface="Calibri" panose="020F0502020204030204" pitchFamily="34" charset="0"/>
            </a:endParaRPr>
          </a:p>
          <a:p>
            <a:pPr marL="457200" lvl="0" indent="-457200" algn="just">
              <a:lnSpc>
                <a:spcPct val="115000"/>
              </a:lnSpc>
              <a:spcBef>
                <a:spcPts val="0"/>
              </a:spcBef>
              <a:spcAft>
                <a:spcPts val="600"/>
              </a:spcAft>
              <a:buFont typeface="+mj-lt"/>
              <a:buAutoNum type="arabicPeriod"/>
            </a:pPr>
            <a:r>
              <a:rPr lang="en-US" sz="2000" b="1" u="sng" dirty="0">
                <a:latin typeface="Calibri" panose="020F0502020204030204" pitchFamily="34" charset="0"/>
              </a:rPr>
              <a:t>Belgium, Germany, France, Italy and Spain</a:t>
            </a:r>
            <a:r>
              <a:rPr lang="en-US" sz="2000" dirty="0">
                <a:latin typeface="Calibri" panose="020F0502020204030204" pitchFamily="34" charset="0"/>
              </a:rPr>
              <a:t>, where the public system is contributory and significant, with minimal intervention from private pensions funds.</a:t>
            </a:r>
            <a:endParaRPr lang="fr-FR" sz="2000" dirty="0">
              <a:latin typeface="Calibri" panose="020F0502020204030204" pitchFamily="34" charset="0"/>
            </a:endParaRPr>
          </a:p>
          <a:p>
            <a:pPr marL="0" indent="0" algn="just">
              <a:spcBef>
                <a:spcPts val="0"/>
              </a:spcBef>
              <a:spcAft>
                <a:spcPts val="600"/>
              </a:spcAft>
              <a:buNone/>
            </a:pPr>
            <a:endParaRPr lang="fr-FR" sz="2000" dirty="0">
              <a:latin typeface="Calibri" panose="020F0502020204030204" pitchFamily="34" charset="0"/>
            </a:endParaRPr>
          </a:p>
        </p:txBody>
      </p:sp>
      <p:sp>
        <p:nvSpPr>
          <p:cNvPr id="6" name="TextBox 5">
            <a:extLst>
              <a:ext uri="{FF2B5EF4-FFF2-40B4-BE49-F238E27FC236}">
                <a16:creationId xmlns:a16="http://schemas.microsoft.com/office/drawing/2014/main" id="{0DA4BEBF-D924-4F6E-865D-BD7B0FED0D04}"/>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3/8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5" name="TextBox 2">
            <a:extLst>
              <a:ext uri="{FF2B5EF4-FFF2-40B4-BE49-F238E27FC236}">
                <a16:creationId xmlns:a16="http://schemas.microsoft.com/office/drawing/2014/main" id="{F51999F6-4003-E11C-ADF8-9A5CF38EBBC2}"/>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Tree>
    <p:extLst>
      <p:ext uri="{BB962C8B-B14F-4D97-AF65-F5344CB8AC3E}">
        <p14:creationId xmlns:p14="http://schemas.microsoft.com/office/powerpoint/2010/main" val="2465249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Ranking of countries by decreasing household saving rate and welfare state indicators</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6" name="TextBox 5">
            <a:extLst>
              <a:ext uri="{FF2B5EF4-FFF2-40B4-BE49-F238E27FC236}">
                <a16:creationId xmlns:a16="http://schemas.microsoft.com/office/drawing/2014/main" id="{E016941E-F646-4D95-8835-D7472DC76017}"/>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4/8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graphicFrame>
        <p:nvGraphicFramePr>
          <p:cNvPr id="5" name="Graphique 4">
            <a:extLst>
              <a:ext uri="{FF2B5EF4-FFF2-40B4-BE49-F238E27FC236}">
                <a16:creationId xmlns:a16="http://schemas.microsoft.com/office/drawing/2014/main" id="{ADE884D6-CD7A-7AF8-8054-8A84490F6612}"/>
              </a:ext>
            </a:extLst>
          </p:cNvPr>
          <p:cNvGraphicFramePr>
            <a:graphicFrameLocks/>
          </p:cNvGraphicFramePr>
          <p:nvPr>
            <p:extLst>
              <p:ext uri="{D42A27DB-BD31-4B8C-83A1-F6EECF244321}">
                <p14:modId xmlns:p14="http://schemas.microsoft.com/office/powerpoint/2010/main" val="4006919705"/>
              </p:ext>
            </p:extLst>
          </p:nvPr>
        </p:nvGraphicFramePr>
        <p:xfrm>
          <a:off x="383128" y="1268760"/>
          <a:ext cx="8149312" cy="4968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05242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Household saving rate and housing market</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6" name="TextBox 5">
            <a:extLst>
              <a:ext uri="{FF2B5EF4-FFF2-40B4-BE49-F238E27FC236}">
                <a16:creationId xmlns:a16="http://schemas.microsoft.com/office/drawing/2014/main" id="{E016941E-F646-4D95-8835-D7472DC76017}"/>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5/8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graphicFrame>
        <p:nvGraphicFramePr>
          <p:cNvPr id="7" name="Graphique 6">
            <a:extLst>
              <a:ext uri="{FF2B5EF4-FFF2-40B4-BE49-F238E27FC236}">
                <a16:creationId xmlns:a16="http://schemas.microsoft.com/office/drawing/2014/main" id="{52348FE7-6ECD-4D4A-B421-42FAB7A693A6}"/>
              </a:ext>
            </a:extLst>
          </p:cNvPr>
          <p:cNvGraphicFramePr>
            <a:graphicFrameLocks/>
          </p:cNvGraphicFramePr>
          <p:nvPr>
            <p:extLst>
              <p:ext uri="{D42A27DB-BD31-4B8C-83A1-F6EECF244321}">
                <p14:modId xmlns:p14="http://schemas.microsoft.com/office/powerpoint/2010/main" val="3277552998"/>
              </p:ext>
            </p:extLst>
          </p:nvPr>
        </p:nvGraphicFramePr>
        <p:xfrm>
          <a:off x="409408" y="1177374"/>
          <a:ext cx="8229600" cy="505993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2">
            <a:extLst>
              <a:ext uri="{FF2B5EF4-FFF2-40B4-BE49-F238E27FC236}">
                <a16:creationId xmlns:a16="http://schemas.microsoft.com/office/drawing/2014/main" id="{E1596E60-FABF-DBCB-7820-1075AB4930D0}"/>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Tree>
    <p:extLst>
      <p:ext uri="{BB962C8B-B14F-4D97-AF65-F5344CB8AC3E}">
        <p14:creationId xmlns:p14="http://schemas.microsoft.com/office/powerpoint/2010/main" val="2335622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Growth rate of house price index for purchases of existing dwellings </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6" name="TextBox 5">
            <a:extLst>
              <a:ext uri="{FF2B5EF4-FFF2-40B4-BE49-F238E27FC236}">
                <a16:creationId xmlns:a16="http://schemas.microsoft.com/office/drawing/2014/main" id="{E016941E-F646-4D95-8835-D7472DC76017}"/>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6/8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graphicFrame>
        <p:nvGraphicFramePr>
          <p:cNvPr id="4" name="Graphique 3">
            <a:extLst>
              <a:ext uri="{FF2B5EF4-FFF2-40B4-BE49-F238E27FC236}">
                <a16:creationId xmlns:a16="http://schemas.microsoft.com/office/drawing/2014/main" id="{4F1C7C73-B4C0-40A3-9BA6-66D2B4D1FE29}"/>
              </a:ext>
            </a:extLst>
          </p:cNvPr>
          <p:cNvGraphicFramePr>
            <a:graphicFrameLocks/>
          </p:cNvGraphicFramePr>
          <p:nvPr>
            <p:extLst>
              <p:ext uri="{D42A27DB-BD31-4B8C-83A1-F6EECF244321}">
                <p14:modId xmlns:p14="http://schemas.microsoft.com/office/powerpoint/2010/main" val="2194494018"/>
              </p:ext>
            </p:extLst>
          </p:nvPr>
        </p:nvGraphicFramePr>
        <p:xfrm>
          <a:off x="446856" y="1177374"/>
          <a:ext cx="8229600" cy="513194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2">
            <a:extLst>
              <a:ext uri="{FF2B5EF4-FFF2-40B4-BE49-F238E27FC236}">
                <a16:creationId xmlns:a16="http://schemas.microsoft.com/office/drawing/2014/main" id="{9D6CAF95-F009-8F47-A9A4-923A8F54BE13}"/>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Tree>
    <p:extLst>
      <p:ext uri="{BB962C8B-B14F-4D97-AF65-F5344CB8AC3E}">
        <p14:creationId xmlns:p14="http://schemas.microsoft.com/office/powerpoint/2010/main" val="193061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Households' outstanding amount of loans </a:t>
            </a:r>
            <a:b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br>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per capita (2024 Q1 - k€/inhabitant)</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6" name="TextBox 5">
            <a:extLst>
              <a:ext uri="{FF2B5EF4-FFF2-40B4-BE49-F238E27FC236}">
                <a16:creationId xmlns:a16="http://schemas.microsoft.com/office/drawing/2014/main" id="{E016941E-F646-4D95-8835-D7472DC76017}"/>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7/8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graphicFrame>
        <p:nvGraphicFramePr>
          <p:cNvPr id="5" name="Graphique 4">
            <a:extLst>
              <a:ext uri="{FF2B5EF4-FFF2-40B4-BE49-F238E27FC236}">
                <a16:creationId xmlns:a16="http://schemas.microsoft.com/office/drawing/2014/main" id="{454C1621-F97C-4ECD-84A6-15BCA47740A8}"/>
              </a:ext>
            </a:extLst>
          </p:cNvPr>
          <p:cNvGraphicFramePr>
            <a:graphicFrameLocks/>
          </p:cNvGraphicFramePr>
          <p:nvPr>
            <p:extLst>
              <p:ext uri="{D42A27DB-BD31-4B8C-83A1-F6EECF244321}">
                <p14:modId xmlns:p14="http://schemas.microsoft.com/office/powerpoint/2010/main" val="3843744070"/>
              </p:ext>
            </p:extLst>
          </p:nvPr>
        </p:nvGraphicFramePr>
        <p:xfrm>
          <a:off x="504992" y="1082136"/>
          <a:ext cx="8171464" cy="53102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2">
            <a:extLst>
              <a:ext uri="{FF2B5EF4-FFF2-40B4-BE49-F238E27FC236}">
                <a16:creationId xmlns:a16="http://schemas.microsoft.com/office/drawing/2014/main" id="{6B923C82-EAE2-FE92-10D6-29C570CA2D0B}"/>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Tree>
    <p:extLst>
      <p:ext uri="{BB962C8B-B14F-4D97-AF65-F5344CB8AC3E}">
        <p14:creationId xmlns:p14="http://schemas.microsoft.com/office/powerpoint/2010/main" val="3679009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9408" y="332656"/>
            <a:ext cx="8229600" cy="756320"/>
          </a:xfrm>
        </p:spPr>
        <p:txBody>
          <a:bodyPr>
            <a:normAutofit/>
          </a:bodyPr>
          <a:lstStyle/>
          <a:p>
            <a:r>
              <a:rPr lang="en-US" sz="2000" b="1" cap="all"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CONCLUSION</a:t>
            </a:r>
          </a:p>
        </p:txBody>
      </p:sp>
      <p:sp>
        <p:nvSpPr>
          <p:cNvPr id="3" name="Espace réservé du contenu 2"/>
          <p:cNvSpPr>
            <a:spLocks noGrp="1"/>
          </p:cNvSpPr>
          <p:nvPr>
            <p:ph sz="quarter" idx="1"/>
          </p:nvPr>
        </p:nvSpPr>
        <p:spPr>
          <a:xfrm>
            <a:off x="467544" y="1412776"/>
            <a:ext cx="8229600" cy="4744184"/>
          </a:xfrm>
        </p:spPr>
        <p:txBody>
          <a:bodyPr>
            <a:normAutofit/>
          </a:bodyPr>
          <a:lstStyle/>
          <a:p>
            <a:endParaRPr lang="fr-FR" sz="2000" dirty="0"/>
          </a:p>
          <a:p>
            <a:pPr marL="0" indent="0">
              <a:buNone/>
            </a:pPr>
            <a:endParaRPr lang="fr-FR" sz="1600" b="1" dirty="0">
              <a:solidFill>
                <a:schemeClr val="accent1">
                  <a:lumMod val="75000"/>
                </a:schemeClr>
              </a:solidFill>
              <a:latin typeface="Calibri" panose="020F0502020204030204" pitchFamily="34" charset="0"/>
            </a:endParaRPr>
          </a:p>
        </p:txBody>
      </p:sp>
      <p:sp>
        <p:nvSpPr>
          <p:cNvPr id="11" name="Espace réservé du contenu 4">
            <a:extLst>
              <a:ext uri="{FF2B5EF4-FFF2-40B4-BE49-F238E27FC236}">
                <a16:creationId xmlns:a16="http://schemas.microsoft.com/office/drawing/2014/main" id="{8DB6DEED-3DD6-4F56-9E49-42444903B738}"/>
              </a:ext>
            </a:extLst>
          </p:cNvPr>
          <p:cNvSpPr txBox="1">
            <a:spLocks/>
          </p:cNvSpPr>
          <p:nvPr/>
        </p:nvSpPr>
        <p:spPr>
          <a:xfrm>
            <a:off x="467544" y="1196752"/>
            <a:ext cx="8229600" cy="5184576"/>
          </a:xfrm>
          <a:prstGeom prst="rect">
            <a:avLst/>
          </a:prstGeom>
        </p:spPr>
        <p:txBody>
          <a:bodyPr>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just">
              <a:spcBef>
                <a:spcPts val="0"/>
              </a:spcBef>
              <a:spcAft>
                <a:spcPts val="600"/>
              </a:spcAft>
              <a:buNone/>
            </a:pPr>
            <a:r>
              <a:rPr lang="fr-FR" sz="2000" b="1" dirty="0" err="1">
                <a:solidFill>
                  <a:schemeClr val="accent1">
                    <a:lumMod val="75000"/>
                  </a:schemeClr>
                </a:solidFill>
                <a:latin typeface="Calibri" panose="020F0502020204030204" pitchFamily="34" charset="0"/>
              </a:rPr>
              <a:t>Three</a:t>
            </a:r>
            <a:r>
              <a:rPr lang="fr-FR" sz="2000" b="1" dirty="0">
                <a:solidFill>
                  <a:schemeClr val="accent1">
                    <a:lumMod val="75000"/>
                  </a:schemeClr>
                </a:solidFill>
                <a:latin typeface="Calibri" panose="020F0502020204030204" pitchFamily="34" charset="0"/>
              </a:rPr>
              <a:t> groups of countries:</a:t>
            </a:r>
          </a:p>
          <a:p>
            <a:pPr marL="457200" indent="-457200" algn="just">
              <a:spcBef>
                <a:spcPts val="0"/>
              </a:spcBef>
              <a:spcAft>
                <a:spcPts val="600"/>
              </a:spcAft>
              <a:buFont typeface="+mj-lt"/>
              <a:buAutoNum type="arabicPeriod"/>
            </a:pPr>
            <a:r>
              <a:rPr lang="en-US" sz="2000" b="1" u="sng" dirty="0">
                <a:latin typeface="Calibri" panose="020F0502020204030204" pitchFamily="34" charset="0"/>
              </a:rPr>
              <a:t>Southern Europe</a:t>
            </a:r>
            <a:r>
              <a:rPr lang="en-US" sz="2000" dirty="0">
                <a:latin typeface="Calibri" panose="020F0502020204030204" pitchFamily="34" charset="0"/>
              </a:rPr>
              <a:t> countries, with an important role played by the welfare state, a high replacement rate offered by the public pension system, and where households save less money, are less indebted and concentrate most of their wealth on real estate.</a:t>
            </a:r>
          </a:p>
          <a:p>
            <a:pPr marL="457200" indent="-457200" algn="just">
              <a:spcBef>
                <a:spcPts val="0"/>
              </a:spcBef>
              <a:spcAft>
                <a:spcPts val="600"/>
              </a:spcAft>
              <a:buFont typeface="+mj-lt"/>
              <a:buAutoNum type="arabicPeriod"/>
            </a:pPr>
            <a:endParaRPr lang="en-US" sz="2000" dirty="0">
              <a:latin typeface="Calibri" panose="020F0502020204030204" pitchFamily="34" charset="0"/>
            </a:endParaRPr>
          </a:p>
          <a:p>
            <a:pPr marL="457200" indent="-457200" algn="just">
              <a:spcBef>
                <a:spcPts val="0"/>
              </a:spcBef>
              <a:spcAft>
                <a:spcPts val="600"/>
              </a:spcAft>
              <a:buFont typeface="+mj-lt"/>
              <a:buAutoNum type="arabicPeriod"/>
            </a:pPr>
            <a:r>
              <a:rPr lang="en-US" sz="2000" b="1" u="sng" dirty="0">
                <a:latin typeface="Calibri" panose="020F0502020204030204" pitchFamily="34" charset="0"/>
              </a:rPr>
              <a:t>Northen Europe</a:t>
            </a:r>
            <a:r>
              <a:rPr lang="en-US" sz="2000" dirty="0">
                <a:latin typeface="Calibri" panose="020F0502020204030204" pitchFamily="34" charset="0"/>
              </a:rPr>
              <a:t> countries, with private pension funds, low replacement rate offered by the public pension system and where households save more money, have more loans and concentrate a lower share of their wealth on non-financial assets.</a:t>
            </a:r>
          </a:p>
          <a:p>
            <a:pPr marL="457200" indent="-457200" algn="just">
              <a:spcBef>
                <a:spcPts val="0"/>
              </a:spcBef>
              <a:spcAft>
                <a:spcPts val="600"/>
              </a:spcAft>
              <a:buFont typeface="+mj-lt"/>
              <a:buAutoNum type="arabicPeriod"/>
            </a:pPr>
            <a:endParaRPr lang="en-US" sz="2000" dirty="0">
              <a:latin typeface="Calibri" panose="020F0502020204030204" pitchFamily="34" charset="0"/>
            </a:endParaRPr>
          </a:p>
          <a:p>
            <a:pPr marL="457200" indent="-457200" algn="just">
              <a:spcBef>
                <a:spcPts val="0"/>
              </a:spcBef>
              <a:spcAft>
                <a:spcPts val="600"/>
              </a:spcAft>
              <a:buFont typeface="+mj-lt"/>
              <a:buAutoNum type="arabicPeriod"/>
            </a:pPr>
            <a:r>
              <a:rPr lang="en-US" sz="2000" dirty="0">
                <a:latin typeface="Calibri" panose="020F0502020204030204" pitchFamily="34" charset="0"/>
              </a:rPr>
              <a:t>In the middle, </a:t>
            </a:r>
            <a:r>
              <a:rPr lang="en-US" sz="2000" b="1" u="sng" dirty="0">
                <a:latin typeface="Calibri" panose="020F0502020204030204" pitchFamily="34" charset="0"/>
              </a:rPr>
              <a:t>Germany, France and Belgium</a:t>
            </a:r>
            <a:r>
              <a:rPr lang="en-US" sz="2000" dirty="0">
                <a:latin typeface="Calibri" panose="020F0502020204030204" pitchFamily="34" charset="0"/>
              </a:rPr>
              <a:t>, where households mainly rely on public pension system for their retirement, but also tend to save money, in part to finance projects, but also probably in part for the purpose of supplementing retirement income.</a:t>
            </a:r>
          </a:p>
          <a:p>
            <a:pPr marL="0" indent="0" algn="just">
              <a:spcBef>
                <a:spcPts val="0"/>
              </a:spcBef>
              <a:spcAft>
                <a:spcPts val="600"/>
              </a:spcAft>
              <a:buNone/>
            </a:pPr>
            <a:endParaRPr lang="fr-FR" sz="2000" dirty="0">
              <a:latin typeface="Calibri" panose="020F0502020204030204" pitchFamily="34" charset="0"/>
            </a:endParaRPr>
          </a:p>
        </p:txBody>
      </p:sp>
      <p:sp>
        <p:nvSpPr>
          <p:cNvPr id="6" name="TextBox 5">
            <a:extLst>
              <a:ext uri="{FF2B5EF4-FFF2-40B4-BE49-F238E27FC236}">
                <a16:creationId xmlns:a16="http://schemas.microsoft.com/office/drawing/2014/main" id="{0DA4BEBF-D924-4F6E-865D-BD7B0FED0D04}"/>
              </a:ext>
            </a:extLst>
          </p:cNvPr>
          <p:cNvSpPr txBox="1"/>
          <p:nvPr/>
        </p:nvSpPr>
        <p:spPr>
          <a:xfrm>
            <a:off x="7380312" y="6392361"/>
            <a:ext cx="1296144" cy="276999"/>
          </a:xfrm>
          <a:prstGeom prst="rect">
            <a:avLst/>
          </a:prstGeom>
          <a:noFill/>
        </p:spPr>
        <p:txBody>
          <a:bodyPr wrap="square" rtlCol="0">
            <a:spAutoFit/>
          </a:bodyPr>
          <a:lstStyle/>
          <a:p>
            <a:pPr algn="r"/>
            <a:r>
              <a:rPr lang="fr-FR" sz="1200" dirty="0">
                <a:solidFill>
                  <a:schemeClr val="tx1">
                    <a:lumMod val="50000"/>
                    <a:lumOff val="50000"/>
                  </a:schemeClr>
                </a:solidFill>
                <a:latin typeface="Calibri" panose="020F0502020204030204" pitchFamily="34" charset="0"/>
                <a:cs typeface="Calibri" panose="020F0502020204030204" pitchFamily="34" charset="0"/>
              </a:rPr>
              <a:t>8/8</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4" name="TextBox 2">
            <a:extLst>
              <a:ext uri="{FF2B5EF4-FFF2-40B4-BE49-F238E27FC236}">
                <a16:creationId xmlns:a16="http://schemas.microsoft.com/office/drawing/2014/main" id="{6DC16CDF-DB9B-CC49-5155-843DE8C86795}"/>
              </a:ext>
            </a:extLst>
          </p:cNvPr>
          <p:cNvSpPr txBox="1"/>
          <p:nvPr/>
        </p:nvSpPr>
        <p:spPr>
          <a:xfrm>
            <a:off x="611560" y="6392361"/>
            <a:ext cx="4392488" cy="276999"/>
          </a:xfrm>
          <a:prstGeom prst="rect">
            <a:avLst/>
          </a:prstGeom>
          <a:noFill/>
        </p:spPr>
        <p:txBody>
          <a:bodyPr wrap="square" rtlCol="0">
            <a:spAutoFit/>
          </a:bodyPr>
          <a:lstStyle/>
          <a:p>
            <a:r>
              <a:rPr lang="en-US" sz="1200" dirty="0">
                <a:solidFill>
                  <a:schemeClr val="tx1">
                    <a:lumMod val="50000"/>
                    <a:lumOff val="50000"/>
                  </a:schemeClr>
                </a:solidFill>
                <a:latin typeface="Calibri" panose="020F0502020204030204" pitchFamily="34" charset="0"/>
                <a:cs typeface="Calibri" panose="020F0502020204030204" pitchFamily="34" charset="0"/>
              </a:rPr>
              <a:t>32nd IUHF World Congress 2024</a:t>
            </a:r>
          </a:p>
        </p:txBody>
      </p:sp>
    </p:spTree>
    <p:extLst>
      <p:ext uri="{BB962C8B-B14F-4D97-AF65-F5344CB8AC3E}">
        <p14:creationId xmlns:p14="http://schemas.microsoft.com/office/powerpoint/2010/main" val="31663436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6709</TotalTime>
  <Words>472</Words>
  <Application>Microsoft Office PowerPoint</Application>
  <PresentationFormat>Affichage à l'écran (4:3)</PresentationFormat>
  <Paragraphs>46</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Bell MT</vt:lpstr>
      <vt:lpstr>Bookman Old Style</vt:lpstr>
      <vt:lpstr>Calibri</vt:lpstr>
      <vt:lpstr>Gill Sans MT</vt:lpstr>
      <vt:lpstr>Verdana</vt:lpstr>
      <vt:lpstr>Wingdings</vt:lpstr>
      <vt:lpstr>Wingdings 3</vt:lpstr>
      <vt:lpstr>Origine</vt:lpstr>
      <vt:lpstr>Importance of Savings in Europe  and discrepancies from one country to another  32nd IUHF World Congress 2024 - 18 September 2024 </vt:lpstr>
      <vt:lpstr>SUMMARY</vt:lpstr>
      <vt:lpstr>Various types of savings and countries of focus</vt:lpstr>
      <vt:lpstr>Ranking of countries by decreasing household saving rate and welfare state indicators</vt:lpstr>
      <vt:lpstr>Household saving rate and housing market</vt:lpstr>
      <vt:lpstr>Growth rate of house price index for purchases of existing dwellings </vt:lpstr>
      <vt:lpstr>Households' outstanding amount of loans  per capita (2024 Q1 - k€/inhabitant)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Mesure et  enjeux des transferts d’épargne entre banque et assurance</dc:title>
  <dc:creator>DD</dc:creator>
  <cp:lastModifiedBy>Grégoire Naacke</cp:lastModifiedBy>
  <cp:revision>284</cp:revision>
  <cp:lastPrinted>2017-10-27T10:12:03Z</cp:lastPrinted>
  <dcterms:created xsi:type="dcterms:W3CDTF">2012-03-21T20:54:10Z</dcterms:created>
  <dcterms:modified xsi:type="dcterms:W3CDTF">2024-09-06T15:59:07Z</dcterms:modified>
</cp:coreProperties>
</file>