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60" r:id="rId4"/>
    <p:sldId id="282" r:id="rId5"/>
    <p:sldId id="257" r:id="rId6"/>
    <p:sldId id="262" r:id="rId7"/>
    <p:sldId id="266" r:id="rId8"/>
    <p:sldId id="283" r:id="rId9"/>
    <p:sldId id="267" r:id="rId10"/>
    <p:sldId id="268" r:id="rId11"/>
    <p:sldId id="290" r:id="rId12"/>
    <p:sldId id="263" r:id="rId13"/>
    <p:sldId id="264" r:id="rId14"/>
    <p:sldId id="284" r:id="rId15"/>
    <p:sldId id="265" r:id="rId16"/>
    <p:sldId id="289" r:id="rId17"/>
    <p:sldId id="269" r:id="rId18"/>
    <p:sldId id="270" r:id="rId19"/>
    <p:sldId id="285" r:id="rId20"/>
    <p:sldId id="271" r:id="rId21"/>
    <p:sldId id="272" r:id="rId22"/>
    <p:sldId id="273" r:id="rId23"/>
    <p:sldId id="286" r:id="rId24"/>
    <p:sldId id="274" r:id="rId25"/>
    <p:sldId id="291" r:id="rId26"/>
    <p:sldId id="275" r:id="rId27"/>
    <p:sldId id="276" r:id="rId28"/>
    <p:sldId id="287" r:id="rId29"/>
    <p:sldId id="277" r:id="rId30"/>
    <p:sldId id="278" r:id="rId31"/>
    <p:sldId id="279" r:id="rId32"/>
    <p:sldId id="288" r:id="rId33"/>
    <p:sldId id="292" r:id="rId34"/>
    <p:sldId id="280" r:id="rId35"/>
    <p:sldId id="258" r:id="rId36"/>
    <p:sldId id="281" r:id="rId37"/>
    <p:sldId id="261" r:id="rId38"/>
    <p:sldId id="259" r:id="rId39"/>
    <p:sldId id="419" r:id="rId4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C0C"/>
    <a:srgbClr val="2244D4"/>
    <a:srgbClr val="F8F200"/>
    <a:srgbClr val="241BDB"/>
    <a:srgbClr val="F6C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4660"/>
  </p:normalViewPr>
  <p:slideViewPr>
    <p:cSldViewPr snapToGrid="0">
      <p:cViewPr varScale="1">
        <p:scale>
          <a:sx n="61" d="100"/>
          <a:sy n="61" d="100"/>
        </p:scale>
        <p:origin x="96" y="2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6AF8-AD13-8F7C-95BB-C6425F0A9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7F7AEA33-2220-FBE3-B0BE-6E7E3FF16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B10D0802-7A47-840C-4F1D-9B4B072A5CF7}"/>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5" name="Footer Placeholder 4">
            <a:extLst>
              <a:ext uri="{FF2B5EF4-FFF2-40B4-BE49-F238E27FC236}">
                <a16:creationId xmlns:a16="http://schemas.microsoft.com/office/drawing/2014/main" id="{E13376AF-148A-AD13-B9B2-4C1E4E7BF08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E8E5FD2-9FAE-8D6B-C274-C0D507A0028A}"/>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286760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4747-A924-3499-9B73-C1EABF37F332}"/>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5247A69B-4EA4-80FF-8DE2-FA6978FF7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67733B4A-DB7B-0078-8B2F-29A517E3849D}"/>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5" name="Footer Placeholder 4">
            <a:extLst>
              <a:ext uri="{FF2B5EF4-FFF2-40B4-BE49-F238E27FC236}">
                <a16:creationId xmlns:a16="http://schemas.microsoft.com/office/drawing/2014/main" id="{6F234704-86E2-F20C-3669-57A454361F71}"/>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63CBC20-2705-B38D-0F40-14B1B51338FB}"/>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256514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09052-DFC1-58E1-30F2-487D32A469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E76C6608-840D-7731-C064-64CD6C6226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CFD9C699-1940-0FE5-5951-8CCE68F273A1}"/>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5" name="Footer Placeholder 4">
            <a:extLst>
              <a:ext uri="{FF2B5EF4-FFF2-40B4-BE49-F238E27FC236}">
                <a16:creationId xmlns:a16="http://schemas.microsoft.com/office/drawing/2014/main" id="{A94099D6-6537-A367-C0A2-C04FBAADD87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94C6FF7-09BB-9771-5C97-E93790F8653B}"/>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405143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11E1-D55E-31A6-94C8-FA831FA4942D}"/>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9180539-8338-6E4C-6B15-3AEE5F5F85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29722EA9-7325-584E-8264-402CBC1DD077}"/>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5" name="Footer Placeholder 4">
            <a:extLst>
              <a:ext uri="{FF2B5EF4-FFF2-40B4-BE49-F238E27FC236}">
                <a16:creationId xmlns:a16="http://schemas.microsoft.com/office/drawing/2014/main" id="{C14FB19E-70DC-394B-0400-6EB082CDBC6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2CEF41B-F388-0F4C-3619-57957467EA69}"/>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203793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9DE1-2F2A-CFAE-DA34-D51340F10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EBADED60-4D70-7DD5-0124-3D6FFA644F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A63E11-A4AD-8D57-4DE4-A11CA0B9AA21}"/>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5" name="Footer Placeholder 4">
            <a:extLst>
              <a:ext uri="{FF2B5EF4-FFF2-40B4-BE49-F238E27FC236}">
                <a16:creationId xmlns:a16="http://schemas.microsoft.com/office/drawing/2014/main" id="{FDE47505-6AFB-3FE8-0BB3-593F3F23719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0B320CD-840E-D5A7-B5E6-D04C24857E77}"/>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250480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095E-854D-45E8-AF4C-4DCD9537CAEA}"/>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AE029C6A-FCAB-4696-941C-4343F6B754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6D8CFBF4-04D2-2ECB-7028-3588D1442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3C7736A9-0704-BA18-D3A2-FD160F54FFFF}"/>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6" name="Footer Placeholder 5">
            <a:extLst>
              <a:ext uri="{FF2B5EF4-FFF2-40B4-BE49-F238E27FC236}">
                <a16:creationId xmlns:a16="http://schemas.microsoft.com/office/drawing/2014/main" id="{317F0013-7768-C1E9-EBCC-75ED67178FF7}"/>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8D3CAA64-60E5-5CE8-F4FC-AD980B39FB8E}"/>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111509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AB65-C862-2E42-3660-3A8414089CF4}"/>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4A9C09C8-0574-B0DE-D199-D0B66AA0B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3EBBE3-E4D4-AEAA-4FDC-B3F3A92B7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A309C788-4F99-F24A-C091-35E172D67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BE7D5-4B30-5286-75F8-57820FD7C9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B9C577DC-DA57-4446-0A8E-1B29C50AED0D}"/>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8" name="Footer Placeholder 7">
            <a:extLst>
              <a:ext uri="{FF2B5EF4-FFF2-40B4-BE49-F238E27FC236}">
                <a16:creationId xmlns:a16="http://schemas.microsoft.com/office/drawing/2014/main" id="{8D710C46-D9C8-AE6C-087D-A0E4379D3888}"/>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4FC5F6D3-53B1-CA01-879C-85FDC69A1977}"/>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57757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395D-538B-4304-11E1-57140EEC9DC4}"/>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9FF40478-3F76-0587-A881-A9B11B887E51}"/>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4" name="Footer Placeholder 3">
            <a:extLst>
              <a:ext uri="{FF2B5EF4-FFF2-40B4-BE49-F238E27FC236}">
                <a16:creationId xmlns:a16="http://schemas.microsoft.com/office/drawing/2014/main" id="{97A4F010-EA9C-7CD1-75AD-260BD5C132F0}"/>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29A64A54-C4F6-4FCD-C509-2428977E2F2B}"/>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160229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823E3-63A2-8983-66B3-104235E2E226}"/>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3" name="Footer Placeholder 2">
            <a:extLst>
              <a:ext uri="{FF2B5EF4-FFF2-40B4-BE49-F238E27FC236}">
                <a16:creationId xmlns:a16="http://schemas.microsoft.com/office/drawing/2014/main" id="{CFC0FD73-7F5F-B0E4-F9A7-3A7BD0263016}"/>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BA083995-2A99-8A7D-1F3E-895D45F42892}"/>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94967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B77F-4C56-154D-31D0-82E9C7A65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E5512723-EB85-B064-645D-1BBB0A918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52A2E4D4-5F97-81A8-66B1-590D529D1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882F9-F108-CCBA-8003-63E08FB39B51}"/>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6" name="Footer Placeholder 5">
            <a:extLst>
              <a:ext uri="{FF2B5EF4-FFF2-40B4-BE49-F238E27FC236}">
                <a16:creationId xmlns:a16="http://schemas.microsoft.com/office/drawing/2014/main" id="{5932F7CE-8DE9-7A08-0CD3-759436A733E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75F14149-939F-DA54-1F7A-3A5C19AE270A}"/>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346880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50D2-16F4-2506-ED25-73CC5D07F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44F720BD-55BC-4812-EA3E-A5B6F2CB8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0CAA3136-1482-68C6-A916-C05E7F20E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4913B-5DA8-9FF0-C2DE-192F35875144}"/>
              </a:ext>
            </a:extLst>
          </p:cNvPr>
          <p:cNvSpPr>
            <a:spLocks noGrp="1"/>
          </p:cNvSpPr>
          <p:nvPr>
            <p:ph type="dt" sz="half" idx="10"/>
          </p:nvPr>
        </p:nvSpPr>
        <p:spPr/>
        <p:txBody>
          <a:bodyPr/>
          <a:lstStyle/>
          <a:p>
            <a:fld id="{F262881D-5EE3-4A36-9F43-174D4A6C2D86}" type="datetimeFigureOut">
              <a:rPr lang="LID4096" smtClean="0"/>
              <a:t>07/16/2024</a:t>
            </a:fld>
            <a:endParaRPr lang="LID4096"/>
          </a:p>
        </p:txBody>
      </p:sp>
      <p:sp>
        <p:nvSpPr>
          <p:cNvPr id="6" name="Footer Placeholder 5">
            <a:extLst>
              <a:ext uri="{FF2B5EF4-FFF2-40B4-BE49-F238E27FC236}">
                <a16:creationId xmlns:a16="http://schemas.microsoft.com/office/drawing/2014/main" id="{3A3DC900-3BF9-6E88-8E73-4C2528B4DDB5}"/>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24FFED8A-C968-74C8-0FB7-A21C8267C349}"/>
              </a:ext>
            </a:extLst>
          </p:cNvPr>
          <p:cNvSpPr>
            <a:spLocks noGrp="1"/>
          </p:cNvSpPr>
          <p:nvPr>
            <p:ph type="sldNum" sz="quarter" idx="12"/>
          </p:nvPr>
        </p:nvSpPr>
        <p:spPr/>
        <p:txBody>
          <a:bodyPr/>
          <a:lstStyle/>
          <a:p>
            <a:fld id="{378E9D9A-DC8C-4E18-B26F-ADD50647876C}" type="slidenum">
              <a:rPr lang="LID4096" smtClean="0"/>
              <a:t>‹#›</a:t>
            </a:fld>
            <a:endParaRPr lang="LID4096"/>
          </a:p>
        </p:txBody>
      </p:sp>
    </p:spTree>
    <p:extLst>
      <p:ext uri="{BB962C8B-B14F-4D97-AF65-F5344CB8AC3E}">
        <p14:creationId xmlns:p14="http://schemas.microsoft.com/office/powerpoint/2010/main" val="170572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CDA55-980A-BDE6-AFF9-C2D33D1ED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188EAD9E-2228-AB01-5A84-B5B6DBDF8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15A294B-7100-3A98-D365-65F544E30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62881D-5EE3-4A36-9F43-174D4A6C2D86}" type="datetimeFigureOut">
              <a:rPr lang="LID4096" smtClean="0"/>
              <a:t>07/16/2024</a:t>
            </a:fld>
            <a:endParaRPr lang="LID4096"/>
          </a:p>
        </p:txBody>
      </p:sp>
      <p:sp>
        <p:nvSpPr>
          <p:cNvPr id="5" name="Footer Placeholder 4">
            <a:extLst>
              <a:ext uri="{FF2B5EF4-FFF2-40B4-BE49-F238E27FC236}">
                <a16:creationId xmlns:a16="http://schemas.microsoft.com/office/drawing/2014/main" id="{C9B29927-CFC4-3967-ABAF-1A845EF680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Slide Number Placeholder 5">
            <a:extLst>
              <a:ext uri="{FF2B5EF4-FFF2-40B4-BE49-F238E27FC236}">
                <a16:creationId xmlns:a16="http://schemas.microsoft.com/office/drawing/2014/main" id="{A22AC125-52D7-879E-D740-BD23333E63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8E9D9A-DC8C-4E18-B26F-ADD50647876C}" type="slidenum">
              <a:rPr lang="LID4096" smtClean="0"/>
              <a:t>‹#›</a:t>
            </a:fld>
            <a:endParaRPr lang="LID4096"/>
          </a:p>
        </p:txBody>
      </p:sp>
    </p:spTree>
    <p:extLst>
      <p:ext uri="{BB962C8B-B14F-4D97-AF65-F5344CB8AC3E}">
        <p14:creationId xmlns:p14="http://schemas.microsoft.com/office/powerpoint/2010/main" val="2990805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puhf.info/" TargetMode="External"/><Relationship Id="rId2" Type="http://schemas.openxmlformats.org/officeDocument/2006/relationships/hyperlink" Target="mailto:zaigham2r@yahoo.com"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3517-C790-00CA-A8AD-FAD84324257E}"/>
              </a:ext>
            </a:extLst>
          </p:cNvPr>
          <p:cNvSpPr>
            <a:spLocks noGrp="1"/>
          </p:cNvSpPr>
          <p:nvPr>
            <p:ph type="ctrTitle"/>
          </p:nvPr>
        </p:nvSpPr>
        <p:spPr>
          <a:xfrm>
            <a:off x="1524000" y="836486"/>
            <a:ext cx="9144000" cy="1655763"/>
          </a:xfrm>
        </p:spPr>
        <p:txBody>
          <a:bodyPr>
            <a:normAutofit fontScale="90000"/>
          </a:bodyPr>
          <a:lstStyle/>
          <a:p>
            <a:r>
              <a:rPr lang="en-US" dirty="0"/>
              <a:t>Housing Scenario:</a:t>
            </a:r>
            <a:br>
              <a:rPr lang="en-US" dirty="0"/>
            </a:br>
            <a:r>
              <a:rPr lang="en-US" dirty="0"/>
              <a:t>Cases of a few Asian Countries</a:t>
            </a:r>
            <a:endParaRPr lang="LID4096" dirty="0"/>
          </a:p>
        </p:txBody>
      </p:sp>
      <p:sp>
        <p:nvSpPr>
          <p:cNvPr id="3" name="Subtitle 2">
            <a:extLst>
              <a:ext uri="{FF2B5EF4-FFF2-40B4-BE49-F238E27FC236}">
                <a16:creationId xmlns:a16="http://schemas.microsoft.com/office/drawing/2014/main" id="{090793A8-1CD0-07DC-7955-841B2508BF31}"/>
              </a:ext>
            </a:extLst>
          </p:cNvPr>
          <p:cNvSpPr>
            <a:spLocks noGrp="1"/>
          </p:cNvSpPr>
          <p:nvPr>
            <p:ph type="subTitle" idx="1"/>
          </p:nvPr>
        </p:nvSpPr>
        <p:spPr>
          <a:xfrm>
            <a:off x="1524000" y="2514250"/>
            <a:ext cx="9144000" cy="1372298"/>
          </a:xfrm>
        </p:spPr>
        <p:txBody>
          <a:bodyPr>
            <a:normAutofit fontScale="85000" lnSpcReduction="20000"/>
          </a:bodyPr>
          <a:lstStyle/>
          <a:p>
            <a:r>
              <a:rPr lang="en-US" sz="4000" dirty="0"/>
              <a:t>Berlin</a:t>
            </a:r>
          </a:p>
          <a:p>
            <a:r>
              <a:rPr lang="en-US" sz="4000" dirty="0"/>
              <a:t>18-19 September 2024</a:t>
            </a:r>
          </a:p>
          <a:p>
            <a:r>
              <a:rPr lang="en-US" sz="3100" dirty="0"/>
              <a:t>By Zaigham M. Rizvi</a:t>
            </a:r>
            <a:endParaRPr lang="LID4096" sz="3100" dirty="0"/>
          </a:p>
        </p:txBody>
      </p:sp>
      <p:sp>
        <p:nvSpPr>
          <p:cNvPr id="4" name="Subtitle 2">
            <a:extLst>
              <a:ext uri="{FF2B5EF4-FFF2-40B4-BE49-F238E27FC236}">
                <a16:creationId xmlns:a16="http://schemas.microsoft.com/office/drawing/2014/main" id="{E7F4EB78-06CB-AAD0-68C2-E8116B612A9F}"/>
              </a:ext>
            </a:extLst>
          </p:cNvPr>
          <p:cNvSpPr txBox="1">
            <a:spLocks/>
          </p:cNvSpPr>
          <p:nvPr/>
        </p:nvSpPr>
        <p:spPr>
          <a:xfrm>
            <a:off x="1524000" y="304798"/>
            <a:ext cx="9144000" cy="8278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t>32</a:t>
            </a:r>
            <a:r>
              <a:rPr lang="en-US" sz="4400" b="1" baseline="30000" dirty="0"/>
              <a:t>nd</a:t>
            </a:r>
            <a:r>
              <a:rPr lang="en-US" sz="4400" b="1" dirty="0"/>
              <a:t> World Congress of IUHF</a:t>
            </a:r>
            <a:endParaRPr lang="LID4096" sz="4400" b="1" dirty="0"/>
          </a:p>
        </p:txBody>
      </p:sp>
      <p:graphicFrame>
        <p:nvGraphicFramePr>
          <p:cNvPr id="7" name="Table 6">
            <a:extLst>
              <a:ext uri="{FF2B5EF4-FFF2-40B4-BE49-F238E27FC236}">
                <a16:creationId xmlns:a16="http://schemas.microsoft.com/office/drawing/2014/main" id="{54B469DE-D663-5333-C512-4B19335A6464}"/>
              </a:ext>
            </a:extLst>
          </p:cNvPr>
          <p:cNvGraphicFramePr>
            <a:graphicFrameLocks noGrp="1"/>
          </p:cNvGraphicFramePr>
          <p:nvPr>
            <p:extLst>
              <p:ext uri="{D42A27DB-BD31-4B8C-83A1-F6EECF244321}">
                <p14:modId xmlns:p14="http://schemas.microsoft.com/office/powerpoint/2010/main" val="2464038443"/>
              </p:ext>
            </p:extLst>
          </p:nvPr>
        </p:nvGraphicFramePr>
        <p:xfrm>
          <a:off x="737936" y="4313098"/>
          <a:ext cx="10507576" cy="370840"/>
        </p:xfrm>
        <a:graphic>
          <a:graphicData uri="http://schemas.openxmlformats.org/drawingml/2006/table">
            <a:tbl>
              <a:tblPr firstRow="1" bandRow="1">
                <a:tableStyleId>{5C22544A-7EE6-4342-B048-85BDC9FD1C3A}</a:tableStyleId>
              </a:tblPr>
              <a:tblGrid>
                <a:gridCol w="1313447">
                  <a:extLst>
                    <a:ext uri="{9D8B030D-6E8A-4147-A177-3AD203B41FA5}">
                      <a16:colId xmlns:a16="http://schemas.microsoft.com/office/drawing/2014/main" val="1994865124"/>
                    </a:ext>
                  </a:extLst>
                </a:gridCol>
                <a:gridCol w="1313447">
                  <a:extLst>
                    <a:ext uri="{9D8B030D-6E8A-4147-A177-3AD203B41FA5}">
                      <a16:colId xmlns:a16="http://schemas.microsoft.com/office/drawing/2014/main" val="2724792061"/>
                    </a:ext>
                  </a:extLst>
                </a:gridCol>
                <a:gridCol w="1313447">
                  <a:extLst>
                    <a:ext uri="{9D8B030D-6E8A-4147-A177-3AD203B41FA5}">
                      <a16:colId xmlns:a16="http://schemas.microsoft.com/office/drawing/2014/main" val="3434188970"/>
                    </a:ext>
                  </a:extLst>
                </a:gridCol>
                <a:gridCol w="1313447">
                  <a:extLst>
                    <a:ext uri="{9D8B030D-6E8A-4147-A177-3AD203B41FA5}">
                      <a16:colId xmlns:a16="http://schemas.microsoft.com/office/drawing/2014/main" val="1573529112"/>
                    </a:ext>
                  </a:extLst>
                </a:gridCol>
                <a:gridCol w="1313447">
                  <a:extLst>
                    <a:ext uri="{9D8B030D-6E8A-4147-A177-3AD203B41FA5}">
                      <a16:colId xmlns:a16="http://schemas.microsoft.com/office/drawing/2014/main" val="1707750728"/>
                    </a:ext>
                  </a:extLst>
                </a:gridCol>
                <a:gridCol w="1313447">
                  <a:extLst>
                    <a:ext uri="{9D8B030D-6E8A-4147-A177-3AD203B41FA5}">
                      <a16:colId xmlns:a16="http://schemas.microsoft.com/office/drawing/2014/main" val="1737894235"/>
                    </a:ext>
                  </a:extLst>
                </a:gridCol>
                <a:gridCol w="1313447">
                  <a:extLst>
                    <a:ext uri="{9D8B030D-6E8A-4147-A177-3AD203B41FA5}">
                      <a16:colId xmlns:a16="http://schemas.microsoft.com/office/drawing/2014/main" val="4146874278"/>
                    </a:ext>
                  </a:extLst>
                </a:gridCol>
                <a:gridCol w="1313447">
                  <a:extLst>
                    <a:ext uri="{9D8B030D-6E8A-4147-A177-3AD203B41FA5}">
                      <a16:colId xmlns:a16="http://schemas.microsoft.com/office/drawing/2014/main" val="3692494696"/>
                    </a:ext>
                  </a:extLst>
                </a:gridCol>
              </a:tblGrid>
              <a:tr h="370840">
                <a:tc>
                  <a:txBody>
                    <a:bodyPr/>
                    <a:lstStyle/>
                    <a:p>
                      <a:pPr algn="ctr"/>
                      <a:r>
                        <a:rPr lang="en-US" dirty="0"/>
                        <a:t>India</a:t>
                      </a:r>
                      <a:endParaRPr lang="LID4096" dirty="0"/>
                    </a:p>
                  </a:txBody>
                  <a:tcPr/>
                </a:tc>
                <a:tc>
                  <a:txBody>
                    <a:bodyPr/>
                    <a:lstStyle/>
                    <a:p>
                      <a:pPr algn="ctr"/>
                      <a:r>
                        <a:rPr lang="en-US" dirty="0"/>
                        <a:t>Bangladesh</a:t>
                      </a:r>
                      <a:endParaRPr lang="LID4096" dirty="0"/>
                    </a:p>
                  </a:txBody>
                  <a:tcPr/>
                </a:tc>
                <a:tc>
                  <a:txBody>
                    <a:bodyPr/>
                    <a:lstStyle/>
                    <a:p>
                      <a:pPr algn="ctr"/>
                      <a:r>
                        <a:rPr lang="en-US" dirty="0"/>
                        <a:t>Indonesia</a:t>
                      </a:r>
                      <a:endParaRPr lang="LID4096" dirty="0"/>
                    </a:p>
                  </a:txBody>
                  <a:tcPr/>
                </a:tc>
                <a:tc>
                  <a:txBody>
                    <a:bodyPr/>
                    <a:lstStyle/>
                    <a:p>
                      <a:pPr algn="ctr"/>
                      <a:r>
                        <a:rPr lang="en-US" dirty="0"/>
                        <a:t>Thailand</a:t>
                      </a:r>
                      <a:endParaRPr lang="LID4096" dirty="0"/>
                    </a:p>
                  </a:txBody>
                  <a:tcPr/>
                </a:tc>
                <a:tc>
                  <a:txBody>
                    <a:bodyPr/>
                    <a:lstStyle/>
                    <a:p>
                      <a:pPr algn="ctr"/>
                      <a:r>
                        <a:rPr lang="en-US" dirty="0"/>
                        <a:t>Malaysia</a:t>
                      </a:r>
                      <a:endParaRPr lang="LID4096" dirty="0"/>
                    </a:p>
                  </a:txBody>
                  <a:tcPr/>
                </a:tc>
                <a:tc>
                  <a:txBody>
                    <a:bodyPr/>
                    <a:lstStyle/>
                    <a:p>
                      <a:pPr algn="ctr"/>
                      <a:r>
                        <a:rPr lang="en-US" dirty="0"/>
                        <a:t>Fiji</a:t>
                      </a:r>
                      <a:endParaRPr lang="LID4096" dirty="0"/>
                    </a:p>
                  </a:txBody>
                  <a:tcPr/>
                </a:tc>
                <a:tc>
                  <a:txBody>
                    <a:bodyPr/>
                    <a:lstStyle/>
                    <a:p>
                      <a:pPr algn="ctr"/>
                      <a:r>
                        <a:rPr lang="en-US" dirty="0"/>
                        <a:t>Vietnam</a:t>
                      </a:r>
                      <a:endParaRPr lang="LID4096" dirty="0"/>
                    </a:p>
                  </a:txBody>
                  <a:tcPr/>
                </a:tc>
                <a:tc>
                  <a:txBody>
                    <a:bodyPr/>
                    <a:lstStyle/>
                    <a:p>
                      <a:pPr algn="ctr"/>
                      <a:r>
                        <a:rPr lang="en-US" dirty="0"/>
                        <a:t>Pakistan</a:t>
                      </a:r>
                      <a:endParaRPr lang="LID4096" dirty="0"/>
                    </a:p>
                  </a:txBody>
                  <a:tcPr/>
                </a:tc>
                <a:extLst>
                  <a:ext uri="{0D108BD9-81ED-4DB2-BD59-A6C34878D82A}">
                    <a16:rowId xmlns:a16="http://schemas.microsoft.com/office/drawing/2014/main" val="2701917540"/>
                  </a:ext>
                </a:extLst>
              </a:tr>
            </a:tbl>
          </a:graphicData>
        </a:graphic>
      </p:graphicFrame>
      <p:sp>
        <p:nvSpPr>
          <p:cNvPr id="8" name="TextBox 7">
            <a:extLst>
              <a:ext uri="{FF2B5EF4-FFF2-40B4-BE49-F238E27FC236}">
                <a16:creationId xmlns:a16="http://schemas.microsoft.com/office/drawing/2014/main" id="{D0411939-CEE6-20EE-4896-2F36AA4C7EA8}"/>
              </a:ext>
            </a:extLst>
          </p:cNvPr>
          <p:cNvSpPr txBox="1"/>
          <p:nvPr/>
        </p:nvSpPr>
        <p:spPr>
          <a:xfrm>
            <a:off x="4216896" y="3991892"/>
            <a:ext cx="3758208" cy="369332"/>
          </a:xfrm>
          <a:prstGeom prst="rect">
            <a:avLst/>
          </a:prstGeom>
          <a:noFill/>
        </p:spPr>
        <p:txBody>
          <a:bodyPr wrap="none" rtlCol="0">
            <a:spAutoFit/>
          </a:bodyPr>
          <a:lstStyle/>
          <a:p>
            <a:r>
              <a:rPr lang="en-US" dirty="0"/>
              <a:t>Countries covered in this presentation</a:t>
            </a:r>
            <a:endParaRPr lang="LID4096" dirty="0"/>
          </a:p>
        </p:txBody>
      </p:sp>
      <p:pic>
        <p:nvPicPr>
          <p:cNvPr id="9" name="Picture 6" descr="Free Portfolio Cliparts, Download Free Portfolio Cliparts png images ...">
            <a:extLst>
              <a:ext uri="{FF2B5EF4-FFF2-40B4-BE49-F238E27FC236}">
                <a16:creationId xmlns:a16="http://schemas.microsoft.com/office/drawing/2014/main" id="{BB0E7DC2-4C52-E0AF-92D5-239216FBB1F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0000" y1="52008" x2="29688" y2="63862"/>
                        <a14:foregroundMark x1="29688" y1="63862" x2="31406" y2="71511"/>
                        <a14:foregroundMark x1="25625" y1="52008" x2="27031" y2="55641"/>
                      </a14:backgroundRemoval>
                    </a14:imgEffect>
                  </a14:imgLayer>
                </a14:imgProps>
              </a:ext>
              <a:ext uri="{28A0092B-C50C-407E-A947-70E740481C1C}">
                <a14:useLocalDpi xmlns:a14="http://schemas.microsoft.com/office/drawing/2010/main" val="0"/>
              </a:ext>
            </a:extLst>
          </a:blip>
          <a:srcRect l="14880" t="21029" r="14418" b="19596"/>
          <a:stretch/>
        </p:blipFill>
        <p:spPr bwMode="auto">
          <a:xfrm>
            <a:off x="1524000" y="5005144"/>
            <a:ext cx="1625402" cy="1115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5D655D6-3BF2-4420-9585-E73AD85BF508}"/>
              </a:ext>
            </a:extLst>
          </p:cNvPr>
          <p:cNvPicPr>
            <a:picLocks noChangeAspect="1"/>
          </p:cNvPicPr>
          <p:nvPr/>
        </p:nvPicPr>
        <p:blipFill>
          <a:blip r:embed="rId4"/>
          <a:stretch>
            <a:fillRect/>
          </a:stretch>
        </p:blipFill>
        <p:spPr>
          <a:xfrm>
            <a:off x="5413131" y="5024701"/>
            <a:ext cx="1365738" cy="1076357"/>
          </a:xfrm>
          <a:prstGeom prst="rect">
            <a:avLst/>
          </a:prstGeom>
        </p:spPr>
      </p:pic>
      <p:pic>
        <p:nvPicPr>
          <p:cNvPr id="11" name="Picture 10">
            <a:extLst>
              <a:ext uri="{FF2B5EF4-FFF2-40B4-BE49-F238E27FC236}">
                <a16:creationId xmlns:a16="http://schemas.microsoft.com/office/drawing/2014/main" id="{FA63DE41-6903-F877-903F-833A50F8525E}"/>
              </a:ext>
            </a:extLst>
          </p:cNvPr>
          <p:cNvPicPr>
            <a:picLocks noChangeAspect="1"/>
          </p:cNvPicPr>
          <p:nvPr/>
        </p:nvPicPr>
        <p:blipFill>
          <a:blip r:embed="rId5"/>
          <a:stretch>
            <a:fillRect/>
          </a:stretch>
        </p:blipFill>
        <p:spPr>
          <a:xfrm>
            <a:off x="9071384" y="4969328"/>
            <a:ext cx="1202144" cy="1197836"/>
          </a:xfrm>
          <a:prstGeom prst="rect">
            <a:avLst/>
          </a:prstGeom>
        </p:spPr>
      </p:pic>
      <p:sp>
        <p:nvSpPr>
          <p:cNvPr id="12" name="TextBox 11">
            <a:extLst>
              <a:ext uri="{FF2B5EF4-FFF2-40B4-BE49-F238E27FC236}">
                <a16:creationId xmlns:a16="http://schemas.microsoft.com/office/drawing/2014/main" id="{D94D4467-E9DA-4BBB-D302-267294C0CBB4}"/>
              </a:ext>
            </a:extLst>
          </p:cNvPr>
          <p:cNvSpPr txBox="1"/>
          <p:nvPr/>
        </p:nvSpPr>
        <p:spPr>
          <a:xfrm>
            <a:off x="1443790" y="6135455"/>
            <a:ext cx="1903406" cy="369332"/>
          </a:xfrm>
          <a:prstGeom prst="rect">
            <a:avLst/>
          </a:prstGeom>
          <a:noFill/>
        </p:spPr>
        <p:txBody>
          <a:bodyPr wrap="none" rtlCol="0">
            <a:spAutoFit/>
          </a:bodyPr>
          <a:lstStyle/>
          <a:p>
            <a:r>
              <a:rPr lang="en-US" dirty="0"/>
              <a:t>Housing data view</a:t>
            </a:r>
            <a:endParaRPr lang="LID4096" dirty="0"/>
          </a:p>
        </p:txBody>
      </p:sp>
      <p:sp>
        <p:nvSpPr>
          <p:cNvPr id="13" name="TextBox 12">
            <a:extLst>
              <a:ext uri="{FF2B5EF4-FFF2-40B4-BE49-F238E27FC236}">
                <a16:creationId xmlns:a16="http://schemas.microsoft.com/office/drawing/2014/main" id="{40101D5A-26FD-6DEE-F7F4-F613E2EEA772}"/>
              </a:ext>
            </a:extLst>
          </p:cNvPr>
          <p:cNvSpPr txBox="1"/>
          <p:nvPr/>
        </p:nvSpPr>
        <p:spPr>
          <a:xfrm>
            <a:off x="5114924" y="6121995"/>
            <a:ext cx="2226763" cy="369332"/>
          </a:xfrm>
          <a:prstGeom prst="rect">
            <a:avLst/>
          </a:prstGeom>
          <a:noFill/>
        </p:spPr>
        <p:txBody>
          <a:bodyPr wrap="none" rtlCol="0">
            <a:spAutoFit/>
          </a:bodyPr>
          <a:lstStyle/>
          <a:p>
            <a:r>
              <a:rPr lang="en-US" dirty="0"/>
              <a:t>Housing sectoral view</a:t>
            </a:r>
            <a:endParaRPr lang="LID4096" dirty="0"/>
          </a:p>
        </p:txBody>
      </p:sp>
      <p:sp>
        <p:nvSpPr>
          <p:cNvPr id="14" name="TextBox 13">
            <a:extLst>
              <a:ext uri="{FF2B5EF4-FFF2-40B4-BE49-F238E27FC236}">
                <a16:creationId xmlns:a16="http://schemas.microsoft.com/office/drawing/2014/main" id="{C84EE9CE-1C65-7DD7-9D63-1CB72D5AA99D}"/>
              </a:ext>
            </a:extLst>
          </p:cNvPr>
          <p:cNvSpPr txBox="1"/>
          <p:nvPr/>
        </p:nvSpPr>
        <p:spPr>
          <a:xfrm>
            <a:off x="8544870" y="6180812"/>
            <a:ext cx="2455159" cy="369332"/>
          </a:xfrm>
          <a:prstGeom prst="rect">
            <a:avLst/>
          </a:prstGeom>
          <a:noFill/>
        </p:spPr>
        <p:txBody>
          <a:bodyPr wrap="none" rtlCol="0">
            <a:spAutoFit/>
          </a:bodyPr>
          <a:lstStyle/>
          <a:p>
            <a:r>
              <a:rPr lang="en-US" dirty="0"/>
              <a:t>Housing regulatory view</a:t>
            </a:r>
            <a:endParaRPr lang="LID4096" dirty="0"/>
          </a:p>
        </p:txBody>
      </p:sp>
    </p:spTree>
    <p:extLst>
      <p:ext uri="{BB962C8B-B14F-4D97-AF65-F5344CB8AC3E}">
        <p14:creationId xmlns:p14="http://schemas.microsoft.com/office/powerpoint/2010/main" val="15512508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156083"/>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a:xfrm>
            <a:off x="838200" y="223551"/>
            <a:ext cx="10515600" cy="1325563"/>
          </a:xfrm>
        </p:spPr>
        <p:txBody>
          <a:bodyPr/>
          <a:lstStyle/>
          <a:p>
            <a:r>
              <a:rPr lang="en-US" b="1" dirty="0">
                <a:solidFill>
                  <a:schemeClr val="bg1"/>
                </a:solidFill>
              </a:rPr>
              <a:t>Bangladesh</a:t>
            </a:r>
            <a:br>
              <a:rPr lang="en-US" dirty="0"/>
            </a:br>
            <a:r>
              <a:rPr lang="en-US" dirty="0"/>
              <a:t>Housing finance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825626"/>
            <a:ext cx="10515600" cy="4970370"/>
          </a:xfrm>
        </p:spPr>
        <p:txBody>
          <a:bodyPr>
            <a:normAutofit fontScale="70000" lnSpcReduction="20000"/>
          </a:bodyPr>
          <a:lstStyle/>
          <a:p>
            <a:pPr marL="0" marR="0" indent="0">
              <a:lnSpc>
                <a:spcPct val="120000"/>
              </a:lnSpc>
              <a:spcBef>
                <a:spcPts val="0"/>
              </a:spcBef>
              <a:spcAft>
                <a:spcPts val="0"/>
              </a:spcAft>
              <a:buNone/>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Bangladesh's housing finance market is regulated by a combination of institutions and policies: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20000"/>
              </a:lnSpc>
              <a:spcBef>
                <a:spcPts val="0"/>
              </a:spcBef>
              <a:spcAft>
                <a:spcPts val="0"/>
              </a:spcAf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Bangladesh Bank:</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The central bank sets the broad guidelines for consumer financing, including housing finance. These guidelines focus on ensuring banks follow responsible lending practices [Bangladesh Bank, Prudential Guidelines for Consumer Financing].</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R="0">
              <a:lnSpc>
                <a:spcPct val="120000"/>
              </a:lnSpc>
              <a:spcBef>
                <a:spcPts val="0"/>
              </a:spcBef>
              <a:spcAft>
                <a:spcPts val="0"/>
              </a:spcAf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National Housing Policy:</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This policy, established in 2016, acknowledges the importance of accessible financing for homeownership. It highlights areas for improvement, like streamlining legal procedures for loan disputes [National Housing Policy 2016].</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20000"/>
              </a:lnSpc>
              <a:spcBef>
                <a:spcPts val="0"/>
              </a:spcBef>
              <a:spcAft>
                <a:spcPts val="0"/>
              </a:spcAf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Individual Institutions:</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Different lenders, like commercial banks and housing finance companies, may have their own specific requirements and regulations on top of the general framework.</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spcAft>
                <a:spcPts val="0"/>
              </a:spcAft>
              <a:buNone/>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Here are some additional points to consider:</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Loan Limits:</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Bangladesh Bank sets a limit on the portion of a bank's total lending that can go towards housing finance [ResearchGate, Homes and Loans: Decoding Bangladesh's Housing Finance Sector].</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Focus on Specific Groups:</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Some institutions, like Bangladesh House Building Finance Corporation (BHBFC), prioritize specific demographics like government employees for housing loans.</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spcAft>
                <a:spcPts val="0"/>
              </a:spcAft>
              <a:buNone/>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Bangladesh's housing finance regulations aim to promote responsible lending and make homeownership more accessible. There are still ongoing efforts to improve the system, such as by making loan procedures more efficient.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B0588CF-43E2-45EF-F8F5-101118518EE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221084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156083"/>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a:xfrm>
            <a:off x="838200" y="223551"/>
            <a:ext cx="10515600" cy="1325563"/>
          </a:xfrm>
        </p:spPr>
        <p:txBody>
          <a:bodyPr/>
          <a:lstStyle/>
          <a:p>
            <a:r>
              <a:rPr lang="en-US" b="1" dirty="0">
                <a:solidFill>
                  <a:schemeClr val="bg1"/>
                </a:solidFill>
              </a:rPr>
              <a:t>Bangladesh</a:t>
            </a:r>
            <a:br>
              <a:rPr lang="en-US" dirty="0"/>
            </a:br>
            <a:r>
              <a:rPr lang="en-US" dirty="0"/>
              <a:t>Housing market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825624"/>
            <a:ext cx="10515600" cy="5032376"/>
          </a:xfrm>
        </p:spPr>
        <p:txBody>
          <a:bodyPr>
            <a:normAutofit fontScale="62500" lnSpcReduction="20000"/>
          </a:bodyPr>
          <a:lstStyle/>
          <a:p>
            <a:pPr marL="0" marR="0" indent="0">
              <a:lnSpc>
                <a:spcPct val="107000"/>
              </a:lnSpc>
              <a:spcBef>
                <a:spcPts val="0"/>
              </a:spcBef>
              <a:spcAft>
                <a:spcPts val="800"/>
              </a:spcAft>
              <a:buNone/>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Bangladesh's housing market regulation involves a mix of laws, institutions, and policies aimed at promoting a stable and fair market: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Key Regulatory Framework:</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Real Estate Development and Management Act, 2010:</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This act mandates developer registration and enforces regulations for marketing and selling real estate. It aims to ensure transparency and protect consumers from fraudulent practices.</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Town Improvement Act, 1953:</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This act establishes authorities like RAJUK (Rajdhani </a:t>
            </a:r>
            <a:r>
              <a:rPr lang="en-US" sz="2400" kern="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Unnayan</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Kartripakkha</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responsible for urban planning and development. It controls land use, prevents congestion, and facilitates orderly growth.</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National Housing Policy, 2016:</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This policy outlines the government's vision for the housing sector. It focuses on increasing access to affordable housing, improving urban planning, and encouraging private sector participation.</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Additional Regulations: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Detailed Area Plans (DAPs):</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These are long-term plans prepared by RAJUK for specific areas. They define zoning regulations, infrastructure development, and building codes, ensuring proper urban development.</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Building codes:</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The Bangladesh National Building Construction Code (BNBCC) sets guidelines for safe and sustainable construction practices. However, enforcement can be an ongoing challenge.</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ts val="2100"/>
              </a:lnSpc>
              <a:spcBef>
                <a:spcPts val="0"/>
              </a:spcBef>
              <a:spcAft>
                <a:spcPts val="0"/>
              </a:spcAft>
              <a:buNone/>
            </a:pPr>
            <a:r>
              <a:rPr lang="en-US" sz="2400" b="1" kern="0" dirty="0">
                <a:solidFill>
                  <a:srgbClr val="1F1F1F"/>
                </a:solidFill>
                <a:effectLst/>
                <a:latin typeface="Arial" panose="020B0604020202020204" pitchFamily="34" charset="0"/>
                <a:ea typeface="Times New Roman" panose="02020603050405020304" pitchFamily="18" charset="0"/>
              </a:rPr>
              <a:t>Bangladesh's housing market regulations are evolving to address the growing demand for housing. While a framework exists, challenges like enforcement and affordability demand ongoing attention.</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6595C8B-6472-5CE7-9D86-A9FF72FB956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162480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01624" y="-128016"/>
            <a:ext cx="10515600" cy="1325563"/>
          </a:xfrm>
        </p:spPr>
        <p:txBody>
          <a:bodyPr>
            <a:normAutofit/>
          </a:bodyPr>
          <a:lstStyle/>
          <a:p>
            <a:pPr algn="ctr"/>
            <a:r>
              <a:rPr lang="en-US" sz="6000" b="1" dirty="0">
                <a:solidFill>
                  <a:schemeClr val="bg1"/>
                </a:solidFill>
              </a:rPr>
              <a:t>Indonesia</a:t>
            </a:r>
            <a:endParaRPr lang="LID4096" sz="6000" dirty="0">
              <a:solidFill>
                <a:schemeClr val="bg1"/>
              </a:solidFill>
            </a:endParaRPr>
          </a:p>
        </p:txBody>
      </p:sp>
      <p:pic>
        <p:nvPicPr>
          <p:cNvPr id="3074" name="Picture 2" descr="indonesian flag element on transparent background, generative ai ...">
            <a:extLst>
              <a:ext uri="{FF2B5EF4-FFF2-40B4-BE49-F238E27FC236}">
                <a16:creationId xmlns:a16="http://schemas.microsoft.com/office/drawing/2014/main" id="{BBC6D2E4-FAE2-9942-076D-3A81AC2CA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1" t="2828" r="5529" b="4092"/>
          <a:stretch/>
        </p:blipFill>
        <p:spPr bwMode="auto">
          <a:xfrm>
            <a:off x="2999232" y="1197547"/>
            <a:ext cx="6254496" cy="510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11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38200" y="349359"/>
            <a:ext cx="10515600" cy="1325563"/>
          </a:xfrm>
        </p:spPr>
        <p:txBody>
          <a:bodyPr/>
          <a:lstStyle/>
          <a:p>
            <a:r>
              <a:rPr lang="en-US" b="1" dirty="0">
                <a:solidFill>
                  <a:schemeClr val="bg1"/>
                </a:solidFill>
              </a:rPr>
              <a:t>Indonesia</a:t>
            </a:r>
            <a:br>
              <a:rPr lang="en-US" dirty="0"/>
            </a:br>
            <a:r>
              <a:rPr lang="en-US" dirty="0"/>
              <a:t>Housing and related data</a:t>
            </a:r>
            <a:endParaRPr lang="LID4096" dirty="0"/>
          </a:p>
        </p:txBody>
      </p:sp>
      <p:pic>
        <p:nvPicPr>
          <p:cNvPr id="5" name="Picture 6" descr="Free Portfolio Cliparts, Download Free Portfolio Cliparts png images ...">
            <a:extLst>
              <a:ext uri="{FF2B5EF4-FFF2-40B4-BE49-F238E27FC236}">
                <a16:creationId xmlns:a16="http://schemas.microsoft.com/office/drawing/2014/main" id="{2F5EC68B-A53C-AD34-CDB5-D8D718BDF80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0000" y1="52008" x2="29688" y2="63862"/>
                        <a14:foregroundMark x1="29688" y1="63862" x2="31406" y2="71511"/>
                        <a14:foregroundMark x1="25625" y1="52008" x2="27031" y2="55641"/>
                      </a14:backgroundRemoval>
                    </a14:imgEffect>
                  </a14:imgLayer>
                </a14:imgProps>
              </a:ext>
              <a:ext uri="{28A0092B-C50C-407E-A947-70E740481C1C}">
                <a14:useLocalDpi xmlns:a14="http://schemas.microsoft.com/office/drawing/2010/main" val="0"/>
              </a:ext>
            </a:extLst>
          </a:blip>
          <a:srcRect l="14880" t="21029" r="14418" b="19596"/>
          <a:stretch/>
        </p:blipFill>
        <p:spPr bwMode="auto">
          <a:xfrm>
            <a:off x="9251145" y="18789"/>
            <a:ext cx="2940855" cy="20182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1FA1EA1F-F2AF-38DE-1122-2ADC8A6BF8B2}"/>
              </a:ext>
            </a:extLst>
          </p:cNvPr>
          <p:cNvGraphicFramePr>
            <a:graphicFrameLocks/>
          </p:cNvGraphicFramePr>
          <p:nvPr>
            <p:extLst>
              <p:ext uri="{D42A27DB-BD31-4B8C-83A1-F6EECF244321}">
                <p14:modId xmlns:p14="http://schemas.microsoft.com/office/powerpoint/2010/main" val="1517357307"/>
              </p:ext>
            </p:extLst>
          </p:nvPr>
        </p:nvGraphicFramePr>
        <p:xfrm>
          <a:off x="838203" y="1645920"/>
          <a:ext cx="10515597" cy="5212080"/>
        </p:xfrm>
        <a:graphic>
          <a:graphicData uri="http://schemas.openxmlformats.org/drawingml/2006/table">
            <a:tbl>
              <a:tblPr firstRow="1" bandRow="1">
                <a:tableStyleId>{5C22544A-7EE6-4342-B048-85BDC9FD1C3A}</a:tableStyleId>
              </a:tblPr>
              <a:tblGrid>
                <a:gridCol w="5877910">
                  <a:extLst>
                    <a:ext uri="{9D8B030D-6E8A-4147-A177-3AD203B41FA5}">
                      <a16:colId xmlns:a16="http://schemas.microsoft.com/office/drawing/2014/main" val="1377466431"/>
                    </a:ext>
                  </a:extLst>
                </a:gridCol>
                <a:gridCol w="2175642">
                  <a:extLst>
                    <a:ext uri="{9D8B030D-6E8A-4147-A177-3AD203B41FA5}">
                      <a16:colId xmlns:a16="http://schemas.microsoft.com/office/drawing/2014/main" val="1365913989"/>
                    </a:ext>
                  </a:extLst>
                </a:gridCol>
                <a:gridCol w="2462045">
                  <a:extLst>
                    <a:ext uri="{9D8B030D-6E8A-4147-A177-3AD203B41FA5}">
                      <a16:colId xmlns:a16="http://schemas.microsoft.com/office/drawing/2014/main" val="919604181"/>
                    </a:ext>
                  </a:extLst>
                </a:gridCol>
              </a:tblGrid>
              <a:tr h="422376">
                <a:tc>
                  <a:txBody>
                    <a:bodyPr/>
                    <a:lstStyle/>
                    <a:p>
                      <a:r>
                        <a:rPr lang="en-US" sz="2400" dirty="0"/>
                        <a:t>Particulars</a:t>
                      </a:r>
                      <a:endParaRPr lang="LID4096" sz="2400" dirty="0"/>
                    </a:p>
                  </a:txBody>
                  <a:tcPr/>
                </a:tc>
                <a:tc>
                  <a:txBody>
                    <a:bodyPr/>
                    <a:lstStyle/>
                    <a:p>
                      <a:r>
                        <a:rPr lang="en-US" sz="2400" dirty="0"/>
                        <a:t>Data</a:t>
                      </a:r>
                      <a:endParaRPr lang="LID4096" sz="2400" dirty="0"/>
                    </a:p>
                  </a:txBody>
                  <a:tcPr/>
                </a:tc>
                <a:tc>
                  <a:txBody>
                    <a:bodyPr/>
                    <a:lstStyle/>
                    <a:p>
                      <a:r>
                        <a:rPr lang="en-US" sz="2400" dirty="0"/>
                        <a:t>Year</a:t>
                      </a:r>
                      <a:endParaRPr lang="LID4096" sz="2400" dirty="0"/>
                    </a:p>
                  </a:txBody>
                  <a:tcPr/>
                </a:tc>
                <a:extLst>
                  <a:ext uri="{0D108BD9-81ED-4DB2-BD59-A6C34878D82A}">
                    <a16:rowId xmlns:a16="http://schemas.microsoft.com/office/drawing/2014/main" val="1417522611"/>
                  </a:ext>
                </a:extLst>
              </a:tr>
              <a:tr h="1436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Total amount of home </a:t>
                      </a:r>
                      <a:r>
                        <a:rPr lang="en-US" sz="2400" b="1" i="0" kern="1200" dirty="0">
                          <a:solidFill>
                            <a:schemeClr val="tx1"/>
                          </a:solidFill>
                          <a:effectLst/>
                          <a:latin typeface="+mn-lt"/>
                          <a:ea typeface="+mn-ea"/>
                          <a:cs typeface="+mn-cs"/>
                        </a:rPr>
                        <a:t>mortgage loans outstanding</a:t>
                      </a:r>
                      <a:r>
                        <a:rPr lang="en-US" sz="2400" b="0" i="0" kern="1200" dirty="0">
                          <a:solidFill>
                            <a:schemeClr val="tx1"/>
                          </a:solidFill>
                          <a:effectLst/>
                          <a:latin typeface="+mn-lt"/>
                          <a:ea typeface="+mn-ea"/>
                          <a:cs typeface="+mn-cs"/>
                        </a:rPr>
                        <a:t> at the end of year in millions of USD</a:t>
                      </a:r>
                    </a:p>
                    <a:p>
                      <a:pPr marL="0" marR="0" lvl="0" indent="0" algn="l" defTabSz="914400" rtl="0" eaLnBrk="1" fontAlgn="auto" latinLnBrk="0" hangingPunct="1">
                        <a:lnSpc>
                          <a:spcPct val="100000"/>
                        </a:lnSpc>
                        <a:spcBef>
                          <a:spcPts val="0"/>
                        </a:spcBef>
                        <a:spcAft>
                          <a:spcPts val="0"/>
                        </a:spcAft>
                        <a:buClrTx/>
                        <a:buSzTx/>
                        <a:buFontTx/>
                        <a:buNone/>
                        <a:tabLst/>
                        <a:defRPr/>
                      </a:pPr>
                      <a:endParaRPr lang="LID4096" sz="2400" dirty="0">
                        <a:solidFill>
                          <a:schemeClr val="tx1"/>
                        </a:solidFill>
                      </a:endParaRPr>
                    </a:p>
                  </a:txBody>
                  <a:tcPr/>
                </a:tc>
                <a:tc>
                  <a:txBody>
                    <a:bodyPr/>
                    <a:lstStyle/>
                    <a:p>
                      <a:r>
                        <a:rPr lang="en-US" sz="2400" b="0" i="0" kern="1200" dirty="0">
                          <a:solidFill>
                            <a:schemeClr val="dk1"/>
                          </a:solidFill>
                          <a:effectLst/>
                          <a:latin typeface="+mn-lt"/>
                          <a:ea typeface="+mn-ea"/>
                          <a:cs typeface="+mn-cs"/>
                        </a:rPr>
                        <a:t>30,742.64 USD (millions)</a:t>
                      </a:r>
                      <a:endParaRPr lang="LID4096" sz="2400" dirty="0"/>
                    </a:p>
                  </a:txBody>
                  <a:tcPr/>
                </a:tc>
                <a:tc>
                  <a:txBody>
                    <a:bodyPr/>
                    <a:lstStyle/>
                    <a:p>
                      <a:r>
                        <a:rPr lang="en-US" sz="2400" b="0" i="0" kern="1200" dirty="0">
                          <a:solidFill>
                            <a:schemeClr val="dk1"/>
                          </a:solidFill>
                          <a:effectLst/>
                          <a:latin typeface="+mn-lt"/>
                          <a:ea typeface="+mn-ea"/>
                          <a:cs typeface="+mn-cs"/>
                        </a:rPr>
                        <a:t>2022</a:t>
                      </a:r>
                      <a:endParaRPr lang="LID4096" sz="2400" dirty="0"/>
                    </a:p>
                  </a:txBody>
                  <a:tcPr/>
                </a:tc>
                <a:extLst>
                  <a:ext uri="{0D108BD9-81ED-4DB2-BD59-A6C34878D82A}">
                    <a16:rowId xmlns:a16="http://schemas.microsoft.com/office/drawing/2014/main" val="3232659344"/>
                  </a:ext>
                </a:extLst>
              </a:tr>
              <a:tr h="422376">
                <a:tc>
                  <a:txBody>
                    <a:bodyPr/>
                    <a:lstStyle/>
                    <a:p>
                      <a:r>
                        <a:rPr lang="en-US" sz="2400" dirty="0"/>
                        <a:t>Mortgage to GDP ratio</a:t>
                      </a:r>
                      <a:endParaRPr lang="LID4096" sz="2400" dirty="0"/>
                    </a:p>
                  </a:txBody>
                  <a:tcPr/>
                </a:tc>
                <a:tc>
                  <a:txBody>
                    <a:bodyPr/>
                    <a:lstStyle/>
                    <a:p>
                      <a:r>
                        <a:rPr lang="en-US" sz="2400" b="0" i="0" kern="1200" dirty="0">
                          <a:solidFill>
                            <a:schemeClr val="dk1"/>
                          </a:solidFill>
                          <a:effectLst/>
                          <a:latin typeface="+mn-lt"/>
                          <a:ea typeface="+mn-ea"/>
                          <a:cs typeface="+mn-cs"/>
                        </a:rPr>
                        <a:t>4.98</a:t>
                      </a:r>
                      <a:r>
                        <a:rPr lang="en-PK" sz="2400" b="0" i="0" kern="1200" dirty="0">
                          <a:solidFill>
                            <a:schemeClr val="dk1"/>
                          </a:solidFill>
                          <a:effectLst/>
                          <a:latin typeface="+mn-lt"/>
                          <a:ea typeface="+mn-ea"/>
                          <a:cs typeface="+mn-cs"/>
                        </a:rPr>
                        <a:t>%</a:t>
                      </a:r>
                      <a:endParaRPr lang="LID4096" sz="2400" dirty="0"/>
                    </a:p>
                  </a:txBody>
                  <a:tcPr/>
                </a:tc>
                <a:tc>
                  <a:txBody>
                    <a:bodyPr/>
                    <a:lstStyle/>
                    <a:p>
                      <a:r>
                        <a:rPr lang="en-US" sz="2400" dirty="0"/>
                        <a:t>2022</a:t>
                      </a:r>
                      <a:endParaRPr lang="LID4096" sz="2400" dirty="0"/>
                    </a:p>
                  </a:txBody>
                  <a:tcPr/>
                </a:tc>
                <a:extLst>
                  <a:ext uri="{0D108BD9-81ED-4DB2-BD59-A6C34878D82A}">
                    <a16:rowId xmlns:a16="http://schemas.microsoft.com/office/drawing/2014/main" val="2977145977"/>
                  </a:ext>
                </a:extLst>
              </a:tr>
              <a:tr h="422376">
                <a:tc>
                  <a:txBody>
                    <a:bodyPr/>
                    <a:lstStyle/>
                    <a:p>
                      <a:r>
                        <a:rPr lang="en-US" sz="2400" b="0" i="0" kern="1200" dirty="0">
                          <a:solidFill>
                            <a:schemeClr val="dk1"/>
                          </a:solidFill>
                          <a:effectLst/>
                          <a:latin typeface="+mn-lt"/>
                          <a:ea typeface="+mn-ea"/>
                          <a:cs typeface="+mn-cs"/>
                        </a:rPr>
                        <a:t>Repo rate</a:t>
                      </a:r>
                      <a:endParaRPr lang="LID4096" sz="2400" dirty="0"/>
                    </a:p>
                  </a:txBody>
                  <a:tcPr/>
                </a:tc>
                <a:tc>
                  <a:txBody>
                    <a:bodyPr/>
                    <a:lstStyle/>
                    <a:p>
                      <a:r>
                        <a:rPr lang="en-US" sz="2400" b="0" i="0" kern="1200" dirty="0">
                          <a:solidFill>
                            <a:schemeClr val="dk1"/>
                          </a:solidFill>
                          <a:effectLst/>
                          <a:latin typeface="+mn-lt"/>
                          <a:ea typeface="+mn-ea"/>
                          <a:cs typeface="+mn-cs"/>
                        </a:rPr>
                        <a:t>6.25%</a:t>
                      </a:r>
                      <a:endParaRPr lang="LID4096" sz="24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846065622"/>
                  </a:ext>
                </a:extLst>
              </a:tr>
              <a:tr h="422376">
                <a:tc>
                  <a:txBody>
                    <a:bodyPr/>
                    <a:lstStyle/>
                    <a:p>
                      <a:r>
                        <a:rPr lang="en-US" sz="2400" b="0" i="0" kern="1200" dirty="0">
                          <a:solidFill>
                            <a:schemeClr val="dk1"/>
                          </a:solidFill>
                          <a:effectLst/>
                          <a:latin typeface="+mn-lt"/>
                          <a:ea typeface="+mn-ea"/>
                          <a:cs typeface="+mn-cs"/>
                        </a:rPr>
                        <a:t>Country’s population</a:t>
                      </a:r>
                      <a:endParaRPr lang="LID4096" sz="2400" dirty="0"/>
                    </a:p>
                  </a:txBody>
                  <a:tcPr/>
                </a:tc>
                <a:tc>
                  <a:txBody>
                    <a:bodyPr/>
                    <a:lstStyle/>
                    <a:p>
                      <a:r>
                        <a:rPr lang="en-US" sz="2400" dirty="0"/>
                        <a:t>280 million</a:t>
                      </a:r>
                      <a:endParaRPr lang="LID4096" sz="24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893018933"/>
                  </a:ext>
                </a:extLst>
              </a:tr>
              <a:tr h="422376">
                <a:tc>
                  <a:txBody>
                    <a:bodyPr/>
                    <a:lstStyle/>
                    <a:p>
                      <a:r>
                        <a:rPr lang="en-US" sz="2400" dirty="0"/>
                        <a:t>GDP (nominal)</a:t>
                      </a:r>
                      <a:endParaRPr lang="LID4096" sz="2400" dirty="0"/>
                    </a:p>
                  </a:txBody>
                  <a:tcPr/>
                </a:tc>
                <a:tc>
                  <a:txBody>
                    <a:bodyPr/>
                    <a:lstStyle/>
                    <a:p>
                      <a:r>
                        <a:rPr lang="en-US" sz="2400" dirty="0"/>
                        <a:t>$ 1,477 billion</a:t>
                      </a:r>
                      <a:endParaRPr lang="LID4096" sz="2400" dirty="0"/>
                    </a:p>
                  </a:txBody>
                  <a:tcPr/>
                </a:tc>
                <a:tc>
                  <a:txBody>
                    <a:bodyPr/>
                    <a:lstStyle/>
                    <a:p>
                      <a:r>
                        <a:rPr lang="en-US" sz="2400" dirty="0"/>
                        <a:t> “</a:t>
                      </a:r>
                      <a:endParaRPr lang="LID4096" sz="2400" dirty="0"/>
                    </a:p>
                  </a:txBody>
                  <a:tcPr/>
                </a:tc>
                <a:extLst>
                  <a:ext uri="{0D108BD9-81ED-4DB2-BD59-A6C34878D82A}">
                    <a16:rowId xmlns:a16="http://schemas.microsoft.com/office/drawing/2014/main" val="2741283581"/>
                  </a:ext>
                </a:extLst>
              </a:tr>
              <a:tr h="422376">
                <a:tc>
                  <a:txBody>
                    <a:bodyPr/>
                    <a:lstStyle/>
                    <a:p>
                      <a:r>
                        <a:rPr lang="en-US" sz="2400" dirty="0"/>
                        <a:t>GDP (per capita nominal)</a:t>
                      </a:r>
                      <a:endParaRPr lang="LID4096" sz="2400" dirty="0"/>
                    </a:p>
                  </a:txBody>
                  <a:tcPr/>
                </a:tc>
                <a:tc>
                  <a:txBody>
                    <a:bodyPr/>
                    <a:lstStyle/>
                    <a:p>
                      <a:r>
                        <a:rPr lang="en-US" sz="2400" dirty="0"/>
                        <a:t>$ 5,271</a:t>
                      </a:r>
                      <a:endParaRPr lang="LID4096" sz="2400" dirty="0"/>
                    </a:p>
                  </a:txBody>
                  <a:tcPr/>
                </a:tc>
                <a:tc>
                  <a:txBody>
                    <a:bodyPr/>
                    <a:lstStyle/>
                    <a:p>
                      <a:r>
                        <a:rPr lang="en-US" sz="2400" dirty="0"/>
                        <a:t> “</a:t>
                      </a:r>
                      <a:endParaRPr lang="LID4096" sz="2400" dirty="0"/>
                    </a:p>
                  </a:txBody>
                  <a:tcPr/>
                </a:tc>
                <a:extLst>
                  <a:ext uri="{0D108BD9-81ED-4DB2-BD59-A6C34878D82A}">
                    <a16:rowId xmlns:a16="http://schemas.microsoft.com/office/drawing/2014/main" val="1349937247"/>
                  </a:ext>
                </a:extLst>
              </a:tr>
              <a:tr h="422376">
                <a:tc>
                  <a:txBody>
                    <a:bodyPr/>
                    <a:lstStyle/>
                    <a:p>
                      <a:endParaRPr lang="LID4096" sz="2400" dirty="0"/>
                    </a:p>
                  </a:txBody>
                  <a:tcPr/>
                </a:tc>
                <a:tc>
                  <a:txBody>
                    <a:bodyPr/>
                    <a:lstStyle/>
                    <a:p>
                      <a:endParaRPr lang="LID4096" sz="2400" dirty="0"/>
                    </a:p>
                  </a:txBody>
                  <a:tcPr/>
                </a:tc>
                <a:tc>
                  <a:txBody>
                    <a:bodyPr/>
                    <a:lstStyle/>
                    <a:p>
                      <a:endParaRPr lang="LID4096" sz="2400" dirty="0"/>
                    </a:p>
                  </a:txBody>
                  <a:tcPr/>
                </a:tc>
                <a:extLst>
                  <a:ext uri="{0D108BD9-81ED-4DB2-BD59-A6C34878D82A}">
                    <a16:rowId xmlns:a16="http://schemas.microsoft.com/office/drawing/2014/main" val="2471942152"/>
                  </a:ext>
                </a:extLst>
              </a:tr>
              <a:tr h="438315">
                <a:tc gridSpan="3">
                  <a:txBody>
                    <a:bodyPr/>
                    <a:lstStyle/>
                    <a:p>
                      <a:r>
                        <a:rPr lang="en-US" sz="2400" dirty="0"/>
                        <a:t>Sources: central bank, </a:t>
                      </a:r>
                      <a:r>
                        <a:rPr lang="en-US" sz="2400" dirty="0" err="1"/>
                        <a:t>statisticaltimes</a:t>
                      </a:r>
                      <a:r>
                        <a:rPr lang="en-US" sz="2400" dirty="0"/>
                        <a:t> &amp; others</a:t>
                      </a:r>
                      <a:endParaRPr lang="LID4096" sz="2400" dirty="0"/>
                    </a:p>
                  </a:txBody>
                  <a:tcPr/>
                </a:tc>
                <a:tc hMerge="1">
                  <a:txBody>
                    <a:bodyPr/>
                    <a:lstStyle/>
                    <a:p>
                      <a:endParaRPr lang="LID4096" sz="2400" dirty="0"/>
                    </a:p>
                  </a:txBody>
                  <a:tcPr/>
                </a:tc>
                <a:tc hMerge="1">
                  <a:txBody>
                    <a:bodyPr/>
                    <a:lstStyle/>
                    <a:p>
                      <a:endParaRPr lang="LID4096" sz="2400" dirty="0"/>
                    </a:p>
                  </a:txBody>
                  <a:tcPr/>
                </a:tc>
                <a:extLst>
                  <a:ext uri="{0D108BD9-81ED-4DB2-BD59-A6C34878D82A}">
                    <a16:rowId xmlns:a16="http://schemas.microsoft.com/office/drawing/2014/main" val="2611195742"/>
                  </a:ext>
                </a:extLst>
              </a:tr>
            </a:tbl>
          </a:graphicData>
        </a:graphic>
      </p:graphicFrame>
    </p:spTree>
    <p:extLst>
      <p:ext uri="{BB962C8B-B14F-4D97-AF65-F5344CB8AC3E}">
        <p14:creationId xmlns:p14="http://schemas.microsoft.com/office/powerpoint/2010/main" val="149401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solidFill>
                  <a:schemeClr val="bg1"/>
                </a:solidFill>
              </a:rPr>
              <a:t>Indonesia</a:t>
            </a:r>
            <a:br>
              <a:rPr lang="en-US" dirty="0"/>
            </a:br>
            <a:r>
              <a:rPr lang="en-US" dirty="0"/>
              <a:t>Housing sector in brief</a:t>
            </a:r>
            <a:endParaRPr lang="LID4096" dirty="0"/>
          </a:p>
        </p:txBody>
      </p:sp>
      <p:sp>
        <p:nvSpPr>
          <p:cNvPr id="3" name="Content Placeholder 2">
            <a:extLst>
              <a:ext uri="{FF2B5EF4-FFF2-40B4-BE49-F238E27FC236}">
                <a16:creationId xmlns:a16="http://schemas.microsoft.com/office/drawing/2014/main" id="{8D6ED918-D859-7C74-02D1-825C6E5573BD}"/>
              </a:ext>
            </a:extLst>
          </p:cNvPr>
          <p:cNvSpPr>
            <a:spLocks noGrp="1"/>
          </p:cNvSpPr>
          <p:nvPr>
            <p:ph idx="1"/>
          </p:nvPr>
        </p:nvSpPr>
        <p:spPr>
          <a:xfrm>
            <a:off x="838200" y="1690688"/>
            <a:ext cx="10515600" cy="4802187"/>
          </a:xfrm>
        </p:spPr>
        <p:txBody>
          <a:bodyPr>
            <a:normAutofit fontScale="92500"/>
          </a:bodyPr>
          <a:lstStyle/>
          <a:p>
            <a:pPr marL="0" marR="0" indent="0">
              <a:lnSpc>
                <a:spcPts val="2100"/>
              </a:lnSpc>
              <a:spcBef>
                <a:spcPts val="0"/>
              </a:spcBef>
              <a:spcAft>
                <a:spcPts val="0"/>
              </a:spcAft>
              <a:buNone/>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Indonesia's housing sector presents a mix of opportunities and challenges: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2100"/>
              </a:lnSpc>
              <a:spcBef>
                <a:spcPts val="0"/>
              </a:spcBef>
              <a:spcAft>
                <a:spcPts val="0"/>
              </a:spcAf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Growing Demand: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Indonesia's large and growing population, coupled with urbanization, fuels demand for housing across various categories.</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real estate market is expected to reach $85.97 billion by 2029 [Mordor Intelligence].</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ts val="2100"/>
              </a:lnSpc>
              <a:spcBef>
                <a:spcPts val="0"/>
              </a:spcBef>
              <a:spcAft>
                <a:spcPts val="0"/>
              </a:spcAf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Stable Prices: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Property price growth has been modest in recent years, with some quarters even experiencing slight declines after inflation adjustment [Global Property Guide].</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ts val="2100"/>
              </a:lnSpc>
              <a:spcBef>
                <a:spcPts val="0"/>
              </a:spcBef>
              <a:spcAft>
                <a:spcPts val="0"/>
              </a:spcAf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Uneven Landscape: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Despite high demand, supply, particularly of affordable housing, struggles to keep pace, especially in major cities [Statista].</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This creates a gap for lower-income earners who might rely on informal housing solutions.</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ts val="2100"/>
              </a:lnSpc>
              <a:spcBef>
                <a:spcPts val="0"/>
              </a:spcBef>
              <a:spcAft>
                <a:spcPts val="0"/>
              </a:spcAf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Government Intervention: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government implements programs like the National Affordable Housing Programme (NAHAP) to bridge the gap and increase homeownership rates [transcript.open.de].</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ts val="2100"/>
              </a:lnSpc>
              <a:spcBef>
                <a:spcPts val="0"/>
              </a:spcBef>
              <a:spcAft>
                <a:spcPts val="0"/>
              </a:spcAft>
              <a:buNone/>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Overall, Indonesia's housing sector showcases potential for growth. However, addressing the affordable housing shortage and increasing access to financing remain crucial aspects for a more inclusive market.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Home clipart housing, Home housing Transparent FREE for download on ...">
            <a:extLst>
              <a:ext uri="{FF2B5EF4-FFF2-40B4-BE49-F238E27FC236}">
                <a16:creationId xmlns:a16="http://schemas.microsoft.com/office/drawing/2014/main" id="{1CF6D256-6D6E-9D8A-0830-A35E3C543D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14" b="89931" l="10000" r="90000">
                        <a14:foregroundMark x1="86364" y1="39724" x2="86364" y2="39724"/>
                        <a14:foregroundMark x1="75795" y1="14621" x2="75795" y2="14621"/>
                        <a14:foregroundMark x1="72614" y1="8414" x2="82955" y2="25103"/>
                      </a14:backgroundRemoval>
                    </a14:imgEffect>
                  </a14:imgLayer>
                </a14:imgProps>
              </a:ext>
              <a:ext uri="{28A0092B-C50C-407E-A947-70E740481C1C}">
                <a14:useLocalDpi xmlns:a14="http://schemas.microsoft.com/office/drawing/2010/main" val="0"/>
              </a:ext>
            </a:extLst>
          </a:blip>
          <a:srcRect l="5955" t="5324" r="6010" b="10647"/>
          <a:stretch/>
        </p:blipFill>
        <p:spPr bwMode="auto">
          <a:xfrm>
            <a:off x="9830937" y="99646"/>
            <a:ext cx="2361063" cy="1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3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solidFill>
                  <a:schemeClr val="bg1"/>
                </a:solidFill>
              </a:rPr>
              <a:t>Indonesia</a:t>
            </a:r>
            <a:br>
              <a:rPr lang="en-US" dirty="0"/>
            </a:br>
            <a:r>
              <a:rPr lang="en-US" dirty="0"/>
              <a:t>Housing finance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825625"/>
            <a:ext cx="10515600" cy="5032375"/>
          </a:xfrm>
        </p:spPr>
        <p:txBody>
          <a:bodyPr>
            <a:normAutofit fontScale="92500" lnSpcReduction="10000"/>
          </a:bodyPr>
          <a:lstStyle/>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Arial" panose="020B0604020202020204" pitchFamily="34" charset="0"/>
              </a:rPr>
              <a:t>Indonesia's housing finance system is a mix of government initiatives and private sector involvement, with regulations playing a key role in ensuring stability. Here's a breakdown of the key aspects:</a:t>
            </a:r>
          </a:p>
          <a:p>
            <a:pPr marL="0" marR="0" indent="0">
              <a:lnSpc>
                <a:spcPct val="107000"/>
              </a:lnSpc>
              <a:spcBef>
                <a:spcPts val="0"/>
              </a:spcBef>
              <a:spcAft>
                <a:spcPts val="0"/>
              </a:spcAft>
              <a:buNone/>
            </a:pPr>
            <a:r>
              <a:rPr lang="en-US" sz="2000" b="1" kern="100" dirty="0">
                <a:effectLst/>
                <a:latin typeface="Calibri" panose="020F0502020204030204" pitchFamily="34" charset="0"/>
                <a:ea typeface="Calibri" panose="020F0502020204030204" pitchFamily="34" charset="0"/>
                <a:cs typeface="Arial" panose="020B0604020202020204" pitchFamily="34" charset="0"/>
              </a:rPr>
              <a:t>Regulatory Framework:</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kern="100" dirty="0">
                <a:effectLst/>
                <a:latin typeface="Calibri" panose="020F0502020204030204" pitchFamily="34" charset="0"/>
                <a:ea typeface="Calibri" panose="020F0502020204030204" pitchFamily="34" charset="0"/>
                <a:cs typeface="Arial" panose="020B0604020202020204" pitchFamily="34" charset="0"/>
              </a:rPr>
              <a:t>Mortgage Law:</a:t>
            </a:r>
            <a:r>
              <a:rPr lang="en-US" sz="2000" kern="100" dirty="0">
                <a:effectLst/>
                <a:latin typeface="Calibri" panose="020F0502020204030204" pitchFamily="34" charset="0"/>
                <a:ea typeface="Calibri" panose="020F0502020204030204" pitchFamily="34" charset="0"/>
                <a:cs typeface="Arial" panose="020B0604020202020204" pitchFamily="34" charset="0"/>
              </a:rPr>
              <a:t> The foundation lies in Law No. 4/1996 on Mortgage Rights, which establishes a legal framework for mortgage lending.</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kern="100" dirty="0">
                <a:effectLst/>
                <a:latin typeface="Calibri" panose="020F0502020204030204" pitchFamily="34" charset="0"/>
                <a:ea typeface="Calibri" panose="020F0502020204030204" pitchFamily="34" charset="0"/>
                <a:cs typeface="Arial" panose="020B0604020202020204" pitchFamily="34" charset="0"/>
              </a:rPr>
              <a:t>Government Circulars:</a:t>
            </a:r>
            <a:r>
              <a:rPr lang="en-US" sz="2000" kern="100" dirty="0">
                <a:effectLst/>
                <a:latin typeface="Calibri" panose="020F0502020204030204" pitchFamily="34" charset="0"/>
                <a:ea typeface="Calibri" panose="020F0502020204030204" pitchFamily="34" charset="0"/>
                <a:cs typeface="Arial" panose="020B0604020202020204" pitchFamily="34" charset="0"/>
              </a:rPr>
              <a:t> Additional regulations are issued by relevant authorities to supplement the Mortgage Law and address specific aspects of housing finance.</a:t>
            </a:r>
          </a:p>
          <a:p>
            <a:pPr marL="0" marR="0" indent="0">
              <a:lnSpc>
                <a:spcPct val="107000"/>
              </a:lnSpc>
              <a:spcBef>
                <a:spcPts val="0"/>
              </a:spcBef>
              <a:spcAft>
                <a:spcPts val="0"/>
              </a:spcAft>
              <a:buNone/>
            </a:pPr>
            <a:r>
              <a:rPr lang="en-US" sz="2000" b="1" kern="100" dirty="0">
                <a:effectLst/>
                <a:latin typeface="Calibri" panose="020F0502020204030204" pitchFamily="34" charset="0"/>
                <a:ea typeface="Calibri" panose="020F0502020204030204" pitchFamily="34" charset="0"/>
                <a:cs typeface="Arial" panose="020B0604020202020204" pitchFamily="34" charset="0"/>
              </a:rPr>
              <a:t>Key Institutions: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Arial" panose="020B0604020202020204" pitchFamily="34" charset="0"/>
              </a:rPr>
              <a:t>Financial Services Authority (OJK)</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Arial" panose="020B0604020202020204" pitchFamily="34" charset="0"/>
              </a:rPr>
              <a:t>Ministry of Public Works and Public Housing (PUPR)</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Arial" panose="020B0604020202020204" pitchFamily="34" charset="0"/>
              </a:rPr>
              <a:t>Bank Indonesia (BI)</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Arial" panose="020B0604020202020204" pitchFamily="34" charset="0"/>
              </a:rPr>
              <a:t>Secondary Mortgage Facility (SMF)</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Arial" panose="020B0604020202020204" pitchFamily="34" charset="0"/>
              </a:rPr>
              <a:t>Bank Rakyat Indonesia (BTN) </a:t>
            </a:r>
          </a:p>
          <a:p>
            <a:pPr marL="0" marR="0" indent="0">
              <a:lnSpc>
                <a:spcPct val="107000"/>
              </a:lnSpc>
              <a:spcBef>
                <a:spcPts val="0"/>
              </a:spcBef>
              <a:spcAft>
                <a:spcPts val="0"/>
              </a:spcAft>
              <a:buNone/>
            </a:pPr>
            <a:r>
              <a:rPr lang="en-US" sz="2000" b="1" kern="100" dirty="0">
                <a:effectLst/>
                <a:latin typeface="Calibri" panose="020F0502020204030204" pitchFamily="34" charset="0"/>
                <a:ea typeface="Calibri" panose="020F0502020204030204" pitchFamily="34" charset="0"/>
                <a:cs typeface="Arial" panose="020B0604020202020204" pitchFamily="34" charset="0"/>
              </a:rPr>
              <a:t>Challenges and Considerations: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Arial" panose="020B0604020202020204" pitchFamily="34" charset="0"/>
              </a:rPr>
              <a:t>Limited Mortgage Penetration</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Arial" panose="020B0604020202020204" pitchFamily="34" charset="0"/>
              </a:rPr>
              <a:t>Subsidy Programs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dirty="0">
                <a:effectLst/>
                <a:latin typeface="Calibri" panose="020F0502020204030204" pitchFamily="34" charset="0"/>
                <a:ea typeface="Calibri" panose="020F0502020204030204" pitchFamily="34" charset="0"/>
                <a:cs typeface="Arial" panose="020B0604020202020204" pitchFamily="34" charset="0"/>
              </a:rPr>
              <a:t>Secondary Market Development:</a:t>
            </a:r>
          </a:p>
          <a:p>
            <a:pPr marL="0" indent="0">
              <a:buNone/>
            </a:pPr>
            <a:endParaRPr lang="LID4096" sz="2000" dirty="0"/>
          </a:p>
        </p:txBody>
      </p:sp>
    </p:spTree>
    <p:extLst>
      <p:ext uri="{BB962C8B-B14F-4D97-AF65-F5344CB8AC3E}">
        <p14:creationId xmlns:p14="http://schemas.microsoft.com/office/powerpoint/2010/main" val="2809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solidFill>
                  <a:schemeClr val="bg1"/>
                </a:solidFill>
              </a:rPr>
              <a:t>Indonesia</a:t>
            </a:r>
            <a:br>
              <a:rPr lang="en-US" dirty="0"/>
            </a:br>
            <a:r>
              <a:rPr lang="en-US" dirty="0"/>
              <a:t>Housing market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825625"/>
            <a:ext cx="10515600" cy="4667250"/>
          </a:xfrm>
        </p:spPr>
        <p:txBody>
          <a:bodyPr>
            <a:normAutofit lnSpcReduction="10000"/>
          </a:bodyPr>
          <a:lstStyle/>
          <a:p>
            <a:pPr marL="0" marR="0"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Indonesian housing market regulations target two main areas: land ownership and development. Here's a breakdown:</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Land Ownership:</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573088"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Basic Agrarian Law (Law No. 5/1960)</a:t>
            </a:r>
          </a:p>
          <a:p>
            <a:pPr marL="573088"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Government Regulation No. 18/2021</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Development and Planning: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573088"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Law No. 26/2007 on Zoning (amended by Job Creation Law 2022)</a:t>
            </a:r>
          </a:p>
          <a:p>
            <a:pPr marL="573088"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Government Regulation No. 21/2021</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Additional Considerations: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573088"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Law No. 4/1992 on Housing</a:t>
            </a:r>
          </a:p>
          <a:p>
            <a:pPr marL="573088"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Job Creation Law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Perppu</a:t>
            </a:r>
            <a:r>
              <a:rPr lang="en-US" sz="1800" kern="100" dirty="0">
                <a:effectLst/>
                <a:latin typeface="Calibri" panose="020F0502020204030204" pitchFamily="34" charset="0"/>
                <a:ea typeface="Calibri" panose="020F0502020204030204" pitchFamily="34" charset="0"/>
                <a:cs typeface="Arial" panose="020B0604020202020204" pitchFamily="34" charset="0"/>
              </a:rPr>
              <a:t> 2/2022)</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It's important to note: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573088"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Regulations are implemented at both the national and regional level. Regional governments have some flexibility in how they enforce national regulations.</a:t>
            </a:r>
          </a:p>
          <a:p>
            <a:pPr marL="573088"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Arial" panose="020B0604020202020204" pitchFamily="34" charset="0"/>
              </a:rPr>
              <a:t>The focus is on creating a balance between promoting development and ensuring responsible land use.</a:t>
            </a:r>
          </a:p>
          <a:p>
            <a:pPr marL="0" marR="0" indent="0">
              <a:lnSpc>
                <a:spcPct val="107000"/>
              </a:lnSpc>
              <a:spcBef>
                <a:spcPts val="0"/>
              </a:spcBef>
              <a:spcAft>
                <a:spcPts val="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By combining land ownership restrictions and development planning, Indonesia aims to regulate the housing market and promote orderly growth.</a:t>
            </a:r>
          </a:p>
        </p:txBody>
      </p:sp>
      <p:pic>
        <p:nvPicPr>
          <p:cNvPr id="5" name="Picture 4">
            <a:extLst>
              <a:ext uri="{FF2B5EF4-FFF2-40B4-BE49-F238E27FC236}">
                <a16:creationId xmlns:a16="http://schemas.microsoft.com/office/drawing/2014/main" id="{8C98D96E-1C04-0973-95DE-188E8FBB2D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148926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rgbClr val="241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38199" y="-91440"/>
            <a:ext cx="10515600" cy="1325563"/>
          </a:xfrm>
        </p:spPr>
        <p:txBody>
          <a:bodyPr>
            <a:normAutofit/>
          </a:bodyPr>
          <a:lstStyle/>
          <a:p>
            <a:pPr algn="ctr"/>
            <a:r>
              <a:rPr lang="en-US" sz="6000" b="1" dirty="0">
                <a:solidFill>
                  <a:schemeClr val="bg1"/>
                </a:solidFill>
              </a:rPr>
              <a:t>Thailand</a:t>
            </a:r>
            <a:endParaRPr lang="LID4096" sz="6000" dirty="0">
              <a:solidFill>
                <a:schemeClr val="bg1"/>
              </a:solidFill>
            </a:endParaRPr>
          </a:p>
        </p:txBody>
      </p:sp>
      <p:pic>
        <p:nvPicPr>
          <p:cNvPr id="5122" name="Picture 2" descr="Thailand waving flag. Vector illustration 8090117 Vector Art at Vecteezy">
            <a:extLst>
              <a:ext uri="{FF2B5EF4-FFF2-40B4-BE49-F238E27FC236}">
                <a16:creationId xmlns:a16="http://schemas.microsoft.com/office/drawing/2014/main" id="{5DEA8280-DD6C-BF91-8B49-7D5D2F636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144" y="1591056"/>
            <a:ext cx="6605516" cy="430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5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241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solidFill>
                  <a:schemeClr val="bg1"/>
                </a:solidFill>
              </a:rPr>
              <a:t>Thailand</a:t>
            </a:r>
            <a:br>
              <a:rPr lang="en-US" dirty="0"/>
            </a:br>
            <a:r>
              <a:rPr lang="en-US" dirty="0"/>
              <a:t>Housing and related data</a:t>
            </a:r>
            <a:endParaRPr lang="LID4096" dirty="0"/>
          </a:p>
        </p:txBody>
      </p:sp>
      <p:pic>
        <p:nvPicPr>
          <p:cNvPr id="5" name="Picture 6" descr="Free Portfolio Cliparts, Download Free Portfolio Cliparts png images ...">
            <a:extLst>
              <a:ext uri="{FF2B5EF4-FFF2-40B4-BE49-F238E27FC236}">
                <a16:creationId xmlns:a16="http://schemas.microsoft.com/office/drawing/2014/main" id="{20BBD455-6F17-CA82-668B-E3662AB8204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0000" y1="52008" x2="29688" y2="63862"/>
                        <a14:foregroundMark x1="29688" y1="63862" x2="31406" y2="71511"/>
                        <a14:foregroundMark x1="25625" y1="52008" x2="27031" y2="55641"/>
                      </a14:backgroundRemoval>
                    </a14:imgEffect>
                  </a14:imgLayer>
                </a14:imgProps>
              </a:ext>
              <a:ext uri="{28A0092B-C50C-407E-A947-70E740481C1C}">
                <a14:useLocalDpi xmlns:a14="http://schemas.microsoft.com/office/drawing/2010/main" val="0"/>
              </a:ext>
            </a:extLst>
          </a:blip>
          <a:srcRect l="14880" t="21029" r="14418" b="19596"/>
          <a:stretch/>
        </p:blipFill>
        <p:spPr bwMode="auto">
          <a:xfrm>
            <a:off x="9251145" y="18789"/>
            <a:ext cx="2940855" cy="20182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4">
            <a:extLst>
              <a:ext uri="{FF2B5EF4-FFF2-40B4-BE49-F238E27FC236}">
                <a16:creationId xmlns:a16="http://schemas.microsoft.com/office/drawing/2014/main" id="{16196B6A-3D78-2B19-71B9-C37E8A3D88D1}"/>
              </a:ext>
            </a:extLst>
          </p:cNvPr>
          <p:cNvGraphicFramePr>
            <a:graphicFrameLocks/>
          </p:cNvGraphicFramePr>
          <p:nvPr>
            <p:extLst>
              <p:ext uri="{D42A27DB-BD31-4B8C-83A1-F6EECF244321}">
                <p14:modId xmlns:p14="http://schemas.microsoft.com/office/powerpoint/2010/main" val="1040562327"/>
              </p:ext>
            </p:extLst>
          </p:nvPr>
        </p:nvGraphicFramePr>
        <p:xfrm>
          <a:off x="838203" y="1598621"/>
          <a:ext cx="10515597" cy="5212080"/>
        </p:xfrm>
        <a:graphic>
          <a:graphicData uri="http://schemas.openxmlformats.org/drawingml/2006/table">
            <a:tbl>
              <a:tblPr firstRow="1" bandRow="1">
                <a:tableStyleId>{5C22544A-7EE6-4342-B048-85BDC9FD1C3A}</a:tableStyleId>
              </a:tblPr>
              <a:tblGrid>
                <a:gridCol w="6098628">
                  <a:extLst>
                    <a:ext uri="{9D8B030D-6E8A-4147-A177-3AD203B41FA5}">
                      <a16:colId xmlns:a16="http://schemas.microsoft.com/office/drawing/2014/main" val="1377466431"/>
                    </a:ext>
                  </a:extLst>
                </a:gridCol>
                <a:gridCol w="2254469">
                  <a:extLst>
                    <a:ext uri="{9D8B030D-6E8A-4147-A177-3AD203B41FA5}">
                      <a16:colId xmlns:a16="http://schemas.microsoft.com/office/drawing/2014/main" val="1365913989"/>
                    </a:ext>
                  </a:extLst>
                </a:gridCol>
                <a:gridCol w="2162500">
                  <a:extLst>
                    <a:ext uri="{9D8B030D-6E8A-4147-A177-3AD203B41FA5}">
                      <a16:colId xmlns:a16="http://schemas.microsoft.com/office/drawing/2014/main" val="919604181"/>
                    </a:ext>
                  </a:extLst>
                </a:gridCol>
              </a:tblGrid>
              <a:tr h="432860">
                <a:tc>
                  <a:txBody>
                    <a:bodyPr/>
                    <a:lstStyle/>
                    <a:p>
                      <a:r>
                        <a:rPr lang="en-US" sz="2400" dirty="0"/>
                        <a:t>Particulars</a:t>
                      </a:r>
                      <a:endParaRPr lang="LID4096" sz="2400" dirty="0"/>
                    </a:p>
                  </a:txBody>
                  <a:tcPr/>
                </a:tc>
                <a:tc>
                  <a:txBody>
                    <a:bodyPr/>
                    <a:lstStyle/>
                    <a:p>
                      <a:r>
                        <a:rPr lang="en-US" sz="2400" dirty="0"/>
                        <a:t>Data</a:t>
                      </a:r>
                      <a:endParaRPr lang="LID4096" sz="2400" dirty="0"/>
                    </a:p>
                  </a:txBody>
                  <a:tcPr/>
                </a:tc>
                <a:tc>
                  <a:txBody>
                    <a:bodyPr/>
                    <a:lstStyle/>
                    <a:p>
                      <a:r>
                        <a:rPr lang="en-US" sz="2400" dirty="0"/>
                        <a:t>Year</a:t>
                      </a:r>
                      <a:endParaRPr lang="LID4096" sz="2400" dirty="0"/>
                    </a:p>
                  </a:txBody>
                  <a:tcPr/>
                </a:tc>
                <a:extLst>
                  <a:ext uri="{0D108BD9-81ED-4DB2-BD59-A6C34878D82A}">
                    <a16:rowId xmlns:a16="http://schemas.microsoft.com/office/drawing/2014/main" val="1417522611"/>
                  </a:ext>
                </a:extLst>
              </a:tr>
              <a:tr h="1471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Total amount of home </a:t>
                      </a:r>
                      <a:r>
                        <a:rPr lang="en-US" sz="2400" b="1" i="0" kern="1200" dirty="0">
                          <a:solidFill>
                            <a:schemeClr val="tx1"/>
                          </a:solidFill>
                          <a:effectLst/>
                          <a:latin typeface="+mn-lt"/>
                          <a:ea typeface="+mn-ea"/>
                          <a:cs typeface="+mn-cs"/>
                        </a:rPr>
                        <a:t>mortgage loans outstanding</a:t>
                      </a:r>
                      <a:r>
                        <a:rPr lang="en-US" sz="2400" b="0" i="0" kern="1200" dirty="0">
                          <a:solidFill>
                            <a:schemeClr val="tx1"/>
                          </a:solidFill>
                          <a:effectLst/>
                          <a:latin typeface="+mn-lt"/>
                          <a:ea typeface="+mn-ea"/>
                          <a:cs typeface="+mn-cs"/>
                        </a:rPr>
                        <a:t> at the end of year in millions of USD</a:t>
                      </a:r>
                    </a:p>
                    <a:p>
                      <a:pPr marL="0" marR="0" lvl="0" indent="0" algn="l" defTabSz="914400" rtl="0" eaLnBrk="1" fontAlgn="auto" latinLnBrk="0" hangingPunct="1">
                        <a:lnSpc>
                          <a:spcPct val="100000"/>
                        </a:lnSpc>
                        <a:spcBef>
                          <a:spcPts val="0"/>
                        </a:spcBef>
                        <a:spcAft>
                          <a:spcPts val="0"/>
                        </a:spcAft>
                        <a:buClrTx/>
                        <a:buSzTx/>
                        <a:buFontTx/>
                        <a:buNone/>
                        <a:tabLst/>
                        <a:defRPr/>
                      </a:pPr>
                      <a:endParaRPr lang="LID4096" sz="2400" dirty="0">
                        <a:solidFill>
                          <a:schemeClr val="tx1"/>
                        </a:solidFill>
                      </a:endParaRPr>
                    </a:p>
                  </a:txBody>
                  <a:tcPr/>
                </a:tc>
                <a:tc>
                  <a:txBody>
                    <a:bodyPr/>
                    <a:lstStyle/>
                    <a:p>
                      <a:r>
                        <a:rPr lang="en-US" sz="2400" b="0" i="0" kern="1200" dirty="0">
                          <a:solidFill>
                            <a:schemeClr val="dk1"/>
                          </a:solidFill>
                          <a:effectLst/>
                          <a:latin typeface="+mn-lt"/>
                          <a:ea typeface="+mn-ea"/>
                          <a:cs typeface="+mn-cs"/>
                        </a:rPr>
                        <a:t>116,951.66 USD (millions)</a:t>
                      </a:r>
                      <a:endParaRPr lang="LID4096" sz="2400" dirty="0"/>
                    </a:p>
                  </a:txBody>
                  <a:tcPr/>
                </a:tc>
                <a:tc>
                  <a:txBody>
                    <a:bodyPr/>
                    <a:lstStyle/>
                    <a:p>
                      <a:r>
                        <a:rPr lang="en-US" sz="2400" b="0" i="0" kern="1200" dirty="0">
                          <a:solidFill>
                            <a:schemeClr val="dk1"/>
                          </a:solidFill>
                          <a:effectLst/>
                          <a:latin typeface="+mn-lt"/>
                          <a:ea typeface="+mn-ea"/>
                          <a:cs typeface="+mn-cs"/>
                        </a:rPr>
                        <a:t>2023</a:t>
                      </a:r>
                      <a:endParaRPr lang="LID4096" sz="2400" dirty="0"/>
                    </a:p>
                  </a:txBody>
                  <a:tcPr/>
                </a:tc>
                <a:extLst>
                  <a:ext uri="{0D108BD9-81ED-4DB2-BD59-A6C34878D82A}">
                    <a16:rowId xmlns:a16="http://schemas.microsoft.com/office/drawing/2014/main" val="3232659344"/>
                  </a:ext>
                </a:extLst>
              </a:tr>
              <a:tr h="432860">
                <a:tc>
                  <a:txBody>
                    <a:bodyPr/>
                    <a:lstStyle/>
                    <a:p>
                      <a:r>
                        <a:rPr lang="en-US" sz="2400" dirty="0"/>
                        <a:t>Mortgage to GDP ratio</a:t>
                      </a:r>
                      <a:endParaRPr lang="LID4096" sz="2400" dirty="0"/>
                    </a:p>
                  </a:txBody>
                  <a:tcPr/>
                </a:tc>
                <a:tc>
                  <a:txBody>
                    <a:bodyPr/>
                    <a:lstStyle/>
                    <a:p>
                      <a:r>
                        <a:rPr lang="en-US" sz="2400" b="0" i="0" kern="1200" dirty="0">
                          <a:solidFill>
                            <a:schemeClr val="dk1"/>
                          </a:solidFill>
                          <a:effectLst/>
                          <a:latin typeface="+mn-lt"/>
                          <a:ea typeface="+mn-ea"/>
                          <a:cs typeface="+mn-cs"/>
                        </a:rPr>
                        <a:t>86.9</a:t>
                      </a:r>
                      <a:r>
                        <a:rPr lang="en-PK" sz="2400" b="0" i="0" kern="1200" dirty="0">
                          <a:solidFill>
                            <a:schemeClr val="dk1"/>
                          </a:solidFill>
                          <a:effectLst/>
                          <a:latin typeface="+mn-lt"/>
                          <a:ea typeface="+mn-ea"/>
                          <a:cs typeface="+mn-cs"/>
                        </a:rPr>
                        <a:t>%</a:t>
                      </a:r>
                      <a:endParaRPr lang="LID4096" sz="2400" dirty="0"/>
                    </a:p>
                  </a:txBody>
                  <a:tcPr/>
                </a:tc>
                <a:tc>
                  <a:txBody>
                    <a:bodyPr/>
                    <a:lstStyle/>
                    <a:p>
                      <a:r>
                        <a:rPr lang="en-US" sz="2400" dirty="0"/>
                        <a:t>2023</a:t>
                      </a:r>
                      <a:endParaRPr lang="LID4096" sz="2400" dirty="0"/>
                    </a:p>
                  </a:txBody>
                  <a:tcPr/>
                </a:tc>
                <a:extLst>
                  <a:ext uri="{0D108BD9-81ED-4DB2-BD59-A6C34878D82A}">
                    <a16:rowId xmlns:a16="http://schemas.microsoft.com/office/drawing/2014/main" val="2977145977"/>
                  </a:ext>
                </a:extLst>
              </a:tr>
              <a:tr h="432860">
                <a:tc>
                  <a:txBody>
                    <a:bodyPr/>
                    <a:lstStyle/>
                    <a:p>
                      <a:r>
                        <a:rPr lang="en-US" sz="2400" b="0" i="0" kern="1200" dirty="0">
                          <a:solidFill>
                            <a:schemeClr val="dk1"/>
                          </a:solidFill>
                          <a:effectLst/>
                          <a:latin typeface="+mn-lt"/>
                          <a:ea typeface="+mn-ea"/>
                          <a:cs typeface="+mn-cs"/>
                        </a:rPr>
                        <a:t>Repo rate</a:t>
                      </a:r>
                      <a:endParaRPr lang="LID4096" sz="2400" dirty="0"/>
                    </a:p>
                  </a:txBody>
                  <a:tcPr/>
                </a:tc>
                <a:tc>
                  <a:txBody>
                    <a:bodyPr/>
                    <a:lstStyle/>
                    <a:p>
                      <a:r>
                        <a:rPr lang="en-US" sz="2400" b="0" i="0" kern="1200" dirty="0">
                          <a:solidFill>
                            <a:schemeClr val="dk1"/>
                          </a:solidFill>
                          <a:effectLst/>
                          <a:latin typeface="+mn-lt"/>
                          <a:ea typeface="+mn-ea"/>
                          <a:cs typeface="+mn-cs"/>
                        </a:rPr>
                        <a:t>2.5</a:t>
                      </a:r>
                      <a:r>
                        <a:rPr lang="en-PK" sz="2400" b="0" i="0" kern="1200" dirty="0">
                          <a:solidFill>
                            <a:schemeClr val="dk1"/>
                          </a:solidFill>
                          <a:effectLst/>
                          <a:latin typeface="+mn-lt"/>
                          <a:ea typeface="+mn-ea"/>
                          <a:cs typeface="+mn-cs"/>
                        </a:rPr>
                        <a:t>%</a:t>
                      </a:r>
                      <a:endParaRPr lang="LID4096" sz="24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3016735200"/>
                  </a:ext>
                </a:extLst>
              </a:tr>
              <a:tr h="432860">
                <a:tc>
                  <a:txBody>
                    <a:bodyPr/>
                    <a:lstStyle/>
                    <a:p>
                      <a:r>
                        <a:rPr lang="en-US" sz="2400" b="0" i="0" kern="1200" dirty="0">
                          <a:solidFill>
                            <a:schemeClr val="dk1"/>
                          </a:solidFill>
                          <a:effectLst/>
                          <a:latin typeface="+mn-lt"/>
                          <a:ea typeface="+mn-ea"/>
                          <a:cs typeface="+mn-cs"/>
                        </a:rPr>
                        <a:t>Country’s population</a:t>
                      </a:r>
                      <a:endParaRPr lang="LID4096" sz="2400" dirty="0"/>
                    </a:p>
                  </a:txBody>
                  <a:tcPr/>
                </a:tc>
                <a:tc>
                  <a:txBody>
                    <a:bodyPr/>
                    <a:lstStyle/>
                    <a:p>
                      <a:r>
                        <a:rPr lang="en-US" sz="2400" dirty="0"/>
                        <a:t>72 million</a:t>
                      </a:r>
                      <a:endParaRPr lang="LID4096" sz="24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2376884493"/>
                  </a:ext>
                </a:extLst>
              </a:tr>
              <a:tr h="432860">
                <a:tc>
                  <a:txBody>
                    <a:bodyPr/>
                    <a:lstStyle/>
                    <a:p>
                      <a:r>
                        <a:rPr lang="en-US" sz="2400" dirty="0"/>
                        <a:t>GDP (nominal)</a:t>
                      </a:r>
                      <a:endParaRPr lang="LID4096" sz="2400" dirty="0"/>
                    </a:p>
                  </a:txBody>
                  <a:tcPr/>
                </a:tc>
                <a:tc>
                  <a:txBody>
                    <a:bodyPr/>
                    <a:lstStyle/>
                    <a:p>
                      <a:r>
                        <a:rPr lang="en-US" sz="2400" dirty="0"/>
                        <a:t>$ 1,644 billion</a:t>
                      </a:r>
                      <a:endParaRPr lang="LID4096" sz="2400" dirty="0"/>
                    </a:p>
                  </a:txBody>
                  <a:tcPr/>
                </a:tc>
                <a:tc>
                  <a:txBody>
                    <a:bodyPr/>
                    <a:lstStyle/>
                    <a:p>
                      <a:r>
                        <a:rPr lang="en-US" sz="2400" dirty="0"/>
                        <a:t> “</a:t>
                      </a:r>
                      <a:endParaRPr lang="LID4096" sz="2400" dirty="0"/>
                    </a:p>
                  </a:txBody>
                  <a:tcPr/>
                </a:tc>
                <a:extLst>
                  <a:ext uri="{0D108BD9-81ED-4DB2-BD59-A6C34878D82A}">
                    <a16:rowId xmlns:a16="http://schemas.microsoft.com/office/drawing/2014/main" val="3851098607"/>
                  </a:ext>
                </a:extLst>
              </a:tr>
              <a:tr h="432860">
                <a:tc>
                  <a:txBody>
                    <a:bodyPr/>
                    <a:lstStyle/>
                    <a:p>
                      <a:r>
                        <a:rPr lang="en-US" sz="2400" dirty="0"/>
                        <a:t>GDP (per capita nominal)</a:t>
                      </a:r>
                      <a:endParaRPr lang="LID4096" sz="2400" dirty="0"/>
                    </a:p>
                  </a:txBody>
                  <a:tcPr/>
                </a:tc>
                <a:tc>
                  <a:txBody>
                    <a:bodyPr/>
                    <a:lstStyle/>
                    <a:p>
                      <a:r>
                        <a:rPr lang="en-US" sz="2400" dirty="0"/>
                        <a:t>$ 7,812</a:t>
                      </a:r>
                      <a:endParaRPr lang="LID4096" sz="2400" dirty="0"/>
                    </a:p>
                  </a:txBody>
                  <a:tcPr/>
                </a:tc>
                <a:tc>
                  <a:txBody>
                    <a:bodyPr/>
                    <a:lstStyle/>
                    <a:p>
                      <a:r>
                        <a:rPr lang="en-US" sz="2400" dirty="0"/>
                        <a:t> “</a:t>
                      </a:r>
                      <a:endParaRPr lang="LID4096" sz="2400" dirty="0"/>
                    </a:p>
                  </a:txBody>
                  <a:tcPr/>
                </a:tc>
                <a:extLst>
                  <a:ext uri="{0D108BD9-81ED-4DB2-BD59-A6C34878D82A}">
                    <a16:rowId xmlns:a16="http://schemas.microsoft.com/office/drawing/2014/main" val="4250953237"/>
                  </a:ext>
                </a:extLst>
              </a:tr>
              <a:tr h="432860">
                <a:tc>
                  <a:txBody>
                    <a:bodyPr/>
                    <a:lstStyle/>
                    <a:p>
                      <a:endParaRPr lang="LID4096" sz="2400" dirty="0"/>
                    </a:p>
                  </a:txBody>
                  <a:tcPr/>
                </a:tc>
                <a:tc>
                  <a:txBody>
                    <a:bodyPr/>
                    <a:lstStyle/>
                    <a:p>
                      <a:endParaRPr lang="LID4096" sz="2400" dirty="0"/>
                    </a:p>
                  </a:txBody>
                  <a:tcPr/>
                </a:tc>
                <a:tc>
                  <a:txBody>
                    <a:bodyPr/>
                    <a:lstStyle/>
                    <a:p>
                      <a:endParaRPr lang="LID4096" sz="2400" dirty="0"/>
                    </a:p>
                  </a:txBody>
                  <a:tcPr/>
                </a:tc>
                <a:extLst>
                  <a:ext uri="{0D108BD9-81ED-4DB2-BD59-A6C34878D82A}">
                    <a16:rowId xmlns:a16="http://schemas.microsoft.com/office/drawing/2014/main" val="3427363206"/>
                  </a:ext>
                </a:extLst>
              </a:tr>
              <a:tr h="432860">
                <a:tc gridSpan="3">
                  <a:txBody>
                    <a:bodyPr/>
                    <a:lstStyle/>
                    <a:p>
                      <a:r>
                        <a:rPr lang="en-US" sz="2400" dirty="0"/>
                        <a:t>Sources: central bank, </a:t>
                      </a:r>
                      <a:r>
                        <a:rPr lang="en-US" sz="2400" dirty="0" err="1"/>
                        <a:t>statisticaltimes</a:t>
                      </a:r>
                      <a:r>
                        <a:rPr lang="en-US" sz="2400" dirty="0"/>
                        <a:t> &amp; others</a:t>
                      </a:r>
                      <a:endParaRPr lang="LID4096" sz="2400" dirty="0"/>
                    </a:p>
                  </a:txBody>
                  <a:tcPr/>
                </a:tc>
                <a:tc hMerge="1">
                  <a:txBody>
                    <a:bodyPr/>
                    <a:lstStyle/>
                    <a:p>
                      <a:endParaRPr lang="LID4096" dirty="0"/>
                    </a:p>
                  </a:txBody>
                  <a:tcPr/>
                </a:tc>
                <a:tc hMerge="1">
                  <a:txBody>
                    <a:bodyPr/>
                    <a:lstStyle/>
                    <a:p>
                      <a:endParaRPr lang="LID4096" dirty="0"/>
                    </a:p>
                  </a:txBody>
                  <a:tcPr/>
                </a:tc>
                <a:extLst>
                  <a:ext uri="{0D108BD9-81ED-4DB2-BD59-A6C34878D82A}">
                    <a16:rowId xmlns:a16="http://schemas.microsoft.com/office/drawing/2014/main" val="3431389918"/>
                  </a:ext>
                </a:extLst>
              </a:tr>
            </a:tbl>
          </a:graphicData>
        </a:graphic>
      </p:graphicFrame>
    </p:spTree>
    <p:extLst>
      <p:ext uri="{BB962C8B-B14F-4D97-AF65-F5344CB8AC3E}">
        <p14:creationId xmlns:p14="http://schemas.microsoft.com/office/powerpoint/2010/main" val="17562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241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solidFill>
                  <a:schemeClr val="bg1"/>
                </a:solidFill>
              </a:rPr>
              <a:t>Thailand</a:t>
            </a:r>
            <a:br>
              <a:rPr lang="en-US" dirty="0"/>
            </a:br>
            <a:r>
              <a:rPr lang="en-US" dirty="0"/>
              <a:t>Housing sector in brief</a:t>
            </a:r>
            <a:endParaRPr lang="LID4096" dirty="0"/>
          </a:p>
        </p:txBody>
      </p:sp>
      <p:pic>
        <p:nvPicPr>
          <p:cNvPr id="5" name="Picture 4" descr="Home clipart housing, Home housing Transparent FREE for download on ...">
            <a:extLst>
              <a:ext uri="{FF2B5EF4-FFF2-40B4-BE49-F238E27FC236}">
                <a16:creationId xmlns:a16="http://schemas.microsoft.com/office/drawing/2014/main" id="{68D81ED9-20EE-2E3E-F2C7-1A2376A336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14" b="89931" l="10000" r="90000">
                        <a14:foregroundMark x1="86364" y1="39724" x2="86364" y2="39724"/>
                        <a14:foregroundMark x1="75795" y1="14621" x2="75795" y2="14621"/>
                        <a14:foregroundMark x1="72614" y1="8414" x2="82955" y2="25103"/>
                      </a14:backgroundRemoval>
                    </a14:imgEffect>
                  </a14:imgLayer>
                </a14:imgProps>
              </a:ext>
              <a:ext uri="{28A0092B-C50C-407E-A947-70E740481C1C}">
                <a14:useLocalDpi xmlns:a14="http://schemas.microsoft.com/office/drawing/2010/main" val="0"/>
              </a:ext>
            </a:extLst>
          </a:blip>
          <a:srcRect l="5955" t="5324" r="6010" b="10647"/>
          <a:stretch/>
        </p:blipFill>
        <p:spPr bwMode="auto">
          <a:xfrm>
            <a:off x="9830937" y="99646"/>
            <a:ext cx="2361063" cy="18565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4070BF9-05C7-BBF7-E036-83A79A444467}"/>
              </a:ext>
            </a:extLst>
          </p:cNvPr>
          <p:cNvSpPr>
            <a:spLocks noGrp="1"/>
          </p:cNvSpPr>
          <p:nvPr>
            <p:ph idx="1"/>
          </p:nvPr>
        </p:nvSpPr>
        <p:spPr>
          <a:xfrm>
            <a:off x="838200" y="1690688"/>
            <a:ext cx="10515600" cy="5167311"/>
          </a:xfrm>
        </p:spPr>
        <p:txBody>
          <a:bodyPr>
            <a:normAutofit fontScale="92500"/>
          </a:bodyPr>
          <a:lstStyle/>
          <a:p>
            <a:pPr marL="0" marR="0" indent="0">
              <a:lnSpc>
                <a:spcPts val="2100"/>
              </a:lnSpc>
              <a:spcBef>
                <a:spcPts val="0"/>
              </a:spcBef>
              <a:spcAft>
                <a:spcPts val="0"/>
              </a:spcAft>
              <a:buNone/>
            </a:pP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Thailand's housing sector is experiencing growth, but affordability remains a concern. Balancing economic benefits with social welfare through targeted policies is crucial for sustainable development.</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ts val="2100"/>
              </a:lnSpc>
              <a:spcBef>
                <a:spcPts val="0"/>
              </a:spcBef>
              <a:spcAft>
                <a:spcPts val="0"/>
              </a:spcAft>
              <a:buNone/>
            </a:pP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The sector presents a picture of both growth and challenges:</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ts val="2100"/>
              </a:lnSpc>
              <a:spcBef>
                <a:spcPts val="0"/>
              </a:spcBef>
              <a:spcAft>
                <a:spcPts val="0"/>
              </a:spcAft>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Growth:</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625475" marR="0" lvl="0" indent="-285750">
              <a:lnSpc>
                <a:spcPts val="2100"/>
              </a:lnSpc>
              <a:spcBef>
                <a:spcPts val="0"/>
              </a:spcBef>
              <a:spcAft>
                <a:spcPts val="0"/>
              </a:spcAft>
              <a:buSzPts val="1000"/>
              <a:buFont typeface="Symbol" panose="05050102010706020507" pitchFamily="18" charset="2"/>
              <a:buChar char=""/>
              <a:tabLst>
                <a:tab pos="457200" algn="l"/>
              </a:tabLst>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Market Expansion:</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The market is estimated at $54.9 billion and is projected to reach $71.7 billion by 2029, fueled by factors like:</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914400" marR="0" lvl="1" indent="-285750">
              <a:lnSpc>
                <a:spcPts val="2100"/>
              </a:lnSpc>
              <a:spcBef>
                <a:spcPts val="0"/>
              </a:spcBef>
              <a:spcAft>
                <a:spcPts val="0"/>
              </a:spcAft>
              <a:buFont typeface="Symbol" panose="05050102010706020507" pitchFamily="18" charset="2"/>
              <a:buChar char=""/>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Economic Growth:</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 resilient economy fosters investment in real estate.</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914400" marR="0" lvl="1" indent="-285750">
              <a:lnSpc>
                <a:spcPts val="2100"/>
              </a:lnSpc>
              <a:spcBef>
                <a:spcPts val="0"/>
              </a:spcBef>
              <a:spcAft>
                <a:spcPts val="0"/>
              </a:spcAft>
              <a:buFont typeface="Symbol" panose="05050102010706020507" pitchFamily="18" charset="2"/>
              <a:buChar char=""/>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Tourism:</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Thailand's strong tourism sector attracts foreign investment in properties, particularly condos.</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625475" marR="0" lvl="0" indent="-285750">
              <a:lnSpc>
                <a:spcPts val="2100"/>
              </a:lnSpc>
              <a:spcBef>
                <a:spcPts val="0"/>
              </a:spcBef>
              <a:spcAft>
                <a:spcPts val="0"/>
              </a:spcAft>
              <a:buSzPts val="1000"/>
              <a:buFont typeface="Symbol" panose="05050102010706020507" pitchFamily="18" charset="2"/>
              <a:buChar char=""/>
              <a:tabLst>
                <a:tab pos="457200" algn="l"/>
              </a:tabLst>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Government Initiatives:</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The government implements policies to support the sector, aiming for:</a:t>
            </a:r>
            <a:endParaRPr lang="en-US" sz="20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L="914400" marR="0" lvl="1" indent="-285750">
              <a:lnSpc>
                <a:spcPts val="2100"/>
              </a:lnSpc>
              <a:spcBef>
                <a:spcPts val="0"/>
              </a:spcBef>
              <a:spcAft>
                <a:spcPts val="0"/>
              </a:spcAft>
              <a:buFont typeface="Symbol" panose="05050102010706020507" pitchFamily="18" charset="2"/>
              <a:buChar char=""/>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Stability:</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Political and social stability create an attractive environment for investment.</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914400" marR="0" lvl="1" indent="-285750">
              <a:lnSpc>
                <a:spcPts val="2100"/>
              </a:lnSpc>
              <a:spcBef>
                <a:spcPts val="0"/>
              </a:spcBef>
              <a:spcAft>
                <a:spcPts val="0"/>
              </a:spcAft>
              <a:buFont typeface="Symbol" panose="05050102010706020507" pitchFamily="18" charset="2"/>
              <a:buChar char=""/>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Affordability:</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Initiatives like the National Housing Authority (NHA) programs target low and middle-income earners.</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ts val="2100"/>
              </a:lnSpc>
              <a:spcBef>
                <a:spcPts val="0"/>
              </a:spcBef>
              <a:spcAft>
                <a:spcPts val="0"/>
              </a:spcAft>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Challenges:</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625475" marR="0" lvl="0" indent="-342900">
              <a:lnSpc>
                <a:spcPts val="2100"/>
              </a:lnSpc>
              <a:spcBef>
                <a:spcPts val="0"/>
              </a:spcBef>
              <a:spcAft>
                <a:spcPts val="0"/>
              </a:spcAft>
              <a:buSzPts val="1000"/>
              <a:buFont typeface="Symbol" panose="05050102010706020507" pitchFamily="18" charset="2"/>
              <a:buChar char=""/>
              <a:tabLst>
                <a:tab pos="457200" algn="l"/>
              </a:tabLst>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Affordability Gap:</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Rising property prices, partly due to foreign investment, can make homeownership difficult for some Thais, especially in urban areas.</a:t>
            </a:r>
            <a:endParaRPr lang="en-US" sz="20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L="625475" marR="0" lvl="0" indent="-342900">
              <a:lnSpc>
                <a:spcPts val="2100"/>
              </a:lnSpc>
              <a:spcBef>
                <a:spcPts val="0"/>
              </a:spcBef>
              <a:spcAft>
                <a:spcPts val="0"/>
              </a:spcAft>
              <a:buSzPts val="1000"/>
              <a:buFont typeface="Symbol" panose="05050102010706020507" pitchFamily="18" charset="2"/>
              <a:buChar char=""/>
              <a:tabLst>
                <a:tab pos="457200" algn="l"/>
              </a:tabLst>
            </a:pPr>
            <a:r>
              <a:rPr lang="en-US" sz="2000" b="1"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Supply and Demand Imbalance:</a:t>
            </a:r>
            <a:r>
              <a:rPr lang="en-US" sz="2000" kern="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The focus on high-end condos for foreign buyers may not address the full spectrum of housing needs, leading to a potential shortage of affordable housing options.</a:t>
            </a:r>
            <a:endParaRPr lang="en-US" sz="20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48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6543-23BC-B8C0-EB3A-30C1BEC0AC17}"/>
              </a:ext>
            </a:extLst>
          </p:cNvPr>
          <p:cNvSpPr>
            <a:spLocks noGrp="1"/>
          </p:cNvSpPr>
          <p:nvPr>
            <p:ph type="title"/>
          </p:nvPr>
        </p:nvSpPr>
        <p:spPr>
          <a:xfrm>
            <a:off x="757990" y="365125"/>
            <a:ext cx="10515600" cy="999757"/>
          </a:xfrm>
        </p:spPr>
        <p:txBody>
          <a:bodyPr/>
          <a:lstStyle/>
          <a:p>
            <a:r>
              <a:rPr lang="en-US" dirty="0"/>
              <a:t>Comparative statement of</a:t>
            </a:r>
            <a:endParaRPr lang="LID4096" dirty="0"/>
          </a:p>
        </p:txBody>
      </p:sp>
      <p:sp>
        <p:nvSpPr>
          <p:cNvPr id="5" name="Title 1">
            <a:extLst>
              <a:ext uri="{FF2B5EF4-FFF2-40B4-BE49-F238E27FC236}">
                <a16:creationId xmlns:a16="http://schemas.microsoft.com/office/drawing/2014/main" id="{22E436D5-8536-D400-EBAE-7DF82863E2C0}"/>
              </a:ext>
            </a:extLst>
          </p:cNvPr>
          <p:cNvSpPr txBox="1">
            <a:spLocks/>
          </p:cNvSpPr>
          <p:nvPr/>
        </p:nvSpPr>
        <p:spPr>
          <a:xfrm>
            <a:off x="806116" y="948422"/>
            <a:ext cx="10515600" cy="999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housing and related data of 8 Asian countries</a:t>
            </a:r>
            <a:endParaRPr lang="LID4096" sz="3600" dirty="0"/>
          </a:p>
        </p:txBody>
      </p:sp>
      <p:graphicFrame>
        <p:nvGraphicFramePr>
          <p:cNvPr id="3" name="Table 2">
            <a:extLst>
              <a:ext uri="{FF2B5EF4-FFF2-40B4-BE49-F238E27FC236}">
                <a16:creationId xmlns:a16="http://schemas.microsoft.com/office/drawing/2014/main" id="{0177DA5B-2395-366E-6260-18213CC7DAE0}"/>
              </a:ext>
            </a:extLst>
          </p:cNvPr>
          <p:cNvGraphicFramePr>
            <a:graphicFrameLocks noGrp="1"/>
          </p:cNvGraphicFramePr>
          <p:nvPr>
            <p:extLst>
              <p:ext uri="{D42A27DB-BD31-4B8C-83A1-F6EECF244321}">
                <p14:modId xmlns:p14="http://schemas.microsoft.com/office/powerpoint/2010/main" val="3924877102"/>
              </p:ext>
            </p:extLst>
          </p:nvPr>
        </p:nvGraphicFramePr>
        <p:xfrm>
          <a:off x="870284" y="1948179"/>
          <a:ext cx="10238994" cy="4299215"/>
        </p:xfrm>
        <a:graphic>
          <a:graphicData uri="http://schemas.openxmlformats.org/drawingml/2006/table">
            <a:tbl>
              <a:tblPr firstRow="1" bandRow="1">
                <a:tableStyleId>{5C22544A-7EE6-4342-B048-85BDC9FD1C3A}</a:tableStyleId>
              </a:tblPr>
              <a:tblGrid>
                <a:gridCol w="1313358">
                  <a:extLst>
                    <a:ext uri="{9D8B030D-6E8A-4147-A177-3AD203B41FA5}">
                      <a16:colId xmlns:a16="http://schemas.microsoft.com/office/drawing/2014/main" val="489128028"/>
                    </a:ext>
                  </a:extLst>
                </a:gridCol>
                <a:gridCol w="1034136">
                  <a:extLst>
                    <a:ext uri="{9D8B030D-6E8A-4147-A177-3AD203B41FA5}">
                      <a16:colId xmlns:a16="http://schemas.microsoft.com/office/drawing/2014/main" val="2103546172"/>
                    </a:ext>
                  </a:extLst>
                </a:gridCol>
                <a:gridCol w="1173747">
                  <a:extLst>
                    <a:ext uri="{9D8B030D-6E8A-4147-A177-3AD203B41FA5}">
                      <a16:colId xmlns:a16="http://schemas.microsoft.com/office/drawing/2014/main" val="1500158736"/>
                    </a:ext>
                  </a:extLst>
                </a:gridCol>
                <a:gridCol w="1173747">
                  <a:extLst>
                    <a:ext uri="{9D8B030D-6E8A-4147-A177-3AD203B41FA5}">
                      <a16:colId xmlns:a16="http://schemas.microsoft.com/office/drawing/2014/main" val="671708812"/>
                    </a:ext>
                  </a:extLst>
                </a:gridCol>
                <a:gridCol w="1173748">
                  <a:extLst>
                    <a:ext uri="{9D8B030D-6E8A-4147-A177-3AD203B41FA5}">
                      <a16:colId xmlns:a16="http://schemas.microsoft.com/office/drawing/2014/main" val="1944017385"/>
                    </a:ext>
                  </a:extLst>
                </a:gridCol>
                <a:gridCol w="1173747">
                  <a:extLst>
                    <a:ext uri="{9D8B030D-6E8A-4147-A177-3AD203B41FA5}">
                      <a16:colId xmlns:a16="http://schemas.microsoft.com/office/drawing/2014/main" val="2678112743"/>
                    </a:ext>
                  </a:extLst>
                </a:gridCol>
                <a:gridCol w="944630">
                  <a:extLst>
                    <a:ext uri="{9D8B030D-6E8A-4147-A177-3AD203B41FA5}">
                      <a16:colId xmlns:a16="http://schemas.microsoft.com/office/drawing/2014/main" val="1233981482"/>
                    </a:ext>
                  </a:extLst>
                </a:gridCol>
                <a:gridCol w="1132764">
                  <a:extLst>
                    <a:ext uri="{9D8B030D-6E8A-4147-A177-3AD203B41FA5}">
                      <a16:colId xmlns:a16="http://schemas.microsoft.com/office/drawing/2014/main" val="3029589417"/>
                    </a:ext>
                  </a:extLst>
                </a:gridCol>
                <a:gridCol w="1119117">
                  <a:extLst>
                    <a:ext uri="{9D8B030D-6E8A-4147-A177-3AD203B41FA5}">
                      <a16:colId xmlns:a16="http://schemas.microsoft.com/office/drawing/2014/main" val="629876977"/>
                    </a:ext>
                  </a:extLst>
                </a:gridCol>
              </a:tblGrid>
              <a:tr h="469011">
                <a:tc>
                  <a:txBody>
                    <a:bodyPr/>
                    <a:lstStyle/>
                    <a:p>
                      <a:r>
                        <a:rPr lang="en-US" sz="1600" dirty="0"/>
                        <a:t>Particulars</a:t>
                      </a:r>
                      <a:endParaRPr lang="LID4096" sz="1600" dirty="0"/>
                    </a:p>
                  </a:txBody>
                  <a:tcPr/>
                </a:tc>
                <a:tc>
                  <a:txBody>
                    <a:bodyPr/>
                    <a:lstStyle/>
                    <a:p>
                      <a:pPr algn="ctr"/>
                      <a:r>
                        <a:rPr lang="en-US" dirty="0"/>
                        <a:t>India</a:t>
                      </a:r>
                      <a:endParaRPr lang="LID4096" dirty="0"/>
                    </a:p>
                  </a:txBody>
                  <a:tcPr/>
                </a:tc>
                <a:tc>
                  <a:txBody>
                    <a:bodyPr/>
                    <a:lstStyle/>
                    <a:p>
                      <a:pPr algn="ctr"/>
                      <a:r>
                        <a:rPr lang="en-US" dirty="0" err="1"/>
                        <a:t>B’desh</a:t>
                      </a:r>
                      <a:endParaRPr lang="LID4096" dirty="0"/>
                    </a:p>
                  </a:txBody>
                  <a:tcPr/>
                </a:tc>
                <a:tc>
                  <a:txBody>
                    <a:bodyPr/>
                    <a:lstStyle/>
                    <a:p>
                      <a:pPr algn="ctr"/>
                      <a:r>
                        <a:rPr lang="en-US" dirty="0"/>
                        <a:t>Indonesia</a:t>
                      </a:r>
                      <a:endParaRPr lang="LID4096" dirty="0"/>
                    </a:p>
                  </a:txBody>
                  <a:tcPr/>
                </a:tc>
                <a:tc>
                  <a:txBody>
                    <a:bodyPr/>
                    <a:lstStyle/>
                    <a:p>
                      <a:pPr algn="ctr"/>
                      <a:r>
                        <a:rPr lang="en-US" dirty="0"/>
                        <a:t>Thailand</a:t>
                      </a:r>
                      <a:endParaRPr lang="LID4096" dirty="0"/>
                    </a:p>
                  </a:txBody>
                  <a:tcPr/>
                </a:tc>
                <a:tc>
                  <a:txBody>
                    <a:bodyPr/>
                    <a:lstStyle/>
                    <a:p>
                      <a:pPr algn="ctr"/>
                      <a:r>
                        <a:rPr lang="en-US" dirty="0"/>
                        <a:t>Malaysia</a:t>
                      </a:r>
                      <a:endParaRPr lang="LID4096" dirty="0"/>
                    </a:p>
                  </a:txBody>
                  <a:tcPr/>
                </a:tc>
                <a:tc>
                  <a:txBody>
                    <a:bodyPr/>
                    <a:lstStyle/>
                    <a:p>
                      <a:pPr algn="ctr"/>
                      <a:r>
                        <a:rPr lang="en-US" dirty="0"/>
                        <a:t>Fiji</a:t>
                      </a:r>
                      <a:endParaRPr lang="LID4096" dirty="0"/>
                    </a:p>
                  </a:txBody>
                  <a:tcPr/>
                </a:tc>
                <a:tc>
                  <a:txBody>
                    <a:bodyPr/>
                    <a:lstStyle/>
                    <a:p>
                      <a:pPr algn="ctr"/>
                      <a:r>
                        <a:rPr lang="en-US" dirty="0"/>
                        <a:t>Vietnam</a:t>
                      </a:r>
                      <a:endParaRPr lang="LID4096" dirty="0"/>
                    </a:p>
                  </a:txBody>
                  <a:tcPr/>
                </a:tc>
                <a:tc>
                  <a:txBody>
                    <a:bodyPr/>
                    <a:lstStyle/>
                    <a:p>
                      <a:pPr algn="ctr"/>
                      <a:r>
                        <a:rPr lang="en-US" sz="1600" dirty="0"/>
                        <a:t>Pakistan</a:t>
                      </a:r>
                      <a:endParaRPr lang="LID4096" sz="1600" dirty="0"/>
                    </a:p>
                  </a:txBody>
                  <a:tcPr/>
                </a:tc>
                <a:extLst>
                  <a:ext uri="{0D108BD9-81ED-4DB2-BD59-A6C34878D82A}">
                    <a16:rowId xmlns:a16="http://schemas.microsoft.com/office/drawing/2014/main" val="2366161648"/>
                  </a:ext>
                </a:extLst>
              </a:tr>
              <a:tr h="708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Outstanding mortgage portfolio (*)</a:t>
                      </a:r>
                      <a:endParaRPr lang="LID4096"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226,009.32 USD MN</a:t>
                      </a:r>
                      <a:endParaRPr lang="LID4096"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7,983.07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USD MN</a:t>
                      </a:r>
                      <a:endParaRPr lang="LID4096"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30,742.64 USD MN</a:t>
                      </a:r>
                      <a:endParaRPr lang="LID4096"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116,951.66 USD MN</a:t>
                      </a:r>
                      <a:endParaRPr lang="LID4096"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126,784.91 USD MN</a:t>
                      </a:r>
                      <a:endParaRPr lang="LID4096"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506.05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USD MN</a:t>
                      </a:r>
                      <a:endParaRPr lang="LID4096"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3,528.34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USD MN</a:t>
                      </a:r>
                      <a:endParaRPr lang="LID4096" sz="1400" dirty="0"/>
                    </a:p>
                  </a:txBody>
                  <a:tcPr/>
                </a:tc>
                <a:tc>
                  <a:txBody>
                    <a:bodyPr/>
                    <a:lstStyle/>
                    <a:p>
                      <a:r>
                        <a:rPr lang="en-US" sz="1400" b="0" i="0" kern="1200" dirty="0">
                          <a:solidFill>
                            <a:schemeClr val="dk1"/>
                          </a:solidFill>
                          <a:effectLst/>
                          <a:latin typeface="+mn-lt"/>
                          <a:ea typeface="+mn-ea"/>
                          <a:cs typeface="+mn-cs"/>
                        </a:rPr>
                        <a:t>691.68 </a:t>
                      </a:r>
                    </a:p>
                    <a:p>
                      <a:r>
                        <a:rPr lang="en-US" sz="1400" b="0" i="0" kern="1200">
                          <a:solidFill>
                            <a:schemeClr val="dk1"/>
                          </a:solidFill>
                          <a:effectLst/>
                          <a:latin typeface="+mn-lt"/>
                          <a:ea typeface="+mn-ea"/>
                          <a:cs typeface="+mn-cs"/>
                        </a:rPr>
                        <a:t>USD MN</a:t>
                      </a:r>
                      <a:endParaRPr lang="LID4096" sz="1400" dirty="0"/>
                    </a:p>
                  </a:txBody>
                  <a:tcPr/>
                </a:tc>
                <a:extLst>
                  <a:ext uri="{0D108BD9-81ED-4DB2-BD59-A6C34878D82A}">
                    <a16:rowId xmlns:a16="http://schemas.microsoft.com/office/drawing/2014/main" val="3704484222"/>
                  </a:ext>
                </a:extLst>
              </a:tr>
              <a:tr h="655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Mortgage to GDP ratio (*)</a:t>
                      </a:r>
                      <a:endParaRPr lang="LID4096" sz="1400" dirty="0"/>
                    </a:p>
                  </a:txBody>
                  <a:tcPr/>
                </a:tc>
                <a:tc>
                  <a:txBody>
                    <a:bodyPr/>
                    <a:lstStyle/>
                    <a:p>
                      <a:r>
                        <a:rPr lang="en-US" sz="1400" dirty="0"/>
                        <a:t>11%</a:t>
                      </a:r>
                      <a:endParaRPr lang="LID4096" sz="1400" dirty="0"/>
                    </a:p>
                  </a:txBody>
                  <a:tcPr/>
                </a:tc>
                <a:tc>
                  <a:txBody>
                    <a:bodyPr/>
                    <a:lstStyle/>
                    <a:p>
                      <a:r>
                        <a:rPr lang="en-US" sz="1400" dirty="0"/>
                        <a:t>1.17%</a:t>
                      </a:r>
                      <a:endParaRPr lang="LID4096" sz="1400" dirty="0"/>
                    </a:p>
                  </a:txBody>
                  <a:tcPr/>
                </a:tc>
                <a:tc>
                  <a:txBody>
                    <a:bodyPr/>
                    <a:lstStyle/>
                    <a:p>
                      <a:r>
                        <a:rPr lang="en-US" sz="1400" dirty="0"/>
                        <a:t>4.98%</a:t>
                      </a:r>
                      <a:endParaRPr lang="LID4096" sz="1400" dirty="0"/>
                    </a:p>
                  </a:txBody>
                  <a:tcPr/>
                </a:tc>
                <a:tc>
                  <a:txBody>
                    <a:bodyPr/>
                    <a:lstStyle/>
                    <a:p>
                      <a:r>
                        <a:rPr lang="en-US" sz="1400" dirty="0"/>
                        <a:t>86.9%</a:t>
                      </a:r>
                      <a:endParaRPr lang="LID4096" sz="1400" dirty="0"/>
                    </a:p>
                  </a:txBody>
                  <a:tcPr/>
                </a:tc>
                <a:tc>
                  <a:txBody>
                    <a:bodyPr/>
                    <a:lstStyle/>
                    <a:p>
                      <a:r>
                        <a:rPr lang="en-US" sz="1400" dirty="0"/>
                        <a:t>44.6%</a:t>
                      </a:r>
                      <a:endParaRPr lang="LID4096" sz="1400" dirty="0"/>
                    </a:p>
                  </a:txBody>
                  <a:tcPr/>
                </a:tc>
                <a:tc>
                  <a:txBody>
                    <a:bodyPr/>
                    <a:lstStyle/>
                    <a:p>
                      <a:r>
                        <a:rPr lang="en-US" sz="1400" dirty="0"/>
                        <a:t>NA</a:t>
                      </a:r>
                      <a:endParaRPr lang="LID4096" sz="1400" dirty="0"/>
                    </a:p>
                  </a:txBody>
                  <a:tcPr/>
                </a:tc>
                <a:tc>
                  <a:txBody>
                    <a:bodyPr/>
                    <a:lstStyle/>
                    <a:p>
                      <a:r>
                        <a:rPr lang="en-US" sz="1400" dirty="0"/>
                        <a:t>NA</a:t>
                      </a:r>
                      <a:endParaRPr lang="LID4096" sz="1400" dirty="0"/>
                    </a:p>
                  </a:txBody>
                  <a:tcPr/>
                </a:tc>
                <a:tc>
                  <a:txBody>
                    <a:bodyPr/>
                    <a:lstStyle/>
                    <a:p>
                      <a:r>
                        <a:rPr lang="en-US" sz="1400"/>
                        <a:t>0.39%</a:t>
                      </a:r>
                      <a:endParaRPr lang="LID4096" sz="1400" dirty="0"/>
                    </a:p>
                  </a:txBody>
                  <a:tcPr/>
                </a:tc>
                <a:extLst>
                  <a:ext uri="{0D108BD9-81ED-4DB2-BD59-A6C34878D82A}">
                    <a16:rowId xmlns:a16="http://schemas.microsoft.com/office/drawing/2014/main" val="2747573090"/>
                  </a:ext>
                </a:extLst>
              </a:tr>
              <a:tr h="4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Repo rate (#)</a:t>
                      </a:r>
                      <a:endParaRPr lang="LID4096" sz="1400" dirty="0"/>
                    </a:p>
                  </a:txBody>
                  <a:tcPr/>
                </a:tc>
                <a:tc>
                  <a:txBody>
                    <a:bodyPr/>
                    <a:lstStyle/>
                    <a:p>
                      <a:r>
                        <a:rPr lang="en-US" sz="1400" dirty="0"/>
                        <a:t>13.45%</a:t>
                      </a:r>
                      <a:endParaRPr lang="LID4096" sz="1400" dirty="0"/>
                    </a:p>
                  </a:txBody>
                  <a:tcPr/>
                </a:tc>
                <a:tc>
                  <a:txBody>
                    <a:bodyPr/>
                    <a:lstStyle/>
                    <a:p>
                      <a:r>
                        <a:rPr lang="en-US" sz="1400" dirty="0"/>
                        <a:t>9.36%</a:t>
                      </a:r>
                      <a:endParaRPr lang="LID4096" sz="1400" dirty="0"/>
                    </a:p>
                  </a:txBody>
                  <a:tcPr/>
                </a:tc>
                <a:tc>
                  <a:txBody>
                    <a:bodyPr/>
                    <a:lstStyle/>
                    <a:p>
                      <a:r>
                        <a:rPr lang="en-US" sz="1400" dirty="0"/>
                        <a:t>6.25%</a:t>
                      </a:r>
                      <a:endParaRPr lang="LID4096" sz="1400" dirty="0"/>
                    </a:p>
                  </a:txBody>
                  <a:tcPr/>
                </a:tc>
                <a:tc>
                  <a:txBody>
                    <a:bodyPr/>
                    <a:lstStyle/>
                    <a:p>
                      <a:r>
                        <a:rPr lang="en-US" sz="1400" dirty="0"/>
                        <a:t>2.5%</a:t>
                      </a:r>
                      <a:endParaRPr lang="LID4096" sz="1400" dirty="0"/>
                    </a:p>
                  </a:txBody>
                  <a:tcPr/>
                </a:tc>
                <a:tc>
                  <a:txBody>
                    <a:bodyPr/>
                    <a:lstStyle/>
                    <a:p>
                      <a:r>
                        <a:rPr lang="en-US" sz="1400" dirty="0"/>
                        <a:t>3%</a:t>
                      </a:r>
                      <a:endParaRPr lang="LID4096" sz="1400" dirty="0"/>
                    </a:p>
                  </a:txBody>
                  <a:tcPr/>
                </a:tc>
                <a:tc>
                  <a:txBody>
                    <a:bodyPr/>
                    <a:lstStyle/>
                    <a:p>
                      <a:r>
                        <a:rPr lang="en-US" sz="1400" dirty="0"/>
                        <a:t>3.95%</a:t>
                      </a:r>
                      <a:endParaRPr lang="LID4096" sz="1400" dirty="0"/>
                    </a:p>
                  </a:txBody>
                  <a:tcPr/>
                </a:tc>
                <a:tc>
                  <a:txBody>
                    <a:bodyPr/>
                    <a:lstStyle/>
                    <a:p>
                      <a:r>
                        <a:rPr lang="en-US" sz="1400" dirty="0"/>
                        <a:t>4.5%</a:t>
                      </a:r>
                      <a:endParaRPr lang="LID4096"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22%</a:t>
                      </a:r>
                      <a:endParaRPr lang="LID4096" sz="1400" dirty="0"/>
                    </a:p>
                  </a:txBody>
                  <a:tcPr/>
                </a:tc>
                <a:extLst>
                  <a:ext uri="{0D108BD9-81ED-4DB2-BD59-A6C34878D82A}">
                    <a16:rowId xmlns:a16="http://schemas.microsoft.com/office/drawing/2014/main" val="3687248102"/>
                  </a:ext>
                </a:extLst>
              </a:tr>
              <a:tr h="4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Population (#)</a:t>
                      </a:r>
                      <a:endParaRPr lang="LID4096" sz="1400" dirty="0"/>
                    </a:p>
                  </a:txBody>
                  <a:tcPr/>
                </a:tc>
                <a:tc>
                  <a:txBody>
                    <a:bodyPr/>
                    <a:lstStyle/>
                    <a:p>
                      <a:r>
                        <a:rPr lang="en-US" sz="1400" dirty="0"/>
                        <a:t>1,428 </a:t>
                      </a:r>
                      <a:r>
                        <a:rPr lang="en-US" sz="1400" dirty="0" err="1"/>
                        <a:t>mn</a:t>
                      </a:r>
                      <a:endParaRPr lang="LID4096" sz="1400" dirty="0"/>
                    </a:p>
                  </a:txBody>
                  <a:tcPr/>
                </a:tc>
                <a:tc>
                  <a:txBody>
                    <a:bodyPr/>
                    <a:lstStyle/>
                    <a:p>
                      <a:r>
                        <a:rPr lang="en-US" sz="1400" dirty="0"/>
                        <a:t>174 </a:t>
                      </a:r>
                      <a:r>
                        <a:rPr lang="en-US" sz="1400" dirty="0" err="1"/>
                        <a:t>mn</a:t>
                      </a:r>
                      <a:endParaRPr lang="LID4096" sz="1400" dirty="0"/>
                    </a:p>
                  </a:txBody>
                  <a:tcPr/>
                </a:tc>
                <a:tc>
                  <a:txBody>
                    <a:bodyPr/>
                    <a:lstStyle/>
                    <a:p>
                      <a:r>
                        <a:rPr lang="en-US" sz="1400" dirty="0"/>
                        <a:t>280 </a:t>
                      </a:r>
                      <a:r>
                        <a:rPr lang="en-US" sz="1400" dirty="0" err="1"/>
                        <a:t>mn</a:t>
                      </a:r>
                      <a:endParaRPr lang="LID4096" sz="1400" dirty="0"/>
                    </a:p>
                  </a:txBody>
                  <a:tcPr/>
                </a:tc>
                <a:tc>
                  <a:txBody>
                    <a:bodyPr/>
                    <a:lstStyle/>
                    <a:p>
                      <a:r>
                        <a:rPr lang="en-US" sz="1400" dirty="0"/>
                        <a:t>72 </a:t>
                      </a:r>
                      <a:r>
                        <a:rPr lang="en-US" sz="1400" dirty="0" err="1"/>
                        <a:t>mn</a:t>
                      </a:r>
                      <a:endParaRPr lang="LID4096" sz="1400" dirty="0"/>
                    </a:p>
                  </a:txBody>
                  <a:tcPr/>
                </a:tc>
                <a:tc>
                  <a:txBody>
                    <a:bodyPr/>
                    <a:lstStyle/>
                    <a:p>
                      <a:r>
                        <a:rPr lang="en-US" sz="1400" dirty="0"/>
                        <a:t>35 </a:t>
                      </a:r>
                      <a:r>
                        <a:rPr lang="en-US" sz="1400" dirty="0" err="1"/>
                        <a:t>mn</a:t>
                      </a:r>
                      <a:endParaRPr lang="LID4096" sz="1400" dirty="0"/>
                    </a:p>
                  </a:txBody>
                  <a:tcPr/>
                </a:tc>
                <a:tc>
                  <a:txBody>
                    <a:bodyPr/>
                    <a:lstStyle/>
                    <a:p>
                      <a:r>
                        <a:rPr lang="en-US" sz="1400" dirty="0"/>
                        <a:t>1 </a:t>
                      </a:r>
                      <a:r>
                        <a:rPr lang="en-US" sz="1400" dirty="0" err="1"/>
                        <a:t>mn</a:t>
                      </a:r>
                      <a:endParaRPr lang="LID4096" sz="1400" dirty="0"/>
                    </a:p>
                  </a:txBody>
                  <a:tcPr/>
                </a:tc>
                <a:tc>
                  <a:txBody>
                    <a:bodyPr/>
                    <a:lstStyle/>
                    <a:p>
                      <a:r>
                        <a:rPr lang="en-US" sz="1400" dirty="0"/>
                        <a:t>101 </a:t>
                      </a:r>
                      <a:r>
                        <a:rPr lang="en-US" sz="1400" dirty="0" err="1"/>
                        <a:t>mn</a:t>
                      </a:r>
                      <a:endParaRPr lang="LID4096"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244 </a:t>
                      </a:r>
                      <a:r>
                        <a:rPr lang="en-US" sz="1400" dirty="0" err="1"/>
                        <a:t>mn</a:t>
                      </a:r>
                      <a:endParaRPr lang="LID4096" sz="1400" dirty="0"/>
                    </a:p>
                  </a:txBody>
                  <a:tcPr/>
                </a:tc>
                <a:extLst>
                  <a:ext uri="{0D108BD9-81ED-4DB2-BD59-A6C34878D82A}">
                    <a16:rowId xmlns:a16="http://schemas.microsoft.com/office/drawing/2014/main" val="881535927"/>
                  </a:ext>
                </a:extLst>
              </a:tr>
              <a:tr h="4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GDP (nominal) (@)</a:t>
                      </a:r>
                      <a:endParaRPr lang="LID4096" sz="1400" dirty="0"/>
                    </a:p>
                  </a:txBody>
                  <a:tcPr/>
                </a:tc>
                <a:tc>
                  <a:txBody>
                    <a:bodyPr/>
                    <a:lstStyle/>
                    <a:p>
                      <a:r>
                        <a:rPr lang="en-US" sz="1400" dirty="0"/>
                        <a:t>$ 3,937 bn</a:t>
                      </a:r>
                    </a:p>
                  </a:txBody>
                  <a:tcPr/>
                </a:tc>
                <a:tc>
                  <a:txBody>
                    <a:bodyPr/>
                    <a:lstStyle/>
                    <a:p>
                      <a:r>
                        <a:rPr lang="en-US" sz="1400" dirty="0"/>
                        <a:t>$ 455 bn</a:t>
                      </a:r>
                    </a:p>
                  </a:txBody>
                  <a:tcPr/>
                </a:tc>
                <a:tc>
                  <a:txBody>
                    <a:bodyPr/>
                    <a:lstStyle/>
                    <a:p>
                      <a:r>
                        <a:rPr lang="en-US" sz="1400" dirty="0"/>
                        <a:t>$ 1,477 bn</a:t>
                      </a:r>
                    </a:p>
                  </a:txBody>
                  <a:tcPr/>
                </a:tc>
                <a:tc>
                  <a:txBody>
                    <a:bodyPr/>
                    <a:lstStyle/>
                    <a:p>
                      <a:r>
                        <a:rPr lang="en-US" sz="1400" dirty="0"/>
                        <a:t>$ 1,644 bn</a:t>
                      </a:r>
                    </a:p>
                  </a:txBody>
                  <a:tcPr/>
                </a:tc>
                <a:tc>
                  <a:txBody>
                    <a:bodyPr/>
                    <a:lstStyle/>
                    <a:p>
                      <a:r>
                        <a:rPr lang="en-US" sz="1400" dirty="0"/>
                        <a:t>$ 1,306 bn</a:t>
                      </a:r>
                    </a:p>
                  </a:txBody>
                  <a:tcPr/>
                </a:tc>
                <a:tc>
                  <a:txBody>
                    <a:bodyPr/>
                    <a:lstStyle/>
                    <a:p>
                      <a:r>
                        <a:rPr lang="en-US" sz="1400" dirty="0"/>
                        <a:t>--</a:t>
                      </a:r>
                    </a:p>
                  </a:txBody>
                  <a:tcPr/>
                </a:tc>
                <a:tc>
                  <a:txBody>
                    <a:bodyPr/>
                    <a:lstStyle/>
                    <a:p>
                      <a:r>
                        <a:rPr lang="en-US" sz="1400" dirty="0"/>
                        <a:t>$ 466 bn</a:t>
                      </a:r>
                    </a:p>
                  </a:txBody>
                  <a:tcPr/>
                </a:tc>
                <a:tc>
                  <a:txBody>
                    <a:bodyPr/>
                    <a:lstStyle/>
                    <a:p>
                      <a:r>
                        <a:rPr lang="en-US" sz="1400" dirty="0"/>
                        <a:t>$ 373 bn</a:t>
                      </a:r>
                    </a:p>
                  </a:txBody>
                  <a:tcPr/>
                </a:tc>
                <a:extLst>
                  <a:ext uri="{0D108BD9-81ED-4DB2-BD59-A6C34878D82A}">
                    <a16:rowId xmlns:a16="http://schemas.microsoft.com/office/drawing/2014/main" val="291032819"/>
                  </a:ext>
                </a:extLst>
              </a:tr>
              <a:tr h="4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GDP (per capita nominal) (@)</a:t>
                      </a:r>
                      <a:endParaRPr lang="LID4096" sz="1400" dirty="0"/>
                    </a:p>
                  </a:txBody>
                  <a:tcPr/>
                </a:tc>
                <a:tc>
                  <a:txBody>
                    <a:bodyPr/>
                    <a:lstStyle/>
                    <a:p>
                      <a:r>
                        <a:rPr lang="en-US" sz="1400" dirty="0"/>
                        <a:t>$ 2,731</a:t>
                      </a:r>
                    </a:p>
                  </a:txBody>
                  <a:tcPr/>
                </a:tc>
                <a:tc>
                  <a:txBody>
                    <a:bodyPr/>
                    <a:lstStyle/>
                    <a:p>
                      <a:r>
                        <a:rPr lang="en-US" sz="1400" dirty="0"/>
                        <a:t>$ 2,646</a:t>
                      </a:r>
                    </a:p>
                  </a:txBody>
                  <a:tcPr/>
                </a:tc>
                <a:tc>
                  <a:txBody>
                    <a:bodyPr/>
                    <a:lstStyle/>
                    <a:p>
                      <a:r>
                        <a:rPr lang="en-US" sz="1400" dirty="0"/>
                        <a:t>$ 5,271</a:t>
                      </a:r>
                    </a:p>
                  </a:txBody>
                  <a:tcPr/>
                </a:tc>
                <a:tc>
                  <a:txBody>
                    <a:bodyPr/>
                    <a:lstStyle/>
                    <a:p>
                      <a:r>
                        <a:rPr lang="en-US" sz="1400" dirty="0"/>
                        <a:t>$ 7,812</a:t>
                      </a:r>
                    </a:p>
                  </a:txBody>
                  <a:tcPr/>
                </a:tc>
                <a:tc>
                  <a:txBody>
                    <a:bodyPr/>
                    <a:lstStyle/>
                    <a:p>
                      <a:r>
                        <a:rPr lang="en-US" sz="1400" dirty="0"/>
                        <a:t>$ 13,315</a:t>
                      </a:r>
                    </a:p>
                  </a:txBody>
                  <a:tcPr/>
                </a:tc>
                <a:tc>
                  <a:txBody>
                    <a:bodyPr/>
                    <a:lstStyle/>
                    <a:p>
                      <a:r>
                        <a:rPr lang="en-US" sz="1400" dirty="0"/>
                        <a:t>--</a:t>
                      </a:r>
                    </a:p>
                  </a:txBody>
                  <a:tcPr/>
                </a:tc>
                <a:tc>
                  <a:txBody>
                    <a:bodyPr/>
                    <a:lstStyle/>
                    <a:p>
                      <a:r>
                        <a:rPr lang="en-US" sz="1400" dirty="0"/>
                        <a:t>$ 4,623</a:t>
                      </a:r>
                    </a:p>
                  </a:txBody>
                  <a:tcPr/>
                </a:tc>
                <a:tc>
                  <a:txBody>
                    <a:bodyPr/>
                    <a:lstStyle/>
                    <a:p>
                      <a:r>
                        <a:rPr lang="en-US" sz="1400" dirty="0"/>
                        <a:t>$ 1,579</a:t>
                      </a:r>
                    </a:p>
                  </a:txBody>
                  <a:tcPr/>
                </a:tc>
                <a:extLst>
                  <a:ext uri="{0D108BD9-81ED-4DB2-BD59-A6C34878D82A}">
                    <a16:rowId xmlns:a16="http://schemas.microsoft.com/office/drawing/2014/main" val="3081235499"/>
                  </a:ext>
                </a:extLst>
              </a:tr>
              <a:tr h="46901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Source: *-central banks, #- various, @- statisticstimes.com</a:t>
                      </a:r>
                      <a:endParaRPr lang="LID4096"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378243963"/>
                  </a:ext>
                </a:extLst>
              </a:tr>
            </a:tbl>
          </a:graphicData>
        </a:graphic>
      </p:graphicFrame>
    </p:spTree>
    <p:extLst>
      <p:ext uri="{BB962C8B-B14F-4D97-AF65-F5344CB8AC3E}">
        <p14:creationId xmlns:p14="http://schemas.microsoft.com/office/powerpoint/2010/main" val="55449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241B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solidFill>
                  <a:schemeClr val="bg1"/>
                </a:solidFill>
              </a:rPr>
              <a:t>Thailand</a:t>
            </a:r>
            <a:br>
              <a:rPr lang="en-US" dirty="0"/>
            </a:br>
            <a:r>
              <a:rPr lang="en-US" dirty="0"/>
              <a:t>Housing finance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199" y="1825623"/>
            <a:ext cx="10765221" cy="5032377"/>
          </a:xfrm>
        </p:spPr>
        <p:txBody>
          <a:bodyPr>
            <a:normAutofit fontScale="92500" lnSpcReduction="20000"/>
          </a:bodyPr>
          <a:lstStyle/>
          <a:p>
            <a:pPr marL="0" marR="0" indent="0">
              <a:lnSpc>
                <a:spcPct val="100000"/>
              </a:lnSpc>
              <a:spcBef>
                <a:spcPts val="0"/>
              </a:spcBef>
              <a:spcAft>
                <a:spcPts val="0"/>
              </a:spcAft>
              <a:buNone/>
            </a:pPr>
            <a:r>
              <a:rPr lang="en-US" sz="2400" dirty="0">
                <a:solidFill>
                  <a:srgbClr val="1F1F1F"/>
                </a:solidFill>
                <a:effectLst/>
                <a:latin typeface="Arial" panose="020B0604020202020204" pitchFamily="34" charset="0"/>
                <a:ea typeface="Times New Roman" panose="02020603050405020304" pitchFamily="18" charset="0"/>
              </a:rPr>
              <a:t>Thailand's housing finance regulatory system involves a combination of institutions:</a:t>
            </a:r>
          </a:p>
          <a:p>
            <a:pPr marL="0" marR="0" indent="0">
              <a:lnSpc>
                <a:spcPct val="100000"/>
              </a:lnSpc>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SzPts val="1000"/>
              <a:buFont typeface="Symbol" panose="05050102010706020507" pitchFamily="18" charset="2"/>
              <a:buChar char=""/>
              <a:tabLst>
                <a:tab pos="457200" algn="l"/>
                <a:tab pos="457200" algn="l"/>
              </a:tabLst>
            </a:pPr>
            <a:r>
              <a:rPr lang="en-US" sz="2400" b="1" dirty="0">
                <a:solidFill>
                  <a:srgbClr val="1F1F1F"/>
                </a:solidFill>
                <a:effectLst/>
                <a:latin typeface="Arial" panose="020B0604020202020204" pitchFamily="34" charset="0"/>
                <a:ea typeface="Times New Roman" panose="02020603050405020304" pitchFamily="18" charset="0"/>
              </a:rPr>
              <a:t>Bank of Thailand (BOT):</a:t>
            </a:r>
            <a:r>
              <a:rPr lang="en-US" sz="2400" dirty="0">
                <a:solidFill>
                  <a:srgbClr val="1F1F1F"/>
                </a:solidFill>
                <a:effectLst/>
                <a:latin typeface="Arial" panose="020B0604020202020204" pitchFamily="34" charset="0"/>
                <a:ea typeface="Times New Roman" panose="02020603050405020304" pitchFamily="18" charset="0"/>
              </a:rPr>
              <a:t> The central bank plays a key role.</a:t>
            </a:r>
            <a:r>
              <a:rPr lang="en-US" sz="2400" dirty="0">
                <a:effectLst/>
                <a:latin typeface="Times New Roman" panose="02020603050405020304" pitchFamily="18" charset="0"/>
                <a:ea typeface="Times New Roman" panose="02020603050405020304" pitchFamily="18" charset="0"/>
              </a:rPr>
              <a:t> It sets lending criteria for commercial banks, including loan-to-value (LTV) ratios and down payment requirements to ensure financial stability and prevent excessive borrowing. </a:t>
            </a:r>
          </a:p>
          <a:p>
            <a:pPr marL="342900" marR="0" lvl="0" indent="-342900">
              <a:lnSpc>
                <a:spcPct val="100000"/>
              </a:lnSpc>
              <a:spcBef>
                <a:spcPts val="0"/>
              </a:spcBef>
              <a:spcAft>
                <a:spcPts val="0"/>
              </a:spcAft>
              <a:buSzPts val="1000"/>
              <a:buFont typeface="Symbol" panose="05050102010706020507" pitchFamily="18" charset="2"/>
              <a:buChar char=""/>
              <a:tabLst>
                <a:tab pos="457200" algn="l"/>
                <a:tab pos="457200" algn="l"/>
              </a:tabLst>
            </a:pPr>
            <a:r>
              <a:rPr lang="en-US" sz="2400" b="1" dirty="0">
                <a:solidFill>
                  <a:srgbClr val="1F1F1F"/>
                </a:solidFill>
                <a:effectLst/>
                <a:latin typeface="Arial" panose="020B0604020202020204" pitchFamily="34" charset="0"/>
                <a:ea typeface="Times New Roman" panose="02020603050405020304" pitchFamily="18" charset="0"/>
              </a:rPr>
              <a:t>Ministry of Finance (MoF):</a:t>
            </a:r>
            <a:r>
              <a:rPr lang="en-US" sz="2400" dirty="0">
                <a:solidFill>
                  <a:srgbClr val="1F1F1F"/>
                </a:solidFill>
                <a:effectLst/>
                <a:latin typeface="Arial" panose="020B0604020202020204" pitchFamily="34" charset="0"/>
                <a:ea typeface="Times New Roman" panose="02020603050405020304" pitchFamily="18" charset="0"/>
              </a:rPr>
              <a:t> The MoF oversees the Government Housing Bank (GHB),</a:t>
            </a:r>
            <a:r>
              <a:rPr lang="en-US" sz="2400" dirty="0">
                <a:effectLst/>
                <a:latin typeface="Times New Roman" panose="02020603050405020304" pitchFamily="18" charset="0"/>
                <a:ea typeface="Times New Roman" panose="02020603050405020304" pitchFamily="18" charset="0"/>
              </a:rPr>
              <a:t> a state-owned enterprise that provides specialized housing loans, particularly for low- and middle-income earners.</a:t>
            </a:r>
          </a:p>
          <a:p>
            <a:pPr marL="342900" marR="0" lvl="0" indent="-342900">
              <a:lnSpc>
                <a:spcPct val="100000"/>
              </a:lnSpc>
              <a:spcBef>
                <a:spcPts val="0"/>
              </a:spcBef>
              <a:spcAft>
                <a:spcPts val="0"/>
              </a:spcAft>
              <a:buSzPts val="1000"/>
              <a:buFont typeface="Symbol" panose="05050102010706020507" pitchFamily="18" charset="2"/>
              <a:buChar char=""/>
              <a:tabLst>
                <a:tab pos="457200" algn="l"/>
                <a:tab pos="457200" algn="l"/>
              </a:tabLst>
            </a:pPr>
            <a:r>
              <a:rPr lang="en-US" sz="2400" b="1" dirty="0">
                <a:solidFill>
                  <a:srgbClr val="1F1F1F"/>
                </a:solidFill>
                <a:effectLst/>
                <a:latin typeface="Arial" panose="020B0604020202020204" pitchFamily="34" charset="0"/>
                <a:ea typeface="Times New Roman" panose="02020603050405020304" pitchFamily="18" charset="0"/>
              </a:rPr>
              <a:t>Government Housing Bank (GHB):</a:t>
            </a:r>
            <a:r>
              <a:rPr lang="en-US" sz="2400" dirty="0">
                <a:solidFill>
                  <a:srgbClr val="1F1F1F"/>
                </a:solidFill>
                <a:effectLst/>
                <a:latin typeface="Arial" panose="020B0604020202020204" pitchFamily="34" charset="0"/>
                <a:ea typeface="Times New Roman" panose="02020603050405020304" pitchFamily="18" charset="0"/>
              </a:rPr>
              <a:t> Established in 1953,</a:t>
            </a:r>
            <a:r>
              <a:rPr lang="en-US" sz="2400" dirty="0">
                <a:effectLst/>
                <a:latin typeface="Times New Roman" panose="02020603050405020304" pitchFamily="18" charset="0"/>
                <a:ea typeface="Times New Roman" panose="02020603050405020304" pitchFamily="18" charset="0"/>
              </a:rPr>
              <a:t> the GHB offers competitive interest rates and loan products aimed at making homeownership more accessible. It operates alongside commercial banks but caters to a specific segment.</a:t>
            </a:r>
          </a:p>
          <a:p>
            <a:pPr marL="342900" marR="0" lvl="0" indent="-342900">
              <a:lnSpc>
                <a:spcPct val="100000"/>
              </a:lnSpc>
              <a:spcBef>
                <a:spcPts val="0"/>
              </a:spcBef>
              <a:spcAft>
                <a:spcPts val="0"/>
              </a:spcAft>
              <a:buSzPts val="1000"/>
              <a:buFont typeface="Symbol" panose="05050102010706020507" pitchFamily="18" charset="2"/>
              <a:buChar char=""/>
              <a:tabLst>
                <a:tab pos="457200" algn="l"/>
                <a:tab pos="457200" algn="l"/>
              </a:tabLst>
            </a:pPr>
            <a:r>
              <a:rPr lang="en-US" sz="2400" b="1" dirty="0">
                <a:solidFill>
                  <a:srgbClr val="1F1F1F"/>
                </a:solidFill>
                <a:effectLst/>
                <a:latin typeface="Arial" panose="020B0604020202020204" pitchFamily="34" charset="0"/>
                <a:ea typeface="Times New Roman" panose="02020603050405020304" pitchFamily="18" charset="0"/>
              </a:rPr>
              <a:t>Secondary Mortgage Corporation (SMC):</a:t>
            </a:r>
            <a:r>
              <a:rPr lang="en-US" sz="2400" dirty="0">
                <a:solidFill>
                  <a:srgbClr val="1F1F1F"/>
                </a:solidFill>
                <a:effectLst/>
                <a:latin typeface="Arial" panose="020B0604020202020204" pitchFamily="34" charset="0"/>
                <a:ea typeface="Times New Roman" panose="02020603050405020304" pitchFamily="18" charset="0"/>
              </a:rPr>
              <a:t> This government-owned entity promotes a secondary mortgage market by purchasing mortgages from financial institutions,</a:t>
            </a:r>
            <a:r>
              <a:rPr lang="en-US" sz="2400" dirty="0">
                <a:effectLst/>
                <a:latin typeface="Times New Roman" panose="02020603050405020304" pitchFamily="18" charset="0"/>
                <a:ea typeface="Times New Roman" panose="02020603050405020304" pitchFamily="18" charset="0"/>
              </a:rPr>
              <a:t> which frees up capital for them to offer more loans.</a:t>
            </a:r>
          </a:p>
          <a:p>
            <a:pPr marL="0" marR="0" lvl="0" indent="0">
              <a:lnSpc>
                <a:spcPct val="100000"/>
              </a:lnSpc>
              <a:spcBef>
                <a:spcPts val="0"/>
              </a:spcBef>
              <a:spcAft>
                <a:spcPts val="0"/>
              </a:spcAft>
              <a:buSzPts val="1000"/>
              <a:buNone/>
              <a:tabLst>
                <a:tab pos="457200" algn="l"/>
              </a:tabLst>
            </a:pPr>
            <a:endParaRPr lang="en-US" sz="2400" dirty="0">
              <a:solidFill>
                <a:srgbClr val="1F1F1F"/>
              </a:solidFill>
              <a:effectLst/>
              <a:latin typeface="Arial" panose="020B0604020202020204" pitchFamily="34" charset="0"/>
              <a:ea typeface="Times New Roman" panose="02020603050405020304" pitchFamily="18" charset="0"/>
            </a:endParaRPr>
          </a:p>
          <a:p>
            <a:pPr marL="0" marR="0" lvl="0" indent="0">
              <a:lnSpc>
                <a:spcPct val="100000"/>
              </a:lnSpc>
              <a:spcBef>
                <a:spcPts val="0"/>
              </a:spcBef>
              <a:spcAft>
                <a:spcPts val="0"/>
              </a:spcAft>
              <a:buSzPts val="1000"/>
              <a:buNone/>
              <a:tabLst>
                <a:tab pos="457200" algn="l"/>
              </a:tabLst>
            </a:pPr>
            <a:r>
              <a:rPr lang="en-US" sz="2400" dirty="0">
                <a:solidFill>
                  <a:srgbClr val="1F1F1F"/>
                </a:solidFill>
                <a:effectLst/>
                <a:latin typeface="Arial" panose="020B0604020202020204" pitchFamily="34" charset="0"/>
                <a:ea typeface="Times New Roman" panose="02020603050405020304" pitchFamily="18" charset="0"/>
              </a:rPr>
              <a:t>This multi-institutional framework helps regulate the housing finance sector in Thailand,</a:t>
            </a:r>
            <a:r>
              <a:rPr lang="en-US" sz="2400" dirty="0">
                <a:effectLst/>
                <a:latin typeface="Times New Roman" panose="02020603050405020304" pitchFamily="18" charset="0"/>
                <a:ea typeface="Times New Roman" panose="02020603050405020304" pitchFamily="18" charset="0"/>
              </a:rPr>
              <a:t> balancing stability with promoting homeownership.</a:t>
            </a:r>
          </a:p>
        </p:txBody>
      </p:sp>
      <p:pic>
        <p:nvPicPr>
          <p:cNvPr id="5" name="Picture 4">
            <a:extLst>
              <a:ext uri="{FF2B5EF4-FFF2-40B4-BE49-F238E27FC236}">
                <a16:creationId xmlns:a16="http://schemas.microsoft.com/office/drawing/2014/main" id="{72731743-0801-F2A1-F947-159354DCC0F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3577999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rgbClr val="F8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38200" y="-163564"/>
            <a:ext cx="10515600" cy="1325563"/>
          </a:xfrm>
        </p:spPr>
        <p:txBody>
          <a:bodyPr>
            <a:normAutofit/>
          </a:bodyPr>
          <a:lstStyle/>
          <a:p>
            <a:pPr algn="ctr"/>
            <a:r>
              <a:rPr lang="en-US" sz="6000" b="1" dirty="0"/>
              <a:t>Malaysia</a:t>
            </a:r>
            <a:endParaRPr lang="LID4096" sz="6000" dirty="0"/>
          </a:p>
        </p:txBody>
      </p:sp>
      <p:pic>
        <p:nvPicPr>
          <p:cNvPr id="6146" name="Picture 2" descr="Malaysia Flag Waving, Malaysia Flag With Pole, Malaysia Flag Waving ...">
            <a:extLst>
              <a:ext uri="{FF2B5EF4-FFF2-40B4-BE49-F238E27FC236}">
                <a16:creationId xmlns:a16="http://schemas.microsoft.com/office/drawing/2014/main" id="{77DCD63E-D3D8-5496-1730-588B23736B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66" b="13867"/>
          <a:stretch/>
        </p:blipFill>
        <p:spPr bwMode="auto">
          <a:xfrm>
            <a:off x="2561229" y="1542197"/>
            <a:ext cx="7069541" cy="478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3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F8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t>Malaysia</a:t>
            </a:r>
            <a:br>
              <a:rPr lang="en-US" dirty="0"/>
            </a:br>
            <a:r>
              <a:rPr lang="en-US" dirty="0"/>
              <a:t>Housing and related data</a:t>
            </a:r>
            <a:endParaRPr lang="LID4096" dirty="0"/>
          </a:p>
        </p:txBody>
      </p:sp>
      <p:pic>
        <p:nvPicPr>
          <p:cNvPr id="5" name="Picture 6" descr="Free Portfolio Cliparts, Download Free Portfolio Cliparts png images ...">
            <a:extLst>
              <a:ext uri="{FF2B5EF4-FFF2-40B4-BE49-F238E27FC236}">
                <a16:creationId xmlns:a16="http://schemas.microsoft.com/office/drawing/2014/main" id="{DA5C5863-DDD1-3BF0-AEA6-C21E0124D6B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0000" y1="52008" x2="29688" y2="63862"/>
                        <a14:foregroundMark x1="29688" y1="63862" x2="31406" y2="71511"/>
                        <a14:foregroundMark x1="25625" y1="52008" x2="27031" y2="55641"/>
                      </a14:backgroundRemoval>
                    </a14:imgEffect>
                  </a14:imgLayer>
                </a14:imgProps>
              </a:ext>
              <a:ext uri="{28A0092B-C50C-407E-A947-70E740481C1C}">
                <a14:useLocalDpi xmlns:a14="http://schemas.microsoft.com/office/drawing/2010/main" val="0"/>
              </a:ext>
            </a:extLst>
          </a:blip>
          <a:srcRect l="14880" t="21029" r="14418" b="19596"/>
          <a:stretch/>
        </p:blipFill>
        <p:spPr bwMode="auto">
          <a:xfrm>
            <a:off x="9251145" y="18789"/>
            <a:ext cx="2940855" cy="20182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F22845D7-7D54-8E5D-2D90-D5D0B5411A85}"/>
              </a:ext>
            </a:extLst>
          </p:cNvPr>
          <p:cNvGraphicFramePr>
            <a:graphicFrameLocks/>
          </p:cNvGraphicFramePr>
          <p:nvPr>
            <p:extLst>
              <p:ext uri="{D42A27DB-BD31-4B8C-83A1-F6EECF244321}">
                <p14:modId xmlns:p14="http://schemas.microsoft.com/office/powerpoint/2010/main" val="611598248"/>
              </p:ext>
            </p:extLst>
          </p:nvPr>
        </p:nvGraphicFramePr>
        <p:xfrm>
          <a:off x="838200" y="1825625"/>
          <a:ext cx="10515597" cy="4759960"/>
        </p:xfrm>
        <a:graphic>
          <a:graphicData uri="http://schemas.openxmlformats.org/drawingml/2006/table">
            <a:tbl>
              <a:tblPr firstRow="1" bandRow="1">
                <a:tableStyleId>{5C22544A-7EE6-4342-B048-85BDC9FD1C3A}</a:tableStyleId>
              </a:tblPr>
              <a:tblGrid>
                <a:gridCol w="6130159">
                  <a:extLst>
                    <a:ext uri="{9D8B030D-6E8A-4147-A177-3AD203B41FA5}">
                      <a16:colId xmlns:a16="http://schemas.microsoft.com/office/drawing/2014/main" val="1377466431"/>
                    </a:ext>
                  </a:extLst>
                </a:gridCol>
                <a:gridCol w="2238703">
                  <a:extLst>
                    <a:ext uri="{9D8B030D-6E8A-4147-A177-3AD203B41FA5}">
                      <a16:colId xmlns:a16="http://schemas.microsoft.com/office/drawing/2014/main" val="1365913989"/>
                    </a:ext>
                  </a:extLst>
                </a:gridCol>
                <a:gridCol w="2146735">
                  <a:extLst>
                    <a:ext uri="{9D8B030D-6E8A-4147-A177-3AD203B41FA5}">
                      <a16:colId xmlns:a16="http://schemas.microsoft.com/office/drawing/2014/main" val="919604181"/>
                    </a:ext>
                  </a:extLst>
                </a:gridCol>
              </a:tblGrid>
              <a:tr h="370840">
                <a:tc>
                  <a:txBody>
                    <a:bodyPr/>
                    <a:lstStyle/>
                    <a:p>
                      <a:r>
                        <a:rPr lang="en-US" dirty="0"/>
                        <a:t>Particulars</a:t>
                      </a:r>
                      <a:endParaRPr lang="LID4096" dirty="0"/>
                    </a:p>
                  </a:txBody>
                  <a:tcPr/>
                </a:tc>
                <a:tc>
                  <a:txBody>
                    <a:bodyPr/>
                    <a:lstStyle/>
                    <a:p>
                      <a:r>
                        <a:rPr lang="en-US" dirty="0"/>
                        <a:t>Data</a:t>
                      </a:r>
                      <a:endParaRPr lang="LID4096" dirty="0"/>
                    </a:p>
                  </a:txBody>
                  <a:tcPr/>
                </a:tc>
                <a:tc>
                  <a:txBody>
                    <a:bodyPr/>
                    <a:lstStyle/>
                    <a:p>
                      <a:r>
                        <a:rPr lang="en-US" dirty="0"/>
                        <a:t>Year</a:t>
                      </a:r>
                      <a:endParaRPr lang="LID4096" dirty="0"/>
                    </a:p>
                  </a:txBody>
                  <a:tcPr/>
                </a:tc>
                <a:extLst>
                  <a:ext uri="{0D108BD9-81ED-4DB2-BD59-A6C34878D82A}">
                    <a16:rowId xmlns:a16="http://schemas.microsoft.com/office/drawing/2014/main" val="14175226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Total amount of home </a:t>
                      </a:r>
                      <a:r>
                        <a:rPr lang="en-US" sz="2400" b="1" i="0" kern="1200" dirty="0">
                          <a:solidFill>
                            <a:schemeClr val="tx1"/>
                          </a:solidFill>
                          <a:effectLst/>
                          <a:latin typeface="+mn-lt"/>
                          <a:ea typeface="+mn-ea"/>
                          <a:cs typeface="+mn-cs"/>
                        </a:rPr>
                        <a:t>mortgage loans outstanding</a:t>
                      </a:r>
                      <a:r>
                        <a:rPr lang="en-US" sz="2400" b="0" i="0" kern="1200" dirty="0">
                          <a:solidFill>
                            <a:schemeClr val="tx1"/>
                          </a:solidFill>
                          <a:effectLst/>
                          <a:latin typeface="+mn-lt"/>
                          <a:ea typeface="+mn-ea"/>
                          <a:cs typeface="+mn-cs"/>
                        </a:rPr>
                        <a:t> at the end of year in millions of USD</a:t>
                      </a:r>
                    </a:p>
                  </a:txBody>
                  <a:tcPr/>
                </a:tc>
                <a:tc>
                  <a:txBody>
                    <a:bodyPr/>
                    <a:lstStyle/>
                    <a:p>
                      <a:r>
                        <a:rPr lang="en-US" sz="2400" b="0" i="0" kern="1200" dirty="0">
                          <a:solidFill>
                            <a:schemeClr val="dk1"/>
                          </a:solidFill>
                          <a:effectLst/>
                          <a:latin typeface="+mn-lt"/>
                          <a:ea typeface="+mn-ea"/>
                          <a:cs typeface="+mn-cs"/>
                        </a:rPr>
                        <a:t>126,784.91 USD (millions)</a:t>
                      </a:r>
                      <a:endParaRPr lang="LID4096" sz="2400" dirty="0"/>
                    </a:p>
                  </a:txBody>
                  <a:tcPr/>
                </a:tc>
                <a:tc>
                  <a:txBody>
                    <a:bodyPr/>
                    <a:lstStyle/>
                    <a:p>
                      <a:r>
                        <a:rPr lang="en-US" sz="2400" b="0" i="0" kern="1200" dirty="0">
                          <a:solidFill>
                            <a:schemeClr val="dk1"/>
                          </a:solidFill>
                          <a:effectLst/>
                          <a:latin typeface="+mn-lt"/>
                          <a:ea typeface="+mn-ea"/>
                          <a:cs typeface="+mn-cs"/>
                        </a:rPr>
                        <a:t>2022</a:t>
                      </a:r>
                      <a:endParaRPr lang="LID4096" sz="2400" dirty="0"/>
                    </a:p>
                  </a:txBody>
                  <a:tcPr/>
                </a:tc>
                <a:extLst>
                  <a:ext uri="{0D108BD9-81ED-4DB2-BD59-A6C34878D82A}">
                    <a16:rowId xmlns:a16="http://schemas.microsoft.com/office/drawing/2014/main" val="3232659344"/>
                  </a:ext>
                </a:extLst>
              </a:tr>
              <a:tr h="370840">
                <a:tc>
                  <a:txBody>
                    <a:bodyPr/>
                    <a:lstStyle/>
                    <a:p>
                      <a:r>
                        <a:rPr lang="en-US" sz="2400" dirty="0"/>
                        <a:t>Mortgage to GDP ratio</a:t>
                      </a:r>
                      <a:endParaRPr lang="LID4096" sz="2400" dirty="0"/>
                    </a:p>
                  </a:txBody>
                  <a:tcPr/>
                </a:tc>
                <a:tc>
                  <a:txBody>
                    <a:bodyPr/>
                    <a:lstStyle/>
                    <a:p>
                      <a:r>
                        <a:rPr lang="en-US" sz="2400" b="0" i="0" kern="1200" dirty="0">
                          <a:solidFill>
                            <a:schemeClr val="dk1"/>
                          </a:solidFill>
                          <a:effectLst/>
                          <a:latin typeface="+mn-lt"/>
                          <a:ea typeface="+mn-ea"/>
                          <a:cs typeface="+mn-cs"/>
                        </a:rPr>
                        <a:t>44.6</a:t>
                      </a:r>
                      <a:r>
                        <a:rPr lang="en-PK" sz="2400" b="0" i="0" kern="1200" dirty="0">
                          <a:solidFill>
                            <a:schemeClr val="dk1"/>
                          </a:solidFill>
                          <a:effectLst/>
                          <a:latin typeface="+mn-lt"/>
                          <a:ea typeface="+mn-ea"/>
                          <a:cs typeface="+mn-cs"/>
                        </a:rPr>
                        <a:t>%</a:t>
                      </a:r>
                      <a:endParaRPr lang="LID4096" sz="2400" dirty="0"/>
                    </a:p>
                  </a:txBody>
                  <a:tcPr/>
                </a:tc>
                <a:tc>
                  <a:txBody>
                    <a:bodyPr/>
                    <a:lstStyle/>
                    <a:p>
                      <a:r>
                        <a:rPr lang="en-US" sz="2400" dirty="0"/>
                        <a:t>2022</a:t>
                      </a:r>
                      <a:endParaRPr lang="LID4096" sz="2400" dirty="0"/>
                    </a:p>
                  </a:txBody>
                  <a:tcPr/>
                </a:tc>
                <a:extLst>
                  <a:ext uri="{0D108BD9-81ED-4DB2-BD59-A6C34878D82A}">
                    <a16:rowId xmlns:a16="http://schemas.microsoft.com/office/drawing/2014/main" val="2977145977"/>
                  </a:ext>
                </a:extLst>
              </a:tr>
              <a:tr h="370840">
                <a:tc>
                  <a:txBody>
                    <a:bodyPr/>
                    <a:lstStyle/>
                    <a:p>
                      <a:r>
                        <a:rPr lang="en-US" sz="2400" b="0" i="0" kern="1200" dirty="0">
                          <a:solidFill>
                            <a:schemeClr val="dk1"/>
                          </a:solidFill>
                          <a:effectLst/>
                          <a:latin typeface="+mn-lt"/>
                          <a:ea typeface="+mn-ea"/>
                          <a:cs typeface="+mn-cs"/>
                        </a:rPr>
                        <a:t>Repo bank rate</a:t>
                      </a:r>
                      <a:endParaRPr lang="LID4096" sz="2400" dirty="0"/>
                    </a:p>
                  </a:txBody>
                  <a:tcPr/>
                </a:tc>
                <a:tc>
                  <a:txBody>
                    <a:bodyPr/>
                    <a:lstStyle/>
                    <a:p>
                      <a:r>
                        <a:rPr lang="en-PK" sz="2400" b="0" i="0" kern="1200" dirty="0">
                          <a:solidFill>
                            <a:schemeClr val="dk1"/>
                          </a:solidFill>
                          <a:effectLst/>
                          <a:latin typeface="+mn-lt"/>
                          <a:ea typeface="+mn-ea"/>
                          <a:cs typeface="+mn-cs"/>
                        </a:rPr>
                        <a:t>3.</a:t>
                      </a:r>
                      <a:r>
                        <a:rPr lang="en-US" sz="2400" b="0" i="0" kern="1200" dirty="0">
                          <a:solidFill>
                            <a:schemeClr val="dk1"/>
                          </a:solidFill>
                          <a:effectLst/>
                          <a:latin typeface="+mn-lt"/>
                          <a:ea typeface="+mn-ea"/>
                          <a:cs typeface="+mn-cs"/>
                        </a:rPr>
                        <a:t>00</a:t>
                      </a:r>
                      <a:r>
                        <a:rPr lang="en-PK" sz="2400" b="0" i="0" kern="1200" dirty="0">
                          <a:solidFill>
                            <a:schemeClr val="dk1"/>
                          </a:solidFill>
                          <a:effectLst/>
                          <a:latin typeface="+mn-lt"/>
                          <a:ea typeface="+mn-ea"/>
                          <a:cs typeface="+mn-cs"/>
                        </a:rPr>
                        <a:t>%</a:t>
                      </a:r>
                      <a:endParaRPr lang="LID4096" sz="24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3016735200"/>
                  </a:ext>
                </a:extLst>
              </a:tr>
              <a:tr h="370840">
                <a:tc>
                  <a:txBody>
                    <a:bodyPr/>
                    <a:lstStyle/>
                    <a:p>
                      <a:r>
                        <a:rPr lang="en-US" sz="2400" b="0" i="0" kern="1200" dirty="0">
                          <a:solidFill>
                            <a:schemeClr val="dk1"/>
                          </a:solidFill>
                          <a:effectLst/>
                          <a:latin typeface="+mn-lt"/>
                          <a:ea typeface="+mn-ea"/>
                          <a:cs typeface="+mn-cs"/>
                        </a:rPr>
                        <a:t>Country’s population</a:t>
                      </a:r>
                      <a:endParaRPr lang="LID4096" sz="2400" dirty="0"/>
                    </a:p>
                  </a:txBody>
                  <a:tcPr/>
                </a:tc>
                <a:tc>
                  <a:txBody>
                    <a:bodyPr/>
                    <a:lstStyle/>
                    <a:p>
                      <a:r>
                        <a:rPr lang="en-US" sz="2400" dirty="0"/>
                        <a:t>35 million</a:t>
                      </a:r>
                      <a:endParaRPr lang="LID4096" sz="24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2376884493"/>
                  </a:ext>
                </a:extLst>
              </a:tr>
              <a:tr h="370840">
                <a:tc>
                  <a:txBody>
                    <a:bodyPr/>
                    <a:lstStyle/>
                    <a:p>
                      <a:r>
                        <a:rPr lang="en-US" sz="2400" dirty="0"/>
                        <a:t>GDP (nominal)</a:t>
                      </a:r>
                      <a:endParaRPr lang="LID4096" sz="2400" dirty="0"/>
                    </a:p>
                  </a:txBody>
                  <a:tcPr/>
                </a:tc>
                <a:tc>
                  <a:txBody>
                    <a:bodyPr/>
                    <a:lstStyle/>
                    <a:p>
                      <a:r>
                        <a:rPr lang="en-US" sz="2400" dirty="0"/>
                        <a:t>$ 1,306 billion</a:t>
                      </a:r>
                      <a:endParaRPr lang="LID4096" sz="2400" dirty="0"/>
                    </a:p>
                  </a:txBody>
                  <a:tcPr/>
                </a:tc>
                <a:tc>
                  <a:txBody>
                    <a:bodyPr/>
                    <a:lstStyle/>
                    <a:p>
                      <a:r>
                        <a:rPr lang="en-US" sz="2400" dirty="0"/>
                        <a:t> “</a:t>
                      </a:r>
                      <a:endParaRPr lang="LID4096" sz="2400" dirty="0"/>
                    </a:p>
                  </a:txBody>
                  <a:tcPr/>
                </a:tc>
                <a:extLst>
                  <a:ext uri="{0D108BD9-81ED-4DB2-BD59-A6C34878D82A}">
                    <a16:rowId xmlns:a16="http://schemas.microsoft.com/office/drawing/2014/main" val="3851098607"/>
                  </a:ext>
                </a:extLst>
              </a:tr>
              <a:tr h="370840">
                <a:tc>
                  <a:txBody>
                    <a:bodyPr/>
                    <a:lstStyle/>
                    <a:p>
                      <a:r>
                        <a:rPr lang="en-US" sz="2400" dirty="0"/>
                        <a:t>GDP (per capita nominal)</a:t>
                      </a:r>
                      <a:endParaRPr lang="LID4096" sz="2400" dirty="0"/>
                    </a:p>
                  </a:txBody>
                  <a:tcPr/>
                </a:tc>
                <a:tc>
                  <a:txBody>
                    <a:bodyPr/>
                    <a:lstStyle/>
                    <a:p>
                      <a:r>
                        <a:rPr lang="en-US" sz="2400" dirty="0"/>
                        <a:t>$ 13,315</a:t>
                      </a:r>
                      <a:endParaRPr lang="LID4096" sz="2400" dirty="0"/>
                    </a:p>
                  </a:txBody>
                  <a:tcPr/>
                </a:tc>
                <a:tc>
                  <a:txBody>
                    <a:bodyPr/>
                    <a:lstStyle/>
                    <a:p>
                      <a:r>
                        <a:rPr lang="en-US" sz="2400" dirty="0"/>
                        <a:t> “</a:t>
                      </a:r>
                      <a:endParaRPr lang="LID4096" sz="2400" dirty="0"/>
                    </a:p>
                  </a:txBody>
                  <a:tcPr/>
                </a:tc>
                <a:extLst>
                  <a:ext uri="{0D108BD9-81ED-4DB2-BD59-A6C34878D82A}">
                    <a16:rowId xmlns:a16="http://schemas.microsoft.com/office/drawing/2014/main" val="4250953237"/>
                  </a:ext>
                </a:extLst>
              </a:tr>
              <a:tr h="370840">
                <a:tc>
                  <a:txBody>
                    <a:bodyPr/>
                    <a:lstStyle/>
                    <a:p>
                      <a:endParaRPr lang="LID4096" sz="2400" dirty="0"/>
                    </a:p>
                  </a:txBody>
                  <a:tcPr/>
                </a:tc>
                <a:tc>
                  <a:txBody>
                    <a:bodyPr/>
                    <a:lstStyle/>
                    <a:p>
                      <a:endParaRPr lang="LID4096" sz="2400" dirty="0"/>
                    </a:p>
                  </a:txBody>
                  <a:tcPr/>
                </a:tc>
                <a:tc>
                  <a:txBody>
                    <a:bodyPr/>
                    <a:lstStyle/>
                    <a:p>
                      <a:endParaRPr lang="LID4096" sz="2400" dirty="0"/>
                    </a:p>
                  </a:txBody>
                  <a:tcPr/>
                </a:tc>
                <a:extLst>
                  <a:ext uri="{0D108BD9-81ED-4DB2-BD59-A6C34878D82A}">
                    <a16:rowId xmlns:a16="http://schemas.microsoft.com/office/drawing/2014/main" val="3427363206"/>
                  </a:ext>
                </a:extLst>
              </a:tr>
              <a:tr h="370840">
                <a:tc gridSpan="3">
                  <a:txBody>
                    <a:bodyPr/>
                    <a:lstStyle/>
                    <a:p>
                      <a:r>
                        <a:rPr lang="en-US" sz="2400" dirty="0"/>
                        <a:t>Sources: central bank, </a:t>
                      </a:r>
                      <a:r>
                        <a:rPr lang="en-US" sz="2400" dirty="0" err="1"/>
                        <a:t>statisticaltimes</a:t>
                      </a:r>
                      <a:r>
                        <a:rPr lang="en-US" sz="2400" dirty="0"/>
                        <a:t> &amp; others</a:t>
                      </a:r>
                      <a:endParaRPr lang="LID4096" sz="2400" dirty="0"/>
                    </a:p>
                  </a:txBody>
                  <a:tcPr/>
                </a:tc>
                <a:tc hMerge="1">
                  <a:txBody>
                    <a:bodyPr/>
                    <a:lstStyle/>
                    <a:p>
                      <a:endParaRPr lang="LID4096" dirty="0"/>
                    </a:p>
                  </a:txBody>
                  <a:tcPr/>
                </a:tc>
                <a:tc hMerge="1">
                  <a:txBody>
                    <a:bodyPr/>
                    <a:lstStyle/>
                    <a:p>
                      <a:endParaRPr lang="LID4096" dirty="0"/>
                    </a:p>
                  </a:txBody>
                  <a:tcPr/>
                </a:tc>
                <a:extLst>
                  <a:ext uri="{0D108BD9-81ED-4DB2-BD59-A6C34878D82A}">
                    <a16:rowId xmlns:a16="http://schemas.microsoft.com/office/drawing/2014/main" val="3431389918"/>
                  </a:ext>
                </a:extLst>
              </a:tr>
            </a:tbl>
          </a:graphicData>
        </a:graphic>
      </p:graphicFrame>
    </p:spTree>
    <p:extLst>
      <p:ext uri="{BB962C8B-B14F-4D97-AF65-F5344CB8AC3E}">
        <p14:creationId xmlns:p14="http://schemas.microsoft.com/office/powerpoint/2010/main" val="236342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F8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t>Malaysia</a:t>
            </a:r>
            <a:br>
              <a:rPr lang="en-US" dirty="0"/>
            </a:br>
            <a:r>
              <a:rPr lang="en-US" dirty="0"/>
              <a:t>Housing sector in brief</a:t>
            </a:r>
            <a:endParaRPr lang="LID4096" dirty="0"/>
          </a:p>
        </p:txBody>
      </p:sp>
      <p:sp>
        <p:nvSpPr>
          <p:cNvPr id="3" name="Content Placeholder 2">
            <a:extLst>
              <a:ext uri="{FF2B5EF4-FFF2-40B4-BE49-F238E27FC236}">
                <a16:creationId xmlns:a16="http://schemas.microsoft.com/office/drawing/2014/main" id="{8D6ED918-D859-7C74-02D1-825C6E5573BD}"/>
              </a:ext>
            </a:extLst>
          </p:cNvPr>
          <p:cNvSpPr>
            <a:spLocks noGrp="1"/>
          </p:cNvSpPr>
          <p:nvPr>
            <p:ph idx="1"/>
          </p:nvPr>
        </p:nvSpPr>
        <p:spPr/>
        <p:txBody>
          <a:bodyPr/>
          <a:lstStyle/>
          <a:p>
            <a:pPr marL="0" marR="0" indent="0">
              <a:lnSpc>
                <a:spcPct val="100000"/>
              </a:lnSpc>
              <a:spcBef>
                <a:spcPts val="0"/>
              </a:spcBef>
              <a:spcAft>
                <a:spcPts val="0"/>
              </a:spcAft>
              <a:buNone/>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Malaysia's housing sector is a complex one with a government actively involved in promoting affordability. While the market shows signs of recovery, ensuring sufficient supply of affordable housing and addressing issues like abandoned projects remain key challenges.</a:t>
            </a:r>
            <a:endParaRPr lang="en-US" sz="1800" kern="100" dirty="0">
              <a:effectLst/>
              <a:latin typeface="Aptos" panose="02110004020202020204"/>
              <a:ea typeface="Aptos" panose="02110004020202020204"/>
              <a:cs typeface="Arial" panose="020B0604020202020204" pitchFamily="34" charset="0"/>
            </a:endParaRPr>
          </a:p>
          <a:p>
            <a:pPr marL="0" marR="0" indent="0">
              <a:lnSpc>
                <a:spcPct val="100000"/>
              </a:lnSpc>
              <a:spcBef>
                <a:spcPts val="0"/>
              </a:spcBef>
              <a:spcAft>
                <a:spcPts val="0"/>
              </a:spcAft>
              <a:buNone/>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Here's a quick look at Malaysia's housing sector today in 2024:</a:t>
            </a:r>
            <a:endParaRPr lang="en-US" sz="1800" kern="100" dirty="0">
              <a:effectLst/>
              <a:latin typeface="Aptos" panose="02110004020202020204"/>
              <a:ea typeface="Aptos" panose="02110004020202020204"/>
              <a:cs typeface="Arial" panose="020B0604020202020204" pitchFamily="34" charset="0"/>
            </a:endParaRPr>
          </a:p>
          <a:p>
            <a:pPr marL="342900" marR="0" lvl="0" indent="-342900">
              <a:lnSpc>
                <a:spcPts val="2100"/>
              </a:lnSpc>
              <a:spcBef>
                <a:spcPts val="0"/>
              </a:spcBef>
              <a:spcAft>
                <a:spcPts val="0"/>
              </a:spcAft>
              <a:buFont typeface="Symbol" panose="05050102010706020507" pitchFamily="18" charset="2"/>
              <a:buChar char=""/>
            </a:pPr>
            <a:r>
              <a:rPr lang="en-US" sz="1800" b="1" kern="0" dirty="0">
                <a:solidFill>
                  <a:srgbClr val="1F1F1F"/>
                </a:solidFill>
                <a:effectLst/>
                <a:latin typeface="Arial" panose="020B0604020202020204" pitchFamily="34" charset="0"/>
                <a:ea typeface="Times New Roman" panose="02020603050405020304" pitchFamily="18" charset="0"/>
                <a:cs typeface="Symbol" panose="05050102010706020507" pitchFamily="18" charset="2"/>
              </a:rPr>
              <a:t>Government Focus:</a:t>
            </a:r>
            <a:endParaRPr lang="en-US" sz="1800" kern="100" dirty="0">
              <a:effectLst/>
              <a:latin typeface="Aptos" panose="02110004020202020204"/>
              <a:ea typeface="Aptos" panose="02110004020202020204"/>
              <a:cs typeface="Symbol" panose="05050102010706020507" pitchFamily="18" charset="2"/>
            </a:endParaRPr>
          </a:p>
          <a:p>
            <a:pPr marL="685800" marR="0" lvl="0" indent="-342900">
              <a:lnSpc>
                <a:spcPts val="2100"/>
              </a:lnSpc>
              <a:spcBef>
                <a:spcPts val="0"/>
              </a:spcBef>
              <a:spcAft>
                <a:spcPts val="0"/>
              </a:spcAft>
              <a:buFont typeface="Arial" panose="020B0604020202020204" pitchFamily="34" charset="0"/>
              <a:buChar char="-"/>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Catering to housing needs of people:</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The Government is people’s housing need. So, initiates programmes like People's Housing Programme (PPR) and </a:t>
            </a:r>
            <a:r>
              <a:rPr lang="en-US" sz="1800" kern="0" dirty="0" err="1">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Rumah</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err="1">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Mesra</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Rakyat (RMR) for low-income earners.</a:t>
            </a:r>
            <a:endParaRPr lang="en-US" sz="1800" kern="100" dirty="0">
              <a:effectLst/>
              <a:latin typeface="Aptos" panose="02110004020202020204"/>
              <a:ea typeface="Aptos" panose="02110004020202020204"/>
              <a:cs typeface="Times New Roman" panose="02020603050405020304" pitchFamily="18" charset="0"/>
            </a:endParaRPr>
          </a:p>
          <a:p>
            <a:pPr marL="685800" marR="0" lvl="0" indent="-342900">
              <a:lnSpc>
                <a:spcPts val="2100"/>
              </a:lnSpc>
              <a:spcBef>
                <a:spcPts val="0"/>
              </a:spcBef>
              <a:spcAft>
                <a:spcPts val="0"/>
              </a:spcAft>
              <a:buFont typeface="Arial" panose="020B0604020202020204" pitchFamily="34" charset="0"/>
              <a:buChar char="-"/>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Focus on affordability:</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The government prioritizes initiatives to make homeownership accessible, particularly for younger generations.</a:t>
            </a:r>
            <a:endParaRPr lang="en-US" sz="1800" kern="100" dirty="0">
              <a:effectLst/>
              <a:latin typeface="Aptos" panose="02110004020202020204"/>
              <a:ea typeface="Aptos" panose="02110004020202020204"/>
              <a:cs typeface="Times New Roman" panose="02020603050405020304" pitchFamily="18" charset="0"/>
            </a:endParaRPr>
          </a:p>
          <a:p>
            <a:pPr marL="342900" marR="0" lvl="0" indent="-342900">
              <a:lnSpc>
                <a:spcPts val="2100"/>
              </a:lnSpc>
              <a:spcBef>
                <a:spcPts val="0"/>
              </a:spcBef>
              <a:spcAft>
                <a:spcPts val="0"/>
              </a:spcAft>
              <a:buFont typeface="Symbol" panose="05050102010706020507" pitchFamily="18" charset="2"/>
              <a:buChar char=""/>
            </a:pPr>
            <a:r>
              <a:rPr lang="en-US" sz="1800" b="1" kern="0" dirty="0">
                <a:solidFill>
                  <a:srgbClr val="1F1F1F"/>
                </a:solidFill>
                <a:effectLst/>
                <a:latin typeface="Arial" panose="020B0604020202020204" pitchFamily="34" charset="0"/>
                <a:ea typeface="Times New Roman" panose="02020603050405020304" pitchFamily="18" charset="0"/>
                <a:cs typeface="Symbol" panose="05050102010706020507" pitchFamily="18" charset="2"/>
              </a:rPr>
              <a:t>Challenges:</a:t>
            </a:r>
            <a:endParaRPr lang="en-US" sz="1800" kern="100" dirty="0">
              <a:effectLst/>
              <a:latin typeface="Aptos" panose="02110004020202020204"/>
              <a:ea typeface="Aptos" panose="02110004020202020204"/>
              <a:cs typeface="Symbol" panose="05050102010706020507" pitchFamily="18" charset="2"/>
            </a:endParaRPr>
          </a:p>
          <a:p>
            <a:pPr marL="685800" marR="0" lvl="0" indent="-342900">
              <a:lnSpc>
                <a:spcPts val="2100"/>
              </a:lnSpc>
              <a:spcBef>
                <a:spcPts val="0"/>
              </a:spcBef>
              <a:spcAft>
                <a:spcPts val="0"/>
              </a:spcAft>
              <a:buFont typeface="Arial" panose="020B0604020202020204" pitchFamily="34" charset="0"/>
              <a:buChar char="-"/>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Supply-Demand Mismatch:</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Despite government efforts, there's a lingering mismatch between supply and demand, particularly for affordable housing.</a:t>
            </a:r>
            <a:endParaRPr lang="en-US" sz="1800" kern="100" dirty="0">
              <a:effectLst/>
              <a:latin typeface="Aptos" panose="02110004020202020204"/>
              <a:ea typeface="Aptos" panose="02110004020202020204"/>
              <a:cs typeface="Times New Roman" panose="02020603050405020304" pitchFamily="18" charset="0"/>
            </a:endParaRPr>
          </a:p>
          <a:p>
            <a:pPr marL="685800" marR="0" lvl="0" indent="-342900">
              <a:lnSpc>
                <a:spcPts val="2100"/>
              </a:lnSpc>
              <a:spcBef>
                <a:spcPts val="0"/>
              </a:spcBef>
              <a:spcAft>
                <a:spcPts val="0"/>
              </a:spcAft>
              <a:buFont typeface="Arial" panose="020B0604020202020204" pitchFamily="34" charset="0"/>
              <a:buChar char="-"/>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Abandoned Projects:</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A few instances of abandoned housing projects raise concerns about developer reliability and project completion timelines.</a:t>
            </a:r>
            <a:endParaRPr lang="en-US" sz="1800" kern="100" dirty="0">
              <a:effectLst/>
              <a:latin typeface="Aptos" panose="02110004020202020204"/>
              <a:ea typeface="Aptos" panose="02110004020202020204"/>
              <a:cs typeface="Times New Roman" panose="02020603050405020304" pitchFamily="18" charset="0"/>
            </a:endParaRPr>
          </a:p>
          <a:p>
            <a:endParaRPr lang="LID4096" dirty="0"/>
          </a:p>
        </p:txBody>
      </p:sp>
      <p:pic>
        <p:nvPicPr>
          <p:cNvPr id="5" name="Picture 4" descr="Home clipart housing, Home housing Transparent FREE for download on ...">
            <a:extLst>
              <a:ext uri="{FF2B5EF4-FFF2-40B4-BE49-F238E27FC236}">
                <a16:creationId xmlns:a16="http://schemas.microsoft.com/office/drawing/2014/main" id="{FB7E7799-0401-5C0F-4571-99D0A04C9D5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14" b="89931" l="10000" r="90000">
                        <a14:foregroundMark x1="86364" y1="39724" x2="86364" y2="39724"/>
                        <a14:foregroundMark x1="75795" y1="14621" x2="75795" y2="14621"/>
                        <a14:foregroundMark x1="72614" y1="8414" x2="82955" y2="25103"/>
                      </a14:backgroundRemoval>
                    </a14:imgEffect>
                  </a14:imgLayer>
                </a14:imgProps>
              </a:ext>
              <a:ext uri="{28A0092B-C50C-407E-A947-70E740481C1C}">
                <a14:useLocalDpi xmlns:a14="http://schemas.microsoft.com/office/drawing/2010/main" val="0"/>
              </a:ext>
            </a:extLst>
          </a:blip>
          <a:srcRect l="5955" t="5324" r="6010" b="10647"/>
          <a:stretch/>
        </p:blipFill>
        <p:spPr bwMode="auto">
          <a:xfrm>
            <a:off x="9830937" y="99646"/>
            <a:ext cx="2361063" cy="1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6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F8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t>Malaysia</a:t>
            </a:r>
            <a:br>
              <a:rPr lang="en-US" dirty="0"/>
            </a:br>
            <a:r>
              <a:rPr lang="en-US" dirty="0"/>
              <a:t>Housing finance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825625"/>
            <a:ext cx="10515600" cy="4667250"/>
          </a:xfrm>
        </p:spPr>
        <p:txBody>
          <a:bodyPr>
            <a:normAutofit fontScale="92500" lnSpcReduction="10000"/>
          </a:bodyPr>
          <a:lstStyle/>
          <a:p>
            <a:pPr marL="0" marR="0" indent="0">
              <a:lnSpc>
                <a:spcPct val="100000"/>
              </a:lnSpc>
              <a:spcBef>
                <a:spcPts val="0"/>
              </a:spcBef>
              <a:spcAft>
                <a:spcPts val="0"/>
              </a:spcAft>
              <a:buNone/>
            </a:pPr>
            <a:r>
              <a:rPr lang="en-US" sz="24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Malaysia's housing finance regulatory system centers around the </a:t>
            </a:r>
            <a:r>
              <a:rPr lang="en-US" sz="24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Central Bank of Malaysia </a:t>
            </a:r>
            <a:r>
              <a:rPr lang="en-US" sz="24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t>
            </a:r>
            <a:r>
              <a:rPr lang="en-US" sz="1600" i="0" dirty="0">
                <a:solidFill>
                  <a:srgbClr val="71777D"/>
                </a:solidFill>
                <a:effectLst/>
                <a:highlight>
                  <a:srgbClr val="FFFFFF"/>
                </a:highlight>
                <a:latin typeface="Roboto"/>
              </a:rPr>
              <a:t>Bank Negara Malaysia - </a:t>
            </a:r>
            <a:r>
              <a:rPr lang="en-US" sz="24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BNM), with key players contributing to a robust framework. Here's a breakdown:</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0"/>
              </a:spcBef>
              <a:spcAft>
                <a:spcPts val="0"/>
              </a:spcAft>
              <a:buSzPts val="1000"/>
              <a:buFont typeface="Symbol" panose="05050102010706020507" pitchFamily="18" charset="2"/>
              <a:buChar char=""/>
              <a:tabLst>
                <a:tab pos="457200" algn="l"/>
              </a:tabLst>
            </a:pPr>
            <a:r>
              <a:rPr lang="en-US" sz="24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Central Bank of Malaysia (BNM):</a:t>
            </a:r>
            <a:r>
              <a:rPr lang="en-US" sz="24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As the primary regulator, BNM oversees the entire housing finance system. They implement crucial measures like:</a:t>
            </a:r>
            <a:endParaRPr lang="en-US" sz="24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0000"/>
              </a:lnSpc>
              <a:spcBef>
                <a:spcPts val="0"/>
              </a:spcBef>
              <a:spcAft>
                <a:spcPts val="0"/>
              </a:spcAft>
              <a:buSzPts val="1000"/>
              <a:buFont typeface="Courier New" panose="02070309020205020404" pitchFamily="49" charset="0"/>
              <a:buChar char="o"/>
              <a:tabLst>
                <a:tab pos="914400" algn="l"/>
              </a:tabLst>
            </a:pPr>
            <a:r>
              <a:rPr lang="en-US"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Risk Management and Governance</a:t>
            </a:r>
            <a:endParaRPr lang="en-US"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0000"/>
              </a:lnSpc>
              <a:spcBef>
                <a:spcPts val="0"/>
              </a:spcBef>
              <a:spcAft>
                <a:spcPts val="0"/>
              </a:spcAft>
              <a:buSzPts val="1000"/>
              <a:buFont typeface="Courier New" panose="02070309020205020404" pitchFamily="49" charset="0"/>
              <a:buChar char="o"/>
              <a:tabLst>
                <a:tab pos="914400" algn="l"/>
              </a:tabLst>
            </a:pPr>
            <a:r>
              <a:rPr lang="en-US"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Lending Guidelines</a:t>
            </a:r>
            <a:endParaRPr lang="en-US"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0000"/>
              </a:lnSpc>
              <a:spcBef>
                <a:spcPts val="0"/>
              </a:spcBef>
              <a:spcAft>
                <a:spcPts val="0"/>
              </a:spcAft>
              <a:buSzPts val="1000"/>
              <a:buFont typeface="Courier New" panose="02070309020205020404" pitchFamily="49" charset="0"/>
              <a:buChar char="o"/>
              <a:tabLst>
                <a:tab pos="914400" algn="l"/>
              </a:tabLst>
            </a:pPr>
            <a:r>
              <a:rPr lang="en-US"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Priority Sector Lending</a:t>
            </a:r>
            <a:endParaRPr lang="en-US"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0"/>
              </a:spcBef>
              <a:spcAft>
                <a:spcPts val="0"/>
              </a:spcAft>
              <a:buSzPts val="1000"/>
              <a:buFont typeface="Symbol" panose="05050102010706020507" pitchFamily="18" charset="2"/>
              <a:buChar char=""/>
              <a:tabLst>
                <a:tab pos="457200" algn="l"/>
              </a:tabLst>
            </a:pPr>
            <a:r>
              <a:rPr lang="en-US" sz="24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Secondary Mortgage Market:</a:t>
            </a:r>
            <a:r>
              <a:rPr lang="en-US" sz="24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kern="0" dirty="0" err="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Cagamas</a:t>
            </a:r>
            <a:r>
              <a:rPr lang="en-US" sz="24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kern="0" dirty="0" err="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Berhad</a:t>
            </a:r>
            <a:r>
              <a:rPr lang="en-US" sz="24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 national mortgage corporation, plays a crucial role. It purchases mortgages from financial institutions, freeing up capital for them to provide more housing loans. This promotes liquidity and stability in the system.</a:t>
            </a:r>
            <a:endParaRPr lang="en-US" sz="2400"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0000"/>
              </a:lnSpc>
              <a:spcBef>
                <a:spcPts val="0"/>
              </a:spcBef>
              <a:spcAft>
                <a:spcPts val="0"/>
              </a:spcAft>
              <a:buNone/>
            </a:pPr>
            <a:r>
              <a:rPr lang="en-US" sz="24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This interplay between BNM's regulations, government initiatives, and the secondary mortgage market helps ensure a balanced and sustainable housing finance system in Malaysia.</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E015D92-54E4-1F2B-D54E-B0671D8B06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156012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F8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t>Malaysia</a:t>
            </a:r>
            <a:br>
              <a:rPr lang="en-US" dirty="0"/>
            </a:br>
            <a:r>
              <a:rPr lang="en-US" dirty="0"/>
              <a:t>Housing market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825625"/>
            <a:ext cx="10515600" cy="4970370"/>
          </a:xfrm>
        </p:spPr>
        <p:txBody>
          <a:bodyPr>
            <a:normAutofit/>
          </a:bodyPr>
          <a:lstStyle/>
          <a:p>
            <a:pPr marL="0" marR="0" indent="0">
              <a:lnSpc>
                <a:spcPct val="100000"/>
              </a:lnSpc>
              <a:spcBef>
                <a:spcPts val="0"/>
              </a:spcBef>
              <a:spcAft>
                <a:spcPts val="0"/>
              </a:spcAft>
              <a:buNone/>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Housing market regulation in Malaysia is a complex system with various stakeholders involved. Here's a breakdown of the key aspects: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2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Government Regulations: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36600"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Land Ownership</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736600"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Real Property Gains Tax (RPGT)</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736600"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Central Bank of Malaysia (BNM)</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736600"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Macroprudential Measures</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736600"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Board of Valuers, Estate Agents and Property Consultants (BOVAEAP)</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2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Market Forces: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Supply and Demand</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Foreign Ownership</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2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Challenges in regulations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Balancing Affordability and Growth</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Effectiveness of Regulations</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ct val="100000"/>
              </a:lnSpc>
              <a:spcBef>
                <a:spcPts val="0"/>
              </a:spcBef>
              <a:spcAft>
                <a:spcPts val="0"/>
              </a:spcAft>
              <a:buFont typeface="Calibri" panose="020F0502020204030204" pitchFamily="34" charset="0"/>
              <a:buChar char="-"/>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Over-Regulation vs. Free Market</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046D4371-6455-0A84-A541-1956D3AB354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2602386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rgbClr val="2244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38200" y="-109728"/>
            <a:ext cx="10515600" cy="1325563"/>
          </a:xfrm>
        </p:spPr>
        <p:txBody>
          <a:bodyPr>
            <a:normAutofit/>
          </a:bodyPr>
          <a:lstStyle/>
          <a:p>
            <a:pPr algn="ctr"/>
            <a:r>
              <a:rPr lang="en-US" sz="6000" b="1" dirty="0">
                <a:solidFill>
                  <a:schemeClr val="bg1"/>
                </a:solidFill>
              </a:rPr>
              <a:t>Fiji</a:t>
            </a:r>
            <a:endParaRPr lang="LID4096" sz="6000" dirty="0">
              <a:solidFill>
                <a:schemeClr val="bg1"/>
              </a:solidFill>
            </a:endParaRPr>
          </a:p>
        </p:txBody>
      </p:sp>
      <p:pic>
        <p:nvPicPr>
          <p:cNvPr id="7170" name="Picture 2" descr="Fiji Waving flag Realistic Transparent Background 15309679 PNG">
            <a:extLst>
              <a:ext uri="{FF2B5EF4-FFF2-40B4-BE49-F238E27FC236}">
                <a16:creationId xmlns:a16="http://schemas.microsoft.com/office/drawing/2014/main" id="{9068BDCC-8593-DE42-7BC6-63D9438265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4" t="6933" r="11752" b="6926"/>
          <a:stretch/>
        </p:blipFill>
        <p:spPr bwMode="auto">
          <a:xfrm>
            <a:off x="2265528" y="1591056"/>
            <a:ext cx="700130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3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2244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solidFill>
                  <a:schemeClr val="bg1"/>
                </a:solidFill>
              </a:rPr>
              <a:t>Fiji</a:t>
            </a:r>
            <a:br>
              <a:rPr lang="en-US" dirty="0"/>
            </a:br>
            <a:r>
              <a:rPr lang="en-US" dirty="0"/>
              <a:t>Housing and related data</a:t>
            </a:r>
            <a:endParaRPr lang="LID4096" dirty="0"/>
          </a:p>
        </p:txBody>
      </p:sp>
      <p:pic>
        <p:nvPicPr>
          <p:cNvPr id="5" name="Picture 6" descr="Free Portfolio Cliparts, Download Free Portfolio Cliparts png images ...">
            <a:extLst>
              <a:ext uri="{FF2B5EF4-FFF2-40B4-BE49-F238E27FC236}">
                <a16:creationId xmlns:a16="http://schemas.microsoft.com/office/drawing/2014/main" id="{456E1CD0-8A06-5A4C-0F50-68EF0E75FF1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0000" y1="52008" x2="29688" y2="63862"/>
                        <a14:foregroundMark x1="29688" y1="63862" x2="31406" y2="71511"/>
                        <a14:foregroundMark x1="25625" y1="52008" x2="27031" y2="55641"/>
                      </a14:backgroundRemoval>
                    </a14:imgEffect>
                  </a14:imgLayer>
                </a14:imgProps>
              </a:ext>
              <a:ext uri="{28A0092B-C50C-407E-A947-70E740481C1C}">
                <a14:useLocalDpi xmlns:a14="http://schemas.microsoft.com/office/drawing/2010/main" val="0"/>
              </a:ext>
            </a:extLst>
          </a:blip>
          <a:srcRect l="14880" t="21029" r="14418" b="19596"/>
          <a:stretch/>
        </p:blipFill>
        <p:spPr bwMode="auto">
          <a:xfrm>
            <a:off x="9251145" y="18789"/>
            <a:ext cx="2940855" cy="20182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7693C32C-CD67-9502-B6C4-0A824C9F1F87}"/>
              </a:ext>
            </a:extLst>
          </p:cNvPr>
          <p:cNvGraphicFramePr>
            <a:graphicFrameLocks/>
          </p:cNvGraphicFramePr>
          <p:nvPr>
            <p:extLst>
              <p:ext uri="{D42A27DB-BD31-4B8C-83A1-F6EECF244321}">
                <p14:modId xmlns:p14="http://schemas.microsoft.com/office/powerpoint/2010/main" val="1515213168"/>
              </p:ext>
            </p:extLst>
          </p:nvPr>
        </p:nvGraphicFramePr>
        <p:xfrm>
          <a:off x="838200" y="1825624"/>
          <a:ext cx="10515597" cy="4890488"/>
        </p:xfrm>
        <a:graphic>
          <a:graphicData uri="http://schemas.openxmlformats.org/drawingml/2006/table">
            <a:tbl>
              <a:tblPr firstRow="1" bandRow="1">
                <a:tableStyleId>{5C22544A-7EE6-4342-B048-85BDC9FD1C3A}</a:tableStyleId>
              </a:tblPr>
              <a:tblGrid>
                <a:gridCol w="6429703">
                  <a:extLst>
                    <a:ext uri="{9D8B030D-6E8A-4147-A177-3AD203B41FA5}">
                      <a16:colId xmlns:a16="http://schemas.microsoft.com/office/drawing/2014/main" val="1377466431"/>
                    </a:ext>
                  </a:extLst>
                </a:gridCol>
                <a:gridCol w="2207173">
                  <a:extLst>
                    <a:ext uri="{9D8B030D-6E8A-4147-A177-3AD203B41FA5}">
                      <a16:colId xmlns:a16="http://schemas.microsoft.com/office/drawing/2014/main" val="1365913989"/>
                    </a:ext>
                  </a:extLst>
                </a:gridCol>
                <a:gridCol w="1878721">
                  <a:extLst>
                    <a:ext uri="{9D8B030D-6E8A-4147-A177-3AD203B41FA5}">
                      <a16:colId xmlns:a16="http://schemas.microsoft.com/office/drawing/2014/main" val="919604181"/>
                    </a:ext>
                  </a:extLst>
                </a:gridCol>
              </a:tblGrid>
              <a:tr h="412723">
                <a:tc>
                  <a:txBody>
                    <a:bodyPr/>
                    <a:lstStyle/>
                    <a:p>
                      <a:r>
                        <a:rPr lang="en-US" dirty="0"/>
                        <a:t>Particulars</a:t>
                      </a:r>
                      <a:endParaRPr lang="LID4096" dirty="0"/>
                    </a:p>
                  </a:txBody>
                  <a:tcPr/>
                </a:tc>
                <a:tc>
                  <a:txBody>
                    <a:bodyPr/>
                    <a:lstStyle/>
                    <a:p>
                      <a:r>
                        <a:rPr lang="en-US" dirty="0"/>
                        <a:t>Data</a:t>
                      </a:r>
                      <a:endParaRPr lang="LID4096" dirty="0"/>
                    </a:p>
                  </a:txBody>
                  <a:tcPr/>
                </a:tc>
                <a:tc>
                  <a:txBody>
                    <a:bodyPr/>
                    <a:lstStyle/>
                    <a:p>
                      <a:r>
                        <a:rPr lang="en-US" dirty="0"/>
                        <a:t>Year</a:t>
                      </a:r>
                      <a:endParaRPr lang="LID4096" dirty="0"/>
                    </a:p>
                  </a:txBody>
                  <a:tcPr/>
                </a:tc>
                <a:extLst>
                  <a:ext uri="{0D108BD9-81ED-4DB2-BD59-A6C34878D82A}">
                    <a16:rowId xmlns:a16="http://schemas.microsoft.com/office/drawing/2014/main" val="1417522611"/>
                  </a:ext>
                </a:extLst>
              </a:tr>
              <a:tr h="915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Total amount of home </a:t>
                      </a:r>
                      <a:r>
                        <a:rPr lang="en-US" sz="2400" b="1" i="0" kern="1200" dirty="0">
                          <a:solidFill>
                            <a:schemeClr val="tx1"/>
                          </a:solidFill>
                          <a:effectLst/>
                          <a:latin typeface="+mn-lt"/>
                          <a:ea typeface="+mn-ea"/>
                          <a:cs typeface="+mn-cs"/>
                        </a:rPr>
                        <a:t>mortgage loans outstanding</a:t>
                      </a:r>
                      <a:r>
                        <a:rPr lang="en-US" sz="2400" b="0" i="0" kern="1200" dirty="0">
                          <a:solidFill>
                            <a:schemeClr val="tx1"/>
                          </a:solidFill>
                          <a:effectLst/>
                          <a:latin typeface="+mn-lt"/>
                          <a:ea typeface="+mn-ea"/>
                          <a:cs typeface="+mn-cs"/>
                        </a:rPr>
                        <a:t> at the end of year in millions of USD</a:t>
                      </a:r>
                    </a:p>
                  </a:txBody>
                  <a:tcPr/>
                </a:tc>
                <a:tc>
                  <a:txBody>
                    <a:bodyPr/>
                    <a:lstStyle/>
                    <a:p>
                      <a:r>
                        <a:rPr lang="en-US" sz="2400" b="0" i="0" kern="1200" dirty="0">
                          <a:solidFill>
                            <a:schemeClr val="dk1"/>
                          </a:solidFill>
                          <a:effectLst/>
                          <a:latin typeface="+mn-lt"/>
                          <a:ea typeface="+mn-ea"/>
                          <a:cs typeface="+mn-cs"/>
                        </a:rPr>
                        <a:t>506.05 USD (millions)</a:t>
                      </a:r>
                      <a:endParaRPr lang="LID4096" sz="2400" dirty="0"/>
                    </a:p>
                  </a:txBody>
                  <a:tcPr/>
                </a:tc>
                <a:tc>
                  <a:txBody>
                    <a:bodyPr/>
                    <a:lstStyle/>
                    <a:p>
                      <a:r>
                        <a:rPr lang="en-PK" sz="2400" b="0" i="0" kern="1200" dirty="0">
                          <a:solidFill>
                            <a:schemeClr val="dk1"/>
                          </a:solidFill>
                          <a:effectLst/>
                          <a:latin typeface="+mn-lt"/>
                          <a:ea typeface="+mn-ea"/>
                          <a:cs typeface="+mn-cs"/>
                        </a:rPr>
                        <a:t>201</a:t>
                      </a:r>
                      <a:r>
                        <a:rPr lang="en-US" sz="2400" b="0" i="0" kern="1200" dirty="0">
                          <a:solidFill>
                            <a:schemeClr val="dk1"/>
                          </a:solidFill>
                          <a:effectLst/>
                          <a:latin typeface="+mn-lt"/>
                          <a:ea typeface="+mn-ea"/>
                          <a:cs typeface="+mn-cs"/>
                        </a:rPr>
                        <a:t>5</a:t>
                      </a:r>
                      <a:endParaRPr lang="LID4096" sz="2400" dirty="0"/>
                    </a:p>
                  </a:txBody>
                  <a:tcPr/>
                </a:tc>
                <a:extLst>
                  <a:ext uri="{0D108BD9-81ED-4DB2-BD59-A6C34878D82A}">
                    <a16:rowId xmlns:a16="http://schemas.microsoft.com/office/drawing/2014/main" val="3232659344"/>
                  </a:ext>
                </a:extLst>
              </a:tr>
              <a:tr h="508837">
                <a:tc>
                  <a:txBody>
                    <a:bodyPr/>
                    <a:lstStyle/>
                    <a:p>
                      <a:r>
                        <a:rPr lang="en-US" sz="2400" dirty="0"/>
                        <a:t>Mortgage to GDP ratio</a:t>
                      </a:r>
                      <a:endParaRPr lang="LID4096" sz="2400" dirty="0"/>
                    </a:p>
                  </a:txBody>
                  <a:tcPr/>
                </a:tc>
                <a:tc>
                  <a:txBody>
                    <a:bodyPr/>
                    <a:lstStyle/>
                    <a:p>
                      <a:r>
                        <a:rPr lang="en-US" sz="2400" b="0" i="0" kern="1200" dirty="0">
                          <a:solidFill>
                            <a:schemeClr val="dk1"/>
                          </a:solidFill>
                          <a:effectLst/>
                          <a:latin typeface="+mn-lt"/>
                          <a:ea typeface="+mn-ea"/>
                          <a:cs typeface="+mn-cs"/>
                        </a:rPr>
                        <a:t>NA</a:t>
                      </a:r>
                      <a:endParaRPr lang="LID4096" sz="2400" dirty="0"/>
                    </a:p>
                  </a:txBody>
                  <a:tcPr/>
                </a:tc>
                <a:tc>
                  <a:txBody>
                    <a:bodyPr/>
                    <a:lstStyle/>
                    <a:p>
                      <a:r>
                        <a:rPr lang="en-US" sz="2400" dirty="0"/>
                        <a:t>--</a:t>
                      </a:r>
                      <a:endParaRPr lang="LID4096" sz="2400" dirty="0"/>
                    </a:p>
                  </a:txBody>
                  <a:tcPr/>
                </a:tc>
                <a:extLst>
                  <a:ext uri="{0D108BD9-81ED-4DB2-BD59-A6C34878D82A}">
                    <a16:rowId xmlns:a16="http://schemas.microsoft.com/office/drawing/2014/main" val="2977145977"/>
                  </a:ext>
                </a:extLst>
              </a:tr>
              <a:tr h="508837">
                <a:tc>
                  <a:txBody>
                    <a:bodyPr/>
                    <a:lstStyle/>
                    <a:p>
                      <a:r>
                        <a:rPr lang="en-US" sz="2400" b="0" i="0" kern="1200" dirty="0">
                          <a:solidFill>
                            <a:schemeClr val="dk1"/>
                          </a:solidFill>
                          <a:effectLst/>
                          <a:latin typeface="+mn-lt"/>
                          <a:ea typeface="+mn-ea"/>
                          <a:cs typeface="+mn-cs"/>
                        </a:rPr>
                        <a:t>Repo rate</a:t>
                      </a:r>
                      <a:endParaRPr lang="LID4096" sz="2400" dirty="0"/>
                    </a:p>
                  </a:txBody>
                  <a:tcPr/>
                </a:tc>
                <a:tc>
                  <a:txBody>
                    <a:bodyPr/>
                    <a:lstStyle/>
                    <a:p>
                      <a:r>
                        <a:rPr lang="en-US" sz="2400" b="0" i="0" kern="1200" dirty="0">
                          <a:solidFill>
                            <a:schemeClr val="dk1"/>
                          </a:solidFill>
                          <a:effectLst/>
                          <a:latin typeface="+mn-lt"/>
                          <a:ea typeface="+mn-ea"/>
                          <a:cs typeface="+mn-cs"/>
                        </a:rPr>
                        <a:t>3.95</a:t>
                      </a:r>
                      <a:r>
                        <a:rPr lang="en-PK" sz="2400" b="0" i="0" kern="1200" dirty="0">
                          <a:solidFill>
                            <a:schemeClr val="dk1"/>
                          </a:solidFill>
                          <a:effectLst/>
                          <a:latin typeface="+mn-lt"/>
                          <a:ea typeface="+mn-ea"/>
                          <a:cs typeface="+mn-cs"/>
                        </a:rPr>
                        <a:t>%</a:t>
                      </a:r>
                      <a:endParaRPr lang="LID4096" sz="2400" dirty="0"/>
                    </a:p>
                  </a:txBody>
                  <a:tcPr/>
                </a:tc>
                <a:tc>
                  <a:txBody>
                    <a:bodyPr/>
                    <a:lstStyle/>
                    <a:p>
                      <a:r>
                        <a:rPr lang="en-US" sz="2400" dirty="0"/>
                        <a:t>2022</a:t>
                      </a:r>
                      <a:endParaRPr lang="LID4096" sz="2400" dirty="0"/>
                    </a:p>
                  </a:txBody>
                  <a:tcPr/>
                </a:tc>
                <a:extLst>
                  <a:ext uri="{0D108BD9-81ED-4DB2-BD59-A6C34878D82A}">
                    <a16:rowId xmlns:a16="http://schemas.microsoft.com/office/drawing/2014/main" val="3016735200"/>
                  </a:ext>
                </a:extLst>
              </a:tr>
              <a:tr h="508837">
                <a:tc>
                  <a:txBody>
                    <a:bodyPr/>
                    <a:lstStyle/>
                    <a:p>
                      <a:r>
                        <a:rPr lang="en-US" sz="2400" b="0" i="0" kern="1200" dirty="0">
                          <a:solidFill>
                            <a:schemeClr val="dk1"/>
                          </a:solidFill>
                          <a:effectLst/>
                          <a:latin typeface="+mn-lt"/>
                          <a:ea typeface="+mn-ea"/>
                          <a:cs typeface="+mn-cs"/>
                        </a:rPr>
                        <a:t>Country’s population</a:t>
                      </a:r>
                      <a:endParaRPr lang="LID4096" sz="2400" dirty="0"/>
                    </a:p>
                  </a:txBody>
                  <a:tcPr/>
                </a:tc>
                <a:tc>
                  <a:txBody>
                    <a:bodyPr/>
                    <a:lstStyle/>
                    <a:p>
                      <a:r>
                        <a:rPr lang="en-US" sz="2400" dirty="0"/>
                        <a:t>1 million</a:t>
                      </a:r>
                      <a:endParaRPr lang="LID4096" sz="24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2376884493"/>
                  </a:ext>
                </a:extLst>
              </a:tr>
              <a:tr h="508837">
                <a:tc>
                  <a:txBody>
                    <a:bodyPr/>
                    <a:lstStyle/>
                    <a:p>
                      <a:r>
                        <a:rPr lang="en-US" sz="2400" dirty="0"/>
                        <a:t>GDP (nominal)</a:t>
                      </a:r>
                      <a:endParaRPr lang="LID4096" sz="2400" dirty="0"/>
                    </a:p>
                  </a:txBody>
                  <a:tcPr/>
                </a:tc>
                <a:tc>
                  <a:txBody>
                    <a:bodyPr/>
                    <a:lstStyle/>
                    <a:p>
                      <a:r>
                        <a:rPr lang="en-US" sz="2400" dirty="0"/>
                        <a:t>--</a:t>
                      </a:r>
                      <a:endParaRPr lang="LID4096" sz="2400" dirty="0"/>
                    </a:p>
                  </a:txBody>
                  <a:tcPr/>
                </a:tc>
                <a:tc>
                  <a:txBody>
                    <a:bodyPr/>
                    <a:lstStyle/>
                    <a:p>
                      <a:endParaRPr lang="LID4096" sz="2400" dirty="0"/>
                    </a:p>
                  </a:txBody>
                  <a:tcPr/>
                </a:tc>
                <a:extLst>
                  <a:ext uri="{0D108BD9-81ED-4DB2-BD59-A6C34878D82A}">
                    <a16:rowId xmlns:a16="http://schemas.microsoft.com/office/drawing/2014/main" val="3851098607"/>
                  </a:ext>
                </a:extLst>
              </a:tr>
              <a:tr h="508837">
                <a:tc>
                  <a:txBody>
                    <a:bodyPr/>
                    <a:lstStyle/>
                    <a:p>
                      <a:r>
                        <a:rPr lang="en-US" sz="2400" dirty="0"/>
                        <a:t>GDP (per capita nominal)</a:t>
                      </a:r>
                      <a:endParaRPr lang="LID4096" sz="2400" dirty="0"/>
                    </a:p>
                  </a:txBody>
                  <a:tcPr/>
                </a:tc>
                <a:tc>
                  <a:txBody>
                    <a:bodyPr/>
                    <a:lstStyle/>
                    <a:p>
                      <a:r>
                        <a:rPr lang="en-US" sz="2400" dirty="0"/>
                        <a:t>--</a:t>
                      </a:r>
                      <a:endParaRPr lang="LID4096" sz="2400" dirty="0"/>
                    </a:p>
                  </a:txBody>
                  <a:tcPr/>
                </a:tc>
                <a:tc>
                  <a:txBody>
                    <a:bodyPr/>
                    <a:lstStyle/>
                    <a:p>
                      <a:endParaRPr lang="LID4096" sz="2400" dirty="0"/>
                    </a:p>
                  </a:txBody>
                  <a:tcPr/>
                </a:tc>
                <a:extLst>
                  <a:ext uri="{0D108BD9-81ED-4DB2-BD59-A6C34878D82A}">
                    <a16:rowId xmlns:a16="http://schemas.microsoft.com/office/drawing/2014/main" val="4250953237"/>
                  </a:ext>
                </a:extLst>
              </a:tr>
              <a:tr h="508837">
                <a:tc>
                  <a:txBody>
                    <a:bodyPr/>
                    <a:lstStyle/>
                    <a:p>
                      <a:endParaRPr lang="LID4096" sz="2400" dirty="0"/>
                    </a:p>
                  </a:txBody>
                  <a:tcPr/>
                </a:tc>
                <a:tc>
                  <a:txBody>
                    <a:bodyPr/>
                    <a:lstStyle/>
                    <a:p>
                      <a:endParaRPr lang="LID4096" sz="2400" dirty="0"/>
                    </a:p>
                  </a:txBody>
                  <a:tcPr/>
                </a:tc>
                <a:tc>
                  <a:txBody>
                    <a:bodyPr/>
                    <a:lstStyle/>
                    <a:p>
                      <a:endParaRPr lang="LID4096" sz="2400" dirty="0"/>
                    </a:p>
                  </a:txBody>
                  <a:tcPr/>
                </a:tc>
                <a:extLst>
                  <a:ext uri="{0D108BD9-81ED-4DB2-BD59-A6C34878D82A}">
                    <a16:rowId xmlns:a16="http://schemas.microsoft.com/office/drawing/2014/main" val="3427363206"/>
                  </a:ext>
                </a:extLst>
              </a:tr>
              <a:tr h="508837">
                <a:tc gridSpan="3">
                  <a:txBody>
                    <a:bodyPr/>
                    <a:lstStyle/>
                    <a:p>
                      <a:r>
                        <a:rPr lang="en-US" sz="2400" dirty="0"/>
                        <a:t>Sources: </a:t>
                      </a:r>
                      <a:r>
                        <a:rPr lang="en-US" sz="2400" dirty="0" err="1"/>
                        <a:t>hoffinet</a:t>
                      </a:r>
                      <a:r>
                        <a:rPr lang="en-US" sz="2400" dirty="0"/>
                        <a:t>, </a:t>
                      </a:r>
                      <a:r>
                        <a:rPr lang="en-US" sz="2400" dirty="0" err="1"/>
                        <a:t>statisticaltimes</a:t>
                      </a:r>
                      <a:r>
                        <a:rPr lang="en-US" sz="2400" dirty="0"/>
                        <a:t> &amp; others</a:t>
                      </a:r>
                      <a:endParaRPr lang="LID4096" sz="2400" dirty="0"/>
                    </a:p>
                  </a:txBody>
                  <a:tcPr/>
                </a:tc>
                <a:tc hMerge="1">
                  <a:txBody>
                    <a:bodyPr/>
                    <a:lstStyle/>
                    <a:p>
                      <a:endParaRPr lang="LID4096" dirty="0"/>
                    </a:p>
                  </a:txBody>
                  <a:tcPr/>
                </a:tc>
                <a:tc hMerge="1">
                  <a:txBody>
                    <a:bodyPr/>
                    <a:lstStyle/>
                    <a:p>
                      <a:endParaRPr lang="LID4096" dirty="0"/>
                    </a:p>
                  </a:txBody>
                  <a:tcPr/>
                </a:tc>
                <a:extLst>
                  <a:ext uri="{0D108BD9-81ED-4DB2-BD59-A6C34878D82A}">
                    <a16:rowId xmlns:a16="http://schemas.microsoft.com/office/drawing/2014/main" val="3431389918"/>
                  </a:ext>
                </a:extLst>
              </a:tr>
            </a:tbl>
          </a:graphicData>
        </a:graphic>
      </p:graphicFrame>
    </p:spTree>
    <p:extLst>
      <p:ext uri="{BB962C8B-B14F-4D97-AF65-F5344CB8AC3E}">
        <p14:creationId xmlns:p14="http://schemas.microsoft.com/office/powerpoint/2010/main" val="3629703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2244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solidFill>
                  <a:schemeClr val="bg1"/>
                </a:solidFill>
              </a:rPr>
              <a:t>Fiji</a:t>
            </a:r>
            <a:br>
              <a:rPr lang="en-US" dirty="0"/>
            </a:br>
            <a:r>
              <a:rPr lang="en-US" dirty="0"/>
              <a:t>Housing sector in brief</a:t>
            </a:r>
            <a:endParaRPr lang="LID4096" dirty="0"/>
          </a:p>
        </p:txBody>
      </p:sp>
      <p:sp>
        <p:nvSpPr>
          <p:cNvPr id="3" name="Content Placeholder 2">
            <a:extLst>
              <a:ext uri="{FF2B5EF4-FFF2-40B4-BE49-F238E27FC236}">
                <a16:creationId xmlns:a16="http://schemas.microsoft.com/office/drawing/2014/main" id="{8D6ED918-D859-7C74-02D1-825C6E5573BD}"/>
              </a:ext>
            </a:extLst>
          </p:cNvPr>
          <p:cNvSpPr>
            <a:spLocks noGrp="1"/>
          </p:cNvSpPr>
          <p:nvPr>
            <p:ph idx="1"/>
          </p:nvPr>
        </p:nvSpPr>
        <p:spPr>
          <a:xfrm>
            <a:off x="838200" y="1690688"/>
            <a:ext cx="10515600" cy="5067666"/>
          </a:xfrm>
        </p:spPr>
        <p:txBody>
          <a:bodyPr>
            <a:normAutofit fontScale="85000" lnSpcReduction="10000"/>
          </a:bodyPr>
          <a:lstStyle/>
          <a:p>
            <a:pPr marL="0" marR="0" indent="0">
              <a:lnSpc>
                <a:spcPct val="120000"/>
              </a:lnSpc>
              <a:spcBef>
                <a:spcPts val="0"/>
              </a:spcBef>
              <a:spcAft>
                <a:spcPts val="0"/>
              </a:spcAft>
              <a:buNone/>
            </a:pPr>
            <a:r>
              <a:rPr lang="en-US" sz="1800" b="0" dirty="0">
                <a:solidFill>
                  <a:srgbClr val="1F1F1F"/>
                </a:solidFill>
                <a:effectLst/>
                <a:latin typeface="Arial" panose="020B0604020202020204" pitchFamily="34" charset="0"/>
                <a:ea typeface="Times New Roman" panose="02020603050405020304" pitchFamily="18" charset="0"/>
              </a:rPr>
              <a:t>Fiji's housing sector faces challenges in affordability and meeting the demand for formal housing, especially in urban areas. However, the National Housing Policy and government initiatives offer a roadmap for improvement. Public-private partnerships and innovative financing solutions like microfinance are crucial for making progress.</a:t>
            </a:r>
            <a:endParaRPr lang="en-US" sz="1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1800" b="1" dirty="0">
                <a:solidFill>
                  <a:srgbClr val="1F1F1F"/>
                </a:solidFill>
                <a:effectLst/>
                <a:latin typeface="Arial" panose="020B0604020202020204" pitchFamily="34" charset="0"/>
                <a:ea typeface="Times New Roman" panose="02020603050405020304" pitchFamily="18" charset="0"/>
              </a:rPr>
              <a:t>Challenges:</a:t>
            </a:r>
            <a:endParaRPr lang="en-US" sz="1800" dirty="0">
              <a:effectLst/>
              <a:latin typeface="Times New Roman" panose="02020603050405020304" pitchFamily="18" charset="0"/>
              <a:ea typeface="Times New Roman" panose="02020603050405020304" pitchFamily="18" charset="0"/>
            </a:endParaRPr>
          </a:p>
          <a:p>
            <a:pPr marL="685800" marR="0" lvl="0" indent="-342900">
              <a:lnSpc>
                <a:spcPct val="120000"/>
              </a:lnSpc>
              <a:spcBef>
                <a:spcPts val="0"/>
              </a:spcBef>
              <a:spcAft>
                <a:spcPts val="0"/>
              </a:spcAft>
              <a:buSzPts val="1000"/>
              <a:buFont typeface="Arial" panose="020B0604020202020204" pitchFamily="34" charset="0"/>
              <a:buChar char="-"/>
              <a:tabLst>
                <a:tab pos="457200" algn="l"/>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Urban Affordability Gap:</a:t>
            </a:r>
            <a:r>
              <a:rPr lang="en-US" sz="1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Rapid urbanization strains Fiji's housing supply,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particularly </a:t>
            </a:r>
            <a:r>
              <a:rPr lang="en-US" sz="1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the affordable housing in urban centers, which is creating gaps.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Limited Formal Housing:</a:t>
            </a:r>
            <a:r>
              <a:rPr lang="en-US" sz="1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A significant portion of the population lives in informal settlements due to the lack of affordable formal housing options.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marR="0" lvl="0" indent="-342900">
              <a:lnSpc>
                <a:spcPct val="120000"/>
              </a:lnSpc>
              <a:spcBef>
                <a:spcPts val="0"/>
              </a:spcBef>
              <a:spcAft>
                <a:spcPts val="0"/>
              </a:spcAft>
              <a:buSzPts val="1000"/>
              <a:buFont typeface="Arial" panose="020B0604020202020204" pitchFamily="34" charset="0"/>
              <a:buChar char="-"/>
              <a:tabLst>
                <a:tab pos="457200" algn="l"/>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Post-Disaster Needs:</a:t>
            </a:r>
            <a:r>
              <a:rPr lang="en-US" sz="1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Fiji's vulnerability to natural disasters like cyclones adds another layer of complexity.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Government Initiatives: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marR="0" lvl="0" indent="-342900">
              <a:lnSpc>
                <a:spcPct val="120000"/>
              </a:lnSpc>
              <a:spcBef>
                <a:spcPts val="0"/>
              </a:spcBef>
              <a:spcAft>
                <a:spcPts val="0"/>
              </a:spcAft>
              <a:buSzPts val="1000"/>
              <a:buFont typeface="Arial" panose="020B0604020202020204" pitchFamily="34" charset="0"/>
              <a:buChar char="-"/>
              <a:tabLst>
                <a:tab pos="457200" algn="l"/>
                <a:tab pos="457200" algn="l"/>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Focus on National Housing Policy:</a:t>
            </a:r>
            <a:r>
              <a:rPr lang="en-US" sz="1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The government has a National Housing Policy that aims to address these issues.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This policy emphasizes increasing access to affordable housing, improving security of tenure, and promoting sustainable housing development.</a:t>
            </a:r>
          </a:p>
          <a:p>
            <a:pPr marL="685800" marR="0" lvl="0" indent="-342900">
              <a:lnSpc>
                <a:spcPct val="120000"/>
              </a:lnSpc>
              <a:spcBef>
                <a:spcPts val="0"/>
              </a:spcBef>
              <a:spcAft>
                <a:spcPts val="0"/>
              </a:spcAft>
              <a:buSzPts val="1000"/>
              <a:buFont typeface="Arial" panose="020B0604020202020204" pitchFamily="34" charset="0"/>
              <a:buChar char="-"/>
              <a:tabLst>
                <a:tab pos="457200" algn="l"/>
                <a:tab pos="457200" algn="l"/>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Housing Assistance Programs:</a:t>
            </a:r>
            <a:r>
              <a:rPr lang="en-US" sz="1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Programs like the Housing Assistance Scheme (HAS) provide subsidies to low-income earners to help them purchase or build homes.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42900">
              <a:lnSpc>
                <a:spcPct val="120000"/>
              </a:lnSpc>
              <a:spcBef>
                <a:spcPts val="0"/>
              </a:spcBef>
              <a:spcAft>
                <a:spcPts val="0"/>
              </a:spcAft>
              <a:buSzPts val="1000"/>
              <a:buFont typeface="Arial" panose="020B0604020202020204" pitchFamily="34" charset="0"/>
              <a:buChar char="-"/>
              <a:tabLst>
                <a:tab pos="457200" algn="l"/>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Positive Developments: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marR="0" lvl="0" indent="-342900">
              <a:lnSpc>
                <a:spcPct val="120000"/>
              </a:lnSpc>
              <a:spcBef>
                <a:spcPts val="0"/>
              </a:spcBef>
              <a:spcAft>
                <a:spcPts val="0"/>
              </a:spcAft>
              <a:buSzPts val="1000"/>
              <a:buFont typeface="Arial" panose="020B0604020202020204" pitchFamily="34" charset="0"/>
              <a:buChar char="-"/>
              <a:tabLst>
                <a:tab pos="457200" algn="l"/>
                <a:tab pos="457200" algn="l"/>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Private Sector Involvement:</a:t>
            </a:r>
            <a:r>
              <a:rPr lang="en-US" sz="1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The government encourages private sector involvement in housing development,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aiming to increase overall supply and cater to diverse needs.</a:t>
            </a:r>
          </a:p>
          <a:p>
            <a:pPr marL="685800" marR="0" lvl="0" indent="-342900">
              <a:lnSpc>
                <a:spcPct val="120000"/>
              </a:lnSpc>
              <a:spcBef>
                <a:spcPts val="0"/>
              </a:spcBef>
              <a:spcAft>
                <a:spcPts val="0"/>
              </a:spcAft>
              <a:buSzPts val="1000"/>
              <a:buFont typeface="Arial" panose="020B0604020202020204" pitchFamily="34" charset="0"/>
              <a:buChar char="-"/>
              <a:tabLst>
                <a:tab pos="457200" algn="l"/>
                <a:tab pos="457200" algn="l"/>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Microfinance Options:</a:t>
            </a:r>
            <a:r>
              <a:rPr lang="en-US" sz="1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Microfinance initiatives are being explored to provide financial tools for low-income earners to access housing.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Home clipart housing, Home housing Transparent FREE for download on ...">
            <a:extLst>
              <a:ext uri="{FF2B5EF4-FFF2-40B4-BE49-F238E27FC236}">
                <a16:creationId xmlns:a16="http://schemas.microsoft.com/office/drawing/2014/main" id="{056048B3-1F7F-FD20-7CAE-13DB1ECE18F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14" b="89931" l="10000" r="90000">
                        <a14:foregroundMark x1="86364" y1="39724" x2="86364" y2="39724"/>
                        <a14:foregroundMark x1="75795" y1="14621" x2="75795" y2="14621"/>
                        <a14:foregroundMark x1="72614" y1="8414" x2="82955" y2="25103"/>
                      </a14:backgroundRemoval>
                    </a14:imgEffect>
                  </a14:imgLayer>
                </a14:imgProps>
              </a:ext>
              <a:ext uri="{28A0092B-C50C-407E-A947-70E740481C1C}">
                <a14:useLocalDpi xmlns:a14="http://schemas.microsoft.com/office/drawing/2010/main" val="0"/>
              </a:ext>
            </a:extLst>
          </a:blip>
          <a:srcRect l="5955" t="5324" r="6010" b="10647"/>
          <a:stretch/>
        </p:blipFill>
        <p:spPr bwMode="auto">
          <a:xfrm>
            <a:off x="9830937" y="99646"/>
            <a:ext cx="2361063" cy="1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06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2244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solidFill>
                  <a:schemeClr val="bg1"/>
                </a:solidFill>
              </a:rPr>
              <a:t>Fiji</a:t>
            </a:r>
            <a:br>
              <a:rPr lang="en-US" dirty="0"/>
            </a:br>
            <a:r>
              <a:rPr lang="en-US" dirty="0"/>
              <a:t>Housing finance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825624"/>
            <a:ext cx="10515600" cy="4479641"/>
          </a:xfrm>
        </p:spPr>
        <p:txBody>
          <a:bodyPr>
            <a:normAutofit fontScale="85000" lnSpcReduction="20000"/>
          </a:bodyPr>
          <a:lstStyle/>
          <a:p>
            <a:pPr marL="0" marR="0" indent="0">
              <a:lnSpc>
                <a:spcPct val="120000"/>
              </a:lnSpc>
              <a:spcBef>
                <a:spcPts val="0"/>
              </a:spcBef>
              <a:spcAft>
                <a:spcPts val="0"/>
              </a:spcAft>
              <a:buNone/>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There is not any single, comprehensive document outlining Fiji's housing finance regulatory regime. The information available from various sources gives the following picture in this regard.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National Housing Policy: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20000"/>
              </a:lnSpc>
              <a:spcBef>
                <a:spcPts val="0"/>
              </a:spcBef>
              <a:spcAft>
                <a:spcPts val="0"/>
              </a:spcAft>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Fijian government acknowledges the need for a well-functioning housing finance system in its National Housing Policy.</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ct val="120000"/>
              </a:lnSpc>
              <a:spcBef>
                <a:spcPts val="0"/>
              </a:spcBef>
              <a:spcAft>
                <a:spcPts val="0"/>
              </a:spcAft>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policy mentions potential areas for improvement, including introducing innovative risk management schemes to encourage lending for affordable housing.</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Reserve Bank of Fiji (RBF):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20000"/>
              </a:lnSpc>
              <a:spcBef>
                <a:spcPts val="0"/>
              </a:spcBef>
              <a:spcAft>
                <a:spcPts val="0"/>
              </a:spcAft>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RBF, Fiji's central bank, plays a crucial role in financial stability, though specific regulations for housing finance are not explicitly documented. </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736600" marR="0" lvl="0" indent="-342900">
              <a:lnSpc>
                <a:spcPct val="120000"/>
              </a:lnSpc>
              <a:spcBef>
                <a:spcPts val="0"/>
              </a:spcBef>
              <a:spcAft>
                <a:spcPts val="0"/>
              </a:spcAft>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RBF might indirectly influence housing finance through broader monetary policies and supervision of financial institutions.</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Fiji National Provident Fund (FNPF):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20000"/>
              </a:lnSpc>
              <a:spcBef>
                <a:spcPts val="0"/>
              </a:spcBef>
              <a:spcAft>
                <a:spcPts val="0"/>
              </a:spcAft>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FNPF offers housing assistance schemes, but these likely have their own regulations separate from a broader housing finance framework </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Current Landscape: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36600" marR="0" lvl="0" indent="-342900">
              <a:lnSpc>
                <a:spcPct val="120000"/>
              </a:lnSpc>
              <a:spcBef>
                <a:spcPts val="0"/>
              </a:spcBef>
              <a:spcAft>
                <a:spcPts val="0"/>
              </a:spcAft>
              <a:buFont typeface="Calibri" panose="020F0502020204030204" pitchFamily="34" charset="0"/>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There is a need for a more codified housing finance regulatory structure in Fiji, considering the government's emphasis on improving the housing sector in its National Housing Policy.</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4BEB3357-F97E-9EBC-BFF8-CE2D5F59A2A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102928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rgbClr val="F6CE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Title 5">
            <a:extLst>
              <a:ext uri="{FF2B5EF4-FFF2-40B4-BE49-F238E27FC236}">
                <a16:creationId xmlns:a16="http://schemas.microsoft.com/office/drawing/2014/main" id="{E57D54D8-0F4D-BE8F-EF9F-F0496430B4D9}"/>
              </a:ext>
            </a:extLst>
          </p:cNvPr>
          <p:cNvSpPr>
            <a:spLocks noGrp="1"/>
          </p:cNvSpPr>
          <p:nvPr>
            <p:ph type="title"/>
          </p:nvPr>
        </p:nvSpPr>
        <p:spPr>
          <a:xfrm>
            <a:off x="838200" y="-141574"/>
            <a:ext cx="10515600" cy="1325563"/>
          </a:xfrm>
        </p:spPr>
        <p:txBody>
          <a:bodyPr>
            <a:normAutofit/>
          </a:bodyPr>
          <a:lstStyle/>
          <a:p>
            <a:pPr algn="ctr"/>
            <a:r>
              <a:rPr lang="en-US" sz="6000" b="1" dirty="0"/>
              <a:t>India</a:t>
            </a:r>
            <a:endParaRPr lang="LID4096" sz="6000" b="1" dirty="0"/>
          </a:p>
        </p:txBody>
      </p:sp>
      <p:pic>
        <p:nvPicPr>
          <p:cNvPr id="3" name="Picture 2">
            <a:extLst>
              <a:ext uri="{FF2B5EF4-FFF2-40B4-BE49-F238E27FC236}">
                <a16:creationId xmlns:a16="http://schemas.microsoft.com/office/drawing/2014/main" id="{A9FD75DC-CE40-B70C-2410-3206F4F59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430" y="1542979"/>
            <a:ext cx="6155140" cy="3772042"/>
          </a:xfrm>
          <a:prstGeom prst="rect">
            <a:avLst/>
          </a:prstGeom>
        </p:spPr>
      </p:pic>
    </p:spTree>
    <p:extLst>
      <p:ext uri="{BB962C8B-B14F-4D97-AF65-F5344CB8AC3E}">
        <p14:creationId xmlns:p14="http://schemas.microsoft.com/office/powerpoint/2010/main" val="3152747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rgbClr val="EA2C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38200" y="-136567"/>
            <a:ext cx="10515600" cy="1325563"/>
          </a:xfrm>
        </p:spPr>
        <p:txBody>
          <a:bodyPr>
            <a:normAutofit/>
          </a:bodyPr>
          <a:lstStyle/>
          <a:p>
            <a:pPr algn="ctr"/>
            <a:r>
              <a:rPr lang="en-US" sz="6000" b="1" dirty="0">
                <a:solidFill>
                  <a:schemeClr val="bg1"/>
                </a:solidFill>
              </a:rPr>
              <a:t>Vietnam</a:t>
            </a:r>
            <a:endParaRPr lang="LID4096" sz="6000" dirty="0">
              <a:solidFill>
                <a:schemeClr val="bg1"/>
              </a:solidFill>
            </a:endParaRPr>
          </a:p>
        </p:txBody>
      </p:sp>
      <p:pic>
        <p:nvPicPr>
          <p:cNvPr id="5" name="Picture 4">
            <a:extLst>
              <a:ext uri="{FF2B5EF4-FFF2-40B4-BE49-F238E27FC236}">
                <a16:creationId xmlns:a16="http://schemas.microsoft.com/office/drawing/2014/main" id="{4311C7E7-CA27-721F-2751-797B0C9CF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877" y="1615896"/>
            <a:ext cx="7252245" cy="3849717"/>
          </a:xfrm>
          <a:prstGeom prst="rect">
            <a:avLst/>
          </a:prstGeom>
        </p:spPr>
      </p:pic>
    </p:spTree>
    <p:extLst>
      <p:ext uri="{BB962C8B-B14F-4D97-AF65-F5344CB8AC3E}">
        <p14:creationId xmlns:p14="http://schemas.microsoft.com/office/powerpoint/2010/main" val="281144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EA2C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solidFill>
                  <a:schemeClr val="bg1"/>
                </a:solidFill>
              </a:rPr>
              <a:t>Vietnam</a:t>
            </a:r>
            <a:br>
              <a:rPr lang="en-US" dirty="0"/>
            </a:br>
            <a:r>
              <a:rPr lang="en-US" dirty="0"/>
              <a:t>Housing and related data</a:t>
            </a:r>
            <a:endParaRPr lang="LID4096" dirty="0"/>
          </a:p>
        </p:txBody>
      </p:sp>
      <p:pic>
        <p:nvPicPr>
          <p:cNvPr id="5" name="Picture 6" descr="Free Portfolio Cliparts, Download Free Portfolio Cliparts png images ...">
            <a:extLst>
              <a:ext uri="{FF2B5EF4-FFF2-40B4-BE49-F238E27FC236}">
                <a16:creationId xmlns:a16="http://schemas.microsoft.com/office/drawing/2014/main" id="{55BFE76F-B66F-DBC6-078C-F2D779D60D2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0000" y1="52008" x2="29688" y2="63862"/>
                        <a14:foregroundMark x1="29688" y1="63862" x2="31406" y2="71511"/>
                        <a14:foregroundMark x1="25625" y1="52008" x2="27031" y2="55641"/>
                      </a14:backgroundRemoval>
                    </a14:imgEffect>
                  </a14:imgLayer>
                </a14:imgProps>
              </a:ext>
              <a:ext uri="{28A0092B-C50C-407E-A947-70E740481C1C}">
                <a14:useLocalDpi xmlns:a14="http://schemas.microsoft.com/office/drawing/2010/main" val="0"/>
              </a:ext>
            </a:extLst>
          </a:blip>
          <a:srcRect l="14880" t="21029" r="14418" b="19596"/>
          <a:stretch/>
        </p:blipFill>
        <p:spPr bwMode="auto">
          <a:xfrm>
            <a:off x="9251145" y="18789"/>
            <a:ext cx="2940855" cy="20182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9677A5B5-F35A-C5B9-6219-CC67E6011DA1}"/>
              </a:ext>
            </a:extLst>
          </p:cNvPr>
          <p:cNvGraphicFramePr>
            <a:graphicFrameLocks/>
          </p:cNvGraphicFramePr>
          <p:nvPr>
            <p:extLst>
              <p:ext uri="{D42A27DB-BD31-4B8C-83A1-F6EECF244321}">
                <p14:modId xmlns:p14="http://schemas.microsoft.com/office/powerpoint/2010/main" val="411392386"/>
              </p:ext>
            </p:extLst>
          </p:nvPr>
        </p:nvGraphicFramePr>
        <p:xfrm>
          <a:off x="838200" y="1825625"/>
          <a:ext cx="10515597" cy="4667247"/>
        </p:xfrm>
        <a:graphic>
          <a:graphicData uri="http://schemas.openxmlformats.org/drawingml/2006/table">
            <a:tbl>
              <a:tblPr firstRow="1" bandRow="1">
                <a:tableStyleId>{5C22544A-7EE6-4342-B048-85BDC9FD1C3A}</a:tableStyleId>
              </a:tblPr>
              <a:tblGrid>
                <a:gridCol w="6272048">
                  <a:extLst>
                    <a:ext uri="{9D8B030D-6E8A-4147-A177-3AD203B41FA5}">
                      <a16:colId xmlns:a16="http://schemas.microsoft.com/office/drawing/2014/main" val="1377466431"/>
                    </a:ext>
                  </a:extLst>
                </a:gridCol>
                <a:gridCol w="2112580">
                  <a:extLst>
                    <a:ext uri="{9D8B030D-6E8A-4147-A177-3AD203B41FA5}">
                      <a16:colId xmlns:a16="http://schemas.microsoft.com/office/drawing/2014/main" val="1365913989"/>
                    </a:ext>
                  </a:extLst>
                </a:gridCol>
                <a:gridCol w="2130969">
                  <a:extLst>
                    <a:ext uri="{9D8B030D-6E8A-4147-A177-3AD203B41FA5}">
                      <a16:colId xmlns:a16="http://schemas.microsoft.com/office/drawing/2014/main" val="919604181"/>
                    </a:ext>
                  </a:extLst>
                </a:gridCol>
              </a:tblGrid>
              <a:tr h="477568">
                <a:tc>
                  <a:txBody>
                    <a:bodyPr/>
                    <a:lstStyle/>
                    <a:p>
                      <a:r>
                        <a:rPr lang="en-US" dirty="0"/>
                        <a:t>Particulars</a:t>
                      </a:r>
                      <a:endParaRPr lang="LID4096" dirty="0"/>
                    </a:p>
                  </a:txBody>
                  <a:tcPr/>
                </a:tc>
                <a:tc>
                  <a:txBody>
                    <a:bodyPr/>
                    <a:lstStyle/>
                    <a:p>
                      <a:r>
                        <a:rPr lang="en-US" dirty="0"/>
                        <a:t>Data</a:t>
                      </a:r>
                      <a:endParaRPr lang="LID4096" dirty="0"/>
                    </a:p>
                  </a:txBody>
                  <a:tcPr/>
                </a:tc>
                <a:tc>
                  <a:txBody>
                    <a:bodyPr/>
                    <a:lstStyle/>
                    <a:p>
                      <a:r>
                        <a:rPr lang="en-US" dirty="0"/>
                        <a:t>Year</a:t>
                      </a:r>
                      <a:endParaRPr lang="LID4096" dirty="0"/>
                    </a:p>
                  </a:txBody>
                  <a:tcPr/>
                </a:tc>
                <a:extLst>
                  <a:ext uri="{0D108BD9-81ED-4DB2-BD59-A6C34878D82A}">
                    <a16:rowId xmlns:a16="http://schemas.microsoft.com/office/drawing/2014/main" val="1417522611"/>
                  </a:ext>
                </a:extLst>
              </a:tr>
              <a:tr h="824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Total amount of home </a:t>
                      </a:r>
                      <a:r>
                        <a:rPr lang="en-US" sz="1800" b="1" i="0" kern="1200" dirty="0">
                          <a:solidFill>
                            <a:schemeClr val="tx1"/>
                          </a:solidFill>
                          <a:effectLst/>
                          <a:latin typeface="+mn-lt"/>
                          <a:ea typeface="+mn-ea"/>
                          <a:cs typeface="+mn-cs"/>
                        </a:rPr>
                        <a:t>mortgage loans outstanding</a:t>
                      </a:r>
                      <a:r>
                        <a:rPr lang="en-US" sz="1800" b="0" i="0" kern="1200" dirty="0">
                          <a:solidFill>
                            <a:schemeClr val="tx1"/>
                          </a:solidFill>
                          <a:effectLst/>
                          <a:latin typeface="+mn-lt"/>
                          <a:ea typeface="+mn-ea"/>
                          <a:cs typeface="+mn-cs"/>
                        </a:rPr>
                        <a:t> at the end of year in millions of USD</a:t>
                      </a:r>
                    </a:p>
                  </a:txBody>
                  <a:tcPr/>
                </a:tc>
                <a:tc>
                  <a:txBody>
                    <a:bodyPr/>
                    <a:lstStyle/>
                    <a:p>
                      <a:r>
                        <a:rPr lang="en-US" sz="1800" b="0" i="0" kern="1200" dirty="0">
                          <a:solidFill>
                            <a:schemeClr val="dk1"/>
                          </a:solidFill>
                          <a:effectLst/>
                          <a:latin typeface="+mn-lt"/>
                          <a:ea typeface="+mn-ea"/>
                          <a:cs typeface="+mn-cs"/>
                        </a:rPr>
                        <a:t>3,528.34 USD (millions)</a:t>
                      </a:r>
                      <a:endParaRPr lang="LID4096" dirty="0"/>
                    </a:p>
                  </a:txBody>
                  <a:tcPr/>
                </a:tc>
                <a:tc>
                  <a:txBody>
                    <a:bodyPr/>
                    <a:lstStyle/>
                    <a:p>
                      <a:r>
                        <a:rPr lang="en-US" sz="1800" b="0" i="0" kern="1200" dirty="0">
                          <a:solidFill>
                            <a:schemeClr val="dk1"/>
                          </a:solidFill>
                          <a:effectLst/>
                          <a:latin typeface="+mn-lt"/>
                          <a:ea typeface="+mn-ea"/>
                          <a:cs typeface="+mn-cs"/>
                        </a:rPr>
                        <a:t>2024</a:t>
                      </a:r>
                      <a:endParaRPr lang="LID4096" dirty="0"/>
                    </a:p>
                  </a:txBody>
                  <a:tcPr/>
                </a:tc>
                <a:extLst>
                  <a:ext uri="{0D108BD9-81ED-4DB2-BD59-A6C34878D82A}">
                    <a16:rowId xmlns:a16="http://schemas.microsoft.com/office/drawing/2014/main" val="3232659344"/>
                  </a:ext>
                </a:extLst>
              </a:tr>
              <a:tr h="477568">
                <a:tc>
                  <a:txBody>
                    <a:bodyPr/>
                    <a:lstStyle/>
                    <a:p>
                      <a:r>
                        <a:rPr lang="en-US" dirty="0"/>
                        <a:t>Mortgage to GDP ration </a:t>
                      </a:r>
                      <a:endParaRPr lang="LID4096" dirty="0"/>
                    </a:p>
                  </a:txBody>
                  <a:tcPr/>
                </a:tc>
                <a:tc>
                  <a:txBody>
                    <a:bodyPr/>
                    <a:lstStyle/>
                    <a:p>
                      <a:r>
                        <a:rPr lang="en-US" sz="1800" b="0" i="0" kern="1200" dirty="0">
                          <a:solidFill>
                            <a:schemeClr val="dk1"/>
                          </a:solidFill>
                          <a:effectLst/>
                          <a:latin typeface="+mn-lt"/>
                          <a:ea typeface="+mn-ea"/>
                          <a:cs typeface="+mn-cs"/>
                        </a:rPr>
                        <a:t>NA</a:t>
                      </a:r>
                      <a:endParaRPr lang="LID4096" dirty="0"/>
                    </a:p>
                  </a:txBody>
                  <a:tcPr/>
                </a:tc>
                <a:tc>
                  <a:txBody>
                    <a:bodyPr/>
                    <a:lstStyle/>
                    <a:p>
                      <a:r>
                        <a:rPr lang="en-US" dirty="0"/>
                        <a:t>--</a:t>
                      </a:r>
                      <a:endParaRPr lang="LID4096" dirty="0"/>
                    </a:p>
                  </a:txBody>
                  <a:tcPr/>
                </a:tc>
                <a:extLst>
                  <a:ext uri="{0D108BD9-81ED-4DB2-BD59-A6C34878D82A}">
                    <a16:rowId xmlns:a16="http://schemas.microsoft.com/office/drawing/2014/main" val="2977145977"/>
                  </a:ext>
                </a:extLst>
              </a:tr>
              <a:tr h="477568">
                <a:tc>
                  <a:txBody>
                    <a:bodyPr/>
                    <a:lstStyle/>
                    <a:p>
                      <a:r>
                        <a:rPr lang="en-US" sz="1800" b="0" i="0" kern="1200" dirty="0">
                          <a:solidFill>
                            <a:schemeClr val="dk1"/>
                          </a:solidFill>
                          <a:effectLst/>
                          <a:latin typeface="+mn-lt"/>
                          <a:ea typeface="+mn-ea"/>
                          <a:cs typeface="+mn-cs"/>
                        </a:rPr>
                        <a:t>Repo rate</a:t>
                      </a:r>
                      <a:endParaRPr lang="LID4096" dirty="0"/>
                    </a:p>
                  </a:txBody>
                  <a:tcPr/>
                </a:tc>
                <a:tc>
                  <a:txBody>
                    <a:bodyPr/>
                    <a:lstStyle/>
                    <a:p>
                      <a:r>
                        <a:rPr lang="en-PK" sz="1800" b="0" i="0" kern="1200" dirty="0">
                          <a:solidFill>
                            <a:schemeClr val="dk1"/>
                          </a:solidFill>
                          <a:effectLst/>
                          <a:latin typeface="+mn-lt"/>
                          <a:ea typeface="+mn-ea"/>
                          <a:cs typeface="+mn-cs"/>
                        </a:rPr>
                        <a:t>4.</a:t>
                      </a:r>
                      <a:r>
                        <a:rPr lang="en-US" sz="1800" b="0" i="0" kern="1200" dirty="0">
                          <a:solidFill>
                            <a:schemeClr val="dk1"/>
                          </a:solidFill>
                          <a:effectLst/>
                          <a:latin typeface="+mn-lt"/>
                          <a:ea typeface="+mn-ea"/>
                          <a:cs typeface="+mn-cs"/>
                        </a:rPr>
                        <a:t>50</a:t>
                      </a:r>
                      <a:r>
                        <a:rPr lang="en-PK" sz="1800" b="0" i="0" kern="1200" dirty="0">
                          <a:solidFill>
                            <a:schemeClr val="dk1"/>
                          </a:solidFill>
                          <a:effectLst/>
                          <a:latin typeface="+mn-lt"/>
                          <a:ea typeface="+mn-ea"/>
                          <a:cs typeface="+mn-cs"/>
                        </a:rPr>
                        <a:t>%</a:t>
                      </a:r>
                      <a:endParaRPr lang="LID4096" dirty="0"/>
                    </a:p>
                  </a:txBody>
                  <a:tcPr/>
                </a:tc>
                <a:tc>
                  <a:txBody>
                    <a:bodyPr/>
                    <a:lstStyle/>
                    <a:p>
                      <a:r>
                        <a:rPr lang="en-US" dirty="0"/>
                        <a:t>2024</a:t>
                      </a:r>
                      <a:endParaRPr lang="LID4096" dirty="0"/>
                    </a:p>
                  </a:txBody>
                  <a:tcPr/>
                </a:tc>
                <a:extLst>
                  <a:ext uri="{0D108BD9-81ED-4DB2-BD59-A6C34878D82A}">
                    <a16:rowId xmlns:a16="http://schemas.microsoft.com/office/drawing/2014/main" val="3016735200"/>
                  </a:ext>
                </a:extLst>
              </a:tr>
              <a:tr h="477568">
                <a:tc>
                  <a:txBody>
                    <a:bodyPr/>
                    <a:lstStyle/>
                    <a:p>
                      <a:r>
                        <a:rPr lang="en-US" sz="1800" b="0" i="0" kern="1200" dirty="0">
                          <a:solidFill>
                            <a:schemeClr val="dk1"/>
                          </a:solidFill>
                          <a:effectLst/>
                          <a:latin typeface="+mn-lt"/>
                          <a:ea typeface="+mn-ea"/>
                          <a:cs typeface="+mn-cs"/>
                        </a:rPr>
                        <a:t>Country’s population</a:t>
                      </a:r>
                      <a:endParaRPr lang="LID4096" dirty="0"/>
                    </a:p>
                  </a:txBody>
                  <a:tcPr/>
                </a:tc>
                <a:tc>
                  <a:txBody>
                    <a:bodyPr/>
                    <a:lstStyle/>
                    <a:p>
                      <a:r>
                        <a:rPr lang="en-US" dirty="0"/>
                        <a:t>101 million</a:t>
                      </a:r>
                      <a:endParaRPr lang="LID4096" dirty="0"/>
                    </a:p>
                  </a:txBody>
                  <a:tcPr/>
                </a:tc>
                <a:tc>
                  <a:txBody>
                    <a:bodyPr/>
                    <a:lstStyle/>
                    <a:p>
                      <a:r>
                        <a:rPr lang="en-US" dirty="0"/>
                        <a:t>2024</a:t>
                      </a:r>
                      <a:endParaRPr lang="LID4096" dirty="0"/>
                    </a:p>
                  </a:txBody>
                  <a:tcPr/>
                </a:tc>
                <a:extLst>
                  <a:ext uri="{0D108BD9-81ED-4DB2-BD59-A6C34878D82A}">
                    <a16:rowId xmlns:a16="http://schemas.microsoft.com/office/drawing/2014/main" val="2376884493"/>
                  </a:ext>
                </a:extLst>
              </a:tr>
              <a:tr h="477568">
                <a:tc>
                  <a:txBody>
                    <a:bodyPr/>
                    <a:lstStyle/>
                    <a:p>
                      <a:r>
                        <a:rPr lang="en-US" dirty="0"/>
                        <a:t>GDP (nominal)</a:t>
                      </a:r>
                      <a:endParaRPr lang="LID4096" dirty="0"/>
                    </a:p>
                  </a:txBody>
                  <a:tcPr/>
                </a:tc>
                <a:tc>
                  <a:txBody>
                    <a:bodyPr/>
                    <a:lstStyle/>
                    <a:p>
                      <a:r>
                        <a:rPr lang="en-US" dirty="0"/>
                        <a:t>$ 466 billion</a:t>
                      </a:r>
                      <a:endParaRPr lang="LID4096" dirty="0"/>
                    </a:p>
                  </a:txBody>
                  <a:tcPr/>
                </a:tc>
                <a:tc>
                  <a:txBody>
                    <a:bodyPr/>
                    <a:lstStyle/>
                    <a:p>
                      <a:r>
                        <a:rPr lang="en-US" dirty="0"/>
                        <a:t> “</a:t>
                      </a:r>
                      <a:endParaRPr lang="LID4096" dirty="0"/>
                    </a:p>
                  </a:txBody>
                  <a:tcPr/>
                </a:tc>
                <a:extLst>
                  <a:ext uri="{0D108BD9-81ED-4DB2-BD59-A6C34878D82A}">
                    <a16:rowId xmlns:a16="http://schemas.microsoft.com/office/drawing/2014/main" val="3851098607"/>
                  </a:ext>
                </a:extLst>
              </a:tr>
              <a:tr h="477568">
                <a:tc>
                  <a:txBody>
                    <a:bodyPr/>
                    <a:lstStyle/>
                    <a:p>
                      <a:r>
                        <a:rPr lang="en-US" dirty="0"/>
                        <a:t>GDP (per capita nominal)</a:t>
                      </a:r>
                      <a:endParaRPr lang="LID4096" dirty="0"/>
                    </a:p>
                  </a:txBody>
                  <a:tcPr/>
                </a:tc>
                <a:tc>
                  <a:txBody>
                    <a:bodyPr/>
                    <a:lstStyle/>
                    <a:p>
                      <a:r>
                        <a:rPr lang="en-US" dirty="0"/>
                        <a:t>$ 4,623</a:t>
                      </a:r>
                      <a:endParaRPr lang="LID4096" dirty="0"/>
                    </a:p>
                  </a:txBody>
                  <a:tcPr/>
                </a:tc>
                <a:tc>
                  <a:txBody>
                    <a:bodyPr/>
                    <a:lstStyle/>
                    <a:p>
                      <a:r>
                        <a:rPr lang="en-US" dirty="0"/>
                        <a:t> “</a:t>
                      </a:r>
                      <a:endParaRPr lang="LID4096" dirty="0"/>
                    </a:p>
                  </a:txBody>
                  <a:tcPr/>
                </a:tc>
                <a:extLst>
                  <a:ext uri="{0D108BD9-81ED-4DB2-BD59-A6C34878D82A}">
                    <a16:rowId xmlns:a16="http://schemas.microsoft.com/office/drawing/2014/main" val="4250953237"/>
                  </a:ext>
                </a:extLst>
              </a:tr>
              <a:tr h="477568">
                <a:tc>
                  <a:txBody>
                    <a:bodyPr/>
                    <a:lstStyle/>
                    <a:p>
                      <a:endParaRPr lang="LID4096" dirty="0"/>
                    </a:p>
                  </a:txBody>
                  <a:tcPr/>
                </a:tc>
                <a:tc>
                  <a:txBody>
                    <a:bodyPr/>
                    <a:lstStyle/>
                    <a:p>
                      <a:endParaRPr lang="LID4096" dirty="0"/>
                    </a:p>
                  </a:txBody>
                  <a:tcPr/>
                </a:tc>
                <a:tc>
                  <a:txBody>
                    <a:bodyPr/>
                    <a:lstStyle/>
                    <a:p>
                      <a:endParaRPr lang="LID4096" dirty="0"/>
                    </a:p>
                  </a:txBody>
                  <a:tcPr/>
                </a:tc>
                <a:extLst>
                  <a:ext uri="{0D108BD9-81ED-4DB2-BD59-A6C34878D82A}">
                    <a16:rowId xmlns:a16="http://schemas.microsoft.com/office/drawing/2014/main" val="3427363206"/>
                  </a:ext>
                </a:extLst>
              </a:tr>
              <a:tr h="499975">
                <a:tc gridSpan="3">
                  <a:txBody>
                    <a:bodyPr/>
                    <a:lstStyle/>
                    <a:p>
                      <a:r>
                        <a:rPr lang="en-US" sz="1400" dirty="0"/>
                        <a:t>Sources: central bank, </a:t>
                      </a:r>
                      <a:r>
                        <a:rPr lang="en-US" sz="1400" dirty="0" err="1"/>
                        <a:t>statisticaltimes</a:t>
                      </a:r>
                      <a:r>
                        <a:rPr lang="en-US" sz="1400" dirty="0"/>
                        <a:t> &amp; others</a:t>
                      </a:r>
                      <a:endParaRPr lang="LID4096" sz="1400" dirty="0"/>
                    </a:p>
                  </a:txBody>
                  <a:tcPr/>
                </a:tc>
                <a:tc hMerge="1">
                  <a:txBody>
                    <a:bodyPr/>
                    <a:lstStyle/>
                    <a:p>
                      <a:endParaRPr lang="LID4096" dirty="0"/>
                    </a:p>
                  </a:txBody>
                  <a:tcPr/>
                </a:tc>
                <a:tc hMerge="1">
                  <a:txBody>
                    <a:bodyPr/>
                    <a:lstStyle/>
                    <a:p>
                      <a:endParaRPr lang="LID4096" dirty="0"/>
                    </a:p>
                  </a:txBody>
                  <a:tcPr/>
                </a:tc>
                <a:extLst>
                  <a:ext uri="{0D108BD9-81ED-4DB2-BD59-A6C34878D82A}">
                    <a16:rowId xmlns:a16="http://schemas.microsoft.com/office/drawing/2014/main" val="3431389918"/>
                  </a:ext>
                </a:extLst>
              </a:tr>
            </a:tbl>
          </a:graphicData>
        </a:graphic>
      </p:graphicFrame>
    </p:spTree>
    <p:extLst>
      <p:ext uri="{BB962C8B-B14F-4D97-AF65-F5344CB8AC3E}">
        <p14:creationId xmlns:p14="http://schemas.microsoft.com/office/powerpoint/2010/main" val="4230732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EA2C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solidFill>
                  <a:schemeClr val="bg1"/>
                </a:solidFill>
              </a:rPr>
              <a:t>Vietnam</a:t>
            </a:r>
            <a:br>
              <a:rPr lang="en-US" dirty="0"/>
            </a:br>
            <a:r>
              <a:rPr lang="en-US" dirty="0"/>
              <a:t>Housing sector in brief</a:t>
            </a:r>
            <a:endParaRPr lang="LID4096" dirty="0"/>
          </a:p>
        </p:txBody>
      </p:sp>
      <p:sp>
        <p:nvSpPr>
          <p:cNvPr id="3" name="Content Placeholder 2">
            <a:extLst>
              <a:ext uri="{FF2B5EF4-FFF2-40B4-BE49-F238E27FC236}">
                <a16:creationId xmlns:a16="http://schemas.microsoft.com/office/drawing/2014/main" id="{8D6ED918-D859-7C74-02D1-825C6E5573BD}"/>
              </a:ext>
            </a:extLst>
          </p:cNvPr>
          <p:cNvSpPr>
            <a:spLocks noGrp="1"/>
          </p:cNvSpPr>
          <p:nvPr>
            <p:ph idx="1"/>
          </p:nvPr>
        </p:nvSpPr>
        <p:spPr>
          <a:xfrm>
            <a:off x="838200" y="1690688"/>
            <a:ext cx="10515600" cy="5067666"/>
          </a:xfrm>
        </p:spPr>
        <p:txBody>
          <a:bodyPr>
            <a:normAutofit fontScale="85000" lnSpcReduction="20000"/>
          </a:bodyPr>
          <a:lstStyle/>
          <a:p>
            <a:pPr marL="0" marR="0" indent="0">
              <a:lnSpc>
                <a:spcPct val="120000"/>
              </a:lnSpc>
              <a:spcBef>
                <a:spcPts val="0"/>
              </a:spcBef>
              <a:spcAft>
                <a:spcPts val="0"/>
              </a:spcAft>
              <a:buNone/>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Vietnam's housing sector is at a crossroads. While it boasts impressive growth potential, challenges related to affordability and financial stability need to be addressed to ensure sustainable development.</a:t>
            </a:r>
            <a:endParaRPr lang="en-US" sz="1800" kern="100" dirty="0">
              <a:effectLst/>
              <a:latin typeface="Aptos" panose="02110004020202020204"/>
              <a:ea typeface="Aptos" panose="02110004020202020204"/>
              <a:cs typeface="Arial" panose="020B0604020202020204" pitchFamily="34" charset="0"/>
            </a:endParaRPr>
          </a:p>
          <a:p>
            <a:pPr marL="0" marR="0" indent="0">
              <a:lnSpc>
                <a:spcPct val="120000"/>
              </a:lnSpc>
              <a:spcBef>
                <a:spcPts val="0"/>
              </a:spcBef>
              <a:spcAft>
                <a:spcPts val="0"/>
              </a:spcAft>
              <a:buNone/>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It is a story of both </a:t>
            </a: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impressive growth</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and </a:t>
            </a: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current challenges</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kern="100" dirty="0">
              <a:effectLst/>
              <a:latin typeface="Aptos" panose="02110004020202020204"/>
              <a:ea typeface="Aptos" panose="02110004020202020204"/>
              <a:cs typeface="Arial" panose="020B0604020202020204" pitchFamily="34" charset="0"/>
            </a:endParaRPr>
          </a:p>
          <a:p>
            <a:pPr marL="0" marR="0" indent="0">
              <a:lnSpc>
                <a:spcPct val="120000"/>
              </a:lnSpc>
              <a:spcBef>
                <a:spcPts val="0"/>
              </a:spcBef>
              <a:spcAft>
                <a:spcPts val="0"/>
              </a:spcAft>
              <a:buNone/>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Growth and Potential:</a:t>
            </a:r>
            <a:endParaRPr lang="en-US" sz="1800" kern="100" dirty="0">
              <a:effectLst/>
              <a:latin typeface="Aptos" panose="02110004020202020204"/>
              <a:ea typeface="Aptos" panose="02110004020202020204"/>
              <a:cs typeface="Arial" panose="020B0604020202020204" pitchFamily="34" charset="0"/>
            </a:endParaRPr>
          </a:p>
          <a:p>
            <a:pPr marL="342900" marR="0" lvl="0" indent="-342900">
              <a:lnSpc>
                <a:spcPct val="120000"/>
              </a:lnSpc>
              <a:spcBef>
                <a:spcPts val="0"/>
              </a:spcBef>
              <a:spcAft>
                <a:spcPts val="0"/>
              </a:spcAft>
              <a:buSzPts val="1000"/>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Rapid Rise:</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Vietnam's economy has boomed in recent years, leading to a surge in demand for housing, especially in major cities like Ho Chi Minh City and Hanoi.</a:t>
            </a:r>
            <a:endParaRPr lang="en-US" sz="1800" kern="100" dirty="0">
              <a:effectLst/>
              <a:latin typeface="Aptos" panose="02110004020202020204"/>
              <a:ea typeface="Aptos" panose="02110004020202020204"/>
              <a:cs typeface="Times New Roman" panose="02020603050405020304" pitchFamily="18" charset="0"/>
            </a:endParaRPr>
          </a:p>
          <a:p>
            <a:pPr marL="342900" marR="0" lvl="0" indent="-342900">
              <a:lnSpc>
                <a:spcPct val="120000"/>
              </a:lnSpc>
              <a:spcBef>
                <a:spcPts val="0"/>
              </a:spcBef>
              <a:spcAft>
                <a:spcPts val="0"/>
              </a:spcAft>
              <a:buSzPts val="1000"/>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Increased Investment:</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The real estate sector has attracted significant investment, leading to a rapid rise in condo developments and overall market size (estimated at $25.26 billion in 2024).</a:t>
            </a:r>
            <a:endParaRPr lang="en-US" sz="1800" kern="100" dirty="0">
              <a:effectLst/>
              <a:latin typeface="Aptos" panose="02110004020202020204"/>
              <a:ea typeface="Aptos" panose="02110004020202020204"/>
              <a:cs typeface="Times New Roman" panose="02020603050405020304" pitchFamily="18" charset="0"/>
            </a:endParaRPr>
          </a:p>
          <a:p>
            <a:pPr marL="342900" marR="0" lvl="0" indent="-342900">
              <a:lnSpc>
                <a:spcPct val="120000"/>
              </a:lnSpc>
              <a:spcBef>
                <a:spcPts val="0"/>
              </a:spcBef>
              <a:spcAft>
                <a:spcPts val="0"/>
              </a:spcAft>
              <a:buSzPts val="1000"/>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Government Policies:</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The government has implemented policies to encourage homeownership and development, such as simplifying procedures and offering tax breaks.</a:t>
            </a:r>
            <a:endParaRPr lang="en-US" sz="1800" kern="100" dirty="0">
              <a:effectLst/>
              <a:latin typeface="Aptos" panose="02110004020202020204"/>
              <a:ea typeface="Aptos" panose="02110004020202020204"/>
              <a:cs typeface="Times New Roman" panose="02020603050405020304" pitchFamily="18" charset="0"/>
            </a:endParaRPr>
          </a:p>
          <a:p>
            <a:pPr marL="0" marR="0" indent="0">
              <a:lnSpc>
                <a:spcPct val="120000"/>
              </a:lnSpc>
              <a:spcBef>
                <a:spcPts val="0"/>
              </a:spcBef>
              <a:spcAft>
                <a:spcPts val="0"/>
              </a:spcAft>
              <a:buNone/>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Current Challenges:</a:t>
            </a:r>
            <a:endParaRPr lang="en-US" sz="1800" kern="100" dirty="0">
              <a:effectLst/>
              <a:latin typeface="Aptos" panose="02110004020202020204"/>
              <a:ea typeface="Aptos" panose="02110004020202020204"/>
              <a:cs typeface="Arial" panose="020B0604020202020204" pitchFamily="34" charset="0"/>
            </a:endParaRPr>
          </a:p>
          <a:p>
            <a:pPr marL="342900" marR="0" lvl="0" indent="-342900">
              <a:lnSpc>
                <a:spcPct val="120000"/>
              </a:lnSpc>
              <a:spcBef>
                <a:spcPts val="0"/>
              </a:spcBef>
              <a:spcAft>
                <a:spcPts val="0"/>
              </a:spcAft>
              <a:buSzPts val="1000"/>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Affordability Concerns:</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Despite rapid growth, housing affordability has become a major concern, particularly for middle-class families. </a:t>
            </a:r>
            <a:endParaRPr lang="en-US" sz="1800" kern="100" dirty="0">
              <a:effectLst/>
              <a:latin typeface="Aptos" panose="02110004020202020204"/>
              <a:ea typeface="Aptos" panose="02110004020202020204"/>
              <a:cs typeface="Times New Roman" panose="02020603050405020304" pitchFamily="18" charset="0"/>
            </a:endParaRPr>
          </a:p>
          <a:p>
            <a:pPr marL="342900" marR="0" lvl="0" indent="-342900">
              <a:lnSpc>
                <a:spcPct val="120000"/>
              </a:lnSpc>
              <a:spcBef>
                <a:spcPts val="0"/>
              </a:spcBef>
              <a:spcAft>
                <a:spcPts val="0"/>
              </a:spcAft>
              <a:buSzPts val="1000"/>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Over-reliance on Debt:</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The sector's rapid rise was fueled by a lot of debt. Tightening credit conditions pose a risk to the market's stability.</a:t>
            </a:r>
            <a:endParaRPr lang="en-US" sz="1800" kern="100" dirty="0">
              <a:effectLst/>
              <a:latin typeface="Aptos" panose="02110004020202020204"/>
              <a:ea typeface="Aptos" panose="02110004020202020204"/>
              <a:cs typeface="Times New Roman" panose="02020603050405020304" pitchFamily="18" charset="0"/>
            </a:endParaRPr>
          </a:p>
          <a:p>
            <a:pPr marL="0" marR="0" indent="0">
              <a:lnSpc>
                <a:spcPct val="120000"/>
              </a:lnSpc>
              <a:spcBef>
                <a:spcPts val="0"/>
              </a:spcBef>
              <a:spcAft>
                <a:spcPts val="0"/>
              </a:spcAft>
              <a:buNone/>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Looking Ahead:</a:t>
            </a:r>
            <a:endParaRPr lang="en-US" sz="1800" kern="100" dirty="0">
              <a:effectLst/>
              <a:latin typeface="Aptos" panose="02110004020202020204"/>
              <a:ea typeface="Aptos" panose="02110004020202020204"/>
              <a:cs typeface="Arial" panose="020B0604020202020204" pitchFamily="34" charset="0"/>
            </a:endParaRPr>
          </a:p>
          <a:p>
            <a:pPr marL="342900" marR="0" lvl="0" indent="-342900">
              <a:lnSpc>
                <a:spcPct val="120000"/>
              </a:lnSpc>
              <a:spcBef>
                <a:spcPts val="0"/>
              </a:spcBef>
              <a:spcAft>
                <a:spcPts val="0"/>
              </a:spcAft>
              <a:buSzPts val="1000"/>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Focus on Affordability:</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Addressing affordability will be critical. The government is likely to introduce measures to promote affordable housing development.</a:t>
            </a:r>
            <a:endParaRPr lang="en-US" sz="1800" kern="100" dirty="0">
              <a:effectLst/>
              <a:latin typeface="Aptos" panose="02110004020202020204"/>
              <a:ea typeface="Aptos" panose="02110004020202020204"/>
              <a:cs typeface="Times New Roman" panose="02020603050405020304" pitchFamily="18" charset="0"/>
            </a:endParaRPr>
          </a:p>
          <a:p>
            <a:pPr marL="342900" marR="0" lvl="0" indent="-342900">
              <a:lnSpc>
                <a:spcPct val="120000"/>
              </a:lnSpc>
              <a:spcBef>
                <a:spcPts val="0"/>
              </a:spcBef>
              <a:spcAft>
                <a:spcPts val="0"/>
              </a:spcAft>
              <a:buSzPts val="1000"/>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Market Correction:</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The market is expected to undergo a period of correction, with potential price adjustments and a shift towards more sustainable growth.</a:t>
            </a:r>
            <a:endParaRPr lang="en-US" sz="1800" kern="100" dirty="0">
              <a:effectLst/>
              <a:latin typeface="Aptos" panose="02110004020202020204"/>
              <a:ea typeface="Aptos" panose="02110004020202020204"/>
              <a:cs typeface="Times New Roman" panose="02020603050405020304" pitchFamily="18" charset="0"/>
            </a:endParaRPr>
          </a:p>
          <a:p>
            <a:pPr marL="342900" marR="0" lvl="0" indent="-342900">
              <a:lnSpc>
                <a:spcPct val="120000"/>
              </a:lnSpc>
              <a:spcBef>
                <a:spcPts val="0"/>
              </a:spcBef>
              <a:spcAft>
                <a:spcPts val="0"/>
              </a:spcAft>
              <a:buSzPts val="1000"/>
              <a:buFont typeface="Arial" panose="020B060402020202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Increased Scrutiny:</a:t>
            </a: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Financial regulations for developers may become stricter to prevent future debt crises.</a:t>
            </a:r>
            <a:endParaRPr lang="en-US" sz="1800" kern="100" dirty="0">
              <a:effectLst/>
              <a:latin typeface="Aptos" panose="02110004020202020204"/>
              <a:ea typeface="Aptos" panose="02110004020202020204"/>
              <a:cs typeface="Times New Roman" panose="02020603050405020304" pitchFamily="18" charset="0"/>
            </a:endParaRPr>
          </a:p>
          <a:p>
            <a:pPr marL="0" indent="0">
              <a:buNone/>
            </a:pPr>
            <a:endParaRPr lang="LID4096" dirty="0"/>
          </a:p>
        </p:txBody>
      </p:sp>
      <p:pic>
        <p:nvPicPr>
          <p:cNvPr id="5" name="Picture 4" descr="Home clipart housing, Home housing Transparent FREE for download on ...">
            <a:extLst>
              <a:ext uri="{FF2B5EF4-FFF2-40B4-BE49-F238E27FC236}">
                <a16:creationId xmlns:a16="http://schemas.microsoft.com/office/drawing/2014/main" id="{4174C9EF-AF30-EFA0-4A59-C504CA614FA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14" b="89931" l="10000" r="90000">
                        <a14:foregroundMark x1="86364" y1="39724" x2="86364" y2="39724"/>
                        <a14:foregroundMark x1="75795" y1="14621" x2="75795" y2="14621"/>
                        <a14:foregroundMark x1="72614" y1="8414" x2="82955" y2="25103"/>
                      </a14:backgroundRemoval>
                    </a14:imgEffect>
                  </a14:imgLayer>
                </a14:imgProps>
              </a:ext>
              <a:ext uri="{28A0092B-C50C-407E-A947-70E740481C1C}">
                <a14:useLocalDpi xmlns:a14="http://schemas.microsoft.com/office/drawing/2010/main" val="0"/>
              </a:ext>
            </a:extLst>
          </a:blip>
          <a:srcRect l="5955" t="5324" r="6010" b="10647"/>
          <a:stretch/>
        </p:blipFill>
        <p:spPr bwMode="auto">
          <a:xfrm>
            <a:off x="9830937" y="99646"/>
            <a:ext cx="2361063" cy="1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49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EA2C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solidFill>
                  <a:schemeClr val="bg1"/>
                </a:solidFill>
              </a:rPr>
              <a:t>Vietnam</a:t>
            </a:r>
            <a:br>
              <a:rPr lang="en-US" dirty="0"/>
            </a:br>
            <a:r>
              <a:rPr lang="en-US" dirty="0"/>
              <a:t>Housing finance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703277"/>
            <a:ext cx="10515600" cy="4981301"/>
          </a:xfrm>
        </p:spPr>
        <p:txBody>
          <a:bodyPr>
            <a:normAutofit fontScale="85000" lnSpcReduction="10000"/>
          </a:bodyPr>
          <a:lstStyle/>
          <a:p>
            <a:pPr marL="0" marR="0" indent="0">
              <a:lnSpc>
                <a:spcPts val="2100"/>
              </a:lnSpc>
              <a:spcBef>
                <a:spcPts val="0"/>
              </a:spcBef>
              <a:spcAft>
                <a:spcPts val="0"/>
              </a:spcAft>
              <a:buNone/>
            </a:pP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Vietnam's housing finance regulatory system is a multi-layered structure with various institutions playing key roles. The present system is as follows: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2100"/>
              </a:lnSpc>
              <a:spcBef>
                <a:spcPts val="0"/>
              </a:spcBef>
              <a:spcAft>
                <a:spcPts val="0"/>
              </a:spcAft>
              <a:buSzPts val="1000"/>
              <a:buFont typeface="Symbol" panose="05050102010706020507" pitchFamily="18" charset="2"/>
              <a:buChar char=""/>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State Bank of Vietnam (SBV):</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As the central bank, SBV holds the primary responsibility for maintaining financial stability in the country, which also includes the activities of banks doing housing finance.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2100"/>
              </a:lnSpc>
              <a:spcBef>
                <a:spcPts val="0"/>
              </a:spcBef>
              <a:spcAft>
                <a:spcPts val="0"/>
              </a:spcAft>
              <a:buSzPts val="1000"/>
              <a:buFont typeface="Symbol" panose="05050102010706020507" pitchFamily="18" charset="2"/>
              <a:buChar char=""/>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Government Institutions: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Ministry of Finance (MOF):</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MOF oversees the operations of the Vietnam Housing Development Bank (VHDB), a specialized state-owned bank.</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Vietnam Housing Development Bank (VHDB):</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VHDB plays a crucial role in promoting affordable housing. </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ts val="2100"/>
              </a:lnSpc>
              <a:spcBef>
                <a:spcPts val="0"/>
              </a:spcBef>
              <a:spcAft>
                <a:spcPts val="0"/>
              </a:spcAft>
              <a:buSzPts val="1000"/>
              <a:buFont typeface="Calibri" panose="020F0502020204030204" pitchFamily="34" charset="0"/>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Vietnam Asset Management Company (VAMC):</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VAMC is a state-owned entity that helps manage non-performing loans (NPLs) in the banking system.</a:t>
            </a:r>
            <a:endParaRPr lang="en-US" sz="1800" kern="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ts val="2100"/>
              </a:lnSpc>
              <a:spcBef>
                <a:spcPts val="0"/>
              </a:spcBef>
              <a:spcAft>
                <a:spcPts val="0"/>
              </a:spcAft>
              <a:buSzPts val="1000"/>
              <a:buFont typeface="Symbol" panose="05050102010706020507" pitchFamily="18" charset="2"/>
              <a:buChar char=""/>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Commercial Banks:</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These banks play a vital role in providing a wider range of housing loan products to various borrowers, which operate within the regulations set by the SBV for housing etc.</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ts val="2100"/>
              </a:lnSpc>
              <a:spcBef>
                <a:spcPts val="0"/>
              </a:spcBef>
              <a:spcAft>
                <a:spcPts val="0"/>
              </a:spcAft>
              <a:buNone/>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Regulatory Framework:</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Law on Housing (2023):</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This law outlines the general framework for housing development and transactions in Vietnam. </a:t>
            </a:r>
            <a:endParaRPr lang="en-US" sz="18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Circulars issued by the SBV:</a:t>
            </a:r>
            <a:r>
              <a:rPr lang="en-US" sz="18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The SBV issues specific circulars that detail regulations for commercial banks regarding housing loans, which may address loan-to-value (LTV) ratios, down payment requirements, and risk management practices.</a:t>
            </a:r>
            <a:endParaRPr lang="en-US" sz="18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6D1EDC7-7B41-6788-6E2C-DE88B2363A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405369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EA2C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solidFill>
                  <a:schemeClr val="bg1"/>
                </a:solidFill>
              </a:rPr>
              <a:t>Vietnam</a:t>
            </a:r>
            <a:br>
              <a:rPr lang="en-US" dirty="0"/>
            </a:br>
            <a:r>
              <a:rPr lang="en-US" dirty="0"/>
              <a:t>Housing market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948559" y="1690687"/>
            <a:ext cx="10515600" cy="5105308"/>
          </a:xfrm>
        </p:spPr>
        <p:txBody>
          <a:bodyPr>
            <a:normAutofit fontScale="85000" lnSpcReduction="20000"/>
          </a:bodyPr>
          <a:lstStyle/>
          <a:p>
            <a:pPr marL="0" marR="0" indent="0">
              <a:lnSpc>
                <a:spcPct val="100000"/>
              </a:lnSpc>
              <a:spcBef>
                <a:spcPts val="0"/>
              </a:spcBef>
              <a:spcAft>
                <a:spcPts val="0"/>
              </a:spcAft>
              <a:buNone/>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Vietnam's housing market regulation is evolving to address various concerns. The new laws and stricter measures aim to create a more stable, transparent, and buyer-friendly market while promoting sustainable growth.</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Vietnam's housing market regulation is undergoing a period of change, with a focus on promoting stability, protecting consumers, and increasing access to affordable housing. Here's a breakdown of the key aspects:</a:t>
            </a:r>
          </a:p>
          <a:p>
            <a:pPr marL="0" marR="0" indent="0">
              <a:lnSpc>
                <a:spcPct val="100000"/>
              </a:lnSpc>
              <a:spcBef>
                <a:spcPts val="0"/>
              </a:spcBef>
              <a:spcAft>
                <a:spcPts val="0"/>
              </a:spcAft>
              <a:buNone/>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Legislative Framework:</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Law on Housing (2023):</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This recently amended law (Law No. 27/2023/QH15) is a key piece of legislation governing housing ownership, development, and transactions. </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Real Estate Business Law (2025):</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Scheduled to take effect in 2025, this upcoming law (Law No. 29/2023/QH15) focuses on enhancing transparency and consumer protection.</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Key Regulatory Bodies: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Ministry of Construction (MOC):</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The MOC is responsible for formulating housing policies and overseeing construction activities. They work alongside other ministries like the Ministry of Finance and the State Bank of Vietnam to ensure coordinated regulation.</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0"/>
              </a:spcAft>
              <a:buSzPts val="1000"/>
              <a:buFont typeface="Symbol" panose="05050102010706020507" pitchFamily="18" charset="2"/>
              <a:buChar char=""/>
              <a:tabLst>
                <a:tab pos="457200" algn="l"/>
              </a:tabLs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State Bank of Vietnam (SBV):</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The central bank plays a crucial role in maintaining financial stability. It can indirectly influence the housing market by setting lending rates and credit requirements for commercial banks.</a:t>
            </a:r>
            <a:endParaRPr lang="en-US" sz="2400" kern="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938B609-FC46-8E59-8EAD-C4D409AE058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369109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04D583-6B32-9299-61B5-7919CF445934}"/>
              </a:ext>
            </a:extLst>
          </p:cNvPr>
          <p:cNvSpPr/>
          <p:nvPr/>
        </p:nvSpPr>
        <p:spPr>
          <a:xfrm>
            <a:off x="0" y="0"/>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B61513DE-7432-A7FE-B960-759C3808B0CC}"/>
              </a:ext>
            </a:extLst>
          </p:cNvPr>
          <p:cNvSpPr>
            <a:spLocks noGrp="1"/>
          </p:cNvSpPr>
          <p:nvPr>
            <p:ph type="title"/>
          </p:nvPr>
        </p:nvSpPr>
        <p:spPr>
          <a:xfrm>
            <a:off x="509016" y="-271955"/>
            <a:ext cx="10515600" cy="1586326"/>
          </a:xfrm>
        </p:spPr>
        <p:txBody>
          <a:bodyPr>
            <a:normAutofit/>
          </a:bodyPr>
          <a:lstStyle/>
          <a:p>
            <a:pPr algn="ctr"/>
            <a:r>
              <a:rPr lang="en-US" sz="6000" b="1" dirty="0">
                <a:solidFill>
                  <a:schemeClr val="bg1"/>
                </a:solidFill>
              </a:rPr>
              <a:t>Pakistan</a:t>
            </a:r>
            <a:endParaRPr lang="LID4096" sz="6000" dirty="0">
              <a:solidFill>
                <a:schemeClr val="bg1"/>
              </a:solidFill>
            </a:endParaRPr>
          </a:p>
        </p:txBody>
      </p:sp>
      <p:pic>
        <p:nvPicPr>
          <p:cNvPr id="5" name="Picture 4">
            <a:extLst>
              <a:ext uri="{FF2B5EF4-FFF2-40B4-BE49-F238E27FC236}">
                <a16:creationId xmlns:a16="http://schemas.microsoft.com/office/drawing/2014/main" id="{9C5F77D8-EB35-130F-D384-59F179C39354}"/>
              </a:ext>
            </a:extLst>
          </p:cNvPr>
          <p:cNvPicPr>
            <a:picLocks noChangeAspect="1"/>
          </p:cNvPicPr>
          <p:nvPr/>
        </p:nvPicPr>
        <p:blipFill rotWithShape="1">
          <a:blip r:embed="rId2">
            <a:extLst>
              <a:ext uri="{28A0092B-C50C-407E-A947-70E740481C1C}">
                <a14:useLocalDpi xmlns:a14="http://schemas.microsoft.com/office/drawing/2010/main" val="0"/>
              </a:ext>
            </a:extLst>
          </a:blip>
          <a:srcRect t="3116"/>
          <a:stretch/>
        </p:blipFill>
        <p:spPr>
          <a:xfrm>
            <a:off x="3035808" y="1586327"/>
            <a:ext cx="6181344" cy="4576729"/>
          </a:xfrm>
          <a:prstGeom prst="rect">
            <a:avLst/>
          </a:prstGeom>
        </p:spPr>
      </p:pic>
    </p:spTree>
    <p:extLst>
      <p:ext uri="{BB962C8B-B14F-4D97-AF65-F5344CB8AC3E}">
        <p14:creationId xmlns:p14="http://schemas.microsoft.com/office/powerpoint/2010/main" val="1618181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04D583-6B32-9299-61B5-7919CF445934}"/>
              </a:ext>
            </a:extLst>
          </p:cNvPr>
          <p:cNvSpPr/>
          <p:nvPr/>
        </p:nvSpPr>
        <p:spPr>
          <a:xfrm>
            <a:off x="0" y="0"/>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B61513DE-7432-A7FE-B960-759C3808B0CC}"/>
              </a:ext>
            </a:extLst>
          </p:cNvPr>
          <p:cNvSpPr>
            <a:spLocks noGrp="1"/>
          </p:cNvSpPr>
          <p:nvPr>
            <p:ph type="title"/>
          </p:nvPr>
        </p:nvSpPr>
        <p:spPr/>
        <p:txBody>
          <a:bodyPr/>
          <a:lstStyle/>
          <a:p>
            <a:r>
              <a:rPr lang="en-US" b="1" dirty="0">
                <a:solidFill>
                  <a:schemeClr val="bg1"/>
                </a:solidFill>
              </a:rPr>
              <a:t>Pakistan</a:t>
            </a:r>
            <a:br>
              <a:rPr lang="en-US" dirty="0"/>
            </a:br>
            <a:r>
              <a:rPr lang="en-US" dirty="0"/>
              <a:t>Housing and related data</a:t>
            </a:r>
            <a:endParaRPr lang="LID4096" dirty="0"/>
          </a:p>
        </p:txBody>
      </p:sp>
      <p:graphicFrame>
        <p:nvGraphicFramePr>
          <p:cNvPr id="5" name="Content Placeholder 4">
            <a:extLst>
              <a:ext uri="{FF2B5EF4-FFF2-40B4-BE49-F238E27FC236}">
                <a16:creationId xmlns:a16="http://schemas.microsoft.com/office/drawing/2014/main" id="{2F90B39C-2133-14C8-2D2F-97C59102B2F0}"/>
              </a:ext>
            </a:extLst>
          </p:cNvPr>
          <p:cNvGraphicFramePr>
            <a:graphicFrameLocks noGrp="1"/>
          </p:cNvGraphicFramePr>
          <p:nvPr>
            <p:ph idx="1"/>
            <p:extLst>
              <p:ext uri="{D42A27DB-BD31-4B8C-83A1-F6EECF244321}">
                <p14:modId xmlns:p14="http://schemas.microsoft.com/office/powerpoint/2010/main" val="3790678529"/>
              </p:ext>
            </p:extLst>
          </p:nvPr>
        </p:nvGraphicFramePr>
        <p:xfrm>
          <a:off x="838200" y="1825625"/>
          <a:ext cx="10515597" cy="5027696"/>
        </p:xfrm>
        <a:graphic>
          <a:graphicData uri="http://schemas.openxmlformats.org/drawingml/2006/table">
            <a:tbl>
              <a:tblPr firstRow="1" bandRow="1">
                <a:tableStyleId>{5C22544A-7EE6-4342-B048-85BDC9FD1C3A}</a:tableStyleId>
              </a:tblPr>
              <a:tblGrid>
                <a:gridCol w="5830614">
                  <a:extLst>
                    <a:ext uri="{9D8B030D-6E8A-4147-A177-3AD203B41FA5}">
                      <a16:colId xmlns:a16="http://schemas.microsoft.com/office/drawing/2014/main" val="1377466431"/>
                    </a:ext>
                  </a:extLst>
                </a:gridCol>
                <a:gridCol w="2254469">
                  <a:extLst>
                    <a:ext uri="{9D8B030D-6E8A-4147-A177-3AD203B41FA5}">
                      <a16:colId xmlns:a16="http://schemas.microsoft.com/office/drawing/2014/main" val="1365913989"/>
                    </a:ext>
                  </a:extLst>
                </a:gridCol>
                <a:gridCol w="2430514">
                  <a:extLst>
                    <a:ext uri="{9D8B030D-6E8A-4147-A177-3AD203B41FA5}">
                      <a16:colId xmlns:a16="http://schemas.microsoft.com/office/drawing/2014/main" val="919604181"/>
                    </a:ext>
                  </a:extLst>
                </a:gridCol>
              </a:tblGrid>
              <a:tr h="479872">
                <a:tc>
                  <a:txBody>
                    <a:bodyPr/>
                    <a:lstStyle/>
                    <a:p>
                      <a:r>
                        <a:rPr lang="en-US" dirty="0"/>
                        <a:t>Particulars</a:t>
                      </a:r>
                      <a:endParaRPr lang="LID4096" dirty="0"/>
                    </a:p>
                  </a:txBody>
                  <a:tcPr/>
                </a:tc>
                <a:tc>
                  <a:txBody>
                    <a:bodyPr/>
                    <a:lstStyle/>
                    <a:p>
                      <a:r>
                        <a:rPr lang="en-US" dirty="0"/>
                        <a:t>Data</a:t>
                      </a:r>
                      <a:endParaRPr lang="LID4096" dirty="0"/>
                    </a:p>
                  </a:txBody>
                  <a:tcPr/>
                </a:tc>
                <a:tc>
                  <a:txBody>
                    <a:bodyPr/>
                    <a:lstStyle/>
                    <a:p>
                      <a:r>
                        <a:rPr lang="en-US" dirty="0"/>
                        <a:t>Year</a:t>
                      </a:r>
                      <a:endParaRPr lang="LID4096" dirty="0"/>
                    </a:p>
                  </a:txBody>
                  <a:tcPr/>
                </a:tc>
                <a:extLst>
                  <a:ext uri="{0D108BD9-81ED-4DB2-BD59-A6C34878D82A}">
                    <a16:rowId xmlns:a16="http://schemas.microsoft.com/office/drawing/2014/main" val="1417522611"/>
                  </a:ext>
                </a:extLst>
              </a:tr>
              <a:tr h="828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Total amount of home </a:t>
                      </a:r>
                      <a:r>
                        <a:rPr lang="en-US" sz="2400" b="1" i="0" kern="1200" dirty="0">
                          <a:solidFill>
                            <a:schemeClr val="tx1"/>
                          </a:solidFill>
                          <a:effectLst/>
                          <a:latin typeface="+mn-lt"/>
                          <a:ea typeface="+mn-ea"/>
                          <a:cs typeface="+mn-cs"/>
                        </a:rPr>
                        <a:t>mortgage loans outstanding</a:t>
                      </a:r>
                      <a:r>
                        <a:rPr lang="en-US" sz="2400" b="0" i="0" kern="1200" dirty="0">
                          <a:solidFill>
                            <a:schemeClr val="tx1"/>
                          </a:solidFill>
                          <a:effectLst/>
                          <a:latin typeface="+mn-lt"/>
                          <a:ea typeface="+mn-ea"/>
                          <a:cs typeface="+mn-cs"/>
                        </a:rPr>
                        <a:t> at the end of year in millions of USD</a:t>
                      </a:r>
                      <a:endParaRPr lang="LID4096" sz="2400" dirty="0">
                        <a:solidFill>
                          <a:schemeClr val="tx1"/>
                        </a:solidFill>
                      </a:endParaRPr>
                    </a:p>
                  </a:txBody>
                  <a:tcPr/>
                </a:tc>
                <a:tc>
                  <a:txBody>
                    <a:bodyPr/>
                    <a:lstStyle/>
                    <a:p>
                      <a:r>
                        <a:rPr lang="en-US" sz="2400" b="0" i="0" kern="1200" dirty="0">
                          <a:solidFill>
                            <a:schemeClr val="dk1"/>
                          </a:solidFill>
                          <a:effectLst/>
                          <a:latin typeface="+mn-lt"/>
                          <a:ea typeface="+mn-ea"/>
                          <a:cs typeface="+mn-cs"/>
                        </a:rPr>
                        <a:t>691.68 USD (millions)</a:t>
                      </a:r>
                      <a:endParaRPr lang="LID4096" sz="2400" dirty="0"/>
                    </a:p>
                  </a:txBody>
                  <a:tcPr/>
                </a:tc>
                <a:tc>
                  <a:txBody>
                    <a:bodyPr/>
                    <a:lstStyle/>
                    <a:p>
                      <a:r>
                        <a:rPr lang="en-US" sz="2400" b="0" i="0" kern="1200" dirty="0">
                          <a:solidFill>
                            <a:schemeClr val="dk1"/>
                          </a:solidFill>
                          <a:effectLst/>
                          <a:latin typeface="+mn-lt"/>
                          <a:ea typeface="+mn-ea"/>
                          <a:cs typeface="+mn-cs"/>
                        </a:rPr>
                        <a:t>2022</a:t>
                      </a:r>
                      <a:endParaRPr lang="LID4096" sz="2400" dirty="0"/>
                    </a:p>
                  </a:txBody>
                  <a:tcPr/>
                </a:tc>
                <a:extLst>
                  <a:ext uri="{0D108BD9-81ED-4DB2-BD59-A6C34878D82A}">
                    <a16:rowId xmlns:a16="http://schemas.microsoft.com/office/drawing/2014/main" val="3232659344"/>
                  </a:ext>
                </a:extLst>
              </a:tr>
              <a:tr h="479872">
                <a:tc>
                  <a:txBody>
                    <a:bodyPr/>
                    <a:lstStyle/>
                    <a:p>
                      <a:r>
                        <a:rPr lang="en-US" sz="2400" dirty="0"/>
                        <a:t>Mortgage to GDP ratio</a:t>
                      </a:r>
                      <a:endParaRPr lang="LID4096" sz="2400" dirty="0"/>
                    </a:p>
                  </a:txBody>
                  <a:tcPr/>
                </a:tc>
                <a:tc>
                  <a:txBody>
                    <a:bodyPr/>
                    <a:lstStyle/>
                    <a:p>
                      <a:r>
                        <a:rPr lang="en-US" sz="2400" b="0" i="0" kern="1200" dirty="0">
                          <a:solidFill>
                            <a:schemeClr val="dk1"/>
                          </a:solidFill>
                          <a:effectLst/>
                          <a:latin typeface="+mn-lt"/>
                          <a:ea typeface="+mn-ea"/>
                          <a:cs typeface="+mn-cs"/>
                        </a:rPr>
                        <a:t>0.39%</a:t>
                      </a:r>
                      <a:endParaRPr lang="LID4096" sz="2400" dirty="0"/>
                    </a:p>
                  </a:txBody>
                  <a:tcPr/>
                </a:tc>
                <a:tc>
                  <a:txBody>
                    <a:bodyPr/>
                    <a:lstStyle/>
                    <a:p>
                      <a:r>
                        <a:rPr lang="en-US" sz="2400" dirty="0"/>
                        <a:t>2022</a:t>
                      </a:r>
                      <a:endParaRPr lang="LID4096" sz="2400" dirty="0"/>
                    </a:p>
                  </a:txBody>
                  <a:tcPr/>
                </a:tc>
                <a:extLst>
                  <a:ext uri="{0D108BD9-81ED-4DB2-BD59-A6C34878D82A}">
                    <a16:rowId xmlns:a16="http://schemas.microsoft.com/office/drawing/2014/main" val="2977145977"/>
                  </a:ext>
                </a:extLst>
              </a:tr>
              <a:tr h="479872">
                <a:tc>
                  <a:txBody>
                    <a:bodyPr/>
                    <a:lstStyle/>
                    <a:p>
                      <a:r>
                        <a:rPr lang="en-US" sz="2400" b="0" i="0" kern="1200" dirty="0">
                          <a:solidFill>
                            <a:schemeClr val="dk1"/>
                          </a:solidFill>
                          <a:effectLst/>
                          <a:latin typeface="+mn-lt"/>
                          <a:ea typeface="+mn-ea"/>
                          <a:cs typeface="+mn-cs"/>
                        </a:rPr>
                        <a:t>Repo rate</a:t>
                      </a:r>
                      <a:endParaRPr lang="LID4096" sz="2400" dirty="0"/>
                    </a:p>
                  </a:txBody>
                  <a:tcPr/>
                </a:tc>
                <a:tc>
                  <a:txBody>
                    <a:bodyPr/>
                    <a:lstStyle/>
                    <a:p>
                      <a:r>
                        <a:rPr lang="en-US" sz="2400" b="0" i="0" kern="1200" dirty="0">
                          <a:solidFill>
                            <a:schemeClr val="dk1"/>
                          </a:solidFill>
                          <a:effectLst/>
                          <a:latin typeface="+mn-lt"/>
                          <a:ea typeface="+mn-ea"/>
                          <a:cs typeface="+mn-cs"/>
                        </a:rPr>
                        <a:t>22</a:t>
                      </a:r>
                      <a:r>
                        <a:rPr lang="en-PK" sz="2400" b="0" i="0" kern="1200" dirty="0">
                          <a:solidFill>
                            <a:schemeClr val="dk1"/>
                          </a:solidFill>
                          <a:effectLst/>
                          <a:latin typeface="+mn-lt"/>
                          <a:ea typeface="+mn-ea"/>
                          <a:cs typeface="+mn-cs"/>
                        </a:rPr>
                        <a:t>%</a:t>
                      </a:r>
                      <a:endParaRPr lang="LID4096" sz="2400" dirty="0"/>
                    </a:p>
                  </a:txBody>
                  <a:tcPr/>
                </a:tc>
                <a:tc>
                  <a:txBody>
                    <a:bodyPr/>
                    <a:lstStyle/>
                    <a:p>
                      <a:r>
                        <a:rPr lang="en-US" sz="2400" dirty="0"/>
                        <a:t>2018</a:t>
                      </a:r>
                      <a:endParaRPr lang="LID4096" sz="2400" dirty="0"/>
                    </a:p>
                  </a:txBody>
                  <a:tcPr/>
                </a:tc>
                <a:extLst>
                  <a:ext uri="{0D108BD9-81ED-4DB2-BD59-A6C34878D82A}">
                    <a16:rowId xmlns:a16="http://schemas.microsoft.com/office/drawing/2014/main" val="3016735200"/>
                  </a:ext>
                </a:extLst>
              </a:tr>
              <a:tr h="479872">
                <a:tc>
                  <a:txBody>
                    <a:bodyPr/>
                    <a:lstStyle/>
                    <a:p>
                      <a:r>
                        <a:rPr lang="en-US" sz="2400" b="0" i="0" kern="1200" dirty="0">
                          <a:solidFill>
                            <a:schemeClr val="dk1"/>
                          </a:solidFill>
                          <a:effectLst/>
                          <a:latin typeface="+mn-lt"/>
                          <a:ea typeface="+mn-ea"/>
                          <a:cs typeface="+mn-cs"/>
                        </a:rPr>
                        <a:t>Country’s population</a:t>
                      </a:r>
                      <a:endParaRPr lang="LID4096" sz="2400" dirty="0"/>
                    </a:p>
                  </a:txBody>
                  <a:tcPr/>
                </a:tc>
                <a:tc>
                  <a:txBody>
                    <a:bodyPr/>
                    <a:lstStyle/>
                    <a:p>
                      <a:r>
                        <a:rPr lang="en-US" sz="2400" dirty="0"/>
                        <a:t>244 million</a:t>
                      </a:r>
                      <a:endParaRPr lang="LID4096" sz="24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2376884493"/>
                  </a:ext>
                </a:extLst>
              </a:tr>
              <a:tr h="479872">
                <a:tc>
                  <a:txBody>
                    <a:bodyPr/>
                    <a:lstStyle/>
                    <a:p>
                      <a:r>
                        <a:rPr lang="en-US" sz="2400" dirty="0"/>
                        <a:t>GDP (nominal)</a:t>
                      </a:r>
                      <a:endParaRPr lang="LID4096" sz="2400" dirty="0"/>
                    </a:p>
                  </a:txBody>
                  <a:tcPr/>
                </a:tc>
                <a:tc>
                  <a:txBody>
                    <a:bodyPr/>
                    <a:lstStyle/>
                    <a:p>
                      <a:r>
                        <a:rPr lang="en-US" sz="2400" dirty="0"/>
                        <a:t>$ 373 billion</a:t>
                      </a:r>
                      <a:endParaRPr lang="LID4096" sz="2400" dirty="0"/>
                    </a:p>
                  </a:txBody>
                  <a:tcPr/>
                </a:tc>
                <a:tc>
                  <a:txBody>
                    <a:bodyPr/>
                    <a:lstStyle/>
                    <a:p>
                      <a:r>
                        <a:rPr lang="en-US" sz="2400" dirty="0"/>
                        <a:t> “</a:t>
                      </a:r>
                      <a:endParaRPr lang="LID4096" sz="2400" dirty="0"/>
                    </a:p>
                  </a:txBody>
                  <a:tcPr/>
                </a:tc>
                <a:extLst>
                  <a:ext uri="{0D108BD9-81ED-4DB2-BD59-A6C34878D82A}">
                    <a16:rowId xmlns:a16="http://schemas.microsoft.com/office/drawing/2014/main" val="3851098607"/>
                  </a:ext>
                </a:extLst>
              </a:tr>
              <a:tr h="479872">
                <a:tc>
                  <a:txBody>
                    <a:bodyPr/>
                    <a:lstStyle/>
                    <a:p>
                      <a:r>
                        <a:rPr lang="en-US" sz="2400" dirty="0"/>
                        <a:t>GDP (per capita nominal)</a:t>
                      </a:r>
                      <a:endParaRPr lang="LID4096" sz="2400" dirty="0"/>
                    </a:p>
                  </a:txBody>
                  <a:tcPr/>
                </a:tc>
                <a:tc>
                  <a:txBody>
                    <a:bodyPr/>
                    <a:lstStyle/>
                    <a:p>
                      <a:r>
                        <a:rPr lang="en-US" sz="2400" dirty="0"/>
                        <a:t>$ 1,579</a:t>
                      </a:r>
                      <a:endParaRPr lang="LID4096" sz="2400" dirty="0"/>
                    </a:p>
                  </a:txBody>
                  <a:tcPr/>
                </a:tc>
                <a:tc>
                  <a:txBody>
                    <a:bodyPr/>
                    <a:lstStyle/>
                    <a:p>
                      <a:r>
                        <a:rPr lang="en-US" sz="2400" dirty="0"/>
                        <a:t> “</a:t>
                      </a:r>
                      <a:endParaRPr lang="LID4096" sz="2400" dirty="0"/>
                    </a:p>
                  </a:txBody>
                  <a:tcPr/>
                </a:tc>
                <a:extLst>
                  <a:ext uri="{0D108BD9-81ED-4DB2-BD59-A6C34878D82A}">
                    <a16:rowId xmlns:a16="http://schemas.microsoft.com/office/drawing/2014/main" val="4250953237"/>
                  </a:ext>
                </a:extLst>
              </a:tr>
              <a:tr h="479872">
                <a:tc>
                  <a:txBody>
                    <a:bodyPr/>
                    <a:lstStyle/>
                    <a:p>
                      <a:endParaRPr lang="LID4096" sz="2400" dirty="0"/>
                    </a:p>
                  </a:txBody>
                  <a:tcPr/>
                </a:tc>
                <a:tc>
                  <a:txBody>
                    <a:bodyPr/>
                    <a:lstStyle/>
                    <a:p>
                      <a:endParaRPr lang="LID4096" sz="2400" dirty="0"/>
                    </a:p>
                  </a:txBody>
                  <a:tcPr/>
                </a:tc>
                <a:tc>
                  <a:txBody>
                    <a:bodyPr/>
                    <a:lstStyle/>
                    <a:p>
                      <a:endParaRPr lang="LID4096" sz="2400" dirty="0"/>
                    </a:p>
                  </a:txBody>
                  <a:tcPr/>
                </a:tc>
                <a:extLst>
                  <a:ext uri="{0D108BD9-81ED-4DB2-BD59-A6C34878D82A}">
                    <a16:rowId xmlns:a16="http://schemas.microsoft.com/office/drawing/2014/main" val="3427363206"/>
                  </a:ext>
                </a:extLst>
              </a:tr>
              <a:tr h="479872">
                <a:tc gridSpan="3">
                  <a:txBody>
                    <a:bodyPr/>
                    <a:lstStyle/>
                    <a:p>
                      <a:r>
                        <a:rPr lang="en-US" sz="2400" dirty="0"/>
                        <a:t>Sources: central, </a:t>
                      </a:r>
                      <a:r>
                        <a:rPr lang="en-US" sz="2400" dirty="0" err="1"/>
                        <a:t>statisticaltimes</a:t>
                      </a:r>
                      <a:r>
                        <a:rPr lang="en-US" sz="2400" dirty="0"/>
                        <a:t> &amp; others</a:t>
                      </a:r>
                      <a:endParaRPr lang="LID4096" sz="2400" dirty="0"/>
                    </a:p>
                  </a:txBody>
                  <a:tcPr/>
                </a:tc>
                <a:tc hMerge="1">
                  <a:txBody>
                    <a:bodyPr/>
                    <a:lstStyle/>
                    <a:p>
                      <a:endParaRPr lang="LID4096" dirty="0"/>
                    </a:p>
                  </a:txBody>
                  <a:tcPr/>
                </a:tc>
                <a:tc hMerge="1">
                  <a:txBody>
                    <a:bodyPr/>
                    <a:lstStyle/>
                    <a:p>
                      <a:endParaRPr lang="LID4096" dirty="0"/>
                    </a:p>
                  </a:txBody>
                  <a:tcPr/>
                </a:tc>
                <a:extLst>
                  <a:ext uri="{0D108BD9-81ED-4DB2-BD59-A6C34878D82A}">
                    <a16:rowId xmlns:a16="http://schemas.microsoft.com/office/drawing/2014/main" val="3431389918"/>
                  </a:ext>
                </a:extLst>
              </a:tr>
            </a:tbl>
          </a:graphicData>
        </a:graphic>
      </p:graphicFrame>
      <p:pic>
        <p:nvPicPr>
          <p:cNvPr id="1030" name="Picture 6" descr="Free Portfolio Cliparts, Download Free Portfolio Cliparts png images ...">
            <a:extLst>
              <a:ext uri="{FF2B5EF4-FFF2-40B4-BE49-F238E27FC236}">
                <a16:creationId xmlns:a16="http://schemas.microsoft.com/office/drawing/2014/main" id="{559E33DB-3EB2-DDF9-8510-8A74D8D0C2F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0000" y1="52008" x2="29688" y2="63862"/>
                        <a14:foregroundMark x1="29688" y1="63862" x2="31406" y2="71511"/>
                        <a14:foregroundMark x1="25625" y1="52008" x2="27031" y2="55641"/>
                      </a14:backgroundRemoval>
                    </a14:imgEffect>
                  </a14:imgLayer>
                </a14:imgProps>
              </a:ext>
              <a:ext uri="{28A0092B-C50C-407E-A947-70E740481C1C}">
                <a14:useLocalDpi xmlns:a14="http://schemas.microsoft.com/office/drawing/2010/main" val="0"/>
              </a:ext>
            </a:extLst>
          </a:blip>
          <a:srcRect l="14880" t="21029" r="14418" b="19596"/>
          <a:stretch/>
        </p:blipFill>
        <p:spPr bwMode="auto">
          <a:xfrm>
            <a:off x="9251145" y="18789"/>
            <a:ext cx="2940855" cy="201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84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AD6162-EB80-143C-40D4-DAAD558987A9}"/>
              </a:ext>
            </a:extLst>
          </p:cNvPr>
          <p:cNvSpPr/>
          <p:nvPr/>
        </p:nvSpPr>
        <p:spPr>
          <a:xfrm>
            <a:off x="0" y="0"/>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B61513DE-7432-A7FE-B960-759C3808B0CC}"/>
              </a:ext>
            </a:extLst>
          </p:cNvPr>
          <p:cNvSpPr>
            <a:spLocks noGrp="1"/>
          </p:cNvSpPr>
          <p:nvPr>
            <p:ph type="title"/>
          </p:nvPr>
        </p:nvSpPr>
        <p:spPr/>
        <p:txBody>
          <a:bodyPr/>
          <a:lstStyle/>
          <a:p>
            <a:r>
              <a:rPr lang="en-US" b="1" dirty="0">
                <a:solidFill>
                  <a:schemeClr val="bg1"/>
                </a:solidFill>
              </a:rPr>
              <a:t>Pakistan</a:t>
            </a:r>
            <a:br>
              <a:rPr lang="en-US" dirty="0"/>
            </a:br>
            <a:r>
              <a:rPr lang="en-US" dirty="0"/>
              <a:t>Housing sector in brief</a:t>
            </a:r>
            <a:endParaRPr lang="LID4096" dirty="0"/>
          </a:p>
        </p:txBody>
      </p:sp>
      <p:sp>
        <p:nvSpPr>
          <p:cNvPr id="3" name="Content Placeholder 2">
            <a:extLst>
              <a:ext uri="{FF2B5EF4-FFF2-40B4-BE49-F238E27FC236}">
                <a16:creationId xmlns:a16="http://schemas.microsoft.com/office/drawing/2014/main" id="{6D420916-1ED0-51E1-752C-152418C0B82F}"/>
              </a:ext>
            </a:extLst>
          </p:cNvPr>
          <p:cNvSpPr>
            <a:spLocks noGrp="1"/>
          </p:cNvSpPr>
          <p:nvPr>
            <p:ph idx="1"/>
          </p:nvPr>
        </p:nvSpPr>
        <p:spPr>
          <a:xfrm>
            <a:off x="838200" y="1573376"/>
            <a:ext cx="10515600" cy="5184978"/>
          </a:xfrm>
        </p:spPr>
        <p:txBody>
          <a:bodyPr>
            <a:normAutofit lnSpcReduction="10000"/>
          </a:bodyPr>
          <a:lstStyle/>
          <a:p>
            <a:pPr marL="0" marR="0" indent="0">
              <a:lnSpc>
                <a:spcPct val="100000"/>
              </a:lnSpc>
              <a:spcBef>
                <a:spcPts val="0"/>
              </a:spcBef>
              <a:spcAft>
                <a:spcPts val="0"/>
              </a:spcAft>
              <a:buNone/>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overview of Pakistan's housing sector at present is as follows: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2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High Demand, Low Supply: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00000"/>
              </a:lnSpc>
              <a:spcBef>
                <a:spcPts val="0"/>
              </a:spcBef>
              <a:spcAft>
                <a:spcPts val="0"/>
              </a:spcAft>
              <a:buFont typeface="Calibri" panose="020F0502020204030204" pitchFamily="34" charset="0"/>
              <a:buChar char="-"/>
              <a:tabLst>
                <a:tab pos="457200" algn="l"/>
              </a:tabLst>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Pakistan's population is booming, leading to a significant housing shortage, estimated at around 10 million units.</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ct val="100000"/>
              </a:lnSpc>
              <a:spcBef>
                <a:spcPts val="0"/>
              </a:spcBef>
              <a:spcAft>
                <a:spcPts val="0"/>
              </a:spcAft>
              <a:buFont typeface="Calibri" panose="020F0502020204030204" pitchFamily="34" charset="0"/>
              <a:buChar char="-"/>
              <a:tabLst>
                <a:tab pos="457200" algn="l"/>
              </a:tabLst>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This is especially true in urban areas, where over half the population resides, with many living in slums or overcrowded conditions.</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2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Affordability Challenges: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00000"/>
              </a:lnSpc>
              <a:spcBef>
                <a:spcPts val="0"/>
              </a:spcBef>
              <a:spcAft>
                <a:spcPts val="0"/>
              </a:spcAft>
              <a:buFont typeface="Calibri" panose="020F0502020204030204" pitchFamily="34" charset="0"/>
              <a:buChar char="-"/>
              <a:tabLst>
                <a:tab pos="457200" algn="l"/>
              </a:tabLst>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While the real estate market offers advantages like moderate rental yields, high mortgage rates and rising property values make it difficult for many to afford homes, particularly low-income earners.</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tabLst>
                <a:tab pos="457200" algn="l"/>
              </a:tabLst>
            </a:pPr>
            <a:r>
              <a:rPr lang="en-US" sz="2000" b="1"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Glimmers of Hope: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36600" marR="0" lvl="0" indent="-342900">
              <a:lnSpc>
                <a:spcPct val="100000"/>
              </a:lnSpc>
              <a:spcBef>
                <a:spcPts val="0"/>
              </a:spcBef>
              <a:spcAft>
                <a:spcPts val="0"/>
              </a:spcAft>
              <a:buFont typeface="Calibri" panose="020F0502020204030204" pitchFamily="34" charset="0"/>
              <a:buChar char="-"/>
              <a:tabLst>
                <a:tab pos="457200" algn="l"/>
              </a:tabLst>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government is taking steps to address the shortage, such as reducing interest rates on mortgages.</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736600" marR="0" lvl="0" indent="-342900">
              <a:lnSpc>
                <a:spcPct val="100000"/>
              </a:lnSpc>
              <a:spcBef>
                <a:spcPts val="0"/>
              </a:spcBef>
              <a:spcAft>
                <a:spcPts val="0"/>
              </a:spcAft>
              <a:buFont typeface="Calibri" panose="020F0502020204030204" pitchFamily="34" charset="0"/>
              <a:buChar char="-"/>
              <a:tabLst>
                <a:tab pos="457200" algn="l"/>
              </a:tabLst>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Private sector investment in housing is also growing.</a:t>
            </a:r>
            <a:endParaRPr lang="en-US" sz="20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00000"/>
              </a:lnSpc>
              <a:spcBef>
                <a:spcPts val="0"/>
              </a:spcBef>
              <a:spcAft>
                <a:spcPts val="0"/>
              </a:spcAft>
              <a:buNone/>
            </a:pPr>
            <a:r>
              <a:rPr lang="en-US" sz="20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 short, Pakistan's housing sector faces challenges but holds potential for growth. With proper planning and policies, the country can bridge the housing gap and provide its citizens with safe and affordable homes.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52" name="Picture 4" descr="Home clipart housing, Home housing Transparent FREE for download on ...">
            <a:extLst>
              <a:ext uri="{FF2B5EF4-FFF2-40B4-BE49-F238E27FC236}">
                <a16:creationId xmlns:a16="http://schemas.microsoft.com/office/drawing/2014/main" id="{B4A8C47D-B2AA-95E2-115D-9F19EC49430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14" b="89931" l="10000" r="90000">
                        <a14:foregroundMark x1="86364" y1="39724" x2="86364" y2="39724"/>
                        <a14:foregroundMark x1="75795" y1="14621" x2="75795" y2="14621"/>
                        <a14:foregroundMark x1="72614" y1="8414" x2="82955" y2="25103"/>
                      </a14:backgroundRemoval>
                    </a14:imgEffect>
                  </a14:imgLayer>
                </a14:imgProps>
              </a:ext>
              <a:ext uri="{28A0092B-C50C-407E-A947-70E740481C1C}">
                <a14:useLocalDpi xmlns:a14="http://schemas.microsoft.com/office/drawing/2010/main" val="0"/>
              </a:ext>
            </a:extLst>
          </a:blip>
          <a:srcRect l="5955" t="5324" r="6010" b="10647"/>
          <a:stretch/>
        </p:blipFill>
        <p:spPr bwMode="auto">
          <a:xfrm>
            <a:off x="9830937" y="99646"/>
            <a:ext cx="2361063" cy="1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4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89FBD9-31C4-5AFA-5EC9-559148AEEB2B}"/>
              </a:ext>
            </a:extLst>
          </p:cNvPr>
          <p:cNvSpPr/>
          <p:nvPr/>
        </p:nvSpPr>
        <p:spPr>
          <a:xfrm>
            <a:off x="0" y="0"/>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b="1" dirty="0">
                <a:solidFill>
                  <a:schemeClr val="bg1"/>
                </a:solidFill>
              </a:rPr>
              <a:t>Pakistan</a:t>
            </a:r>
            <a:br>
              <a:rPr lang="en-US" dirty="0"/>
            </a:br>
            <a:r>
              <a:rPr lang="en-US" dirty="0"/>
              <a:t>Housing finance regulatory regime</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635810"/>
            <a:ext cx="10515600" cy="5222189"/>
          </a:xfrm>
        </p:spPr>
        <p:txBody>
          <a:bodyPr>
            <a:normAutofit fontScale="92500" lnSpcReduction="10000"/>
          </a:bodyPr>
          <a:lstStyle/>
          <a:p>
            <a:pPr marR="0">
              <a:lnSpc>
                <a:spcPct val="107000"/>
              </a:lnSpc>
              <a:spcBef>
                <a:spcPts val="0"/>
              </a:spcBef>
              <a:spcAft>
                <a:spcPts val="800"/>
              </a:spcAft>
            </a:pPr>
            <a:r>
              <a:rPr lang="en-US" sz="2400" kern="100" dirty="0">
                <a:effectLst/>
                <a:latin typeface="Aptos" panose="02110004020202020204"/>
                <a:ea typeface="Aptos" panose="02110004020202020204"/>
                <a:cs typeface="Arial" panose="020B0604020202020204" pitchFamily="34" charset="0"/>
              </a:rPr>
              <a:t>Pakistan’s housing finance regulatory regime is in the hands country’s central bank, the State Bank of Pakistan, which has implemented various regulations like Prudential Regulations for Housing Finance, and Guidelines for Financing to Housing Builders/Developers. It is also fully compliant with risk management requirements of </a:t>
            </a:r>
            <a:r>
              <a:rPr lang="en-US" sz="2400" b="1" kern="100" dirty="0">
                <a:effectLst/>
                <a:latin typeface="Aptos" panose="02110004020202020204"/>
                <a:ea typeface="Aptos" panose="02110004020202020204"/>
                <a:cs typeface="Arial" panose="020B0604020202020204" pitchFamily="34" charset="0"/>
              </a:rPr>
              <a:t>Basel III</a:t>
            </a:r>
            <a:r>
              <a:rPr lang="en-US" sz="2400" kern="100" dirty="0">
                <a:effectLst/>
                <a:latin typeface="Aptos" panose="02110004020202020204"/>
                <a:ea typeface="Aptos" panose="02110004020202020204"/>
                <a:cs typeface="Arial" panose="020B0604020202020204" pitchFamily="34" charset="0"/>
              </a:rPr>
              <a:t>, the international regulatory accord.</a:t>
            </a:r>
          </a:p>
          <a:p>
            <a:pPr marR="0">
              <a:lnSpc>
                <a:spcPct val="107000"/>
              </a:lnSpc>
              <a:spcBef>
                <a:spcPts val="0"/>
              </a:spcBef>
              <a:spcAft>
                <a:spcPts val="800"/>
              </a:spcAft>
            </a:pPr>
            <a:r>
              <a:rPr lang="en-US" sz="2400" kern="100" dirty="0">
                <a:effectLst/>
                <a:latin typeface="Aptos" panose="02110004020202020204"/>
                <a:ea typeface="Aptos" panose="02110004020202020204"/>
                <a:cs typeface="Arial" panose="020B0604020202020204" pitchFamily="34" charset="0"/>
              </a:rPr>
              <a:t>On housing supply and demand side of the country, Pakistan's housing regulatory system is a complex one, with a mix of </a:t>
            </a:r>
            <a:r>
              <a:rPr lang="en-US" sz="2400" b="1" kern="100" dirty="0">
                <a:effectLst/>
                <a:latin typeface="Aptos" panose="02110004020202020204"/>
                <a:ea typeface="Aptos" panose="02110004020202020204"/>
                <a:cs typeface="Arial" panose="020B0604020202020204" pitchFamily="34" charset="0"/>
              </a:rPr>
              <a:t>established laws</a:t>
            </a:r>
            <a:r>
              <a:rPr lang="en-US" sz="2400" kern="100" dirty="0">
                <a:effectLst/>
                <a:latin typeface="Aptos" panose="02110004020202020204"/>
                <a:ea typeface="Aptos" panose="02110004020202020204"/>
                <a:cs typeface="Arial" panose="020B0604020202020204" pitchFamily="34" charset="0"/>
              </a:rPr>
              <a:t> and a relatively new regulatory initiative, i.e. </a:t>
            </a:r>
            <a:r>
              <a:rPr lang="en-US" sz="2400" b="1" kern="100" dirty="0">
                <a:effectLst/>
                <a:latin typeface="Aptos" panose="02110004020202020204"/>
                <a:ea typeface="Aptos" panose="02110004020202020204"/>
                <a:cs typeface="Arial" panose="020B0604020202020204" pitchFamily="34" charset="0"/>
              </a:rPr>
              <a:t>Real Estate Regulatory Authority (RERA) </a:t>
            </a:r>
            <a:r>
              <a:rPr lang="en-US" sz="2400" kern="100" dirty="0">
                <a:effectLst/>
                <a:latin typeface="Aptos" panose="02110004020202020204"/>
                <a:ea typeface="Aptos" panose="02110004020202020204"/>
                <a:cs typeface="Arial" panose="020B0604020202020204" pitchFamily="34" charset="0"/>
              </a:rPr>
              <a:t>which is still in its infancy. </a:t>
            </a:r>
          </a:p>
          <a:p>
            <a:pPr marL="0" marR="0" indent="0">
              <a:lnSpc>
                <a:spcPct val="107000"/>
              </a:lnSpc>
              <a:spcBef>
                <a:spcPts val="0"/>
              </a:spcBef>
              <a:spcAft>
                <a:spcPts val="800"/>
              </a:spcAft>
              <a:buNone/>
            </a:pPr>
            <a:r>
              <a:rPr lang="en-US" sz="2400" b="1" kern="100" dirty="0">
                <a:effectLst/>
                <a:latin typeface="Aptos" panose="02110004020202020204"/>
                <a:ea typeface="Aptos" panose="02110004020202020204"/>
                <a:cs typeface="Arial" panose="020B0604020202020204" pitchFamily="34" charset="0"/>
              </a:rPr>
              <a:t>The challenges Pakistan is facing in regulating the market are summarized as follows:</a:t>
            </a:r>
            <a:endParaRPr lang="en-US" sz="2400" kern="100" dirty="0">
              <a:effectLst/>
              <a:latin typeface="Aptos" panose="02110004020202020204"/>
              <a:ea typeface="Aptos" panose="02110004020202020204"/>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Aptos" panose="02110004020202020204"/>
                <a:ea typeface="Aptos" panose="02110004020202020204"/>
                <a:cs typeface="Arial" panose="020B0604020202020204" pitchFamily="34" charset="0"/>
              </a:rPr>
              <a:t>Uneven Implementation:</a:t>
            </a:r>
            <a:r>
              <a:rPr lang="en-US" sz="2400" kern="100" dirty="0">
                <a:effectLst/>
                <a:latin typeface="Aptos" panose="02110004020202020204"/>
                <a:ea typeface="Aptos" panose="02110004020202020204"/>
                <a:cs typeface="Arial" panose="020B0604020202020204" pitchFamily="34" charset="0"/>
              </a:rPr>
              <a:t> The existing legal framework is spread across different laws and provinces, making it difficult to ensure consistent enforcement.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Aptos" panose="02110004020202020204"/>
                <a:ea typeface="Aptos" panose="02110004020202020204"/>
                <a:cs typeface="Arial" panose="020B0604020202020204" pitchFamily="34" charset="0"/>
              </a:rPr>
              <a:t>Lack of Transparency:</a:t>
            </a:r>
            <a:r>
              <a:rPr lang="en-US" sz="2400" kern="100" dirty="0">
                <a:effectLst/>
                <a:latin typeface="Aptos" panose="02110004020202020204"/>
                <a:ea typeface="Aptos" panose="02110004020202020204"/>
                <a:cs typeface="Arial" panose="020B0604020202020204" pitchFamily="34" charset="0"/>
              </a:rPr>
              <a:t> There have been concerns about a lack of transparency in the real estate sector, with some developers accused of misleading advertising and delays in project completion.</a:t>
            </a:r>
          </a:p>
        </p:txBody>
      </p:sp>
      <p:pic>
        <p:nvPicPr>
          <p:cNvPr id="6" name="Picture 5">
            <a:extLst>
              <a:ext uri="{FF2B5EF4-FFF2-40B4-BE49-F238E27FC236}">
                <a16:creationId xmlns:a16="http://schemas.microsoft.com/office/drawing/2014/main" id="{47E8FA42-8DEE-1E4D-4CBC-B146FC6967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2783793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6835" y="5555454"/>
            <a:ext cx="10066965" cy="1033910"/>
          </a:xfrm>
        </p:spPr>
        <p:txBody>
          <a:bodyPr>
            <a:normAutofit/>
          </a:bodyPr>
          <a:lstStyle/>
          <a:p>
            <a:r>
              <a:rPr lang="en-US" sz="1400" i="1" dirty="0">
                <a:latin typeface="Verdana" pitchFamily="34" charset="0"/>
                <a:ea typeface="Verdana" pitchFamily="34" charset="0"/>
                <a:cs typeface="Verdana" pitchFamily="34" charset="0"/>
              </a:rPr>
              <a:t>The information, provided in this presentation, has been compiled by Mr. Rizvi from self study and from different sources, including hoffinet.com. </a:t>
            </a:r>
            <a:endParaRPr lang="en-GB" sz="1400" b="1" dirty="0"/>
          </a:p>
        </p:txBody>
      </p:sp>
      <p:sp>
        <p:nvSpPr>
          <p:cNvPr id="6" name="Text Box 6"/>
          <p:cNvSpPr txBox="1">
            <a:spLocks noChangeArrowheads="1"/>
          </p:cNvSpPr>
          <p:nvPr/>
        </p:nvSpPr>
        <p:spPr bwMode="auto">
          <a:xfrm>
            <a:off x="4070959" y="1302546"/>
            <a:ext cx="7728559" cy="4252908"/>
          </a:xfrm>
          <a:prstGeom prst="rect">
            <a:avLst/>
          </a:prstGeom>
          <a:noFill/>
          <a:ln w="28575" algn="ctr">
            <a:noFill/>
            <a:miter lim="800000"/>
            <a:headEnd/>
            <a:tailEnd/>
          </a:ln>
          <a:effectLst/>
        </p:spPr>
        <p:txBody>
          <a:bodyPr wrap="square" lIns="0" tIns="0" rIns="42851" bIns="42851" anchor="ctr">
            <a:normAutofit fontScale="77500" lnSpcReduction="20000"/>
          </a:bodyPr>
          <a:lstStyle/>
          <a:p>
            <a:pPr marL="281548" marR="0" lvl="0" indent="0" algn="l" defTabSz="457200" rtl="0" eaLnBrk="1" fontAlgn="auto" latinLnBrk="0" hangingPunct="1">
              <a:lnSpc>
                <a:spcPct val="100000"/>
              </a:lnSpc>
              <a:spcBef>
                <a:spcPts val="0"/>
              </a:spcBef>
              <a:spcAft>
                <a:spcPts val="600"/>
              </a:spcAft>
              <a:buClrTx/>
              <a:buSzTx/>
              <a:buFontTx/>
              <a:buNone/>
              <a:tabLst/>
              <a:defRPr/>
            </a:pPr>
            <a:r>
              <a:rPr kumimoji="0" lang="en-US" sz="2600" b="1" i="0" u="none" strike="noStrike" kern="1200" cap="none" spc="0" normalizeH="0" baseline="0" noProof="0" dirty="0">
                <a:ln>
                  <a:noFill/>
                </a:ln>
                <a:solidFill>
                  <a:srgbClr val="303030">
                    <a:lumMod val="75000"/>
                  </a:srgbClr>
                </a:solidFill>
                <a:effectLst/>
                <a:uLnTx/>
                <a:uFillTx/>
                <a:latin typeface="Verdana" pitchFamily="34" charset="0"/>
                <a:ea typeface="Verdana" pitchFamily="34" charset="0"/>
                <a:cs typeface="Verdana" pitchFamily="34" charset="0"/>
              </a:rPr>
              <a:t>Zaigham M. Rizvi</a:t>
            </a:r>
            <a:endParaRPr kumimoji="0" lang="en-US" sz="2600" b="0" i="0" u="none" strike="noStrike" kern="1200" cap="none" spc="0" normalizeH="0" baseline="0" noProof="0" dirty="0">
              <a:ln>
                <a:noFill/>
              </a:ln>
              <a:solidFill>
                <a:srgbClr val="303030">
                  <a:lumMod val="75000"/>
                </a:srgbClr>
              </a:solidFill>
              <a:effectLst/>
              <a:uLnTx/>
              <a:uFillTx/>
              <a:latin typeface="Verdana" pitchFamily="34" charset="0"/>
              <a:ea typeface="Verdana" pitchFamily="34" charset="0"/>
              <a:cs typeface="Verdana" pitchFamily="34" charset="0"/>
            </a:endParaRPr>
          </a:p>
          <a:p>
            <a:pPr marL="281548" marR="0" lvl="0" indent="0" algn="l" defTabSz="457200" rtl="0" eaLnBrk="1" fontAlgn="auto" latinLnBrk="0" hangingPunct="1">
              <a:lnSpc>
                <a:spcPct val="100000"/>
              </a:lnSpc>
              <a:spcBef>
                <a:spcPts val="0"/>
              </a:spcBef>
              <a:spcAft>
                <a:spcPts val="1428"/>
              </a:spcAft>
              <a:buClrTx/>
              <a:buSzTx/>
              <a:buFontTx/>
              <a:buNone/>
              <a:tabLst/>
              <a:defRPr/>
            </a:pPr>
            <a:r>
              <a:rPr kumimoji="0" lang="en-US" sz="1600" b="1" i="0" u="none" strike="noStrike" kern="1200" cap="none" spc="0" normalizeH="0" baseline="0" noProof="0" dirty="0">
                <a:ln>
                  <a:noFill/>
                </a:ln>
                <a:solidFill>
                  <a:srgbClr val="303030">
                    <a:lumMod val="75000"/>
                  </a:srgbClr>
                </a:solidFill>
                <a:effectLst/>
                <a:uLnTx/>
                <a:uFillTx/>
                <a:latin typeface="Verdana" pitchFamily="34" charset="0"/>
                <a:ea typeface="Verdana" pitchFamily="34" charset="0"/>
                <a:cs typeface="Verdana" pitchFamily="34" charset="0"/>
                <a:hlinkClick r:id="rId2"/>
              </a:rPr>
              <a:t>zaigham2r@yahoo.com</a:t>
            </a:r>
            <a:endParaRPr kumimoji="0" lang="en-US" sz="1600" b="1" i="0" u="none" strike="noStrike" kern="1200" cap="none" spc="0" normalizeH="0" baseline="0" noProof="0" dirty="0">
              <a:ln>
                <a:noFill/>
              </a:ln>
              <a:solidFill>
                <a:srgbClr val="303030">
                  <a:lumMod val="75000"/>
                </a:srgbClr>
              </a:solidFill>
              <a:effectLst/>
              <a:uLnTx/>
              <a:uFillTx/>
              <a:latin typeface="Verdana" pitchFamily="34" charset="0"/>
              <a:ea typeface="Verdana" pitchFamily="34" charset="0"/>
              <a:cs typeface="Verdana" pitchFamily="34" charset="0"/>
            </a:endParaRPr>
          </a:p>
          <a:p>
            <a:pPr marL="281548" marR="0" lvl="0" indent="0" algn="l" defTabSz="457200" rtl="0" eaLnBrk="1" fontAlgn="auto" latinLnBrk="0" hangingPunct="1">
              <a:lnSpc>
                <a:spcPct val="100000"/>
              </a:lnSpc>
              <a:spcBef>
                <a:spcPts val="0"/>
              </a:spcBef>
              <a:spcAft>
                <a:spcPts val="1428"/>
              </a:spcAft>
              <a:buClrTx/>
              <a:buSzTx/>
              <a:buFontTx/>
              <a:buNone/>
              <a:tabLst/>
              <a:defRPr/>
            </a:pPr>
            <a:r>
              <a:rPr lang="en-US" sz="1600" b="1" dirty="0">
                <a:solidFill>
                  <a:srgbClr val="303030">
                    <a:lumMod val="75000"/>
                  </a:srgbClr>
                </a:solidFill>
                <a:latin typeface="Verdana" pitchFamily="34" charset="0"/>
                <a:ea typeface="Verdana" pitchFamily="34" charset="0"/>
                <a:cs typeface="Verdana" pitchFamily="34" charset="0"/>
              </a:rPr>
              <a:t>M.Sc. Engg., M.A. Economics, MBA, Fulbright Scholar</a:t>
            </a:r>
          </a:p>
          <a:p>
            <a:pPr marL="281548" marR="0" lvl="0" indent="0" algn="l" defTabSz="457200" rtl="0" eaLnBrk="1" fontAlgn="auto" latinLnBrk="0" hangingPunct="1">
              <a:lnSpc>
                <a:spcPct val="100000"/>
              </a:lnSpc>
              <a:spcBef>
                <a:spcPts val="0"/>
              </a:spcBef>
              <a:spcAft>
                <a:spcPts val="1428"/>
              </a:spcAft>
              <a:buClrTx/>
              <a:buSzTx/>
              <a:buFontTx/>
              <a:buNone/>
              <a:tabLst/>
              <a:defRPr/>
            </a:pPr>
            <a:r>
              <a:rPr kumimoji="0" lang="en-US" sz="1600" b="1" i="0" u="none" strike="noStrike" kern="1200" cap="none" spc="0" normalizeH="0" baseline="0" noProof="0" dirty="0">
                <a:ln>
                  <a:noFill/>
                </a:ln>
                <a:solidFill>
                  <a:srgbClr val="303030">
                    <a:lumMod val="75000"/>
                  </a:srgbClr>
                </a:solidFill>
                <a:effectLst/>
                <a:uLnTx/>
                <a:uFillTx/>
                <a:latin typeface="Verdana" pitchFamily="34" charset="0"/>
                <a:ea typeface="Verdana" pitchFamily="34" charset="0"/>
                <a:cs typeface="Verdana" pitchFamily="34" charset="0"/>
              </a:rPr>
              <a:t>DIBP,</a:t>
            </a:r>
            <a:r>
              <a:rPr kumimoji="0" lang="en-US" sz="1600" b="1" i="0" u="none" strike="noStrike" kern="1200" cap="none" spc="0" normalizeH="0" noProof="0" dirty="0">
                <a:ln>
                  <a:noFill/>
                </a:ln>
                <a:solidFill>
                  <a:srgbClr val="303030">
                    <a:lumMod val="75000"/>
                  </a:srgbClr>
                </a:solidFill>
                <a:effectLst/>
                <a:uLnTx/>
                <a:uFillTx/>
                <a:latin typeface="Verdana" pitchFamily="34" charset="0"/>
                <a:ea typeface="Verdana" pitchFamily="34" charset="0"/>
                <a:cs typeface="Verdana" pitchFamily="34" charset="0"/>
              </a:rPr>
              <a:t> ICSP, PICG.</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sz="1700" b="0" i="0" u="none" strike="noStrike" kern="1200" cap="none" spc="0" normalizeH="0" baseline="0" noProof="0" dirty="0">
                <a:ln>
                  <a:noFill/>
                </a:ln>
                <a:solidFill>
                  <a:srgbClr val="303030"/>
                </a:solidFill>
                <a:effectLst/>
                <a:uLnTx/>
                <a:uFillTx/>
                <a:latin typeface="Verdana" pitchFamily="34" charset="0"/>
                <a:ea typeface="Verdana" pitchFamily="34" charset="0"/>
                <a:cs typeface="Verdana" pitchFamily="34" charset="0"/>
              </a:rPr>
              <a:t>World Bank: Sr. Advisor Housing for Asia</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sz="1700" b="0" i="0" u="none" strike="noStrike" kern="1200" cap="none" spc="0" normalizeH="0" baseline="0" noProof="0" dirty="0">
                <a:ln>
                  <a:noFill/>
                </a:ln>
                <a:solidFill>
                  <a:srgbClr val="303030"/>
                </a:solidFill>
                <a:effectLst/>
                <a:uLnTx/>
                <a:uFillTx/>
                <a:latin typeface="Verdana" pitchFamily="34" charset="0"/>
                <a:ea typeface="Verdana" pitchFamily="34" charset="0"/>
                <a:cs typeface="Verdana" pitchFamily="34" charset="0"/>
              </a:rPr>
              <a:t>Secretary General: Asia-Pacific Union for Housing Finance-APUHF </a:t>
            </a:r>
            <a:r>
              <a:rPr kumimoji="0" lang="en-US" sz="17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t>
            </a:r>
            <a:r>
              <a:rPr kumimoji="0" lang="en-US" sz="17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hlinkClick r:id="rId3"/>
              </a:rPr>
              <a:t>www.apuhf.info</a:t>
            </a:r>
            <a:r>
              <a:rPr kumimoji="0" lang="en-US" sz="17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lang="en-US" sz="1700" dirty="0">
                <a:solidFill>
                  <a:prstClr val="black"/>
                </a:solidFill>
                <a:latin typeface="Verdana" pitchFamily="34" charset="0"/>
                <a:ea typeface="Verdana" pitchFamily="34" charset="0"/>
                <a:cs typeface="Verdana" pitchFamily="34" charset="0"/>
              </a:rPr>
              <a:t>Ambassador: Global Housing Foundation</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sz="1700" b="0"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Chairman: National Platform for Housing Research</a:t>
            </a:r>
          </a:p>
          <a:p>
            <a:pPr marL="281548"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sz="1700" b="0" i="0" u="none" strike="noStrike" kern="1200" cap="none" spc="0" normalizeH="0" baseline="0" noProof="0" dirty="0">
                <a:ln>
                  <a:noFill/>
                </a:ln>
                <a:solidFill>
                  <a:srgbClr val="303030"/>
                </a:solidFill>
                <a:effectLst/>
                <a:uLnTx/>
                <a:uFillTx/>
                <a:latin typeface="Verdana" pitchFamily="34" charset="0"/>
                <a:ea typeface="Verdana" pitchFamily="34" charset="0"/>
                <a:cs typeface="Verdana" pitchFamily="34" charset="0"/>
              </a:rPr>
              <a:t>Served/Serves as Housing Adviser/Consultant to:</a:t>
            </a:r>
          </a:p>
          <a:p>
            <a:pPr marL="715963" marR="0" lvl="0" indent="0" algn="l" defTabSz="457200" rtl="0" eaLnBrk="1" fontAlgn="auto" latinLnBrk="0" hangingPunct="1">
              <a:lnSpc>
                <a:spcPct val="100000"/>
              </a:lnSpc>
              <a:spcBef>
                <a:spcPts val="0"/>
              </a:spcBef>
              <a:spcAft>
                <a:spcPts val="1428"/>
              </a:spcAft>
              <a:buClrTx/>
              <a:buSzPct val="120000"/>
              <a:buFontTx/>
              <a:buNone/>
              <a:tabLst/>
              <a:defRPr/>
            </a:pPr>
            <a:r>
              <a:rPr lang="en-US" sz="1700" dirty="0">
                <a:solidFill>
                  <a:srgbClr val="303030"/>
                </a:solidFill>
                <a:latin typeface="Verdana" pitchFamily="34" charset="0"/>
                <a:ea typeface="Verdana" pitchFamily="34" charset="0"/>
                <a:cs typeface="Verdana" pitchFamily="34" charset="0"/>
              </a:rPr>
              <a:t>ADB, </a:t>
            </a:r>
            <a:r>
              <a:rPr kumimoji="0" lang="en-US" sz="1700" b="0" i="0" u="none" strike="noStrike" kern="1200" cap="none" spc="0" normalizeH="0" baseline="0" noProof="0" dirty="0">
                <a:ln>
                  <a:noFill/>
                </a:ln>
                <a:solidFill>
                  <a:srgbClr val="303030"/>
                </a:solidFill>
                <a:effectLst/>
                <a:uLnTx/>
                <a:uFillTx/>
                <a:latin typeface="Verdana" pitchFamily="34" charset="0"/>
                <a:ea typeface="Verdana" pitchFamily="34" charset="0"/>
                <a:cs typeface="Verdana" pitchFamily="34" charset="0"/>
              </a:rPr>
              <a:t>UNHABITAT, CMHC-Canada</a:t>
            </a:r>
          </a:p>
          <a:p>
            <a:pPr marL="715963"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sz="1700" b="0" i="0" u="none" strike="noStrike" kern="1200" cap="none" spc="0" normalizeH="0" baseline="0" noProof="0" dirty="0">
                <a:ln>
                  <a:noFill/>
                </a:ln>
                <a:solidFill>
                  <a:srgbClr val="303030"/>
                </a:solidFill>
                <a:effectLst/>
                <a:uLnTx/>
                <a:uFillTx/>
                <a:latin typeface="Verdana" pitchFamily="34" charset="0"/>
                <a:ea typeface="Verdana" pitchFamily="34" charset="0"/>
                <a:cs typeface="Verdana" pitchFamily="34" charset="0"/>
              </a:rPr>
              <a:t>Affordable Housing Institute-USA (AHI)</a:t>
            </a:r>
          </a:p>
          <a:p>
            <a:pPr marL="715963"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sz="1700" b="0" i="0" u="none" strike="noStrike" kern="1200" cap="none" spc="0" normalizeH="0" baseline="0" noProof="0" dirty="0" err="1">
                <a:ln>
                  <a:noFill/>
                </a:ln>
                <a:solidFill>
                  <a:srgbClr val="303030"/>
                </a:solidFill>
                <a:effectLst/>
                <a:uLnTx/>
                <a:uFillTx/>
                <a:latin typeface="Verdana" pitchFamily="34" charset="0"/>
                <a:ea typeface="Verdana" pitchFamily="34" charset="0"/>
                <a:cs typeface="Verdana" pitchFamily="34" charset="0"/>
              </a:rPr>
              <a:t>Encludes</a:t>
            </a:r>
            <a:r>
              <a:rPr kumimoji="0" lang="en-US" sz="1700" b="0" i="0" u="none" strike="noStrike" kern="1200" cap="none" spc="0" normalizeH="0" baseline="0" noProof="0" dirty="0">
                <a:ln>
                  <a:noFill/>
                </a:ln>
                <a:solidFill>
                  <a:srgbClr val="303030"/>
                </a:solidFill>
                <a:effectLst/>
                <a:uLnTx/>
                <a:uFillTx/>
                <a:latin typeface="Verdana" pitchFamily="34" charset="0"/>
                <a:ea typeface="Verdana" pitchFamily="34" charset="0"/>
                <a:cs typeface="Verdana" pitchFamily="34" charset="0"/>
              </a:rPr>
              <a:t>-USA (ShoreBank Int’l )</a:t>
            </a:r>
          </a:p>
          <a:p>
            <a:pPr marL="715963" marR="0" lvl="0" indent="0" algn="l" defTabSz="457200" rtl="0" eaLnBrk="1" fontAlgn="auto" latinLnBrk="0" hangingPunct="1">
              <a:lnSpc>
                <a:spcPct val="100000"/>
              </a:lnSpc>
              <a:spcBef>
                <a:spcPts val="0"/>
              </a:spcBef>
              <a:spcAft>
                <a:spcPts val="1428"/>
              </a:spcAft>
              <a:buClrTx/>
              <a:buSzPct val="120000"/>
              <a:buFontTx/>
              <a:buNone/>
              <a:tabLst/>
              <a:defRPr/>
            </a:pPr>
            <a:r>
              <a:rPr kumimoji="0" lang="en-US" sz="1700" b="0" i="0" u="none" strike="noStrike" kern="1200" cap="none" spc="0" normalizeH="0" baseline="0" noProof="0" dirty="0">
                <a:ln>
                  <a:noFill/>
                </a:ln>
                <a:solidFill>
                  <a:srgbClr val="303030"/>
                </a:solidFill>
                <a:effectLst/>
                <a:uLnTx/>
                <a:uFillTx/>
                <a:latin typeface="Verdana" pitchFamily="34" charset="0"/>
                <a:ea typeface="Verdana" pitchFamily="34" charset="0"/>
                <a:cs typeface="Verdana" pitchFamily="34" charset="0"/>
              </a:rPr>
              <a:t>Honorary Advisor</a:t>
            </a:r>
            <a:r>
              <a:rPr kumimoji="0" lang="en-US" sz="1700" b="0" i="0" u="none" strike="noStrike" kern="1200" cap="none" spc="0" normalizeH="0" noProof="0" dirty="0">
                <a:ln>
                  <a:noFill/>
                </a:ln>
                <a:solidFill>
                  <a:srgbClr val="303030"/>
                </a:solidFill>
                <a:effectLst/>
                <a:uLnTx/>
                <a:uFillTx/>
                <a:latin typeface="Verdana" pitchFamily="34" charset="0"/>
                <a:ea typeface="Verdana" pitchFamily="34" charset="0"/>
                <a:cs typeface="Verdana" pitchFamily="34" charset="0"/>
              </a:rPr>
              <a:t> </a:t>
            </a:r>
            <a:r>
              <a:rPr kumimoji="0" lang="en-US" sz="1700" b="0" i="0" u="none" strike="noStrike" kern="1200" cap="none" spc="0" normalizeH="0" baseline="0" noProof="0" dirty="0">
                <a:ln>
                  <a:noFill/>
                </a:ln>
                <a:solidFill>
                  <a:srgbClr val="303030"/>
                </a:solidFill>
                <a:effectLst/>
                <a:uLnTx/>
                <a:uFillTx/>
                <a:latin typeface="Verdana" pitchFamily="34" charset="0"/>
                <a:ea typeface="Verdana" pitchFamily="34" charset="0"/>
                <a:cs typeface="Verdana" pitchFamily="34" charset="0"/>
              </a:rPr>
              <a:t>State Bank of Pakistan)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213" y="1476438"/>
            <a:ext cx="2667000" cy="32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3617C8DE-7041-A9A4-CB32-B44F43EE1F8E}"/>
              </a:ext>
            </a:extLst>
          </p:cNvPr>
          <p:cNvSpPr>
            <a:spLocks noGrp="1"/>
          </p:cNvSpPr>
          <p:nvPr>
            <p:ph type="sldNum" sz="quarter" idx="12"/>
          </p:nvPr>
        </p:nvSpPr>
        <p:spPr/>
        <p:txBody>
          <a:bodyPr/>
          <a:lstStyle/>
          <a:p>
            <a:pPr>
              <a:defRPr/>
            </a:pPr>
            <a:fld id="{4329BDD8-424D-414E-8DDE-D53D27147AAE}" type="slidenum">
              <a:rPr lang="en-US" smtClean="0"/>
              <a:pPr>
                <a:defRPr/>
              </a:pPr>
              <a:t>39</a:t>
            </a:fld>
            <a:endParaRPr lang="en-US" dirty="0"/>
          </a:p>
        </p:txBody>
      </p:sp>
      <p:sp>
        <p:nvSpPr>
          <p:cNvPr id="7" name="TextBox 6">
            <a:extLst>
              <a:ext uri="{FF2B5EF4-FFF2-40B4-BE49-F238E27FC236}">
                <a16:creationId xmlns:a16="http://schemas.microsoft.com/office/drawing/2014/main" id="{FDD5BC23-92F6-5475-C8E0-FF5776EAC2A9}"/>
              </a:ext>
            </a:extLst>
          </p:cNvPr>
          <p:cNvSpPr txBox="1"/>
          <p:nvPr/>
        </p:nvSpPr>
        <p:spPr>
          <a:xfrm>
            <a:off x="4267201" y="295147"/>
            <a:ext cx="3112168" cy="1107996"/>
          </a:xfrm>
          <a:prstGeom prst="rect">
            <a:avLst/>
          </a:prstGeom>
          <a:noFill/>
        </p:spPr>
        <p:txBody>
          <a:bodyPr wrap="square" rtlCol="0">
            <a:spAutoFit/>
          </a:bodyPr>
          <a:lstStyle/>
          <a:p>
            <a:r>
              <a:rPr lang="en-US" sz="6600" dirty="0">
                <a:solidFill>
                  <a:schemeClr val="tx1">
                    <a:lumMod val="65000"/>
                    <a:lumOff val="35000"/>
                  </a:schemeClr>
                </a:solidFill>
                <a:latin typeface="Freestyle Script" panose="030804020302050B0404" pitchFamily="66" charset="0"/>
              </a:rPr>
              <a:t>Thank you</a:t>
            </a:r>
            <a:endParaRPr lang="LID4096" sz="6600" dirty="0">
              <a:solidFill>
                <a:schemeClr val="tx1">
                  <a:lumMod val="65000"/>
                  <a:lumOff val="35000"/>
                </a:schemeClr>
              </a:solidFill>
              <a:latin typeface="Freestyle Script" panose="030804020302050B0404" pitchFamily="66" charset="0"/>
            </a:endParaRPr>
          </a:p>
        </p:txBody>
      </p:sp>
      <p:pic>
        <p:nvPicPr>
          <p:cNvPr id="9" name="Picture 8">
            <a:extLst>
              <a:ext uri="{FF2B5EF4-FFF2-40B4-BE49-F238E27FC236}">
                <a16:creationId xmlns:a16="http://schemas.microsoft.com/office/drawing/2014/main" id="{3E47F28A-FD53-8F48-44D7-F8A8CA6605D3}"/>
              </a:ext>
            </a:extLst>
          </p:cNvPr>
          <p:cNvPicPr>
            <a:picLocks noChangeAspect="1"/>
          </p:cNvPicPr>
          <p:nvPr/>
        </p:nvPicPr>
        <p:blipFill>
          <a:blip r:embed="rId5">
            <a:duotone>
              <a:schemeClr val="bg2">
                <a:shade val="45000"/>
                <a:satMod val="135000"/>
              </a:schemeClr>
              <a:prstClr val="white"/>
            </a:duotone>
          </a:blip>
          <a:stretch>
            <a:fillRect/>
          </a:stretch>
        </p:blipFill>
        <p:spPr>
          <a:xfrm>
            <a:off x="1" y="6456126"/>
            <a:ext cx="1024128" cy="401873"/>
          </a:xfrm>
          <a:prstGeom prst="rect">
            <a:avLst/>
          </a:prstGeom>
        </p:spPr>
      </p:pic>
    </p:spTree>
    <p:extLst>
      <p:ext uri="{BB962C8B-B14F-4D97-AF65-F5344CB8AC3E}">
        <p14:creationId xmlns:p14="http://schemas.microsoft.com/office/powerpoint/2010/main" val="1209676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rgbClr val="F6CE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38200" y="379634"/>
            <a:ext cx="10515600" cy="1325563"/>
          </a:xfrm>
        </p:spPr>
        <p:txBody>
          <a:bodyPr/>
          <a:lstStyle/>
          <a:p>
            <a:r>
              <a:rPr lang="en-US" dirty="0"/>
              <a:t>India</a:t>
            </a:r>
            <a:br>
              <a:rPr lang="en-US" dirty="0"/>
            </a:br>
            <a:r>
              <a:rPr lang="en-US" dirty="0"/>
              <a:t>Housing and related data</a:t>
            </a:r>
            <a:endParaRPr lang="LID4096" dirty="0"/>
          </a:p>
        </p:txBody>
      </p:sp>
      <p:pic>
        <p:nvPicPr>
          <p:cNvPr id="5" name="Picture 4">
            <a:extLst>
              <a:ext uri="{FF2B5EF4-FFF2-40B4-BE49-F238E27FC236}">
                <a16:creationId xmlns:a16="http://schemas.microsoft.com/office/drawing/2014/main" id="{0EC51F39-BEF4-5292-9459-29DCC91BE439}"/>
              </a:ext>
            </a:extLst>
          </p:cNvPr>
          <p:cNvPicPr>
            <a:picLocks noChangeAspect="1"/>
          </p:cNvPicPr>
          <p:nvPr/>
        </p:nvPicPr>
        <p:blipFill>
          <a:blip r:embed="rId2"/>
          <a:stretch>
            <a:fillRect/>
          </a:stretch>
        </p:blipFill>
        <p:spPr>
          <a:xfrm>
            <a:off x="9253473" y="33439"/>
            <a:ext cx="2938527" cy="2017951"/>
          </a:xfrm>
          <a:prstGeom prst="rect">
            <a:avLst/>
          </a:prstGeom>
        </p:spPr>
      </p:pic>
      <p:graphicFrame>
        <p:nvGraphicFramePr>
          <p:cNvPr id="6" name="Content Placeholder 4">
            <a:extLst>
              <a:ext uri="{FF2B5EF4-FFF2-40B4-BE49-F238E27FC236}">
                <a16:creationId xmlns:a16="http://schemas.microsoft.com/office/drawing/2014/main" id="{FA273730-A096-C14F-6DF1-14B3AB160E5A}"/>
              </a:ext>
            </a:extLst>
          </p:cNvPr>
          <p:cNvGraphicFramePr>
            <a:graphicFrameLocks/>
          </p:cNvGraphicFramePr>
          <p:nvPr>
            <p:extLst>
              <p:ext uri="{D42A27DB-BD31-4B8C-83A1-F6EECF244321}">
                <p14:modId xmlns:p14="http://schemas.microsoft.com/office/powerpoint/2010/main" val="2388647922"/>
              </p:ext>
            </p:extLst>
          </p:nvPr>
        </p:nvGraphicFramePr>
        <p:xfrm>
          <a:off x="838200" y="1825625"/>
          <a:ext cx="10515597" cy="5516880"/>
        </p:xfrm>
        <a:graphic>
          <a:graphicData uri="http://schemas.openxmlformats.org/drawingml/2006/table">
            <a:tbl>
              <a:tblPr firstRow="1" bandRow="1">
                <a:tableStyleId>{5C22544A-7EE6-4342-B048-85BDC9FD1C3A}</a:tableStyleId>
              </a:tblPr>
              <a:tblGrid>
                <a:gridCol w="5174673">
                  <a:extLst>
                    <a:ext uri="{9D8B030D-6E8A-4147-A177-3AD203B41FA5}">
                      <a16:colId xmlns:a16="http://schemas.microsoft.com/office/drawing/2014/main" val="1377466431"/>
                    </a:ext>
                  </a:extLst>
                </a:gridCol>
                <a:gridCol w="3186545">
                  <a:extLst>
                    <a:ext uri="{9D8B030D-6E8A-4147-A177-3AD203B41FA5}">
                      <a16:colId xmlns:a16="http://schemas.microsoft.com/office/drawing/2014/main" val="1365913989"/>
                    </a:ext>
                  </a:extLst>
                </a:gridCol>
                <a:gridCol w="2154379">
                  <a:extLst>
                    <a:ext uri="{9D8B030D-6E8A-4147-A177-3AD203B41FA5}">
                      <a16:colId xmlns:a16="http://schemas.microsoft.com/office/drawing/2014/main" val="919604181"/>
                    </a:ext>
                  </a:extLst>
                </a:gridCol>
              </a:tblGrid>
              <a:tr h="370840">
                <a:tc>
                  <a:txBody>
                    <a:bodyPr/>
                    <a:lstStyle/>
                    <a:p>
                      <a:r>
                        <a:rPr lang="en-US" sz="2800" dirty="0"/>
                        <a:t>Particulars</a:t>
                      </a:r>
                      <a:endParaRPr lang="LID4096" sz="2800" dirty="0"/>
                    </a:p>
                  </a:txBody>
                  <a:tcPr/>
                </a:tc>
                <a:tc>
                  <a:txBody>
                    <a:bodyPr/>
                    <a:lstStyle/>
                    <a:p>
                      <a:r>
                        <a:rPr lang="en-US" sz="2800" dirty="0"/>
                        <a:t>Data</a:t>
                      </a:r>
                      <a:endParaRPr lang="LID4096" sz="2800" dirty="0"/>
                    </a:p>
                  </a:txBody>
                  <a:tcPr/>
                </a:tc>
                <a:tc>
                  <a:txBody>
                    <a:bodyPr/>
                    <a:lstStyle/>
                    <a:p>
                      <a:r>
                        <a:rPr lang="en-US" sz="2400" dirty="0"/>
                        <a:t>Year</a:t>
                      </a:r>
                      <a:endParaRPr lang="LID4096" sz="2400" dirty="0"/>
                    </a:p>
                  </a:txBody>
                  <a:tcPr/>
                </a:tc>
                <a:extLst>
                  <a:ext uri="{0D108BD9-81ED-4DB2-BD59-A6C34878D82A}">
                    <a16:rowId xmlns:a16="http://schemas.microsoft.com/office/drawing/2014/main" val="14175226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kern="1200" dirty="0">
                          <a:solidFill>
                            <a:schemeClr val="tx1"/>
                          </a:solidFill>
                          <a:effectLst/>
                          <a:latin typeface="+mn-lt"/>
                          <a:ea typeface="+mn-ea"/>
                          <a:cs typeface="+mn-cs"/>
                        </a:rPr>
                        <a:t>Total amount of home </a:t>
                      </a:r>
                      <a:r>
                        <a:rPr lang="en-US" sz="2800" b="1" i="0" kern="1200" dirty="0">
                          <a:solidFill>
                            <a:schemeClr val="tx1"/>
                          </a:solidFill>
                          <a:effectLst/>
                          <a:latin typeface="+mn-lt"/>
                          <a:ea typeface="+mn-ea"/>
                          <a:cs typeface="+mn-cs"/>
                        </a:rPr>
                        <a:t>mortgage loans outstanding</a:t>
                      </a:r>
                      <a:r>
                        <a:rPr lang="en-US" sz="2800" b="0" i="0" kern="1200" dirty="0">
                          <a:solidFill>
                            <a:schemeClr val="tx1"/>
                          </a:solidFill>
                          <a:effectLst/>
                          <a:latin typeface="+mn-lt"/>
                          <a:ea typeface="+mn-ea"/>
                          <a:cs typeface="+mn-cs"/>
                        </a:rPr>
                        <a:t> at the end of year in millions of USD</a:t>
                      </a:r>
                    </a:p>
                  </a:txBody>
                  <a:tcPr/>
                </a:tc>
                <a:tc>
                  <a:txBody>
                    <a:bodyPr/>
                    <a:lstStyle/>
                    <a:p>
                      <a:r>
                        <a:rPr lang="en-US" sz="2800" b="0" i="0" kern="1200" dirty="0">
                          <a:solidFill>
                            <a:schemeClr val="dk1"/>
                          </a:solidFill>
                          <a:effectLst/>
                          <a:latin typeface="+mn-lt"/>
                          <a:ea typeface="+mn-ea"/>
                          <a:cs typeface="+mn-cs"/>
                        </a:rPr>
                        <a:t>226,009.32 USD (millions)</a:t>
                      </a:r>
                      <a:endParaRPr lang="LID4096" sz="2800" dirty="0"/>
                    </a:p>
                  </a:txBody>
                  <a:tcPr/>
                </a:tc>
                <a:tc>
                  <a:txBody>
                    <a:bodyPr/>
                    <a:lstStyle/>
                    <a:p>
                      <a:r>
                        <a:rPr lang="en-US" sz="2400" dirty="0"/>
                        <a:t>2023</a:t>
                      </a:r>
                      <a:endParaRPr lang="LID4096" sz="2400" dirty="0"/>
                    </a:p>
                  </a:txBody>
                  <a:tcPr/>
                </a:tc>
                <a:extLst>
                  <a:ext uri="{0D108BD9-81ED-4DB2-BD59-A6C34878D82A}">
                    <a16:rowId xmlns:a16="http://schemas.microsoft.com/office/drawing/2014/main" val="3232659344"/>
                  </a:ext>
                </a:extLst>
              </a:tr>
              <a:tr h="370840">
                <a:tc>
                  <a:txBody>
                    <a:bodyPr/>
                    <a:lstStyle/>
                    <a:p>
                      <a:r>
                        <a:rPr lang="en-US" sz="2800" dirty="0"/>
                        <a:t>Mortgage to GDP ratio</a:t>
                      </a:r>
                      <a:endParaRPr lang="LID4096" sz="2800" dirty="0"/>
                    </a:p>
                  </a:txBody>
                  <a:tcPr/>
                </a:tc>
                <a:tc>
                  <a:txBody>
                    <a:bodyPr/>
                    <a:lstStyle/>
                    <a:p>
                      <a:r>
                        <a:rPr lang="en-US" sz="2800" b="0" i="0" kern="1200" dirty="0">
                          <a:solidFill>
                            <a:schemeClr val="dk1"/>
                          </a:solidFill>
                          <a:effectLst/>
                          <a:latin typeface="+mn-lt"/>
                          <a:ea typeface="+mn-ea"/>
                          <a:cs typeface="+mn-cs"/>
                        </a:rPr>
                        <a:t>11</a:t>
                      </a:r>
                      <a:r>
                        <a:rPr lang="en-PK" sz="2800" b="0" i="0" kern="1200" dirty="0">
                          <a:solidFill>
                            <a:schemeClr val="dk1"/>
                          </a:solidFill>
                          <a:effectLst/>
                          <a:latin typeface="+mn-lt"/>
                          <a:ea typeface="+mn-ea"/>
                          <a:cs typeface="+mn-cs"/>
                        </a:rPr>
                        <a:t>%</a:t>
                      </a:r>
                      <a:endParaRPr lang="LID4096" sz="2800" dirty="0"/>
                    </a:p>
                  </a:txBody>
                  <a:tcPr/>
                </a:tc>
                <a:tc>
                  <a:txBody>
                    <a:bodyPr/>
                    <a:lstStyle/>
                    <a:p>
                      <a:r>
                        <a:rPr lang="en-US" sz="2400" dirty="0"/>
                        <a:t>2023</a:t>
                      </a:r>
                      <a:endParaRPr lang="LID4096" sz="2400" dirty="0"/>
                    </a:p>
                  </a:txBody>
                  <a:tcPr/>
                </a:tc>
                <a:extLst>
                  <a:ext uri="{0D108BD9-81ED-4DB2-BD59-A6C34878D82A}">
                    <a16:rowId xmlns:a16="http://schemas.microsoft.com/office/drawing/2014/main" val="2977145977"/>
                  </a:ext>
                </a:extLst>
              </a:tr>
              <a:tr h="370840">
                <a:tc>
                  <a:txBody>
                    <a:bodyPr/>
                    <a:lstStyle/>
                    <a:p>
                      <a:r>
                        <a:rPr lang="en-US" sz="2800" b="0" i="0" kern="1200" dirty="0">
                          <a:solidFill>
                            <a:schemeClr val="dk1"/>
                          </a:solidFill>
                          <a:effectLst/>
                          <a:latin typeface="+mn-lt"/>
                          <a:ea typeface="+mn-ea"/>
                          <a:cs typeface="+mn-cs"/>
                        </a:rPr>
                        <a:t>Repo rate</a:t>
                      </a:r>
                      <a:endParaRPr lang="LID4096" sz="2800" dirty="0"/>
                    </a:p>
                  </a:txBody>
                  <a:tcPr/>
                </a:tc>
                <a:tc>
                  <a:txBody>
                    <a:bodyPr/>
                    <a:lstStyle/>
                    <a:p>
                      <a:r>
                        <a:rPr lang="en-US" sz="2800" b="0" i="0" kern="1200" dirty="0">
                          <a:solidFill>
                            <a:schemeClr val="dk1"/>
                          </a:solidFill>
                          <a:effectLst/>
                          <a:latin typeface="+mn-lt"/>
                          <a:ea typeface="+mn-ea"/>
                          <a:cs typeface="+mn-cs"/>
                        </a:rPr>
                        <a:t>13.45%</a:t>
                      </a:r>
                      <a:endParaRPr lang="LID4096" sz="2800" dirty="0"/>
                    </a:p>
                  </a:txBody>
                  <a:tcPr/>
                </a:tc>
                <a:tc>
                  <a:txBody>
                    <a:bodyPr/>
                    <a:lstStyle/>
                    <a:p>
                      <a:r>
                        <a:rPr lang="en-US" sz="2400" dirty="0"/>
                        <a:t>2022</a:t>
                      </a:r>
                      <a:endParaRPr lang="LID4096" sz="2400" dirty="0"/>
                    </a:p>
                  </a:txBody>
                  <a:tcPr/>
                </a:tc>
                <a:extLst>
                  <a:ext uri="{0D108BD9-81ED-4DB2-BD59-A6C34878D82A}">
                    <a16:rowId xmlns:a16="http://schemas.microsoft.com/office/drawing/2014/main" val="793070914"/>
                  </a:ext>
                </a:extLst>
              </a:tr>
              <a:tr h="370840">
                <a:tc>
                  <a:txBody>
                    <a:bodyPr/>
                    <a:lstStyle/>
                    <a:p>
                      <a:r>
                        <a:rPr lang="en-US" sz="2800" b="0" i="0" kern="1200" dirty="0">
                          <a:solidFill>
                            <a:schemeClr val="dk1"/>
                          </a:solidFill>
                          <a:effectLst/>
                          <a:latin typeface="+mn-lt"/>
                          <a:ea typeface="+mn-ea"/>
                          <a:cs typeface="+mn-cs"/>
                        </a:rPr>
                        <a:t>Country’s population</a:t>
                      </a:r>
                      <a:endParaRPr lang="LID4096" sz="2800" dirty="0"/>
                    </a:p>
                  </a:txBody>
                  <a:tcPr/>
                </a:tc>
                <a:tc>
                  <a:txBody>
                    <a:bodyPr/>
                    <a:lstStyle/>
                    <a:p>
                      <a:r>
                        <a:rPr lang="en-US" sz="2800" dirty="0"/>
                        <a:t>1,428 million</a:t>
                      </a:r>
                      <a:endParaRPr lang="LID4096" sz="2800" dirty="0"/>
                    </a:p>
                  </a:txBody>
                  <a:tcPr/>
                </a:tc>
                <a:tc>
                  <a:txBody>
                    <a:bodyPr/>
                    <a:lstStyle/>
                    <a:p>
                      <a:r>
                        <a:rPr lang="en-US" sz="2400" dirty="0"/>
                        <a:t>2024</a:t>
                      </a:r>
                      <a:endParaRPr lang="LID4096" sz="2400" dirty="0"/>
                    </a:p>
                  </a:txBody>
                  <a:tcPr/>
                </a:tc>
                <a:extLst>
                  <a:ext uri="{0D108BD9-81ED-4DB2-BD59-A6C34878D82A}">
                    <a16:rowId xmlns:a16="http://schemas.microsoft.com/office/drawing/2014/main" val="357462971"/>
                  </a:ext>
                </a:extLst>
              </a:tr>
              <a:tr h="370840">
                <a:tc>
                  <a:txBody>
                    <a:bodyPr/>
                    <a:lstStyle/>
                    <a:p>
                      <a:r>
                        <a:rPr lang="en-US" sz="2800" dirty="0"/>
                        <a:t>GDP (nominal)</a:t>
                      </a:r>
                      <a:endParaRPr lang="LID4096" sz="2800" dirty="0"/>
                    </a:p>
                  </a:txBody>
                  <a:tcPr/>
                </a:tc>
                <a:tc>
                  <a:txBody>
                    <a:bodyPr/>
                    <a:lstStyle/>
                    <a:p>
                      <a:r>
                        <a:rPr lang="en-US" sz="2800" dirty="0"/>
                        <a:t>$ 3,937 billion</a:t>
                      </a:r>
                      <a:endParaRPr lang="LID4096" sz="2800" dirty="0"/>
                    </a:p>
                  </a:txBody>
                  <a:tcPr/>
                </a:tc>
                <a:tc>
                  <a:txBody>
                    <a:bodyPr/>
                    <a:lstStyle/>
                    <a:p>
                      <a:r>
                        <a:rPr lang="en-US" sz="2400" dirty="0"/>
                        <a:t> “</a:t>
                      </a:r>
                      <a:endParaRPr lang="LID4096" sz="2400" dirty="0"/>
                    </a:p>
                  </a:txBody>
                  <a:tcPr/>
                </a:tc>
                <a:extLst>
                  <a:ext uri="{0D108BD9-81ED-4DB2-BD59-A6C34878D82A}">
                    <a16:rowId xmlns:a16="http://schemas.microsoft.com/office/drawing/2014/main" val="2316289753"/>
                  </a:ext>
                </a:extLst>
              </a:tr>
              <a:tr h="370840">
                <a:tc>
                  <a:txBody>
                    <a:bodyPr/>
                    <a:lstStyle/>
                    <a:p>
                      <a:r>
                        <a:rPr lang="en-US" sz="2800" dirty="0"/>
                        <a:t>GDP (per capita nominal)</a:t>
                      </a:r>
                      <a:endParaRPr lang="LID4096" sz="2800" dirty="0"/>
                    </a:p>
                  </a:txBody>
                  <a:tcPr/>
                </a:tc>
                <a:tc>
                  <a:txBody>
                    <a:bodyPr/>
                    <a:lstStyle/>
                    <a:p>
                      <a:r>
                        <a:rPr lang="en-US" sz="2800" dirty="0"/>
                        <a:t>$ 2,731</a:t>
                      </a:r>
                      <a:endParaRPr lang="LID4096" sz="2800" dirty="0"/>
                    </a:p>
                  </a:txBody>
                  <a:tcPr/>
                </a:tc>
                <a:tc>
                  <a:txBody>
                    <a:bodyPr/>
                    <a:lstStyle/>
                    <a:p>
                      <a:r>
                        <a:rPr lang="en-US" sz="2400" dirty="0"/>
                        <a:t> “</a:t>
                      </a:r>
                      <a:endParaRPr lang="LID4096" sz="2400" dirty="0"/>
                    </a:p>
                  </a:txBody>
                  <a:tcPr/>
                </a:tc>
                <a:extLst>
                  <a:ext uri="{0D108BD9-81ED-4DB2-BD59-A6C34878D82A}">
                    <a16:rowId xmlns:a16="http://schemas.microsoft.com/office/drawing/2014/main" val="3686066431"/>
                  </a:ext>
                </a:extLst>
              </a:tr>
              <a:tr h="370840">
                <a:tc>
                  <a:txBody>
                    <a:bodyPr/>
                    <a:lstStyle/>
                    <a:p>
                      <a:endParaRPr lang="LID4096" sz="2800" dirty="0"/>
                    </a:p>
                  </a:txBody>
                  <a:tcPr/>
                </a:tc>
                <a:tc>
                  <a:txBody>
                    <a:bodyPr/>
                    <a:lstStyle/>
                    <a:p>
                      <a:endParaRPr lang="LID4096" sz="2800" dirty="0"/>
                    </a:p>
                  </a:txBody>
                  <a:tcPr/>
                </a:tc>
                <a:tc>
                  <a:txBody>
                    <a:bodyPr/>
                    <a:lstStyle/>
                    <a:p>
                      <a:endParaRPr lang="LID4096" sz="2400" dirty="0"/>
                    </a:p>
                  </a:txBody>
                  <a:tcPr/>
                </a:tc>
                <a:extLst>
                  <a:ext uri="{0D108BD9-81ED-4DB2-BD59-A6C34878D82A}">
                    <a16:rowId xmlns:a16="http://schemas.microsoft.com/office/drawing/2014/main" val="2859875013"/>
                  </a:ext>
                </a:extLst>
              </a:tr>
              <a:tr h="370840">
                <a:tc gridSpan="3">
                  <a:txBody>
                    <a:bodyPr/>
                    <a:lstStyle/>
                    <a:p>
                      <a:r>
                        <a:rPr lang="en-US" sz="2800" dirty="0"/>
                        <a:t>Sources: central bank, </a:t>
                      </a:r>
                      <a:r>
                        <a:rPr lang="en-US" sz="2800" dirty="0" err="1"/>
                        <a:t>statisticaltimes</a:t>
                      </a:r>
                      <a:r>
                        <a:rPr lang="en-US" sz="2800" dirty="0"/>
                        <a:t> &amp; others</a:t>
                      </a:r>
                      <a:endParaRPr lang="LID4096" sz="2800" dirty="0"/>
                    </a:p>
                  </a:txBody>
                  <a:tcPr/>
                </a:tc>
                <a:tc hMerge="1">
                  <a:txBody>
                    <a:bodyPr/>
                    <a:lstStyle/>
                    <a:p>
                      <a:endParaRPr lang="LID4096" sz="2400" dirty="0"/>
                    </a:p>
                  </a:txBody>
                  <a:tcPr/>
                </a:tc>
                <a:tc hMerge="1">
                  <a:txBody>
                    <a:bodyPr/>
                    <a:lstStyle/>
                    <a:p>
                      <a:endParaRPr lang="LID4096" sz="2400" dirty="0"/>
                    </a:p>
                  </a:txBody>
                  <a:tcPr/>
                </a:tc>
                <a:extLst>
                  <a:ext uri="{0D108BD9-81ED-4DB2-BD59-A6C34878D82A}">
                    <a16:rowId xmlns:a16="http://schemas.microsoft.com/office/drawing/2014/main" val="4082652772"/>
                  </a:ext>
                </a:extLst>
              </a:tr>
            </a:tbl>
          </a:graphicData>
        </a:graphic>
      </p:graphicFrame>
    </p:spTree>
    <p:extLst>
      <p:ext uri="{BB962C8B-B14F-4D97-AF65-F5344CB8AC3E}">
        <p14:creationId xmlns:p14="http://schemas.microsoft.com/office/powerpoint/2010/main" val="96918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rgbClr val="F6CE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dirty="0"/>
              <a:t>India</a:t>
            </a:r>
            <a:br>
              <a:rPr lang="en-US" dirty="0"/>
            </a:br>
            <a:r>
              <a:rPr lang="en-US" dirty="0"/>
              <a:t>Housing sector in brief</a:t>
            </a:r>
            <a:endParaRPr lang="LID4096" dirty="0"/>
          </a:p>
        </p:txBody>
      </p:sp>
      <p:sp>
        <p:nvSpPr>
          <p:cNvPr id="3" name="Content Placeholder 2">
            <a:extLst>
              <a:ext uri="{FF2B5EF4-FFF2-40B4-BE49-F238E27FC236}">
                <a16:creationId xmlns:a16="http://schemas.microsoft.com/office/drawing/2014/main" id="{8D6ED918-D859-7C74-02D1-825C6E5573BD}"/>
              </a:ext>
            </a:extLst>
          </p:cNvPr>
          <p:cNvSpPr>
            <a:spLocks noGrp="1"/>
          </p:cNvSpPr>
          <p:nvPr>
            <p:ph idx="1"/>
          </p:nvPr>
        </p:nvSpPr>
        <p:spPr>
          <a:xfrm>
            <a:off x="838200" y="1825624"/>
            <a:ext cx="10515600" cy="5032376"/>
          </a:xfrm>
        </p:spPr>
        <p:txBody>
          <a:bodyPr>
            <a:normAutofit fontScale="70000" lnSpcReduction="20000"/>
          </a:bodyPr>
          <a:lstStyle/>
          <a:p>
            <a:pPr marL="0" marR="0" indent="0">
              <a:lnSpc>
                <a:spcPct val="120000"/>
              </a:lnSpc>
              <a:spcBef>
                <a:spcPts val="0"/>
              </a:spcBef>
              <a:spcAft>
                <a:spcPts val="0"/>
              </a:spcAft>
              <a:buNone/>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India's housing sector is currently experiencing a boom, following a period of recovery from past disruptions. Here's a quick snapshot: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20000"/>
              </a:lnSpc>
              <a:spcBef>
                <a:spcPts val="0"/>
              </a:spcBef>
              <a:spcAft>
                <a:spcPts val="0"/>
              </a:spcAf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Strong Demand and Growth:</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682625" marR="0" lvl="0" indent="-342900">
              <a:lnSpc>
                <a:spcPct val="120000"/>
              </a:lnSpc>
              <a:spcBef>
                <a:spcPts val="0"/>
              </a:spcBef>
              <a:spcAft>
                <a:spcPts val="0"/>
              </a:spcAft>
              <a:buSzPts val="1000"/>
              <a:buFont typeface="Calibri" panose="020F0502020204030204" pitchFamily="34" charset="0"/>
              <a:buChar char="-"/>
              <a:tabLst>
                <a:tab pos="457200" algn="l"/>
              </a:tabLst>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Driven by factors like population rise, urbanization, and economic growth, housing demand is high across various segments - affordable, mid-income, and even luxury [Business Standard].</a:t>
            </a:r>
            <a:endParaRPr lang="en-US" sz="24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ct val="120000"/>
              </a:lnSpc>
              <a:spcBef>
                <a:spcPts val="0"/>
              </a:spcBef>
              <a:spcAft>
                <a:spcPts val="0"/>
              </a:spcAft>
              <a:buSzPts val="1000"/>
              <a:buFont typeface="Calibri" panose="020F0502020204030204" pitchFamily="34" charset="0"/>
              <a:buChar char="-"/>
              <a:tabLst>
                <a:tab pos="457200" algn="l"/>
              </a:tabLst>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sector is projected to reach $1 trillion by 2030 (market estimate).</a:t>
            </a:r>
            <a:endParaRPr lang="en-US" sz="24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20000"/>
              </a:lnSpc>
              <a:spcBef>
                <a:spcPts val="0"/>
              </a:spcBef>
              <a:spcAft>
                <a:spcPts val="0"/>
              </a:spcAf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Government Initiatives: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736600" marR="0" lvl="0" indent="-342900">
              <a:lnSpc>
                <a:spcPct val="120000"/>
              </a:lnSpc>
              <a:spcBef>
                <a:spcPts val="0"/>
              </a:spcBef>
              <a:spcAft>
                <a:spcPts val="0"/>
              </a:spcAft>
              <a:buSzPts val="1000"/>
              <a:buFont typeface="Calibri" panose="020F0502020204030204" pitchFamily="34" charset="0"/>
              <a:buChar char="-"/>
              <a:tabLst>
                <a:tab pos="457200" algn="l"/>
              </a:tabLst>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Policies like RERA (Real Estate Regulation and Development Act) have brought in transparency and boosted buyer confidence.</a:t>
            </a:r>
            <a:endParaRPr lang="en-US" sz="2400" kern="100" dirty="0">
              <a:effectLst/>
              <a:latin typeface="Calibri" panose="020F0502020204030204" pitchFamily="34" charset="0"/>
              <a:ea typeface="Times New Roman" panose="02020603050405020304" pitchFamily="18" charset="0"/>
              <a:cs typeface="Arial" panose="020B0604020202020204" pitchFamily="34" charset="0"/>
            </a:endParaRPr>
          </a:p>
          <a:p>
            <a:pPr marL="736600" marR="0" lvl="0" indent="-342900">
              <a:lnSpc>
                <a:spcPct val="120000"/>
              </a:lnSpc>
              <a:spcBef>
                <a:spcPts val="0"/>
              </a:spcBef>
              <a:spcAft>
                <a:spcPts val="0"/>
              </a:spcAft>
              <a:buSzPts val="1000"/>
              <a:buFont typeface="Calibri" panose="020F0502020204030204" pitchFamily="34" charset="0"/>
              <a:buChar char="-"/>
              <a:tabLst>
                <a:tab pos="457200" algn="l"/>
              </a:tabLst>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Schemes like Pradhan Mantri </a:t>
            </a:r>
            <a:r>
              <a:rPr lang="en-US" sz="2400" kern="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Awas</a:t>
            </a: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Yojana (PMAY) focus on providing affordable housing, particularly in rural areas.</a:t>
            </a:r>
            <a:endParaRPr lang="en-US" sz="24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20000"/>
              </a:lnSpc>
              <a:spcBef>
                <a:spcPts val="0"/>
              </a:spcBef>
              <a:spcAft>
                <a:spcPts val="0"/>
              </a:spcAft>
            </a:pPr>
            <a:r>
              <a:rPr lang="en-US" sz="2400" b="1"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Challenges: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682625" marR="0" lvl="0" indent="-342900">
              <a:lnSpc>
                <a:spcPct val="120000"/>
              </a:lnSpc>
              <a:spcBef>
                <a:spcPts val="0"/>
              </a:spcBef>
              <a:spcAft>
                <a:spcPts val="0"/>
              </a:spcAft>
              <a:buSzPts val="1000"/>
              <a:buFont typeface="Calibri" panose="020F0502020204030204" pitchFamily="34" charset="0"/>
              <a:buChar char="-"/>
              <a:tabLst>
                <a:tab pos="457200" algn="l"/>
              </a:tabLst>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Despite the boom, there's a significant gap between supply and demand, especially for affordable housing in urban areas.</a:t>
            </a:r>
            <a:endParaRPr lang="en-US" sz="2400" kern="100" dirty="0">
              <a:effectLst/>
              <a:latin typeface="Calibri" panose="020F0502020204030204" pitchFamily="34" charset="0"/>
              <a:ea typeface="Times New Roman" panose="02020603050405020304" pitchFamily="18" charset="0"/>
              <a:cs typeface="Arial" panose="020B0604020202020204" pitchFamily="34" charset="0"/>
            </a:endParaRPr>
          </a:p>
          <a:p>
            <a:pPr marL="682625" marR="0" lvl="0" indent="-342900">
              <a:lnSpc>
                <a:spcPct val="120000"/>
              </a:lnSpc>
              <a:spcBef>
                <a:spcPts val="0"/>
              </a:spcBef>
              <a:spcAft>
                <a:spcPts val="0"/>
              </a:spcAft>
              <a:buSzPts val="1000"/>
              <a:buFont typeface="Calibri" panose="020F0502020204030204" pitchFamily="34" charset="0"/>
              <a:buChar char="-"/>
              <a:tabLst>
                <a:tab pos="457200" algn="l"/>
              </a:tabLst>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Access to financing can be an issue, though home loan options are improving.</a:t>
            </a:r>
            <a:endParaRPr lang="en-US" sz="2400" kern="100" dirty="0">
              <a:effectLst/>
              <a:latin typeface="Calibri" panose="020F050202020403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endPar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0"/>
              </a:spcAft>
              <a:buNone/>
            </a:pPr>
            <a:r>
              <a:rPr lang="en-US" sz="2400" kern="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India's housing sector is on a positive trajectory. Government efforts and a strong market are creating opportunities, but affordability and accessibility remain key areas for focus.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Home clipart housing, Home housing Transparent FREE for download on ...">
            <a:extLst>
              <a:ext uri="{FF2B5EF4-FFF2-40B4-BE49-F238E27FC236}">
                <a16:creationId xmlns:a16="http://schemas.microsoft.com/office/drawing/2014/main" id="{CD42805F-E42A-5BBB-E131-6CA09C444D1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14" b="89931" l="10000" r="90000">
                        <a14:foregroundMark x1="86364" y1="39724" x2="86364" y2="39724"/>
                        <a14:foregroundMark x1="75795" y1="14621" x2="75795" y2="14621"/>
                        <a14:foregroundMark x1="72614" y1="8414" x2="82955" y2="25103"/>
                      </a14:backgroundRemoval>
                    </a14:imgEffect>
                  </a14:imgLayer>
                </a14:imgProps>
              </a:ext>
              <a:ext uri="{28A0092B-C50C-407E-A947-70E740481C1C}">
                <a14:useLocalDpi xmlns:a14="http://schemas.microsoft.com/office/drawing/2010/main" val="0"/>
              </a:ext>
            </a:extLst>
          </a:blip>
          <a:srcRect l="5955" t="5324" r="6010" b="10647"/>
          <a:stretch/>
        </p:blipFill>
        <p:spPr bwMode="auto">
          <a:xfrm>
            <a:off x="9830937" y="99646"/>
            <a:ext cx="2361063" cy="1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28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16450-BB68-C5AC-8796-5FE033D23EF8}"/>
              </a:ext>
            </a:extLst>
          </p:cNvPr>
          <p:cNvSpPr/>
          <p:nvPr/>
        </p:nvSpPr>
        <p:spPr>
          <a:xfrm>
            <a:off x="0" y="0"/>
            <a:ext cx="12192000" cy="1042416"/>
          </a:xfrm>
          <a:prstGeom prst="rect">
            <a:avLst/>
          </a:prstGeom>
          <a:solidFill>
            <a:srgbClr val="F6CE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CF7E93E6-A613-BB20-CD3E-64C281F577CC}"/>
              </a:ext>
            </a:extLst>
          </p:cNvPr>
          <p:cNvSpPr>
            <a:spLocks noGrp="1"/>
          </p:cNvSpPr>
          <p:nvPr>
            <p:ph type="title"/>
          </p:nvPr>
        </p:nvSpPr>
        <p:spPr/>
        <p:txBody>
          <a:bodyPr/>
          <a:lstStyle/>
          <a:p>
            <a:r>
              <a:rPr lang="en-US" dirty="0"/>
              <a:t>India</a:t>
            </a:r>
            <a:br>
              <a:rPr lang="en-US" dirty="0"/>
            </a:br>
            <a:r>
              <a:rPr lang="en-US" dirty="0"/>
              <a:t>Housing regulatory regimes</a:t>
            </a:r>
            <a:endParaRPr lang="LID4096" dirty="0"/>
          </a:p>
        </p:txBody>
      </p:sp>
      <p:sp>
        <p:nvSpPr>
          <p:cNvPr id="3" name="Content Placeholder 2">
            <a:extLst>
              <a:ext uri="{FF2B5EF4-FFF2-40B4-BE49-F238E27FC236}">
                <a16:creationId xmlns:a16="http://schemas.microsoft.com/office/drawing/2014/main" id="{85959DDB-DF2D-0334-A3D9-AF5432368AFC}"/>
              </a:ext>
            </a:extLst>
          </p:cNvPr>
          <p:cNvSpPr>
            <a:spLocks noGrp="1"/>
          </p:cNvSpPr>
          <p:nvPr>
            <p:ph idx="1"/>
          </p:nvPr>
        </p:nvSpPr>
        <p:spPr>
          <a:xfrm>
            <a:off x="838200" y="1690688"/>
            <a:ext cx="10515600" cy="5032375"/>
          </a:xfrm>
        </p:spPr>
        <p:txBody>
          <a:bodyPr>
            <a:normAutofit fontScale="77500" lnSpcReduction="20000"/>
          </a:bodyPr>
          <a:lstStyle/>
          <a:p>
            <a:pPr marL="0" marR="0" indent="0">
              <a:lnSpc>
                <a:spcPct val="107000"/>
              </a:lnSpc>
              <a:spcBef>
                <a:spcPts val="0"/>
              </a:spcBef>
              <a:spcAft>
                <a:spcPts val="800"/>
              </a:spcAft>
              <a:buNone/>
            </a:pPr>
            <a:r>
              <a:rPr lang="en-US" sz="2600" kern="100" dirty="0">
                <a:effectLst/>
                <a:latin typeface="Aptos" panose="02110004020202020204"/>
                <a:ea typeface="Aptos" panose="02110004020202020204"/>
                <a:cs typeface="Arial" panose="020B0604020202020204" pitchFamily="34" charset="0"/>
              </a:rPr>
              <a:t>India's housing finance regulatory system revolves round Reserve Bank of India (RBI), the central bank of India, with substantial regulatory role also being played by the National Housing Bank (NHB) playing key roles. Since India has substantial number of mortgage companies and housing finance banks, so its Reserve Bank has to have sharp eye on banking and mortgaging companies, and so have an elaborate and effective regulatory regime. In recent years, NHB’s powers have been adjusted to give real regulatory prowess to the Reserve Bank.</a:t>
            </a:r>
          </a:p>
          <a:p>
            <a:pPr marL="0" marR="0" indent="0">
              <a:lnSpc>
                <a:spcPct val="107000"/>
              </a:lnSpc>
              <a:spcBef>
                <a:spcPts val="0"/>
              </a:spcBef>
              <a:spcAft>
                <a:spcPts val="800"/>
              </a:spcAft>
              <a:buNone/>
            </a:pPr>
            <a:r>
              <a:rPr lang="en-US" sz="2600" kern="100" dirty="0">
                <a:effectLst/>
                <a:latin typeface="Aptos" panose="02110004020202020204"/>
                <a:ea typeface="Aptos" panose="02110004020202020204"/>
                <a:cs typeface="Arial" panose="020B0604020202020204" pitchFamily="34" charset="0"/>
              </a:rPr>
              <a:t>Overall, India's housing finance regulatory system is evolving to ensure a stable and inclusive housing finance market. The dual role of RBI and NHB caters to different segments of lenders while promoting responsible lending practices.</a:t>
            </a:r>
          </a:p>
          <a:p>
            <a:pPr marL="0" marR="0" indent="0">
              <a:lnSpc>
                <a:spcPct val="107000"/>
              </a:lnSpc>
              <a:spcBef>
                <a:spcPts val="0"/>
              </a:spcBef>
              <a:spcAft>
                <a:spcPts val="800"/>
              </a:spcAft>
              <a:buNone/>
            </a:pPr>
            <a:r>
              <a:rPr lang="en-US" sz="2600" kern="100" dirty="0">
                <a:effectLst/>
                <a:latin typeface="Aptos" panose="02110004020202020204"/>
                <a:ea typeface="Aptos" panose="02110004020202020204"/>
                <a:cs typeface="Arial" panose="020B0604020202020204" pitchFamily="34" charset="0"/>
              </a:rPr>
              <a:t>Unlike the housing finance system with its central banks, regulating demand and supply in India's vast housing market is a more complex picture. There's no single authority, but a combination of factors and initiatives, the most important of which is RERA.</a:t>
            </a:r>
          </a:p>
          <a:p>
            <a:pPr marR="0">
              <a:lnSpc>
                <a:spcPct val="107000"/>
              </a:lnSpc>
              <a:spcBef>
                <a:spcPts val="0"/>
              </a:spcBef>
              <a:spcAft>
                <a:spcPts val="800"/>
              </a:spcAft>
            </a:pPr>
            <a:r>
              <a:rPr lang="en-US" sz="2600" b="1" kern="100" dirty="0">
                <a:effectLst/>
                <a:latin typeface="Aptos" panose="02110004020202020204"/>
                <a:ea typeface="Aptos" panose="02110004020202020204"/>
                <a:cs typeface="Arial" panose="020B0604020202020204" pitchFamily="34" charset="0"/>
              </a:rPr>
              <a:t>Real Estate (Regulation and Development) Act (RERA), 2016:</a:t>
            </a:r>
            <a:r>
              <a:rPr lang="en-US" sz="2600" kern="100" dirty="0">
                <a:effectLst/>
                <a:latin typeface="Aptos" panose="02110004020202020204"/>
                <a:ea typeface="Aptos" panose="02110004020202020204"/>
                <a:cs typeface="Arial" panose="020B0604020202020204" pitchFamily="34" charset="0"/>
              </a:rPr>
              <a:t> This landmark act aims to bring transparency and accountability to the sector. These RERAs help regulate developers and ensure timely project completion.</a:t>
            </a:r>
          </a:p>
          <a:p>
            <a:pPr marR="0">
              <a:lnSpc>
                <a:spcPct val="107000"/>
              </a:lnSpc>
              <a:spcBef>
                <a:spcPts val="0"/>
              </a:spcBef>
              <a:spcAft>
                <a:spcPts val="800"/>
              </a:spcAft>
            </a:pPr>
            <a:r>
              <a:rPr lang="en-US" sz="2600" b="1" kern="100" dirty="0">
                <a:effectLst/>
                <a:latin typeface="Aptos" panose="02110004020202020204"/>
                <a:ea typeface="Aptos" panose="02110004020202020204"/>
                <a:cs typeface="Arial" panose="020B0604020202020204" pitchFamily="34" charset="0"/>
              </a:rPr>
              <a:t>State-level regulations:</a:t>
            </a:r>
            <a:r>
              <a:rPr lang="en-US" sz="2600" kern="100" dirty="0">
                <a:effectLst/>
                <a:latin typeface="Aptos" panose="02110004020202020204"/>
                <a:ea typeface="Aptos" panose="02110004020202020204"/>
                <a:cs typeface="Arial" panose="020B0604020202020204" pitchFamily="34" charset="0"/>
              </a:rPr>
              <a:t> Each state has its own urban development authorities and building bye-laws that govern land use, construction standards, and approval processes. </a:t>
            </a:r>
          </a:p>
        </p:txBody>
      </p:sp>
      <p:pic>
        <p:nvPicPr>
          <p:cNvPr id="7" name="Picture 6">
            <a:extLst>
              <a:ext uri="{FF2B5EF4-FFF2-40B4-BE49-F238E27FC236}">
                <a16:creationId xmlns:a16="http://schemas.microsoft.com/office/drawing/2014/main" id="{FAE04932-14EB-1E57-78B6-9A4D7855C5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898" b="95880" l="3437" r="97228">
                        <a14:foregroundMark x1="28492" y1="8129" x2="42905" y2="3452"/>
                        <a14:foregroundMark x1="42905" y1="3452" x2="56430" y2="3898"/>
                        <a14:foregroundMark x1="56430" y1="3898" x2="69845" y2="8129"/>
                        <a14:foregroundMark x1="7871" y1="35189" x2="5100" y2="60802"/>
                        <a14:foregroundMark x1="5100" y1="60802" x2="16186" y2="84410"/>
                        <a14:foregroundMark x1="16186" y1="84410" x2="25831" y2="92094"/>
                        <a14:foregroundMark x1="25831" y1="92094" x2="46452" y2="95880"/>
                        <a14:foregroundMark x1="8204" y1="25724" x2="12528" y2="25724"/>
                        <a14:foregroundMark x1="5543" y1="38307" x2="3437" y2="63140"/>
                        <a14:foregroundMark x1="3437" y1="63140" x2="14856" y2="80178"/>
                        <a14:foregroundMark x1="76045" y1="38188" x2="76940" y2="39087"/>
                        <a14:foregroundMark x1="92461" y1="35523" x2="94124" y2="68820"/>
                        <a14:foregroundMark x1="94900" y1="42984" x2="97228" y2="60579"/>
                        <a14:backgroundMark x1="74834" y1="38196" x2="76829" y2="36860"/>
                        <a14:backgroundMark x1="74279" y1="37639" x2="76608" y2="37194"/>
                        <a14:backgroundMark x1="75610" y1="37194" x2="77162" y2="36860"/>
                      </a14:backgroundRemoval>
                    </a14:imgEffect>
                  </a14:imgLayer>
                </a14:imgProps>
              </a:ext>
            </a:extLst>
          </a:blip>
          <a:stretch>
            <a:fillRect/>
          </a:stretch>
        </p:blipFill>
        <p:spPr>
          <a:xfrm>
            <a:off x="10488294" y="62005"/>
            <a:ext cx="1703706" cy="1696151"/>
          </a:xfrm>
          <a:prstGeom prst="rect">
            <a:avLst/>
          </a:prstGeom>
        </p:spPr>
      </p:pic>
    </p:spTree>
    <p:extLst>
      <p:ext uri="{BB962C8B-B14F-4D97-AF65-F5344CB8AC3E}">
        <p14:creationId xmlns:p14="http://schemas.microsoft.com/office/powerpoint/2010/main" val="307902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38200" y="-128016"/>
            <a:ext cx="10515600" cy="1325563"/>
          </a:xfrm>
        </p:spPr>
        <p:txBody>
          <a:bodyPr>
            <a:normAutofit/>
          </a:bodyPr>
          <a:lstStyle/>
          <a:p>
            <a:pPr algn="ctr"/>
            <a:r>
              <a:rPr lang="en-US" sz="6000" b="1" dirty="0">
                <a:solidFill>
                  <a:schemeClr val="bg1"/>
                </a:solidFill>
              </a:rPr>
              <a:t>Bangladesh</a:t>
            </a:r>
            <a:endParaRPr lang="LID4096" sz="6000" b="1" dirty="0">
              <a:solidFill>
                <a:schemeClr val="bg1"/>
              </a:solidFill>
            </a:endParaRPr>
          </a:p>
        </p:txBody>
      </p:sp>
      <p:pic>
        <p:nvPicPr>
          <p:cNvPr id="4102" name="Picture 6" descr="Bangladesh Flag Waving Transparent, Bangladesh Flag With Pole ...">
            <a:extLst>
              <a:ext uri="{FF2B5EF4-FFF2-40B4-BE49-F238E27FC236}">
                <a16:creationId xmlns:a16="http://schemas.microsoft.com/office/drawing/2014/main" id="{3219A83D-B42F-82A0-A579-C5DAA8A114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96" b="6005"/>
          <a:stretch/>
        </p:blipFill>
        <p:spPr bwMode="auto">
          <a:xfrm>
            <a:off x="3054096" y="1325563"/>
            <a:ext cx="6163056" cy="523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7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95414-5C05-3BB3-F9BD-7EE8F5AE58C8}"/>
              </a:ext>
            </a:extLst>
          </p:cNvPr>
          <p:cNvSpPr/>
          <p:nvPr/>
        </p:nvSpPr>
        <p:spPr>
          <a:xfrm>
            <a:off x="0" y="0"/>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a:xfrm>
            <a:off x="838200" y="379634"/>
            <a:ext cx="10515600" cy="1325563"/>
          </a:xfrm>
        </p:spPr>
        <p:txBody>
          <a:bodyPr/>
          <a:lstStyle/>
          <a:p>
            <a:r>
              <a:rPr lang="en-US" b="1" dirty="0">
                <a:solidFill>
                  <a:schemeClr val="bg1"/>
                </a:solidFill>
              </a:rPr>
              <a:t>Bangladesh</a:t>
            </a:r>
            <a:br>
              <a:rPr lang="en-US" dirty="0"/>
            </a:br>
            <a:r>
              <a:rPr lang="en-US" dirty="0"/>
              <a:t>Housing and related data</a:t>
            </a:r>
            <a:endParaRPr lang="LID4096" dirty="0"/>
          </a:p>
        </p:txBody>
      </p:sp>
      <p:pic>
        <p:nvPicPr>
          <p:cNvPr id="5" name="Picture 6" descr="Free Portfolio Cliparts, Download Free Portfolio Cliparts png images ...">
            <a:extLst>
              <a:ext uri="{FF2B5EF4-FFF2-40B4-BE49-F238E27FC236}">
                <a16:creationId xmlns:a16="http://schemas.microsoft.com/office/drawing/2014/main" id="{FD7D855B-AC24-D918-57A0-0B598CB8F60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0000" y1="52008" x2="29688" y2="63862"/>
                        <a14:foregroundMark x1="29688" y1="63862" x2="31406" y2="71511"/>
                        <a14:foregroundMark x1="25625" y1="52008" x2="27031" y2="55641"/>
                      </a14:backgroundRemoval>
                    </a14:imgEffect>
                  </a14:imgLayer>
                </a14:imgProps>
              </a:ext>
              <a:ext uri="{28A0092B-C50C-407E-A947-70E740481C1C}">
                <a14:useLocalDpi xmlns:a14="http://schemas.microsoft.com/office/drawing/2010/main" val="0"/>
              </a:ext>
            </a:extLst>
          </a:blip>
          <a:srcRect l="14880" t="21029" r="14418" b="19596"/>
          <a:stretch/>
        </p:blipFill>
        <p:spPr bwMode="auto">
          <a:xfrm>
            <a:off x="9251145" y="18789"/>
            <a:ext cx="2940855" cy="20182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154DD6D2-530B-9194-BFE0-6899D39D6FC2}"/>
              </a:ext>
            </a:extLst>
          </p:cNvPr>
          <p:cNvGraphicFramePr>
            <a:graphicFrameLocks/>
          </p:cNvGraphicFramePr>
          <p:nvPr>
            <p:extLst>
              <p:ext uri="{D42A27DB-BD31-4B8C-83A1-F6EECF244321}">
                <p14:modId xmlns:p14="http://schemas.microsoft.com/office/powerpoint/2010/main" val="3513030643"/>
              </p:ext>
            </p:extLst>
          </p:nvPr>
        </p:nvGraphicFramePr>
        <p:xfrm>
          <a:off x="838200" y="1825625"/>
          <a:ext cx="10515597" cy="5943600"/>
        </p:xfrm>
        <a:graphic>
          <a:graphicData uri="http://schemas.openxmlformats.org/drawingml/2006/table">
            <a:tbl>
              <a:tblPr firstRow="1" bandRow="1">
                <a:tableStyleId>{5C22544A-7EE6-4342-B048-85BDC9FD1C3A}</a:tableStyleId>
              </a:tblPr>
              <a:tblGrid>
                <a:gridCol w="5862145">
                  <a:extLst>
                    <a:ext uri="{9D8B030D-6E8A-4147-A177-3AD203B41FA5}">
                      <a16:colId xmlns:a16="http://schemas.microsoft.com/office/drawing/2014/main" val="1377466431"/>
                    </a:ext>
                  </a:extLst>
                </a:gridCol>
                <a:gridCol w="2916621">
                  <a:extLst>
                    <a:ext uri="{9D8B030D-6E8A-4147-A177-3AD203B41FA5}">
                      <a16:colId xmlns:a16="http://schemas.microsoft.com/office/drawing/2014/main" val="1365913989"/>
                    </a:ext>
                  </a:extLst>
                </a:gridCol>
                <a:gridCol w="1736831">
                  <a:extLst>
                    <a:ext uri="{9D8B030D-6E8A-4147-A177-3AD203B41FA5}">
                      <a16:colId xmlns:a16="http://schemas.microsoft.com/office/drawing/2014/main" val="919604181"/>
                    </a:ext>
                  </a:extLst>
                </a:gridCol>
              </a:tblGrid>
              <a:tr h="370840">
                <a:tc>
                  <a:txBody>
                    <a:bodyPr/>
                    <a:lstStyle/>
                    <a:p>
                      <a:r>
                        <a:rPr lang="en-US" sz="2800" dirty="0"/>
                        <a:t>Particulars</a:t>
                      </a:r>
                      <a:endParaRPr lang="LID4096" sz="2800" dirty="0"/>
                    </a:p>
                  </a:txBody>
                  <a:tcPr/>
                </a:tc>
                <a:tc>
                  <a:txBody>
                    <a:bodyPr/>
                    <a:lstStyle/>
                    <a:p>
                      <a:r>
                        <a:rPr lang="en-US" sz="2800" dirty="0"/>
                        <a:t>Data</a:t>
                      </a:r>
                      <a:endParaRPr lang="LID4096" sz="2800" dirty="0"/>
                    </a:p>
                  </a:txBody>
                  <a:tcPr/>
                </a:tc>
                <a:tc>
                  <a:txBody>
                    <a:bodyPr/>
                    <a:lstStyle/>
                    <a:p>
                      <a:r>
                        <a:rPr lang="en-US" sz="2800" dirty="0"/>
                        <a:t>Year</a:t>
                      </a:r>
                      <a:endParaRPr lang="LID4096" sz="2800" dirty="0"/>
                    </a:p>
                  </a:txBody>
                  <a:tcPr/>
                </a:tc>
                <a:extLst>
                  <a:ext uri="{0D108BD9-81ED-4DB2-BD59-A6C34878D82A}">
                    <a16:rowId xmlns:a16="http://schemas.microsoft.com/office/drawing/2014/main" val="14175226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kern="1200" dirty="0">
                          <a:solidFill>
                            <a:schemeClr val="tx1"/>
                          </a:solidFill>
                          <a:effectLst/>
                          <a:latin typeface="+mn-lt"/>
                          <a:ea typeface="+mn-ea"/>
                          <a:cs typeface="+mn-cs"/>
                        </a:rPr>
                        <a:t>Total amount of home </a:t>
                      </a:r>
                      <a:r>
                        <a:rPr lang="en-US" sz="2800" b="1" i="0" kern="1200" dirty="0">
                          <a:solidFill>
                            <a:schemeClr val="tx1"/>
                          </a:solidFill>
                          <a:effectLst/>
                          <a:latin typeface="+mn-lt"/>
                          <a:ea typeface="+mn-ea"/>
                          <a:cs typeface="+mn-cs"/>
                        </a:rPr>
                        <a:t>mortgage loans outstanding</a:t>
                      </a:r>
                      <a:r>
                        <a:rPr lang="en-US" sz="2800" b="0" i="0" kern="1200" dirty="0">
                          <a:solidFill>
                            <a:schemeClr val="tx1"/>
                          </a:solidFill>
                          <a:effectLst/>
                          <a:latin typeface="+mn-lt"/>
                          <a:ea typeface="+mn-ea"/>
                          <a:cs typeface="+mn-cs"/>
                        </a:rPr>
                        <a:t> at the end of year in millions of USD</a:t>
                      </a:r>
                    </a:p>
                    <a:p>
                      <a:pPr marL="0" marR="0" lvl="0" indent="0" algn="l" defTabSz="914400" rtl="0" eaLnBrk="1" fontAlgn="auto" latinLnBrk="0" hangingPunct="1">
                        <a:lnSpc>
                          <a:spcPct val="100000"/>
                        </a:lnSpc>
                        <a:spcBef>
                          <a:spcPts val="0"/>
                        </a:spcBef>
                        <a:spcAft>
                          <a:spcPts val="0"/>
                        </a:spcAft>
                        <a:buClrTx/>
                        <a:buSzTx/>
                        <a:buFontTx/>
                        <a:buNone/>
                        <a:tabLst/>
                        <a:defRPr/>
                      </a:pPr>
                      <a:endParaRPr lang="LID4096" sz="2800" dirty="0">
                        <a:solidFill>
                          <a:schemeClr val="tx1"/>
                        </a:solidFill>
                      </a:endParaRPr>
                    </a:p>
                  </a:txBody>
                  <a:tcPr/>
                </a:tc>
                <a:tc>
                  <a:txBody>
                    <a:bodyPr/>
                    <a:lstStyle/>
                    <a:p>
                      <a:r>
                        <a:rPr lang="en-US" sz="2800" b="0" i="0" kern="1200" dirty="0">
                          <a:solidFill>
                            <a:schemeClr val="dk1"/>
                          </a:solidFill>
                          <a:effectLst/>
                          <a:latin typeface="+mn-lt"/>
                          <a:ea typeface="+mn-ea"/>
                          <a:cs typeface="+mn-cs"/>
                        </a:rPr>
                        <a:t>7,983.07 USD (millions)</a:t>
                      </a:r>
                      <a:endParaRPr lang="LID4096" sz="2800" dirty="0"/>
                    </a:p>
                  </a:txBody>
                  <a:tcPr/>
                </a:tc>
                <a:tc>
                  <a:txBody>
                    <a:bodyPr/>
                    <a:lstStyle/>
                    <a:p>
                      <a:r>
                        <a:rPr lang="en-US" sz="2800" b="0" i="0" kern="1200" dirty="0">
                          <a:solidFill>
                            <a:schemeClr val="dk1"/>
                          </a:solidFill>
                          <a:effectLst/>
                          <a:latin typeface="+mn-lt"/>
                          <a:ea typeface="+mn-ea"/>
                          <a:cs typeface="+mn-cs"/>
                        </a:rPr>
                        <a:t>2021</a:t>
                      </a:r>
                      <a:endParaRPr lang="LID4096" sz="2800" dirty="0"/>
                    </a:p>
                  </a:txBody>
                  <a:tcPr/>
                </a:tc>
                <a:extLst>
                  <a:ext uri="{0D108BD9-81ED-4DB2-BD59-A6C34878D82A}">
                    <a16:rowId xmlns:a16="http://schemas.microsoft.com/office/drawing/2014/main" val="3232659344"/>
                  </a:ext>
                </a:extLst>
              </a:tr>
              <a:tr h="370840">
                <a:tc>
                  <a:txBody>
                    <a:bodyPr/>
                    <a:lstStyle/>
                    <a:p>
                      <a:r>
                        <a:rPr lang="en-US" sz="2800" dirty="0"/>
                        <a:t>Mortgage to GDP ratio</a:t>
                      </a:r>
                      <a:endParaRPr lang="LID4096" sz="2800" dirty="0"/>
                    </a:p>
                  </a:txBody>
                  <a:tcPr/>
                </a:tc>
                <a:tc>
                  <a:txBody>
                    <a:bodyPr/>
                    <a:lstStyle/>
                    <a:p>
                      <a:r>
                        <a:rPr lang="en-US" sz="2800" b="0" i="0" kern="1200" dirty="0">
                          <a:solidFill>
                            <a:schemeClr val="dk1"/>
                          </a:solidFill>
                          <a:effectLst/>
                          <a:latin typeface="+mn-lt"/>
                          <a:ea typeface="+mn-ea"/>
                          <a:cs typeface="+mn-cs"/>
                        </a:rPr>
                        <a:t>1.17</a:t>
                      </a:r>
                      <a:r>
                        <a:rPr lang="en-PK" sz="2800" b="0" i="0" kern="1200" dirty="0">
                          <a:solidFill>
                            <a:schemeClr val="dk1"/>
                          </a:solidFill>
                          <a:effectLst/>
                          <a:latin typeface="+mn-lt"/>
                          <a:ea typeface="+mn-ea"/>
                          <a:cs typeface="+mn-cs"/>
                        </a:rPr>
                        <a:t>%</a:t>
                      </a:r>
                      <a:endParaRPr lang="LID4096" sz="2800" dirty="0"/>
                    </a:p>
                  </a:txBody>
                  <a:tcPr/>
                </a:tc>
                <a:tc>
                  <a:txBody>
                    <a:bodyPr/>
                    <a:lstStyle/>
                    <a:p>
                      <a:r>
                        <a:rPr lang="en-US" sz="2800" dirty="0"/>
                        <a:t>2021</a:t>
                      </a:r>
                      <a:endParaRPr lang="LID4096" sz="2800" dirty="0"/>
                    </a:p>
                  </a:txBody>
                  <a:tcPr/>
                </a:tc>
                <a:extLst>
                  <a:ext uri="{0D108BD9-81ED-4DB2-BD59-A6C34878D82A}">
                    <a16:rowId xmlns:a16="http://schemas.microsoft.com/office/drawing/2014/main" val="2977145977"/>
                  </a:ext>
                </a:extLst>
              </a:tr>
              <a:tr h="370840">
                <a:tc>
                  <a:txBody>
                    <a:bodyPr/>
                    <a:lstStyle/>
                    <a:p>
                      <a:r>
                        <a:rPr lang="en-US" sz="2800" b="0" i="0" kern="1200" dirty="0">
                          <a:solidFill>
                            <a:schemeClr val="dk1"/>
                          </a:solidFill>
                          <a:effectLst/>
                          <a:latin typeface="+mn-lt"/>
                          <a:ea typeface="+mn-ea"/>
                          <a:cs typeface="+mn-cs"/>
                        </a:rPr>
                        <a:t>Repo rate</a:t>
                      </a:r>
                      <a:endParaRPr lang="LID4096" sz="2800" dirty="0"/>
                    </a:p>
                  </a:txBody>
                  <a:tcPr/>
                </a:tc>
                <a:tc>
                  <a:txBody>
                    <a:bodyPr/>
                    <a:lstStyle/>
                    <a:p>
                      <a:pPr algn="l" fontAlgn="t"/>
                      <a:r>
                        <a:rPr lang="en-US" sz="2800" b="0" i="0" kern="1200" dirty="0">
                          <a:solidFill>
                            <a:schemeClr val="dk1"/>
                          </a:solidFill>
                          <a:effectLst/>
                          <a:highlight>
                            <a:srgbClr val="F0F4F0"/>
                          </a:highlight>
                          <a:latin typeface="+mn-lt"/>
                          <a:ea typeface="+mn-ea"/>
                          <a:cs typeface="+mn-cs"/>
                        </a:rPr>
                        <a:t>9.36</a:t>
                      </a:r>
                      <a:endParaRPr lang="en-PK" sz="2800" dirty="0">
                        <a:solidFill>
                          <a:srgbClr val="000000"/>
                        </a:solidFill>
                        <a:effectLst/>
                        <a:highlight>
                          <a:srgbClr val="F0F4F0"/>
                        </a:highlight>
                        <a:latin typeface="verdana" panose="020B0604030504040204" pitchFamily="34" charset="0"/>
                      </a:endParaRPr>
                    </a:p>
                  </a:txBody>
                  <a:tcPr marL="19050" marR="19050" marT="19050" marB="19050"/>
                </a:tc>
                <a:tc>
                  <a:txBody>
                    <a:bodyPr/>
                    <a:lstStyle/>
                    <a:p>
                      <a:r>
                        <a:rPr lang="en-US" sz="2800" dirty="0"/>
                        <a:t>2024</a:t>
                      </a:r>
                      <a:endParaRPr lang="LID4096" sz="2800" dirty="0"/>
                    </a:p>
                  </a:txBody>
                  <a:tcPr/>
                </a:tc>
                <a:extLst>
                  <a:ext uri="{0D108BD9-81ED-4DB2-BD59-A6C34878D82A}">
                    <a16:rowId xmlns:a16="http://schemas.microsoft.com/office/drawing/2014/main" val="3648983989"/>
                  </a:ext>
                </a:extLst>
              </a:tr>
              <a:tr h="370840">
                <a:tc>
                  <a:txBody>
                    <a:bodyPr/>
                    <a:lstStyle/>
                    <a:p>
                      <a:r>
                        <a:rPr lang="en-US" sz="2800" b="0" i="0" kern="1200" dirty="0">
                          <a:solidFill>
                            <a:schemeClr val="dk1"/>
                          </a:solidFill>
                          <a:effectLst/>
                          <a:latin typeface="+mn-lt"/>
                          <a:ea typeface="+mn-ea"/>
                          <a:cs typeface="+mn-cs"/>
                        </a:rPr>
                        <a:t>Country’s population</a:t>
                      </a:r>
                      <a:endParaRPr lang="LID4096" sz="2800" dirty="0"/>
                    </a:p>
                  </a:txBody>
                  <a:tcPr/>
                </a:tc>
                <a:tc>
                  <a:txBody>
                    <a:bodyPr/>
                    <a:lstStyle/>
                    <a:p>
                      <a:r>
                        <a:rPr lang="en-US" sz="2800" dirty="0"/>
                        <a:t>174 million</a:t>
                      </a:r>
                      <a:endParaRPr lang="LID4096" sz="2800" dirty="0"/>
                    </a:p>
                  </a:txBody>
                  <a:tcPr/>
                </a:tc>
                <a:tc>
                  <a:txBody>
                    <a:bodyPr/>
                    <a:lstStyle/>
                    <a:p>
                      <a:r>
                        <a:rPr lang="en-US" sz="2800" dirty="0"/>
                        <a:t>2024</a:t>
                      </a:r>
                      <a:endParaRPr lang="LID4096" sz="2800" dirty="0"/>
                    </a:p>
                  </a:txBody>
                  <a:tcPr/>
                </a:tc>
                <a:extLst>
                  <a:ext uri="{0D108BD9-81ED-4DB2-BD59-A6C34878D82A}">
                    <a16:rowId xmlns:a16="http://schemas.microsoft.com/office/drawing/2014/main" val="835734987"/>
                  </a:ext>
                </a:extLst>
              </a:tr>
              <a:tr h="370840">
                <a:tc>
                  <a:txBody>
                    <a:bodyPr/>
                    <a:lstStyle/>
                    <a:p>
                      <a:r>
                        <a:rPr lang="en-US" sz="2800" dirty="0"/>
                        <a:t>GDP (nominal)</a:t>
                      </a:r>
                      <a:endParaRPr lang="LID4096" sz="2800" dirty="0"/>
                    </a:p>
                  </a:txBody>
                  <a:tcPr/>
                </a:tc>
                <a:tc>
                  <a:txBody>
                    <a:bodyPr/>
                    <a:lstStyle/>
                    <a:p>
                      <a:r>
                        <a:rPr lang="en-US" sz="2800" dirty="0"/>
                        <a:t>$ 455 billion</a:t>
                      </a:r>
                      <a:endParaRPr lang="LID4096" sz="2800" dirty="0"/>
                    </a:p>
                  </a:txBody>
                  <a:tcPr/>
                </a:tc>
                <a:tc>
                  <a:txBody>
                    <a:bodyPr/>
                    <a:lstStyle/>
                    <a:p>
                      <a:r>
                        <a:rPr lang="en-US" sz="2800" dirty="0"/>
                        <a:t> “</a:t>
                      </a:r>
                      <a:endParaRPr lang="LID4096" sz="2800" dirty="0"/>
                    </a:p>
                  </a:txBody>
                  <a:tcPr/>
                </a:tc>
                <a:extLst>
                  <a:ext uri="{0D108BD9-81ED-4DB2-BD59-A6C34878D82A}">
                    <a16:rowId xmlns:a16="http://schemas.microsoft.com/office/drawing/2014/main" val="3629352681"/>
                  </a:ext>
                </a:extLst>
              </a:tr>
              <a:tr h="370840">
                <a:tc>
                  <a:txBody>
                    <a:bodyPr/>
                    <a:lstStyle/>
                    <a:p>
                      <a:r>
                        <a:rPr lang="en-US" sz="2800" dirty="0"/>
                        <a:t>GDP (per capita nominal)</a:t>
                      </a:r>
                      <a:endParaRPr lang="LID4096" sz="2800" dirty="0"/>
                    </a:p>
                  </a:txBody>
                  <a:tcPr/>
                </a:tc>
                <a:tc>
                  <a:txBody>
                    <a:bodyPr/>
                    <a:lstStyle/>
                    <a:p>
                      <a:r>
                        <a:rPr lang="en-US" sz="2800" dirty="0"/>
                        <a:t>$ 2,646</a:t>
                      </a:r>
                      <a:endParaRPr lang="LID4096" sz="2800" dirty="0"/>
                    </a:p>
                  </a:txBody>
                  <a:tcPr/>
                </a:tc>
                <a:tc>
                  <a:txBody>
                    <a:bodyPr/>
                    <a:lstStyle/>
                    <a:p>
                      <a:r>
                        <a:rPr lang="en-US" sz="2800" dirty="0"/>
                        <a:t> “</a:t>
                      </a:r>
                      <a:endParaRPr lang="LID4096" sz="2800" dirty="0"/>
                    </a:p>
                  </a:txBody>
                  <a:tcPr/>
                </a:tc>
                <a:extLst>
                  <a:ext uri="{0D108BD9-81ED-4DB2-BD59-A6C34878D82A}">
                    <a16:rowId xmlns:a16="http://schemas.microsoft.com/office/drawing/2014/main" val="1520848647"/>
                  </a:ext>
                </a:extLst>
              </a:tr>
              <a:tr h="370840">
                <a:tc>
                  <a:txBody>
                    <a:bodyPr/>
                    <a:lstStyle/>
                    <a:p>
                      <a:endParaRPr lang="LID4096" sz="2800" dirty="0"/>
                    </a:p>
                  </a:txBody>
                  <a:tcPr/>
                </a:tc>
                <a:tc>
                  <a:txBody>
                    <a:bodyPr/>
                    <a:lstStyle/>
                    <a:p>
                      <a:endParaRPr lang="LID4096" sz="2800" dirty="0"/>
                    </a:p>
                  </a:txBody>
                  <a:tcPr/>
                </a:tc>
                <a:tc>
                  <a:txBody>
                    <a:bodyPr/>
                    <a:lstStyle/>
                    <a:p>
                      <a:endParaRPr lang="LID4096" sz="2800" dirty="0"/>
                    </a:p>
                  </a:txBody>
                  <a:tcPr/>
                </a:tc>
                <a:extLst>
                  <a:ext uri="{0D108BD9-81ED-4DB2-BD59-A6C34878D82A}">
                    <a16:rowId xmlns:a16="http://schemas.microsoft.com/office/drawing/2014/main" val="2846460040"/>
                  </a:ext>
                </a:extLst>
              </a:tr>
              <a:tr h="370840">
                <a:tc gridSpan="3">
                  <a:txBody>
                    <a:bodyPr/>
                    <a:lstStyle/>
                    <a:p>
                      <a:r>
                        <a:rPr lang="en-US" sz="2800" dirty="0"/>
                        <a:t>Sources: central, </a:t>
                      </a:r>
                      <a:r>
                        <a:rPr lang="en-US" sz="2800" dirty="0" err="1"/>
                        <a:t>statisticaltimes</a:t>
                      </a:r>
                      <a:r>
                        <a:rPr lang="en-US" sz="2800" dirty="0"/>
                        <a:t> &amp; others</a:t>
                      </a:r>
                      <a:endParaRPr lang="LID4096" sz="2800" dirty="0"/>
                    </a:p>
                  </a:txBody>
                  <a:tcPr/>
                </a:tc>
                <a:tc hMerge="1">
                  <a:txBody>
                    <a:bodyPr/>
                    <a:lstStyle/>
                    <a:p>
                      <a:endParaRPr lang="LID4096" dirty="0"/>
                    </a:p>
                  </a:txBody>
                  <a:tcPr/>
                </a:tc>
                <a:tc hMerge="1">
                  <a:txBody>
                    <a:bodyPr/>
                    <a:lstStyle/>
                    <a:p>
                      <a:endParaRPr lang="LID4096" dirty="0"/>
                    </a:p>
                  </a:txBody>
                  <a:tcPr/>
                </a:tc>
                <a:extLst>
                  <a:ext uri="{0D108BD9-81ED-4DB2-BD59-A6C34878D82A}">
                    <a16:rowId xmlns:a16="http://schemas.microsoft.com/office/drawing/2014/main" val="984795165"/>
                  </a:ext>
                </a:extLst>
              </a:tr>
            </a:tbl>
          </a:graphicData>
        </a:graphic>
      </p:graphicFrame>
    </p:spTree>
    <p:extLst>
      <p:ext uri="{BB962C8B-B14F-4D97-AF65-F5344CB8AC3E}">
        <p14:creationId xmlns:p14="http://schemas.microsoft.com/office/powerpoint/2010/main" val="358277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E0269-5F31-6220-4B70-35525F05F234}"/>
              </a:ext>
            </a:extLst>
          </p:cNvPr>
          <p:cNvSpPr/>
          <p:nvPr/>
        </p:nvSpPr>
        <p:spPr>
          <a:xfrm>
            <a:off x="0" y="0"/>
            <a:ext cx="12192000" cy="104241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682B985B-4293-CED6-3D8D-D1C823BB8352}"/>
              </a:ext>
            </a:extLst>
          </p:cNvPr>
          <p:cNvSpPr>
            <a:spLocks noGrp="1"/>
          </p:cNvSpPr>
          <p:nvPr>
            <p:ph type="title"/>
          </p:nvPr>
        </p:nvSpPr>
        <p:spPr/>
        <p:txBody>
          <a:bodyPr/>
          <a:lstStyle/>
          <a:p>
            <a:r>
              <a:rPr lang="en-US" b="1" dirty="0">
                <a:solidFill>
                  <a:schemeClr val="bg1"/>
                </a:solidFill>
              </a:rPr>
              <a:t>Bangladesh</a:t>
            </a:r>
            <a:br>
              <a:rPr lang="en-US" dirty="0"/>
            </a:br>
            <a:r>
              <a:rPr lang="en-US" dirty="0"/>
              <a:t>Housing sector in brief</a:t>
            </a:r>
            <a:endParaRPr lang="LID4096" dirty="0"/>
          </a:p>
        </p:txBody>
      </p:sp>
      <p:sp>
        <p:nvSpPr>
          <p:cNvPr id="3" name="Content Placeholder 2">
            <a:extLst>
              <a:ext uri="{FF2B5EF4-FFF2-40B4-BE49-F238E27FC236}">
                <a16:creationId xmlns:a16="http://schemas.microsoft.com/office/drawing/2014/main" id="{8D6ED918-D859-7C74-02D1-825C6E5573BD}"/>
              </a:ext>
            </a:extLst>
          </p:cNvPr>
          <p:cNvSpPr>
            <a:spLocks noGrp="1"/>
          </p:cNvSpPr>
          <p:nvPr>
            <p:ph idx="1"/>
          </p:nvPr>
        </p:nvSpPr>
        <p:spPr>
          <a:xfrm>
            <a:off x="838200" y="1667970"/>
            <a:ext cx="10515600" cy="5090384"/>
          </a:xfrm>
        </p:spPr>
        <p:txBody>
          <a:bodyPr>
            <a:normAutofit fontScale="55000" lnSpcReduction="20000"/>
          </a:bodyPr>
          <a:lstStyle/>
          <a:p>
            <a:pPr marL="0" marR="0" indent="0">
              <a:lnSpc>
                <a:spcPct val="120000"/>
              </a:lnSpc>
              <a:spcBef>
                <a:spcPts val="0"/>
              </a:spcBef>
              <a:spcAft>
                <a:spcPts val="800"/>
              </a:spcAft>
              <a:buNone/>
            </a:pPr>
            <a:r>
              <a:rPr lang="en-US" kern="1200" dirty="0">
                <a:solidFill>
                  <a:srgbClr val="1F1F1F"/>
                </a:solidFill>
                <a:effectLst/>
                <a:latin typeface="Arial" panose="020B0604020202020204" pitchFamily="34" charset="0"/>
                <a:ea typeface="Times New Roman" panose="02020603050405020304" pitchFamily="18" charset="0"/>
                <a:cs typeface="+mn-cs"/>
              </a:rPr>
              <a:t>The housing sector in Bangladesh faces challenges such as a large proportion of informal housing and an unmet demand for affordable housing units for lower and middle-income households. Approximately 11.9 million urban households (69%) reside in informal housing, and the unmet demand for affordable housing is estimated to be 6 million units, expected to grow to 10.5 million by 20301. Despite challenges, the real estate market is experiencing growth due to factors like customer preferences, urbanization, government initiatives, and macroeconomic factors.</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spcAft>
                <a:spcPts val="800"/>
              </a:spcAft>
              <a:buNone/>
            </a:pPr>
            <a:r>
              <a:rPr lang="en-US" kern="1200" dirty="0">
                <a:solidFill>
                  <a:srgbClr val="1F1F1F"/>
                </a:solidFill>
                <a:effectLst/>
                <a:latin typeface="Arial" panose="020B0604020202020204" pitchFamily="34" charset="0"/>
                <a:ea typeface="Times New Roman" panose="02020603050405020304" pitchFamily="18" charset="0"/>
                <a:cs typeface="+mn-cs"/>
              </a:rPr>
              <a:t>Bangladesh's housing sector, however, is presently seeing some enthusiasm and upward trend. But it is also facing some hurdles on some issues like affordability and uneven growth as the country is highly over populated.</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20000"/>
              </a:lnSpc>
              <a:spcBef>
                <a:spcPts val="0"/>
              </a:spcBef>
              <a:spcAft>
                <a:spcPts val="800"/>
              </a:spcAft>
              <a:buNone/>
            </a:pPr>
            <a:r>
              <a:rPr lang="en-US" kern="1200" dirty="0">
                <a:solidFill>
                  <a:srgbClr val="1F1F1F"/>
                </a:solidFill>
                <a:effectLst/>
                <a:latin typeface="Arial" panose="020B0604020202020204" pitchFamily="34" charset="0"/>
                <a:ea typeface="Times New Roman" panose="02020603050405020304" pitchFamily="18" charset="0"/>
                <a:cs typeface="+mn-cs"/>
              </a:rPr>
              <a:t>Major characteristics of Bangladesh’s housing sector are:</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pPr marL="682625" marR="0" lvl="0" indent="-342900">
              <a:lnSpc>
                <a:spcPct val="120000"/>
              </a:lnSpc>
              <a:spcBef>
                <a:spcPts val="0"/>
              </a:spcBef>
              <a:spcAft>
                <a:spcPts val="0"/>
              </a:spcAft>
              <a:buFont typeface="Arial" panose="020B0604020202020204" pitchFamily="34" charset="0"/>
              <a:buChar char="•"/>
              <a:tabLst>
                <a:tab pos="457200" algn="l"/>
              </a:tabLst>
            </a:pPr>
            <a:r>
              <a:rPr lang="en-US" b="1" kern="1200" dirty="0">
                <a:solidFill>
                  <a:srgbClr val="000000"/>
                </a:solidFill>
                <a:effectLst/>
                <a:latin typeface="Times New Roman" panose="02020603050405020304" pitchFamily="18" charset="0"/>
                <a:ea typeface="Times New Roman" panose="02020603050405020304" pitchFamily="18" charset="0"/>
                <a:cs typeface="+mn-cs"/>
              </a:rPr>
              <a:t>Rapid Growth:</a:t>
            </a:r>
            <a:r>
              <a:rPr lang="en-US" kern="1200" dirty="0">
                <a:solidFill>
                  <a:srgbClr val="000000"/>
                </a:solidFill>
                <a:effectLst/>
                <a:latin typeface="Times New Roman" panose="02020603050405020304" pitchFamily="18" charset="0"/>
                <a:ea typeface="Times New Roman" panose="02020603050405020304" pitchFamily="18" charset="0"/>
                <a:cs typeface="+mn-cs"/>
              </a:rPr>
              <a:t> This is driven by urbanization and a growing middle class.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20000"/>
              </a:lnSpc>
              <a:spcBef>
                <a:spcPts val="0"/>
              </a:spcBef>
              <a:spcAft>
                <a:spcPts val="0"/>
              </a:spcAft>
              <a:buFont typeface="Arial" panose="020B0604020202020204" pitchFamily="34" charset="0"/>
              <a:buChar char="•"/>
              <a:tabLst>
                <a:tab pos="457200" algn="l"/>
              </a:tabLst>
            </a:pPr>
            <a:r>
              <a:rPr lang="en-US" b="1" kern="1200" dirty="0">
                <a:solidFill>
                  <a:srgbClr val="000000"/>
                </a:solidFill>
                <a:effectLst/>
                <a:latin typeface="Times New Roman" panose="02020603050405020304" pitchFamily="18" charset="0"/>
                <a:ea typeface="Times New Roman" panose="02020603050405020304" pitchFamily="18" charset="0"/>
                <a:cs typeface="+mn-cs"/>
              </a:rPr>
              <a:t>Demand Outpaces Supply:</a:t>
            </a:r>
            <a:r>
              <a:rPr lang="en-US" kern="1200" dirty="0">
                <a:solidFill>
                  <a:srgbClr val="000000"/>
                </a:solidFill>
                <a:effectLst/>
                <a:latin typeface="Times New Roman" panose="02020603050405020304" pitchFamily="18" charset="0"/>
                <a:ea typeface="Times New Roman" panose="02020603050405020304" pitchFamily="18" charset="0"/>
                <a:cs typeface="+mn-cs"/>
              </a:rPr>
              <a:t> Despite this growth, a substantial housing shortage persists, particularly for low and middle-income groups [researchgate.net].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20000"/>
              </a:lnSpc>
              <a:spcBef>
                <a:spcPts val="0"/>
              </a:spcBef>
              <a:spcAft>
                <a:spcPts val="0"/>
              </a:spcAft>
              <a:buFont typeface="Arial" panose="020B0604020202020204" pitchFamily="34" charset="0"/>
              <a:buChar char="•"/>
              <a:tabLst>
                <a:tab pos="457200" algn="l"/>
              </a:tabLst>
            </a:pPr>
            <a:r>
              <a:rPr lang="en-US" b="1" kern="1200" dirty="0">
                <a:solidFill>
                  <a:srgbClr val="000000"/>
                </a:solidFill>
                <a:effectLst/>
                <a:latin typeface="Times New Roman" panose="02020603050405020304" pitchFamily="18" charset="0"/>
                <a:ea typeface="Times New Roman" panose="02020603050405020304" pitchFamily="18" charset="0"/>
                <a:cs typeface="+mn-cs"/>
              </a:rPr>
              <a:t>Focus on major Urban Centers:</a:t>
            </a:r>
            <a:r>
              <a:rPr lang="en-US" kern="1200" dirty="0">
                <a:solidFill>
                  <a:srgbClr val="000000"/>
                </a:solidFill>
                <a:effectLst/>
                <a:latin typeface="Times New Roman" panose="02020603050405020304" pitchFamily="18" charset="0"/>
                <a:ea typeface="Times New Roman" panose="02020603050405020304" pitchFamily="18" charset="0"/>
                <a:cs typeface="+mn-cs"/>
              </a:rPr>
              <a:t> Much of the new development caters to larger cities like Dhaka and Chittagong, leaving a need for more options in smaller towns and rural areas.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20000"/>
              </a:lnSpc>
              <a:spcBef>
                <a:spcPts val="0"/>
              </a:spcBef>
              <a:spcAft>
                <a:spcPts val="0"/>
              </a:spcAft>
              <a:buFont typeface="Arial" panose="020B0604020202020204" pitchFamily="34" charset="0"/>
              <a:buChar char="•"/>
              <a:tabLst>
                <a:tab pos="457200" algn="l"/>
              </a:tabLst>
            </a:pPr>
            <a:r>
              <a:rPr lang="en-US" b="1" kern="1200" dirty="0">
                <a:solidFill>
                  <a:srgbClr val="000000"/>
                </a:solidFill>
                <a:effectLst/>
                <a:latin typeface="Times New Roman" panose="02020603050405020304" pitchFamily="18" charset="0"/>
                <a:ea typeface="Times New Roman" panose="02020603050405020304" pitchFamily="18" charset="0"/>
                <a:cs typeface="+mn-cs"/>
              </a:rPr>
              <a:t>Government Initiatives:</a:t>
            </a:r>
            <a:r>
              <a:rPr lang="en-US" kern="1200" dirty="0">
                <a:solidFill>
                  <a:srgbClr val="000000"/>
                </a:solidFill>
                <a:effectLst/>
                <a:latin typeface="Times New Roman" panose="02020603050405020304" pitchFamily="18" charset="0"/>
                <a:ea typeface="Times New Roman" panose="02020603050405020304" pitchFamily="18" charset="0"/>
                <a:cs typeface="+mn-cs"/>
              </a:rPr>
              <a:t> These initiatives include tax breaks for developers and reduced registration costs, aiming to stimulate construction and affordability [Wikipedia].</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82625" marR="0" lvl="0" indent="-342900">
              <a:lnSpc>
                <a:spcPct val="120000"/>
              </a:lnSpc>
              <a:spcBef>
                <a:spcPts val="0"/>
              </a:spcBef>
              <a:spcAft>
                <a:spcPts val="0"/>
              </a:spcAft>
              <a:buFont typeface="Arial" panose="020B0604020202020204" pitchFamily="34" charset="0"/>
              <a:buChar char="•"/>
              <a:tabLst>
                <a:tab pos="457200" algn="l"/>
              </a:tabLst>
            </a:pPr>
            <a:r>
              <a:rPr lang="en-US" b="1" kern="1200" dirty="0">
                <a:solidFill>
                  <a:srgbClr val="000000"/>
                </a:solidFill>
                <a:effectLst/>
                <a:latin typeface="Times New Roman" panose="02020603050405020304" pitchFamily="18" charset="0"/>
                <a:ea typeface="Times New Roman" panose="02020603050405020304" pitchFamily="18" charset="0"/>
                <a:cs typeface="+mn-cs"/>
              </a:rPr>
              <a:t>Private Sector Boom:</a:t>
            </a:r>
            <a:r>
              <a:rPr lang="en-US" kern="1200" dirty="0">
                <a:solidFill>
                  <a:srgbClr val="000000"/>
                </a:solidFill>
                <a:effectLst/>
                <a:latin typeface="Times New Roman" panose="02020603050405020304" pitchFamily="18" charset="0"/>
                <a:ea typeface="Times New Roman" panose="02020603050405020304" pitchFamily="18" charset="0"/>
                <a:cs typeface="+mn-cs"/>
              </a:rPr>
              <a:t> Real estate companies are actively involved with numerous new projects, which is creating jobs and boosting the economy.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kern="1200" dirty="0">
                <a:solidFill>
                  <a:srgbClr val="1F1F1F"/>
                </a:solidFill>
                <a:effectLst/>
                <a:latin typeface="Arial" panose="020B0604020202020204" pitchFamily="34" charset="0"/>
                <a:ea typeface="Times New Roman" panose="02020603050405020304" pitchFamily="18" charset="0"/>
                <a:cs typeface="+mn-cs"/>
              </a:rPr>
              <a:t>Anyway, Bangladesh's housing sector is thriving, but ensuring affordability and geographically balanced development are key areas for future focus.</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Home clipart housing, Home housing Transparent FREE for download on ...">
            <a:extLst>
              <a:ext uri="{FF2B5EF4-FFF2-40B4-BE49-F238E27FC236}">
                <a16:creationId xmlns:a16="http://schemas.microsoft.com/office/drawing/2014/main" id="{17878A6B-A606-7E80-1163-90BEAB9E90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414" b="89931" l="10000" r="90000">
                        <a14:foregroundMark x1="86364" y1="39724" x2="86364" y2="39724"/>
                        <a14:foregroundMark x1="75795" y1="14621" x2="75795" y2="14621"/>
                        <a14:foregroundMark x1="72614" y1="8414" x2="82955" y2="25103"/>
                      </a14:backgroundRemoval>
                    </a14:imgEffect>
                  </a14:imgLayer>
                </a14:imgProps>
              </a:ext>
              <a:ext uri="{28A0092B-C50C-407E-A947-70E740481C1C}">
                <a14:useLocalDpi xmlns:a14="http://schemas.microsoft.com/office/drawing/2010/main" val="0"/>
              </a:ext>
            </a:extLst>
          </a:blip>
          <a:srcRect l="5955" t="5324" r="6010" b="10647"/>
          <a:stretch/>
        </p:blipFill>
        <p:spPr bwMode="auto">
          <a:xfrm>
            <a:off x="9830937" y="99646"/>
            <a:ext cx="2361063" cy="1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89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1919</TotalTime>
  <Words>4870</Words>
  <Application>Microsoft Office PowerPoint</Application>
  <PresentationFormat>Widescreen</PresentationFormat>
  <Paragraphs>513</Paragraphs>
  <Slides>39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Aptos</vt:lpstr>
      <vt:lpstr>Aptos Display</vt:lpstr>
      <vt:lpstr>Arial</vt:lpstr>
      <vt:lpstr>Calibri</vt:lpstr>
      <vt:lpstr>Courier New</vt:lpstr>
      <vt:lpstr>Freestyle Script</vt:lpstr>
      <vt:lpstr>Roboto</vt:lpstr>
      <vt:lpstr>Symbol</vt:lpstr>
      <vt:lpstr>Times New Roman</vt:lpstr>
      <vt:lpstr>verdana</vt:lpstr>
      <vt:lpstr>verdana</vt:lpstr>
      <vt:lpstr>Office Theme</vt:lpstr>
      <vt:lpstr>Housing Scenario: Cases of a few Asian Countries</vt:lpstr>
      <vt:lpstr>Comparative statement of</vt:lpstr>
      <vt:lpstr>India</vt:lpstr>
      <vt:lpstr>India Housing and related data</vt:lpstr>
      <vt:lpstr>India Housing sector in brief</vt:lpstr>
      <vt:lpstr>India Housing regulatory regimes</vt:lpstr>
      <vt:lpstr>Bangladesh</vt:lpstr>
      <vt:lpstr>Bangladesh Housing and related data</vt:lpstr>
      <vt:lpstr>Bangladesh Housing sector in brief</vt:lpstr>
      <vt:lpstr>Bangladesh Housing finance regulatory regime</vt:lpstr>
      <vt:lpstr>Bangladesh Housing market regulatory regime</vt:lpstr>
      <vt:lpstr>Indonesia</vt:lpstr>
      <vt:lpstr>Indonesia Housing and related data</vt:lpstr>
      <vt:lpstr>Indonesia Housing sector in brief</vt:lpstr>
      <vt:lpstr>Indonesia Housing finance regulatory regime</vt:lpstr>
      <vt:lpstr>Indonesia Housing market regulatory regime</vt:lpstr>
      <vt:lpstr>Thailand</vt:lpstr>
      <vt:lpstr>Thailand Housing and related data</vt:lpstr>
      <vt:lpstr>Thailand Housing sector in brief</vt:lpstr>
      <vt:lpstr>Thailand Housing finance regulatory regime</vt:lpstr>
      <vt:lpstr>Malaysia</vt:lpstr>
      <vt:lpstr>Malaysia Housing and related data</vt:lpstr>
      <vt:lpstr>Malaysia Housing sector in brief</vt:lpstr>
      <vt:lpstr>Malaysia Housing finance regulatory regime</vt:lpstr>
      <vt:lpstr>Malaysia Housing market regulatory regime</vt:lpstr>
      <vt:lpstr>Fiji</vt:lpstr>
      <vt:lpstr>Fiji Housing and related data</vt:lpstr>
      <vt:lpstr>Fiji Housing sector in brief</vt:lpstr>
      <vt:lpstr>Fiji Housing finance regulatory regime</vt:lpstr>
      <vt:lpstr>Vietnam</vt:lpstr>
      <vt:lpstr>Vietnam Housing and related data</vt:lpstr>
      <vt:lpstr>Vietnam Housing sector in brief</vt:lpstr>
      <vt:lpstr>Vietnam Housing finance regulatory regime</vt:lpstr>
      <vt:lpstr>Vietnam Housing market regulatory regime</vt:lpstr>
      <vt:lpstr>Pakistan</vt:lpstr>
      <vt:lpstr>Pakistan Housing and related data</vt:lpstr>
      <vt:lpstr>Pakistan Housing sector in brief</vt:lpstr>
      <vt:lpstr>Pakistan Housing finance regulatory regime</vt:lpstr>
      <vt:lpstr>The information, provided in this presentation, has been compiled by Mr. Rizvi from self study and from different sources, including hoffinet.com.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Syed Sayef Hussain</dc:creator>
  <cp:lastModifiedBy>Syed Sayef Hussain</cp:lastModifiedBy>
  <cp:revision>283</cp:revision>
  <dcterms:created xsi:type="dcterms:W3CDTF">2024-06-10T17:00:18Z</dcterms:created>
  <dcterms:modified xsi:type="dcterms:W3CDTF">2024-07-16T10:19:59Z</dcterms:modified>
</cp:coreProperties>
</file>