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12" r:id="rId1"/>
    <p:sldMasterId id="2147484030" r:id="rId2"/>
  </p:sldMasterIdLst>
  <p:notesMasterIdLst>
    <p:notesMasterId r:id="rId16"/>
  </p:notesMasterIdLst>
  <p:handoutMasterIdLst>
    <p:handoutMasterId r:id="rId17"/>
  </p:handoutMasterIdLst>
  <p:sldIdLst>
    <p:sldId id="2806" r:id="rId3"/>
    <p:sldId id="2147474310" r:id="rId4"/>
    <p:sldId id="2147474411" r:id="rId5"/>
    <p:sldId id="2147479335" r:id="rId6"/>
    <p:sldId id="2147474450" r:id="rId7"/>
    <p:sldId id="2147474455" r:id="rId8"/>
    <p:sldId id="2147479340" r:id="rId9"/>
    <p:sldId id="2147474325" r:id="rId10"/>
    <p:sldId id="2147474375" r:id="rId11"/>
    <p:sldId id="2147479334" r:id="rId12"/>
    <p:sldId id="2997" r:id="rId13"/>
    <p:sldId id="2147479336" r:id="rId14"/>
    <p:sldId id="2727" r:id="rId15"/>
  </p:sldIdLst>
  <p:sldSz cx="9144000" cy="5143500" type="screen16x9"/>
  <p:notesSz cx="6858000" cy="9144000"/>
  <p:defaultTextStyle>
    <a:defPPr>
      <a:defRPr lang="en-US"/>
    </a:defPPr>
    <a:lvl1pPr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F2"/>
    <a:srgbClr val="4472C4"/>
    <a:srgbClr val="D3D3D3"/>
    <a:srgbClr val="D71D28"/>
    <a:srgbClr val="000000"/>
    <a:srgbClr val="8C0C04"/>
    <a:srgbClr val="980F33"/>
    <a:srgbClr val="6490AC"/>
    <a:srgbClr val="A88441"/>
    <a:srgbClr val="5E6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3" autoAdjust="0"/>
    <p:restoredTop sz="97399" autoAdjust="0"/>
  </p:normalViewPr>
  <p:slideViewPr>
    <p:cSldViewPr>
      <p:cViewPr varScale="1">
        <p:scale>
          <a:sx n="160" d="100"/>
          <a:sy n="160" d="100"/>
        </p:scale>
        <p:origin x="162" y="17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080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'Figure-2'!$E$1</c:f>
              <c:strCache>
                <c:ptCount val="1"/>
                <c:pt idx="0">
                  <c:v>Average Insurance Premium </c:v>
                </c:pt>
              </c:strCache>
            </c:strRef>
          </c:tx>
          <c:spPr>
            <a:ln w="28575" cap="rnd">
              <a:solidFill>
                <a:srgbClr val="EF4400"/>
              </a:solidFill>
              <a:round/>
            </a:ln>
            <a:effectLst/>
          </c:spPr>
          <c:marker>
            <c:symbol val="none"/>
          </c:marker>
          <c:cat>
            <c:numRef>
              <c:f>'Figure-2'!$A$2:$A$12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'Figure-2'!$E$2:$E$12</c:f>
              <c:numCache>
                <c:formatCode>"$"#,##0</c:formatCode>
                <c:ptCount val="11"/>
                <c:pt idx="0">
                  <c:v>1086</c:v>
                </c:pt>
                <c:pt idx="1">
                  <c:v>1120</c:v>
                </c:pt>
                <c:pt idx="2">
                  <c:v>1168</c:v>
                </c:pt>
                <c:pt idx="3">
                  <c:v>1184</c:v>
                </c:pt>
                <c:pt idx="4">
                  <c:v>1211</c:v>
                </c:pt>
                <c:pt idx="5">
                  <c:v>1251</c:v>
                </c:pt>
                <c:pt idx="6">
                  <c:v>1278</c:v>
                </c:pt>
                <c:pt idx="7">
                  <c:v>1319</c:v>
                </c:pt>
                <c:pt idx="8">
                  <c:v>1411</c:v>
                </c:pt>
                <c:pt idx="9">
                  <c:v>1537.99</c:v>
                </c:pt>
                <c:pt idx="10">
                  <c:v>1566.21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28-4F38-B391-DC6604CF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5214504"/>
        <c:axId val="655213192"/>
      </c:lineChart>
      <c:catAx>
        <c:axId val="65521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ilka" panose="0000050000000000000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52131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55213192"/>
        <c:scaling>
          <c:orientation val="minMax"/>
          <c:max val="1600"/>
          <c:min val="100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ilka" panose="0000050000000000000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521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0">
      <a:noFill/>
    </a:ln>
    <a:effectLst/>
  </c:spPr>
  <c:txPr>
    <a:bodyPr/>
    <a:lstStyle/>
    <a:p>
      <a:pPr>
        <a:defRPr sz="1200">
          <a:solidFill>
            <a:schemeClr val="bg1"/>
          </a:solidFill>
          <a:latin typeface="Silka" panose="0000050000000000000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out_header_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" y="1"/>
            <a:ext cx="6858000" cy="705219"/>
          </a:xfrm>
          <a:prstGeom prst="rect">
            <a:avLst/>
          </a:prstGeom>
        </p:spPr>
      </p:pic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67005"/>
            <a:ext cx="2972421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  <a:spAutoFit/>
          </a:bodyPr>
          <a:lstStyle>
            <a:lvl1pPr defTabSz="914437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67006"/>
            <a:ext cx="2972421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  <a:spAutoFit/>
          </a:bodyPr>
          <a:lstStyle>
            <a:lvl1pPr algn="r" defTabSz="914437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6A6793B4-A2E6-4531-94C4-685F1AD48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5300" y="343526"/>
            <a:ext cx="5062745" cy="2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>
            <a:lvl1pPr defTabSz="914437" eaLnBrk="0" hangingPunct="0">
              <a:lnSpc>
                <a:spcPct val="100000"/>
              </a:lnSpc>
              <a:spcBef>
                <a:spcPct val="0"/>
              </a:spcBef>
              <a:defRPr sz="1100">
                <a:solidFill>
                  <a:schemeClr val="bg1"/>
                </a:solidFill>
                <a:latin typeface="ITC Franklin Gothic Book" charset="0"/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49088" y="104619"/>
            <a:ext cx="2226986" cy="2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>
            <a:lvl1pPr defTabSz="914437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832E31A3-B675-4EA4-A423-7560196E723F}" type="datetime1">
              <a:rPr lang="en-US"/>
              <a:pPr>
                <a:defRPr/>
              </a:pPr>
              <a:t>9/6/2024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6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defTabSz="914437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defTabSz="914437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D3252732-BA8D-4C49-82B9-B69F6386B2C6}" type="datetime1">
              <a:rPr lang="en-US"/>
              <a:pPr>
                <a:defRPr/>
              </a:pPr>
              <a:t>9/6/2024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defTabSz="914437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defTabSz="914437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AA585474-E867-43A0-99B6-94434B83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385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6E98D-3E6E-181A-F8AC-518694A0E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2712B-E880-FEC5-E7CB-B68EF3CDD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48CA8-5876-BC41-5054-56A67CAB7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FBBA810-277D-2DA4-174D-58777C96C5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19D7E-B124-F9D0-EA44-474FF9F6D7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080C7-E9AB-0223-D967-3E17DA1A07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4CC39-0139-F93D-D718-6E9364D7F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Gotham Book"/>
              </a:rPr>
              <a:t>Also mention this</a:t>
            </a:r>
          </a:p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Gotham Book"/>
              </a:rPr>
              <a:t>https://www.spglobal.com/marketintelligence/en/news-insights/latest-news-headlines/us-homeowners-insurance-rates-jump-by-double-digits-in-2023-80057804</a:t>
            </a:r>
          </a:p>
          <a:p>
            <a:endParaRPr lang="en-US" sz="1800" b="0" i="0" u="none" strike="noStrike" baseline="0" dirty="0">
              <a:solidFill>
                <a:srgbClr val="211D1E"/>
              </a:solidFill>
              <a:latin typeface="Gotham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41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BCB8B57-593B-4352-8EAF-234D168EE3B6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419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44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900" y="2155482"/>
            <a:ext cx="7772400" cy="40243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000000"/>
                </a:solidFill>
                <a:latin typeface="Gotham Medium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35217"/>
            <a:ext cx="8229600" cy="567095"/>
          </a:xfrm>
        </p:spPr>
        <p:txBody>
          <a:bodyPr anchor="ctr" anchorCtr="0"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68142"/>
            <a:ext cx="8229600" cy="48246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754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D76B-64F4-4985-859A-E9C96FA2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07EC9F8-11C7-E108-0A51-7A0C18CC3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641" y="1217806"/>
            <a:ext cx="4861006" cy="1193465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Silka Ligh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45E58D2-0C9C-2E59-9E85-450944366C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" y="800100"/>
            <a:ext cx="8686800" cy="38877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3"/>
                </a:solidFill>
                <a:latin typeface="Silka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280A3EC-11A6-DE12-DD38-6BD9F79BE1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6834" y="4688656"/>
            <a:ext cx="4974431" cy="314325"/>
          </a:xfrm>
        </p:spPr>
        <p:txBody>
          <a:bodyPr>
            <a:normAutofit/>
          </a:bodyPr>
          <a:lstStyle>
            <a:lvl1pPr marL="0" indent="0">
              <a:buNone/>
              <a:defRPr sz="900" b="0" i="1">
                <a:solidFill>
                  <a:schemeClr val="accent1"/>
                </a:solidFill>
                <a:latin typeface="Silka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7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4286251"/>
            <a:ext cx="5334000" cy="298847"/>
          </a:xfrm>
        </p:spPr>
        <p:txBody>
          <a:bodyPr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footer notes</a:t>
            </a:r>
          </a:p>
        </p:txBody>
      </p:sp>
    </p:spTree>
    <p:extLst>
      <p:ext uri="{BB962C8B-B14F-4D97-AF65-F5344CB8AC3E}">
        <p14:creationId xmlns:p14="http://schemas.microsoft.com/office/powerpoint/2010/main" val="201339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0" y="4286251"/>
            <a:ext cx="5257800" cy="298847"/>
          </a:xfrm>
        </p:spPr>
        <p:txBody>
          <a:bodyPr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footer notes</a:t>
            </a:r>
          </a:p>
        </p:txBody>
      </p:sp>
    </p:spTree>
    <p:extLst>
      <p:ext uri="{BB962C8B-B14F-4D97-AF65-F5344CB8AC3E}">
        <p14:creationId xmlns:p14="http://schemas.microsoft.com/office/powerpoint/2010/main" val="7347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60960"/>
            <a:ext cx="7772400" cy="1125140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53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900" y="2155483"/>
            <a:ext cx="7772400" cy="4024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000000"/>
                </a:solidFill>
                <a:latin typeface="Gotham Medium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1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35217"/>
            <a:ext cx="8229600" cy="56709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68142"/>
            <a:ext cx="8229600" cy="48246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1328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0360"/>
            <a:ext cx="8229600" cy="3775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66"/>
            <a:ext cx="8229600" cy="5670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741070"/>
            <a:ext cx="5915025" cy="298847"/>
          </a:xfrm>
        </p:spPr>
        <p:txBody>
          <a:bodyPr>
            <a:noAutofit/>
          </a:bodyPr>
          <a:lstStyle>
            <a:lvl1pPr>
              <a:defRPr sz="750">
                <a:solidFill>
                  <a:schemeClr val="bg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footer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3CCBE-13DC-41B7-A678-BA91ED968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3CCBE-13DC-41B7-A678-BA91ED968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1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3CCBE-13DC-41B7-A678-BA91ED968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857250"/>
            <a:ext cx="37719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14900" y="857250"/>
            <a:ext cx="37719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9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66"/>
            <a:ext cx="8229600" cy="5670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741070"/>
            <a:ext cx="5915025" cy="298847"/>
          </a:xfrm>
        </p:spPr>
        <p:txBody>
          <a:bodyPr>
            <a:noAutofit/>
          </a:bodyPr>
          <a:lstStyle>
            <a:lvl1pPr>
              <a:defRPr sz="750">
                <a:solidFill>
                  <a:schemeClr val="bg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footer notes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3CCBE-13DC-41B7-A678-BA91ED968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5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3266"/>
            <a:ext cx="8229600" cy="567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382"/>
            <a:ext cx="8229600" cy="343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17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18288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18288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1832" indent="-182880" algn="l" defTabSz="457200" rtl="0" eaLnBrk="1" latinLnBrk="0" hangingPunct="1">
        <a:spcBef>
          <a:spcPts val="500"/>
        </a:spcBef>
        <a:buFont typeface="Arial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182880" algn="l" defTabSz="457200" rtl="0" eaLnBrk="1" latinLnBrk="0" hangingPunct="1"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3266"/>
            <a:ext cx="8229600" cy="567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381"/>
            <a:ext cx="8229600" cy="3775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400550" y="47434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83CCBE-13DC-41B7-A678-BA91ED968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7458D23-BA45-4052-A7C3-9FB3134B51D1}"/>
              </a:ext>
            </a:extLst>
          </p:cNvPr>
          <p:cNvSpPr txBox="1">
            <a:spLocks/>
          </p:cNvSpPr>
          <p:nvPr userDrawn="1"/>
        </p:nvSpPr>
        <p:spPr>
          <a:xfrm>
            <a:off x="5086350" y="4743450"/>
            <a:ext cx="1028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r>
              <a:rPr lang="en-US" sz="900" dirty="0"/>
              <a:t>© MBA 2024</a:t>
            </a:r>
          </a:p>
        </p:txBody>
      </p:sp>
    </p:spTree>
    <p:extLst>
      <p:ext uri="{BB962C8B-B14F-4D97-AF65-F5344CB8AC3E}">
        <p14:creationId xmlns:p14="http://schemas.microsoft.com/office/powerpoint/2010/main" val="3226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350" kern="1200">
          <a:solidFill>
            <a:schemeClr val="tx1"/>
          </a:solidFill>
          <a:latin typeface="Arial"/>
          <a:ea typeface="+mn-ea"/>
          <a:cs typeface="Arial"/>
        </a:defRPr>
      </a:lvl1pPr>
      <a:lvl2pPr marL="342900" indent="-137160" algn="l" defTabSz="342900" rtl="0" eaLnBrk="1" latinLnBrk="0" hangingPunct="1"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2pPr>
      <a:lvl3pPr marL="514350" indent="-137160" algn="l" defTabSz="342900" rtl="0" eaLnBrk="1" latinLnBrk="0" hangingPunct="1"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706374" indent="-137160" algn="l" defTabSz="342900" rtl="0" eaLnBrk="1" latinLnBrk="0" hangingPunct="1">
        <a:spcBef>
          <a:spcPts val="375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57250" indent="-137160" algn="l" defTabSz="342900" rtl="0" eaLnBrk="1" latinLnBrk="0" hangingPunct="1"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hyperlink" Target="https://www.policygenius.com/" TargetMode="External"/><Relationship Id="rId4" Type="http://schemas.openxmlformats.org/officeDocument/2006/relationships/hyperlink" Target="https://content.naic.org/sites/default/files/publication-msr-pb-property-casualty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a.org/research" TargetMode="External"/><Relationship Id="rId7" Type="http://schemas.openxmlformats.org/officeDocument/2006/relationships/hyperlink" Target="https://www.mba.org/news-and-research/research-and-economics/single-family-research/single-family-research-for-mba-members-only" TargetMode="External"/><Relationship Id="rId2" Type="http://schemas.openxmlformats.org/officeDocument/2006/relationships/hyperlink" Target="mailto:eseiler@mba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ba.org/news-and-research/research-and-economics/chart-of-the-week" TargetMode="External"/><Relationship Id="rId5" Type="http://schemas.openxmlformats.org/officeDocument/2006/relationships/hyperlink" Target="https://www.mba.org/news-and-research/forecasts-and-commentary" TargetMode="External"/><Relationship Id="rId4" Type="http://schemas.openxmlformats.org/officeDocument/2006/relationships/hyperlink" Target="http://www.housingameric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229600" cy="1085789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 and Mortgage Market Outlook</a:t>
            </a:r>
            <a:br>
              <a:rPr lang="en-US" dirty="0"/>
            </a:br>
            <a:r>
              <a:rPr lang="en-US" dirty="0"/>
              <a:t>Prepared for the International Union for Housing Finance 32</a:t>
            </a:r>
            <a:r>
              <a:rPr lang="en-US" baseline="30000" dirty="0"/>
              <a:t>nd</a:t>
            </a:r>
            <a:r>
              <a:rPr lang="en-US" dirty="0"/>
              <a:t> World Congress</a:t>
            </a:r>
            <a:br>
              <a:rPr lang="en-US" dirty="0"/>
            </a:br>
            <a:r>
              <a:rPr lang="en-US" dirty="0"/>
              <a:t>Session 1: Regional Developments in Housing Finance and the Economy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3484" y="2628961"/>
            <a:ext cx="8229600" cy="453458"/>
          </a:xfrm>
        </p:spPr>
        <p:txBody>
          <a:bodyPr>
            <a:normAutofit/>
          </a:bodyPr>
          <a:lstStyle/>
          <a:p>
            <a:r>
              <a:rPr lang="en-US" dirty="0"/>
              <a:t>September 18,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4989A-E02B-A882-EE7C-E40BC1C9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09950"/>
            <a:ext cx="6705600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Eddie Seiler, Ph.D.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15D7B-89CD-550C-6ADB-00B2947B3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09950"/>
            <a:ext cx="1371600" cy="51179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005C84-E813-23C5-66B3-4E8465694372}"/>
              </a:ext>
            </a:extLst>
          </p:cNvPr>
          <p:cNvCxnSpPr/>
          <p:nvPr/>
        </p:nvCxnSpPr>
        <p:spPr>
          <a:xfrm>
            <a:off x="6477000" y="3105150"/>
            <a:ext cx="0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2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1F3415-62D9-F444-69A1-DD5D9C5E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3266"/>
            <a:ext cx="8458200" cy="567095"/>
          </a:xfrm>
        </p:spPr>
        <p:txBody>
          <a:bodyPr>
            <a:normAutofit fontScale="90000"/>
          </a:bodyPr>
          <a:lstStyle/>
          <a:p>
            <a:r>
              <a:rPr lang="en-US" dirty="0"/>
              <a:t>U.S. National House Price Appreciation Moderating But Expected To Remain Positive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BF854-BBAA-3B92-93E1-9AF1BFA502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Federal Housing Finance Agency, MBA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BB8FC-96CE-33AA-53BD-C2F2A9346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3CCBE-13DC-41B7-A678-BA91ED9687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FC3250-EEAB-2116-6442-046A7AA3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684874"/>
            <a:ext cx="8230313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24F3-28B3-4C30-8DE6-AF136462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6205"/>
            <a:ext cx="8757095" cy="457199"/>
          </a:xfrm>
        </p:spPr>
        <p:txBody>
          <a:bodyPr>
            <a:noAutofit/>
          </a:bodyPr>
          <a:lstStyle/>
          <a:p>
            <a:r>
              <a:rPr lang="en-US" dirty="0"/>
              <a:t>Affordability Conditions Have Worsened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FC15-676B-41EB-B404-7367616CB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MBA Weekly Applications Survey, Bureau of Labor Statistics, Census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BD773-1F97-4800-89C8-DDF5AC2C7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00550" y="4743450"/>
            <a:ext cx="2057400" cy="273844"/>
          </a:xfrm>
        </p:spPr>
        <p:txBody>
          <a:bodyPr/>
          <a:lstStyle/>
          <a:p>
            <a:pPr defTabSz="685800">
              <a:defRPr/>
            </a:pPr>
            <a:fld id="{2683CCBE-13DC-41B7-A678-BA91ED968727}" type="slidenum">
              <a:rPr lang="en-US"/>
              <a:pPr defTabSz="685800"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9F05A-3805-091A-41D7-7A43D6093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6" y="514350"/>
            <a:ext cx="4218798" cy="3939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62C882-FA90-5679-3ADA-1243CA06F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514350"/>
            <a:ext cx="4688230" cy="39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E2DB69-615A-3689-C357-7A6852090CF9}"/>
              </a:ext>
            </a:extLst>
          </p:cNvPr>
          <p:cNvGraphicFramePr>
            <a:graphicFrameLocks/>
          </p:cNvGraphicFramePr>
          <p:nvPr/>
        </p:nvGraphicFramePr>
        <p:xfrm>
          <a:off x="401429" y="1348948"/>
          <a:ext cx="3530499" cy="186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04F1F23C-1455-BC16-3104-6D987427BC37}"/>
              </a:ext>
            </a:extLst>
          </p:cNvPr>
          <p:cNvGrpSpPr/>
          <p:nvPr/>
        </p:nvGrpSpPr>
        <p:grpSpPr>
          <a:xfrm>
            <a:off x="4646170" y="998044"/>
            <a:ext cx="4330874" cy="276818"/>
            <a:chOff x="250576" y="1562175"/>
            <a:chExt cx="5699181" cy="2936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929252-434C-6FC5-4C1C-61108F609997}"/>
                </a:ext>
              </a:extLst>
            </p:cNvPr>
            <p:cNvSpPr txBox="1"/>
            <p:nvPr/>
          </p:nvSpPr>
          <p:spPr>
            <a:xfrm>
              <a:off x="250576" y="1562175"/>
              <a:ext cx="5699181" cy="2293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783">
                <a:defRPr/>
              </a:pPr>
              <a:r>
                <a:rPr lang="en-US" sz="1200" dirty="0">
                  <a:solidFill>
                    <a:srgbClr val="F27B30"/>
                  </a:solidFill>
                  <a:latin typeface="Poppins" pitchFamily="2" charset="77"/>
                  <a:cs typeface="Poppins" pitchFamily="2" charset="77"/>
                </a:rPr>
                <a:t>Homeowner Insurance Premium and change from 2021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C7DD26-E251-A5C2-A894-7E1093C73D0A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" y="1855873"/>
              <a:ext cx="5643446" cy="0"/>
            </a:xfrm>
            <a:prstGeom prst="line">
              <a:avLst/>
            </a:prstGeom>
            <a:ln w="38100">
              <a:solidFill>
                <a:srgbClr val="F27B30"/>
              </a:solidFill>
            </a:ln>
            <a:effectLst>
              <a:outerShdw blurRad="1016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C40688-A1E0-5A42-0879-016BCEF58F26}"/>
              </a:ext>
            </a:extLst>
          </p:cNvPr>
          <p:cNvGrpSpPr/>
          <p:nvPr/>
        </p:nvGrpSpPr>
        <p:grpSpPr>
          <a:xfrm>
            <a:off x="389335" y="1011411"/>
            <a:ext cx="3915380" cy="253960"/>
            <a:chOff x="250576" y="1517260"/>
            <a:chExt cx="5659570" cy="3386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964785-367D-03D0-F7F8-0ED6DD06921B}"/>
                </a:ext>
              </a:extLst>
            </p:cNvPr>
            <p:cNvSpPr txBox="1"/>
            <p:nvPr/>
          </p:nvSpPr>
          <p:spPr>
            <a:xfrm>
              <a:off x="250576" y="1517260"/>
              <a:ext cx="5478463" cy="288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783">
                <a:defRPr/>
              </a:pPr>
              <a:r>
                <a:rPr lang="en-US" sz="1200" dirty="0">
                  <a:solidFill>
                    <a:srgbClr val="F27B30"/>
                  </a:solidFill>
                  <a:latin typeface="Poppins" pitchFamily="2" charset="77"/>
                  <a:cs typeface="Poppins" pitchFamily="2" charset="77"/>
                </a:rPr>
                <a:t>Average Insurance Premium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E4E23EB-7E54-07C9-9E0F-B85F9ADE19B7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" y="1855873"/>
              <a:ext cx="5643446" cy="0"/>
            </a:xfrm>
            <a:prstGeom prst="line">
              <a:avLst/>
            </a:prstGeom>
            <a:ln w="38100">
              <a:solidFill>
                <a:srgbClr val="F27B30"/>
              </a:solidFill>
            </a:ln>
            <a:effectLst>
              <a:outerShdw blurRad="1016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FE089B1-E301-41B6-8E32-7FB09C6B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23" y="213487"/>
            <a:ext cx="8490857" cy="586615"/>
          </a:xfrm>
        </p:spPr>
        <p:txBody>
          <a:bodyPr>
            <a:noAutofit/>
          </a:bodyPr>
          <a:lstStyle/>
          <a:p>
            <a:r>
              <a:rPr lang="en-US" sz="1800" dirty="0"/>
              <a:t>Rising Property Insurance Impacts Affordability for Owners (Especially Those With Fixed or Low Income)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7131B-C3E1-998B-017C-854A834F7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756" y="4662068"/>
            <a:ext cx="6826343" cy="314325"/>
          </a:xfrm>
        </p:spPr>
        <p:txBody>
          <a:bodyPr>
            <a:normAutofit lnSpcReduction="10000"/>
          </a:bodyPr>
          <a:lstStyle/>
          <a:p>
            <a:r>
              <a:rPr lang="en-US" sz="675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CoreLogic, National Association of Insurance Commissioners - </a:t>
            </a:r>
            <a:r>
              <a:rPr lang="en-US" sz="675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https://content.naic.org/sites/default/files/publication-msr-pb-property-casualty.pdf</a:t>
            </a:r>
            <a:r>
              <a:rPr lang="en-US" sz="675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r>
              <a:rPr lang="en-US" sz="675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https://www.policygenius.com/</a:t>
            </a:r>
            <a:r>
              <a:rPr lang="en-US" sz="675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675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025A607-0ADB-0126-FD9D-6543E9F5C254}"/>
              </a:ext>
            </a:extLst>
          </p:cNvPr>
          <p:cNvSpPr txBox="1">
            <a:spLocks/>
          </p:cNvSpPr>
          <p:nvPr/>
        </p:nvSpPr>
        <p:spPr>
          <a:xfrm>
            <a:off x="571530" y="3220818"/>
            <a:ext cx="3828009" cy="1387967"/>
          </a:xfrm>
          <a:prstGeom prst="rect">
            <a:avLst/>
          </a:prstGeom>
        </p:spPr>
        <p:txBody>
          <a:bodyPr vert="horz" wrap="square" lIns="0" tIns="0" rIns="0" bIns="0" numCol="1" spcCol="228600" rtlCol="0" anchor="t"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3" indent="-85723" defTabSz="685783">
              <a:buClr>
                <a:srgbClr val="EF4400"/>
              </a:buClr>
              <a:defRPr/>
            </a:pPr>
            <a:r>
              <a:rPr lang="en-US" sz="900" dirty="0">
                <a:latin typeface="Poppins"/>
              </a:rPr>
              <a:t>2021 to 2023 average increase: 35%</a:t>
            </a:r>
          </a:p>
          <a:p>
            <a:pPr marL="85723" indent="-85723" defTabSz="685783">
              <a:buClr>
                <a:srgbClr val="EF4400"/>
              </a:buClr>
              <a:defRPr/>
            </a:pPr>
            <a:r>
              <a:rPr lang="en-US" sz="900" b="1" u="sng" dirty="0">
                <a:latin typeface="Poppins"/>
              </a:rPr>
              <a:t>Top 5  states with highest increases:</a:t>
            </a:r>
          </a:p>
          <a:p>
            <a:pPr marL="385754" lvl="1" indent="-214308" defTabSz="685783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Poppins"/>
              </a:rPr>
              <a:t>Florida 68%</a:t>
            </a:r>
          </a:p>
          <a:p>
            <a:pPr marL="385754" lvl="1" indent="-214308" defTabSz="685783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Poppins"/>
              </a:rPr>
              <a:t>New Mexico 47%</a:t>
            </a:r>
          </a:p>
          <a:p>
            <a:pPr marL="385754" lvl="1" indent="-214308" defTabSz="685783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Poppins"/>
              </a:rPr>
              <a:t>Idaho 46%</a:t>
            </a:r>
          </a:p>
          <a:p>
            <a:pPr marL="385754" lvl="1" indent="-214308" defTabSz="685783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Poppins"/>
              </a:rPr>
              <a:t>Colorado 46%</a:t>
            </a:r>
          </a:p>
          <a:p>
            <a:pPr marL="385754" lvl="1" indent="-214308" defTabSz="685783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Poppins"/>
              </a:rPr>
              <a:t>Texas 46%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75305B13-9AA9-4B34-892A-3CE2D38F04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24" y="1361299"/>
            <a:ext cx="4054049" cy="3132673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10AEDA7-6AC9-B0CD-B7A4-879D57B090B2}"/>
              </a:ext>
            </a:extLst>
          </p:cNvPr>
          <p:cNvSpPr txBox="1">
            <a:spLocks/>
          </p:cNvSpPr>
          <p:nvPr/>
        </p:nvSpPr>
        <p:spPr>
          <a:xfrm>
            <a:off x="8629689" y="4830474"/>
            <a:ext cx="317253" cy="1990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825"/>
              <a:pPr/>
              <a:t>12</a:t>
            </a:fld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168171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F15C-222B-4B0A-A326-83B3CD01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Contact Information and MBA Resources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ACB7C-D791-49D8-93C6-51CD9E239197}"/>
              </a:ext>
            </a:extLst>
          </p:cNvPr>
          <p:cNvSpPr txBox="1"/>
          <p:nvPr/>
        </p:nvSpPr>
        <p:spPr>
          <a:xfrm>
            <a:off x="489411" y="666750"/>
            <a:ext cx="81651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Edward Seiler,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Executive Director, Research Institute for Housing America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(202) 557-2739;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eseiler@mba.org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MBA Research: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www.mba.org/research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Research Institute of Housing America (RIHA):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www.housingamerica.org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MBA Forecasts and Commentary: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https://www.mba.org/news-and-research/forecasts-and-commentary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Chart of the Week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https://www.mba.org/news-and-research/research-and-economics/chart-of-the-week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MBA Member-Only Research Portal: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https://www.mba.org/news-and-research/research-and-economics/single-family-research/single-family-research-for-mba-members-only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261DCCA-B400-A2A2-E632-120E427DC490}"/>
              </a:ext>
            </a:extLst>
          </p:cNvPr>
          <p:cNvSpPr txBox="1">
            <a:spLocks/>
          </p:cNvSpPr>
          <p:nvPr/>
        </p:nvSpPr>
        <p:spPr>
          <a:xfrm>
            <a:off x="4423123" y="476243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609585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333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121917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333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828754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333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2438339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333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3047924" algn="l" defTabSz="1219170" rtl="0" eaLnBrk="1" latinLnBrk="0" hangingPunct="1">
              <a:defRPr sz="1333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3657509" algn="l" defTabSz="1219170" rtl="0" eaLnBrk="1" latinLnBrk="0" hangingPunct="1">
              <a:defRPr sz="1333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4267093" algn="l" defTabSz="1219170" rtl="0" eaLnBrk="1" latinLnBrk="0" hangingPunct="1">
              <a:defRPr sz="1333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4876678" algn="l" defTabSz="1219170" rtl="0" eaLnBrk="1" latinLnBrk="0" hangingPunct="1">
              <a:defRPr sz="1333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defTabSz="685783">
              <a:defRPr/>
            </a:pPr>
            <a:fld id="{2683CCBE-13DC-41B7-A678-BA91ED968727}" type="slidenum">
              <a:rPr lang="en-US" sz="900"/>
              <a:pPr defTabSz="685783">
                <a:defRPr/>
              </a:pPr>
              <a:t>13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1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7CA20-2CC3-DB55-213D-68E6F70C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91B50E-F31D-70C3-E21A-B747A650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Inflation Continuing to Come Down Steadily to Fed’s 2% Target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AEFAD-B8C7-5554-9382-1D1AB7F80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Bureau of Labor Statistics - Consumer Price Index (CPI)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841C7-9371-375D-6755-872175604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83CCBE-13DC-41B7-A678-BA91ED96872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42530-6C6D-435E-9CED-DE81D80A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4" y="626957"/>
            <a:ext cx="876071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811E57-F55E-B86D-58A0-0C889F69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Job Market Cooling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B879F-2194-3E1C-4966-545C336C18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Bureau of Labor Statistics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024E-4B29-F250-5007-67B1C2DBA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189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37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566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754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5943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132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320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509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defTabSz="914355">
              <a:defRPr/>
            </a:pPr>
            <a:fld id="{2683CCBE-13DC-41B7-A678-BA91ED968727}" type="slidenum">
              <a:rPr lang="en-US">
                <a:solidFill>
                  <a:prstClr val="white"/>
                </a:solidFill>
              </a:rPr>
              <a:pPr defTabSz="914355"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B929D-3B4B-32B2-7DC8-38F4C93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630005"/>
            <a:ext cx="8230313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98998-B9C0-228F-8E3D-F2BDDFF2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Point for the U.S. Funds Rate?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65192-B59E-ABF1-B689-4F5866485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Bureau of Economic Analysis, Bureau of Labor Statistics, Federal Reserve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8A797-D8E9-EF7A-3795-577B43E0D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3CCBE-13DC-41B7-A678-BA91ED96872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353D4-C349-4A07-372C-8631C751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684874"/>
            <a:ext cx="8230313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7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CEA1-819D-7483-1DB4-8CE48D9D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50" dirty="0"/>
              <a:t>Fed Funds Rate: Expect Two Cuts This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E5BE4-8067-1E0E-DAF4-54ABB9D5B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Federal Reserve Board, Freddie Mac, MBA Forecast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6ED9765-6978-A8CB-97EE-9D7A9BAC0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189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378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566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754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5943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132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320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509" algn="l" defTabSz="914378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defTabSz="685766">
              <a:defRPr/>
            </a:pPr>
            <a:fld id="{2683CCBE-13DC-41B7-A678-BA91ED968727}" type="slidenum">
              <a:rPr lang="en-US">
                <a:solidFill>
                  <a:prstClr val="white"/>
                </a:solidFill>
              </a:rPr>
              <a:pPr defTabSz="685766"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3F65879-BEE6-2A7E-5822-F2BE0497252F}"/>
              </a:ext>
            </a:extLst>
          </p:cNvPr>
          <p:cNvSpPr txBox="1">
            <a:spLocks/>
          </p:cNvSpPr>
          <p:nvPr/>
        </p:nvSpPr>
        <p:spPr>
          <a:xfrm>
            <a:off x="4914900" y="473379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defTabSz="685749">
              <a:defRPr/>
            </a:pP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5598F-B596-ADA5-993A-C55B26CD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522688"/>
            <a:ext cx="7715250" cy="39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2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C129-E0CC-E2BB-05D2-2C6EDE93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 in U.S. Narrower But Still Wider Than Historical Averages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D7CD7-9D0B-3747-4A9E-592BF8952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Federal Reserve Board, Freddie Mac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AA2D-024F-029C-F460-4DC428500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3CCBE-13DC-41B7-A678-BA91ED9687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4868C-C1B2-CF20-1948-70E0F82E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6" y="672681"/>
            <a:ext cx="8169348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4595CB-273F-1557-C695-36247640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Refinance Applications Have Picked Up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4E06D-D89F-7FAB-EEF9-993208F93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MBA Weekly Applications Survey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2B956-21BE-FCC4-1B95-7DB1598AFB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783"/>
            <a:fld id="{2683CCBE-13DC-41B7-A678-BA91ED968727}" type="slidenum">
              <a:rPr lang="en-US">
                <a:solidFill>
                  <a:prstClr val="white"/>
                </a:solidFill>
                <a:latin typeface="Arial" charset="0"/>
                <a:ea typeface="ヒラギノ角ゴ Pro W3" pitchFamily="1" charset="-128"/>
              </a:rPr>
              <a:pPr defTabSz="685783"/>
              <a:t>7</a:t>
            </a:fld>
            <a:endParaRPr lang="en-US" dirty="0">
              <a:solidFill>
                <a:prstClr val="white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CA3F9-D595-3508-B892-5C0431E9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4" y="694033"/>
            <a:ext cx="4212701" cy="3651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63434-2186-8703-DE6F-D6E6EB2A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4033"/>
            <a:ext cx="4401693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91675-816B-02D3-394D-4A0CE106D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FA37-1CB3-8A6B-811E-225E482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Support for Home Purchases in the United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F3737-5309-340D-044B-D0A077B5E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Census Bureau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1B27D-C3D0-2DA4-75F2-8C1C804E8B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3CCBE-13DC-41B7-A678-BA91ED9687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0C0846-550A-C711-55B7-66110DD2F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403" y="584246"/>
            <a:ext cx="4572396" cy="3883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BEDBAE-3F9D-937A-2853-2BAB6D1D2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75" y="584245"/>
            <a:ext cx="4340728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63FA-B739-F344-B646-94FB73EB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Undersupply of Housing in U.S.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285ED-5D41-B0DC-C0DF-EE03C7F04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Census Bureau, Department of Housing and Urban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1E1F4-EC53-628F-9C63-07B807B25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3CCBE-13DC-41B7-A678-BA91ED9687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788DB7C1-6AAC-360A-A753-B6F40273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7" y="632817"/>
            <a:ext cx="7711765" cy="38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6583"/>
      </p:ext>
    </p:extLst>
  </p:cSld>
  <p:clrMapOvr>
    <a:masterClrMapping/>
  </p:clrMapOvr>
</p:sld>
</file>

<file path=ppt/theme/theme1.xml><?xml version="1.0" encoding="utf-8"?>
<a:theme xmlns:a="http://schemas.openxmlformats.org/drawingml/2006/main" name="MWC15_Theme2">
  <a:themeElements>
    <a:clrScheme name="Custom 7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399"/>
      </a:accent1>
      <a:accent2>
        <a:srgbClr val="CC0000"/>
      </a:accent2>
      <a:accent3>
        <a:srgbClr val="339933"/>
      </a:accent3>
      <a:accent4>
        <a:srgbClr val="330066"/>
      </a:accent4>
      <a:accent5>
        <a:srgbClr val="CCB400"/>
      </a:accent5>
      <a:accent6>
        <a:srgbClr val="CC6600"/>
      </a:accent6>
      <a:hlink>
        <a:srgbClr val="67AFBD"/>
      </a:hlink>
      <a:folHlink>
        <a:srgbClr val="C2A874"/>
      </a:folHlink>
    </a:clrScheme>
    <a:fontScheme name="MBA Gotham">
      <a:majorFont>
        <a:latin typeface="Gotham Medium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 lIns="0" tIns="0" rIns="0" bIns="0">
        <a:spAutoFit/>
      </a:bodyPr>
      <a:lstStyle>
        <a:defPPr>
          <a:lnSpc>
            <a:spcPts val="1600"/>
          </a:lnSpc>
          <a:defRPr sz="2000"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MBA_Theme_Arial">
  <a:themeElements>
    <a:clrScheme name="Custom 7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399"/>
      </a:accent1>
      <a:accent2>
        <a:srgbClr val="CC0000"/>
      </a:accent2>
      <a:accent3>
        <a:srgbClr val="339933"/>
      </a:accent3>
      <a:accent4>
        <a:srgbClr val="330066"/>
      </a:accent4>
      <a:accent5>
        <a:srgbClr val="CCB400"/>
      </a:accent5>
      <a:accent6>
        <a:srgbClr val="CC6600"/>
      </a:accent6>
      <a:hlink>
        <a:srgbClr val="67AFBD"/>
      </a:hlink>
      <a:folHlink>
        <a:srgbClr val="C2A874"/>
      </a:folHlink>
    </a:clrScheme>
    <a:fontScheme name="Gotham">
      <a:majorFont>
        <a:latin typeface="Gotham Medium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buNone/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MWC15_Theme</Template>
  <TotalTime>29951</TotalTime>
  <Words>486</Words>
  <Application>Microsoft Office PowerPoint</Application>
  <PresentationFormat>On-screen Show (16:9)</PresentationFormat>
  <Paragraphs>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Gotham Book</vt:lpstr>
      <vt:lpstr>ITC Franklin Gothic Book</vt:lpstr>
      <vt:lpstr>Poppins</vt:lpstr>
      <vt:lpstr>Silka</vt:lpstr>
      <vt:lpstr>Silka Light</vt:lpstr>
      <vt:lpstr>MWC15_Theme2</vt:lpstr>
      <vt:lpstr>3_MBA_Theme_Arial</vt:lpstr>
      <vt:lpstr>Economic and Mortgage Market Outlook Prepared for the International Union for Housing Finance 32nd World Congress Session 1: Regional Developments in Housing Finance and the Economy</vt:lpstr>
      <vt:lpstr>U.S. Inflation Continuing to Come Down Steadily to Fed’s 2% Target</vt:lpstr>
      <vt:lpstr>U.S. Job Market Cooling   </vt:lpstr>
      <vt:lpstr>Turning Point for the U.S. Funds Rate? </vt:lpstr>
      <vt:lpstr>Fed Funds Rate: Expect Two Cuts This Year</vt:lpstr>
      <vt:lpstr>Spreads in U.S. Narrower But Still Wider Than Historical Averages</vt:lpstr>
      <vt:lpstr>U.S. Refinance Applications Have Picked Up </vt:lpstr>
      <vt:lpstr>Demographic Support for Home Purchases in the United States</vt:lpstr>
      <vt:lpstr>Structural Undersupply of Housing in U.S.</vt:lpstr>
      <vt:lpstr>U.S. National House Price Appreciation Moderating But Expected To Remain Positive </vt:lpstr>
      <vt:lpstr>Affordability Conditions Have Worsened </vt:lpstr>
      <vt:lpstr>Rising Property Insurance Impacts Affordability for Owners (Especially Those With Fixed or Low Income)</vt:lpstr>
      <vt:lpstr>Contact Information and MBA Resources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Walker, Katheryne</dc:creator>
  <cp:lastModifiedBy>Seiler, Edward</cp:lastModifiedBy>
  <cp:revision>527</cp:revision>
  <cp:lastPrinted>2023-02-21T17:56:28Z</cp:lastPrinted>
  <dcterms:created xsi:type="dcterms:W3CDTF">2011-05-23T17:50:40Z</dcterms:created>
  <dcterms:modified xsi:type="dcterms:W3CDTF">2024-09-06T13:15:09Z</dcterms:modified>
</cp:coreProperties>
</file>