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notesSlides/notesSlide2.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3.xml" ContentType="application/vnd.openxmlformats-officedocument.presentationml.notesSlid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5.xml" ContentType="application/vnd.openxmlformats-officedocument.drawingml.chart+xml"/>
  <Override PartName="/ppt/charts/style13.xml" ContentType="application/vnd.ms-office.chartstyle+xml"/>
  <Override PartName="/ppt/charts/colors1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3" r:id="rId7"/>
    <p:sldId id="271" r:id="rId8"/>
    <p:sldId id="261" r:id="rId9"/>
    <p:sldId id="262" r:id="rId10"/>
    <p:sldId id="264" r:id="rId11"/>
    <p:sldId id="265" r:id="rId12"/>
    <p:sldId id="269" r:id="rId13"/>
    <p:sldId id="266" r:id="rId14"/>
    <p:sldId id="267" r:id="rId15"/>
    <p:sldId id="272" r:id="rId16"/>
    <p:sldId id="268"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00"/>
    <a:srgbClr val="FF931D"/>
    <a:srgbClr val="FF9933"/>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4" autoAdjust="0"/>
    <p:restoredTop sz="85300" autoAdjust="0"/>
  </p:normalViewPr>
  <p:slideViewPr>
    <p:cSldViewPr snapToGrid="0">
      <p:cViewPr varScale="1">
        <p:scale>
          <a:sx n="142" d="100"/>
          <a:sy n="142" d="100"/>
        </p:scale>
        <p:origin x="752" y="176"/>
      </p:cViewPr>
      <p:guideLst/>
    </p:cSldViewPr>
  </p:slideViewPr>
  <p:outlineViewPr>
    <p:cViewPr>
      <p:scale>
        <a:sx n="33" d="100"/>
        <a:sy n="33" d="100"/>
      </p:scale>
      <p:origin x="0" y="-127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12.xml"/><Relationship Id="rId1" Type="http://schemas.microsoft.com/office/2011/relationships/chartStyle" Target="style12.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1" Type="http://schemas.openxmlformats.org/officeDocument/2006/relationships/oleObject" Target="file:///C:\Users\USER\Documents\Ronald%202024\Cuadernos\Financ.%20Hab%20ALC\Indicadores%20de%20Am&#233;rica%20Latina%20y%20el%20Caribe%20(ALC)%202024.xlsx" TargetMode="Externa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C:\Users\USER\Documents\Ronald%202024\Cuadernos\Financ.%20Hab%20ALC\Indicadores%20de%20Am&#233;rica%20Latina%20y%20el%20Caribe%20(ALC)%202024.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1" Type="http://schemas.openxmlformats.org/officeDocument/2006/relationships/oleObject" Target="file:///C:\Users\USER\Documents\Ronald%202024\Cuadernos\Financ.%20Hab%20ALC\Indicadores%20de%20Am&#233;rica%20Latina%20y%20el%20Caribe%20(ALC)%20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800" b="1" i="0" u="none" strike="noStrike" kern="1200" spc="0" baseline="0" smtClean="0">
                <a:solidFill>
                  <a:schemeClr val="tx1"/>
                </a:solidFill>
                <a:latin typeface="+mn-lt"/>
                <a:ea typeface="+mn-ea"/>
                <a:cs typeface="+mn-cs"/>
              </a:defRPr>
            </a:pPr>
            <a:r>
              <a:rPr lang="en-US" dirty="0"/>
              <a:t>Latin America and the Caribbean
GDP (trillions US$ at current prices</a:t>
            </a:r>
            <a:r>
              <a:rPr lang="es-MX" dirty="0"/>
              <a:t>)</a:t>
            </a:r>
          </a:p>
        </c:rich>
      </c:tx>
      <c:overlay val="0"/>
      <c:spPr>
        <a:noFill/>
        <a:ln>
          <a:noFill/>
        </a:ln>
        <a:effectLst/>
      </c:spPr>
      <c:txPr>
        <a:bodyPr rot="0" spcFirstLastPara="1" vertOverflow="ellipsis" vert="horz" wrap="square" anchor="ctr" anchorCtr="1"/>
        <a:lstStyle/>
        <a:p>
          <a:pPr>
            <a:defRPr lang="en-US" sz="1800" b="1" i="0" u="none" strike="noStrike" kern="1200" spc="0" baseline="0" smtClean="0">
              <a:solidFill>
                <a:schemeClr val="tx1"/>
              </a:solidFill>
              <a:latin typeface="+mn-lt"/>
              <a:ea typeface="+mn-ea"/>
              <a:cs typeface="+mn-cs"/>
            </a:defRPr>
          </a:pPr>
          <a:endParaRPr lang="es-DO"/>
        </a:p>
      </c:txPr>
    </c:title>
    <c:autoTitleDeleted val="0"/>
    <c:plotArea>
      <c:layout/>
      <c:barChart>
        <c:barDir val="col"/>
        <c:grouping val="stacked"/>
        <c:varyColors val="0"/>
        <c:ser>
          <c:idx val="2"/>
          <c:order val="0"/>
          <c:tx>
            <c:strRef>
              <c:f>'PIB (US$)'!$A$23</c:f>
              <c:strCache>
                <c:ptCount val="1"/>
                <c:pt idx="0">
                  <c:v>América Latina y el Caribe
PIB (Billones US$ a precios actuales)</c:v>
                </c:pt>
              </c:strCache>
            </c:strRef>
          </c:tx>
          <c:spPr>
            <a:solidFill>
              <a:schemeClr val="accent2">
                <a:lumMod val="75000"/>
              </a:schemeClr>
            </a:solidFill>
            <a:ln>
              <a:noFill/>
            </a:ln>
            <a:effectLst/>
          </c:spPr>
          <c:invertIfNegative val="0"/>
          <c:cat>
            <c:numRef>
              <c:f>'PIB (US$)'!$B$3:$Y$3</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'PIB (US$)'!$B$23:$Y$23</c:f>
              <c:numCache>
                <c:formatCode>#,##0.00</c:formatCode>
                <c:ptCount val="24"/>
                <c:pt idx="0">
                  <c:v>2.3261719566188273</c:v>
                </c:pt>
                <c:pt idx="1">
                  <c:v>2.2816590019013057</c:v>
                </c:pt>
                <c:pt idx="2">
                  <c:v>2.0516512168475152</c:v>
                </c:pt>
                <c:pt idx="3">
                  <c:v>2.0906496765330624</c:v>
                </c:pt>
                <c:pt idx="4">
                  <c:v>2.404140329731788</c:v>
                </c:pt>
                <c:pt idx="5">
                  <c:v>2.9018409286207096</c:v>
                </c:pt>
                <c:pt idx="6">
                  <c:v>3.395773013103379</c:v>
                </c:pt>
                <c:pt idx="7">
                  <c:v>3.9974304591251926</c:v>
                </c:pt>
                <c:pt idx="8">
                  <c:v>4.6426859808258847</c:v>
                </c:pt>
                <c:pt idx="9">
                  <c:v>4.3558653969347692</c:v>
                </c:pt>
                <c:pt idx="10">
                  <c:v>5.395521584867196</c:v>
                </c:pt>
                <c:pt idx="11">
                  <c:v>6.1372983125711809</c:v>
                </c:pt>
                <c:pt idx="12">
                  <c:v>6.2090247435001098</c:v>
                </c:pt>
                <c:pt idx="13">
                  <c:v>6.3623333010775296</c:v>
                </c:pt>
                <c:pt idx="14">
                  <c:v>6.4832020785151316</c:v>
                </c:pt>
                <c:pt idx="15">
                  <c:v>5.4182891973822951</c:v>
                </c:pt>
                <c:pt idx="16">
                  <c:v>5.2833108494352734</c:v>
                </c:pt>
                <c:pt idx="17">
                  <c:v>5.8664823458556068</c:v>
                </c:pt>
                <c:pt idx="18">
                  <c:v>5.7426387414312767</c:v>
                </c:pt>
                <c:pt idx="19">
                  <c:v>5.6599655754920137</c:v>
                </c:pt>
                <c:pt idx="20">
                  <c:v>4.8049247890548834</c:v>
                </c:pt>
                <c:pt idx="21">
                  <c:v>5.5780011354461827</c:v>
                </c:pt>
                <c:pt idx="22">
                  <c:v>6.3416804483137605</c:v>
                </c:pt>
                <c:pt idx="23">
                  <c:v>7.0943296365925175</c:v>
                </c:pt>
              </c:numCache>
            </c:numRef>
          </c:val>
          <c:extLst>
            <c:ext xmlns:c16="http://schemas.microsoft.com/office/drawing/2014/chart" uri="{C3380CC4-5D6E-409C-BE32-E72D297353CC}">
              <c16:uniqueId val="{00000000-7A5B-4AF5-A18D-4D130104DF1E}"/>
            </c:ext>
          </c:extLst>
        </c:ser>
        <c:dLbls>
          <c:showLegendKey val="0"/>
          <c:showVal val="0"/>
          <c:showCatName val="0"/>
          <c:showSerName val="0"/>
          <c:showPercent val="0"/>
          <c:showBubbleSize val="0"/>
        </c:dLbls>
        <c:gapWidth val="150"/>
        <c:overlap val="100"/>
        <c:axId val="1888401647"/>
        <c:axId val="1888393487"/>
      </c:barChart>
      <c:catAx>
        <c:axId val="1888401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s-DO"/>
          </a:p>
        </c:txPr>
        <c:crossAx val="1888393487"/>
        <c:crosses val="autoZero"/>
        <c:auto val="1"/>
        <c:lblAlgn val="ctr"/>
        <c:lblOffset val="100"/>
        <c:noMultiLvlLbl val="0"/>
      </c:catAx>
      <c:valAx>
        <c:axId val="1888393487"/>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s-DO"/>
          </a:p>
        </c:txPr>
        <c:crossAx val="18884016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solidFill>
            <a:schemeClr val="tx1"/>
          </a:solidFill>
        </a:defRPr>
      </a:pPr>
      <a:endParaRPr lang="es-DO"/>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dirty="0"/>
              <a:t>Mortgage portfolio balance for housing in US$</a:t>
            </a:r>
          </a:p>
        </c:rich>
      </c:tx>
      <c:layout>
        <c:manualLayout>
          <c:xMode val="edge"/>
          <c:yMode val="edge"/>
          <c:x val="0.13665060154260991"/>
          <c:y val="1.886695224241302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s-DO"/>
        </a:p>
      </c:txPr>
    </c:title>
    <c:autoTitleDeleted val="0"/>
    <c:plotArea>
      <c:layout/>
      <c:lineChart>
        <c:grouping val="stacked"/>
        <c:varyColors val="0"/>
        <c:ser>
          <c:idx val="0"/>
          <c:order val="0"/>
          <c:tx>
            <c:strRef>
              <c:f>'Saldo Cartera Hipotecaria'!$A$29</c:f>
              <c:strCache>
                <c:ptCount val="1"/>
                <c:pt idx="0">
                  <c:v> Argentina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Hipotecaria'!$B$29:$K$29</c:f>
              <c:numCache>
                <c:formatCode>General</c:formatCode>
                <c:ptCount val="10"/>
                <c:pt idx="0">
                  <c:v>2839565733.7788815</c:v>
                </c:pt>
                <c:pt idx="1">
                  <c:v>2745267376.2619863</c:v>
                </c:pt>
                <c:pt idx="2">
                  <c:v>2080455193.0231125</c:v>
                </c:pt>
                <c:pt idx="3">
                  <c:v>5403482740.1401701</c:v>
                </c:pt>
                <c:pt idx="4">
                  <c:v>5905440050.2580605</c:v>
                </c:pt>
                <c:pt idx="5">
                  <c:v>3631592265.9818759</c:v>
                </c:pt>
                <c:pt idx="6">
                  <c:v>2252637031.4364347</c:v>
                </c:pt>
                <c:pt idx="7">
                  <c:v>1745974787.5428908</c:v>
                </c:pt>
                <c:pt idx="8">
                  <c:v>1252440138.7113655</c:v>
                </c:pt>
                <c:pt idx="9">
                  <c:v>763733469.40090013</c:v>
                </c:pt>
              </c:numCache>
            </c:numRef>
          </c:val>
          <c:smooth val="0"/>
          <c:extLst>
            <c:ext xmlns:c16="http://schemas.microsoft.com/office/drawing/2014/chart" uri="{C3380CC4-5D6E-409C-BE32-E72D297353CC}">
              <c16:uniqueId val="{00000000-EAEE-41DC-965E-8FE0FE2BD1CB}"/>
            </c:ext>
          </c:extLst>
        </c:ser>
        <c:ser>
          <c:idx val="1"/>
          <c:order val="1"/>
          <c:tx>
            <c:strRef>
              <c:f>'Saldo Cartera Hipotecaria'!$A$30</c:f>
              <c:strCache>
                <c:ptCount val="1"/>
                <c:pt idx="0">
                  <c:v> Bolivia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Hipotecaria'!$B$30:$K$30</c:f>
              <c:numCache>
                <c:formatCode>General</c:formatCode>
                <c:ptCount val="10"/>
                <c:pt idx="0">
                  <c:v>2978907525.3256149</c:v>
                </c:pt>
                <c:pt idx="1">
                  <c:v>3708727460.6295218</c:v>
                </c:pt>
                <c:pt idx="2">
                  <c:v>4663363617.9913177</c:v>
                </c:pt>
                <c:pt idx="3">
                  <c:v>5545154453.7250357</c:v>
                </c:pt>
                <c:pt idx="4">
                  <c:v>6314827845.4819098</c:v>
                </c:pt>
                <c:pt idx="5">
                  <c:v>6982589775.9406633</c:v>
                </c:pt>
                <c:pt idx="6">
                  <c:v>7181236965.1143265</c:v>
                </c:pt>
                <c:pt idx="7">
                  <c:v>7449987611.597682</c:v>
                </c:pt>
                <c:pt idx="8">
                  <c:v>7955255031.9609261</c:v>
                </c:pt>
                <c:pt idx="9">
                  <c:v>8120229613.4486246</c:v>
                </c:pt>
              </c:numCache>
            </c:numRef>
          </c:val>
          <c:smooth val="0"/>
          <c:extLst>
            <c:ext xmlns:c16="http://schemas.microsoft.com/office/drawing/2014/chart" uri="{C3380CC4-5D6E-409C-BE32-E72D297353CC}">
              <c16:uniqueId val="{00000001-EAEE-41DC-965E-8FE0FE2BD1CB}"/>
            </c:ext>
          </c:extLst>
        </c:ser>
        <c:ser>
          <c:idx val="2"/>
          <c:order val="2"/>
          <c:tx>
            <c:strRef>
              <c:f>'Saldo Cartera Hipotecaria'!$A$31</c:f>
              <c:strCache>
                <c:ptCount val="1"/>
                <c:pt idx="0">
                  <c:v> Brasil</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Hipotecaria'!$B$31:$K$31</c:f>
              <c:numCache>
                <c:formatCode>General</c:formatCode>
                <c:ptCount val="10"/>
                <c:pt idx="0">
                  <c:v>185726698596.15485</c:v>
                </c:pt>
                <c:pt idx="1">
                  <c:v>152028715528.95801</c:v>
                </c:pt>
                <c:pt idx="2">
                  <c:v>154998974499.46832</c:v>
                </c:pt>
                <c:pt idx="3">
                  <c:v>179210030497.21527</c:v>
                </c:pt>
                <c:pt idx="4">
                  <c:v>163927648627.70215</c:v>
                </c:pt>
                <c:pt idx="5">
                  <c:v>161808765805.09384</c:v>
                </c:pt>
                <c:pt idx="6">
                  <c:v>138270665166.18436</c:v>
                </c:pt>
                <c:pt idx="7">
                  <c:v>151101305184.38144</c:v>
                </c:pt>
                <c:pt idx="8">
                  <c:v>179986705503.72467</c:v>
                </c:pt>
                <c:pt idx="9">
                  <c:v>207981981611.00146</c:v>
                </c:pt>
              </c:numCache>
            </c:numRef>
          </c:val>
          <c:smooth val="0"/>
          <c:extLst>
            <c:ext xmlns:c16="http://schemas.microsoft.com/office/drawing/2014/chart" uri="{C3380CC4-5D6E-409C-BE32-E72D297353CC}">
              <c16:uniqueId val="{00000002-EAEE-41DC-965E-8FE0FE2BD1CB}"/>
            </c:ext>
          </c:extLst>
        </c:ser>
        <c:ser>
          <c:idx val="3"/>
          <c:order val="3"/>
          <c:tx>
            <c:strRef>
              <c:f>'Saldo Cartera Hipotecaria'!$A$32</c:f>
              <c:strCache>
                <c:ptCount val="1"/>
                <c:pt idx="0">
                  <c:v> Chile</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Hipotecaria'!$B$32:$K$32</c:f>
              <c:numCache>
                <c:formatCode>General</c:formatCode>
                <c:ptCount val="10"/>
                <c:pt idx="0">
                  <c:v>55381004262.964584</c:v>
                </c:pt>
                <c:pt idx="1">
                  <c:v>55560945925.103149</c:v>
                </c:pt>
                <c:pt idx="2">
                  <c:v>58827322739.9767</c:v>
                </c:pt>
                <c:pt idx="3">
                  <c:v>67576652685.049309</c:v>
                </c:pt>
                <c:pt idx="4">
                  <c:v>74818137165.246994</c:v>
                </c:pt>
                <c:pt idx="5">
                  <c:v>75922155053.259689</c:v>
                </c:pt>
                <c:pt idx="6">
                  <c:v>72796362974.259705</c:v>
                </c:pt>
                <c:pt idx="7">
                  <c:v>86308709641.243942</c:v>
                </c:pt>
                <c:pt idx="8">
                  <c:v>85750331752.094513</c:v>
                </c:pt>
                <c:pt idx="9">
                  <c:v>95671725511.547134</c:v>
                </c:pt>
              </c:numCache>
            </c:numRef>
          </c:val>
          <c:smooth val="0"/>
          <c:extLst>
            <c:ext xmlns:c16="http://schemas.microsoft.com/office/drawing/2014/chart" uri="{C3380CC4-5D6E-409C-BE32-E72D297353CC}">
              <c16:uniqueId val="{00000003-EAEE-41DC-965E-8FE0FE2BD1CB}"/>
            </c:ext>
          </c:extLst>
        </c:ser>
        <c:ser>
          <c:idx val="4"/>
          <c:order val="4"/>
          <c:tx>
            <c:strRef>
              <c:f>'Saldo Cartera Hipotecaria'!$A$33</c:f>
              <c:strCache>
                <c:ptCount val="1"/>
                <c:pt idx="0">
                  <c:v> Colombia</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Hipotecaria'!$B$33:$K$33</c:f>
              <c:numCache>
                <c:formatCode>General</c:formatCode>
                <c:ptCount val="10"/>
                <c:pt idx="0">
                  <c:v>20711264526.349194</c:v>
                </c:pt>
                <c:pt idx="1">
                  <c:v>20796782838.894516</c:v>
                </c:pt>
                <c:pt idx="2">
                  <c:v>21085157170.718647</c:v>
                </c:pt>
                <c:pt idx="3">
                  <c:v>24029948678.01239</c:v>
                </c:pt>
                <c:pt idx="4">
                  <c:v>27064340242.970146</c:v>
                </c:pt>
                <c:pt idx="5">
                  <c:v>26944395876.129944</c:v>
                </c:pt>
                <c:pt idx="6">
                  <c:v>25183167878.325634</c:v>
                </c:pt>
                <c:pt idx="7">
                  <c:v>27818530134.844902</c:v>
                </c:pt>
                <c:pt idx="8">
                  <c:v>26470271465.137165</c:v>
                </c:pt>
                <c:pt idx="9">
                  <c:v>29358085324.512161</c:v>
                </c:pt>
              </c:numCache>
            </c:numRef>
          </c:val>
          <c:smooth val="0"/>
          <c:extLst>
            <c:ext xmlns:c16="http://schemas.microsoft.com/office/drawing/2014/chart" uri="{C3380CC4-5D6E-409C-BE32-E72D297353CC}">
              <c16:uniqueId val="{00000004-EAEE-41DC-965E-8FE0FE2BD1CB}"/>
            </c:ext>
          </c:extLst>
        </c:ser>
        <c:ser>
          <c:idx val="5"/>
          <c:order val="5"/>
          <c:tx>
            <c:strRef>
              <c:f>'Saldo Cartera Hipotecaria'!$A$34</c:f>
              <c:strCache>
                <c:ptCount val="1"/>
                <c:pt idx="0">
                  <c:v> Costa Rica</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Hipotecaria'!$B$34:$K$34</c:f>
              <c:numCache>
                <c:formatCode>General</c:formatCode>
                <c:ptCount val="10"/>
                <c:pt idx="0">
                  <c:v>7547890382.9657869</c:v>
                </c:pt>
                <c:pt idx="1">
                  <c:v>8486516278.1167088</c:v>
                </c:pt>
                <c:pt idx="2">
                  <c:v>9267078590.640419</c:v>
                </c:pt>
                <c:pt idx="3">
                  <c:v>9724397992.3524876</c:v>
                </c:pt>
                <c:pt idx="4">
                  <c:v>10164271141.689676</c:v>
                </c:pt>
                <c:pt idx="5">
                  <c:v>10009217059.923965</c:v>
                </c:pt>
                <c:pt idx="6">
                  <c:v>10774347190.483282</c:v>
                </c:pt>
                <c:pt idx="7">
                  <c:v>10634212012.988577</c:v>
                </c:pt>
                <c:pt idx="8">
                  <c:v>10381996767.836807</c:v>
                </c:pt>
                <c:pt idx="9">
                  <c:v>12095517619.043901</c:v>
                </c:pt>
              </c:numCache>
            </c:numRef>
          </c:val>
          <c:smooth val="0"/>
          <c:extLst>
            <c:ext xmlns:c16="http://schemas.microsoft.com/office/drawing/2014/chart" uri="{C3380CC4-5D6E-409C-BE32-E72D297353CC}">
              <c16:uniqueId val="{00000005-EAEE-41DC-965E-8FE0FE2BD1CB}"/>
            </c:ext>
          </c:extLst>
        </c:ser>
        <c:ser>
          <c:idx val="6"/>
          <c:order val="6"/>
          <c:tx>
            <c:strRef>
              <c:f>'Saldo Cartera Hipotecaria'!$A$35</c:f>
              <c:strCache>
                <c:ptCount val="1"/>
                <c:pt idx="0">
                  <c:v> Ecuador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Hipotecaria'!$B$35:$K$35</c:f>
              <c:numCache>
                <c:formatCode>General</c:formatCode>
                <c:ptCount val="10"/>
                <c:pt idx="0">
                  <c:v>1816440000</c:v>
                </c:pt>
                <c:pt idx="1">
                  <c:v>2109794570.8000007</c:v>
                </c:pt>
                <c:pt idx="2">
                  <c:v>2372316711.2999992</c:v>
                </c:pt>
                <c:pt idx="3">
                  <c:v>3012213025.0500007</c:v>
                </c:pt>
                <c:pt idx="4">
                  <c:v>3402303914.4399996</c:v>
                </c:pt>
                <c:pt idx="5">
                  <c:v>3712160528.5499992</c:v>
                </c:pt>
                <c:pt idx="6">
                  <c:v>3652146119.9500012</c:v>
                </c:pt>
                <c:pt idx="7">
                  <c:v>3983531097.79</c:v>
                </c:pt>
                <c:pt idx="8">
                  <c:v>4253084044.0200005</c:v>
                </c:pt>
                <c:pt idx="9" formatCode="_(* #,##0.00_);_(* \(#,##0.00\);_(* &quot;-&quot;??_);_(@_)">
                  <c:v>4598951453.749999</c:v>
                </c:pt>
              </c:numCache>
            </c:numRef>
          </c:val>
          <c:smooth val="0"/>
          <c:extLst>
            <c:ext xmlns:c16="http://schemas.microsoft.com/office/drawing/2014/chart" uri="{C3380CC4-5D6E-409C-BE32-E72D297353CC}">
              <c16:uniqueId val="{00000006-EAEE-41DC-965E-8FE0FE2BD1CB}"/>
            </c:ext>
          </c:extLst>
        </c:ser>
        <c:ser>
          <c:idx val="7"/>
          <c:order val="7"/>
          <c:tx>
            <c:strRef>
              <c:f>'Saldo Cartera Hipotecaria'!$A$36</c:f>
              <c:strCache>
                <c:ptCount val="1"/>
                <c:pt idx="0">
                  <c:v> El Salvador</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Hipotecaria'!$B$36:$K$36</c:f>
              <c:numCache>
                <c:formatCode>General</c:formatCode>
                <c:ptCount val="10"/>
                <c:pt idx="0">
                  <c:v>2527483787.5299997</c:v>
                </c:pt>
                <c:pt idx="1">
                  <c:v>2574381830.8699999</c:v>
                </c:pt>
                <c:pt idx="2">
                  <c:v>2605432807.4100003</c:v>
                </c:pt>
                <c:pt idx="3">
                  <c:v>2668223495.9800005</c:v>
                </c:pt>
                <c:pt idx="4">
                  <c:v>2735579467.4900002</c:v>
                </c:pt>
                <c:pt idx="5">
                  <c:v>2835606494.7000003</c:v>
                </c:pt>
                <c:pt idx="6">
                  <c:v>2804492844.7100005</c:v>
                </c:pt>
                <c:pt idx="7">
                  <c:v>2868308182.7000003</c:v>
                </c:pt>
                <c:pt idx="8">
                  <c:v>2969471879.1899996</c:v>
                </c:pt>
                <c:pt idx="9">
                  <c:v>3133853224.9499993</c:v>
                </c:pt>
              </c:numCache>
            </c:numRef>
          </c:val>
          <c:smooth val="0"/>
          <c:extLst>
            <c:ext xmlns:c16="http://schemas.microsoft.com/office/drawing/2014/chart" uri="{C3380CC4-5D6E-409C-BE32-E72D297353CC}">
              <c16:uniqueId val="{00000007-EAEE-41DC-965E-8FE0FE2BD1CB}"/>
            </c:ext>
          </c:extLst>
        </c:ser>
        <c:ser>
          <c:idx val="8"/>
          <c:order val="8"/>
          <c:tx>
            <c:strRef>
              <c:f>'Saldo Cartera Hipotecaria'!$A$37</c:f>
              <c:strCache>
                <c:ptCount val="1"/>
                <c:pt idx="0">
                  <c:v> Guatemala</c:v>
                </c:pt>
              </c:strCache>
            </c:strRef>
          </c:tx>
          <c:spPr>
            <a:ln w="28575" cap="rnd">
              <a:solidFill>
                <a:schemeClr val="accent3">
                  <a:lumMod val="60000"/>
                </a:schemeClr>
              </a:solidFill>
              <a:round/>
            </a:ln>
            <a:effectLst/>
          </c:spPr>
          <c:marker>
            <c:symbol val="circle"/>
            <c:size val="5"/>
            <c:spPr>
              <a:solidFill>
                <a:schemeClr val="accent3">
                  <a:lumMod val="60000"/>
                </a:schemeClr>
              </a:solidFill>
              <a:ln w="9525">
                <a:solidFill>
                  <a:schemeClr val="accent3">
                    <a:lumMod val="6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Hipotecaria'!$B$37:$K$37</c:f>
              <c:numCache>
                <c:formatCode>General</c:formatCode>
                <c:ptCount val="10"/>
                <c:pt idx="0">
                  <c:v>1280646428.1557295</c:v>
                </c:pt>
                <c:pt idx="1">
                  <c:v>1328983914.046257</c:v>
                </c:pt>
                <c:pt idx="2">
                  <c:v>1388995051.439297</c:v>
                </c:pt>
                <c:pt idx="3">
                  <c:v>1481660281.9396119</c:v>
                </c:pt>
                <c:pt idx="4">
                  <c:v>1577143560.1084902</c:v>
                </c:pt>
                <c:pt idx="5">
                  <c:v>1676224848.7933903</c:v>
                </c:pt>
                <c:pt idx="6">
                  <c:v>1768097751.1283209</c:v>
                </c:pt>
                <c:pt idx="7">
                  <c:v>1935867240.525162</c:v>
                </c:pt>
                <c:pt idx="8">
                  <c:v>2085389995.6361077</c:v>
                </c:pt>
                <c:pt idx="9">
                  <c:v>2233942889.4524136</c:v>
                </c:pt>
              </c:numCache>
            </c:numRef>
          </c:val>
          <c:smooth val="0"/>
          <c:extLst>
            <c:ext xmlns:c16="http://schemas.microsoft.com/office/drawing/2014/chart" uri="{C3380CC4-5D6E-409C-BE32-E72D297353CC}">
              <c16:uniqueId val="{00000008-EAEE-41DC-965E-8FE0FE2BD1CB}"/>
            </c:ext>
          </c:extLst>
        </c:ser>
        <c:ser>
          <c:idx val="9"/>
          <c:order val="9"/>
          <c:tx>
            <c:strRef>
              <c:f>'Saldo Cartera Hipotecaria'!$A$38</c:f>
              <c:strCache>
                <c:ptCount val="1"/>
                <c:pt idx="0">
                  <c:v> Honduras</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Hipotecaria'!$B$38:$K$38</c:f>
              <c:numCache>
                <c:formatCode>General</c:formatCode>
                <c:ptCount val="10"/>
                <c:pt idx="0">
                  <c:v>0</c:v>
                </c:pt>
                <c:pt idx="1">
                  <c:v>0</c:v>
                </c:pt>
                <c:pt idx="2">
                  <c:v>0</c:v>
                </c:pt>
                <c:pt idx="3">
                  <c:v>1704040054.0707653</c:v>
                </c:pt>
                <c:pt idx="4">
                  <c:v>1833682502.4557304</c:v>
                </c:pt>
                <c:pt idx="5">
                  <c:v>2001525752.9563329</c:v>
                </c:pt>
                <c:pt idx="6">
                  <c:v>2079068811.6474302</c:v>
                </c:pt>
                <c:pt idx="7">
                  <c:v>2391218098.5205584</c:v>
                </c:pt>
                <c:pt idx="8">
                  <c:v>2747529429.5743628</c:v>
                </c:pt>
                <c:pt idx="9">
                  <c:v>3346344853.8267179</c:v>
                </c:pt>
              </c:numCache>
            </c:numRef>
          </c:val>
          <c:smooth val="0"/>
          <c:extLst>
            <c:ext xmlns:c16="http://schemas.microsoft.com/office/drawing/2014/chart" uri="{C3380CC4-5D6E-409C-BE32-E72D297353CC}">
              <c16:uniqueId val="{00000009-EAEE-41DC-965E-8FE0FE2BD1CB}"/>
            </c:ext>
          </c:extLst>
        </c:ser>
        <c:ser>
          <c:idx val="10"/>
          <c:order val="10"/>
          <c:tx>
            <c:strRef>
              <c:f>'Saldo Cartera Hipotecaria'!$A$39</c:f>
              <c:strCache>
                <c:ptCount val="1"/>
                <c:pt idx="0">
                  <c:v> México</c:v>
                </c:pt>
              </c:strCache>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Hipotecaria'!$B$39:$K$39</c:f>
              <c:numCache>
                <c:formatCode>General</c:formatCode>
                <c:ptCount val="10"/>
                <c:pt idx="0">
                  <c:v>130060974462.94701</c:v>
                </c:pt>
                <c:pt idx="1">
                  <c:v>119315868402.01218</c:v>
                </c:pt>
                <c:pt idx="2">
                  <c:v>111068994908.66377</c:v>
                </c:pt>
                <c:pt idx="3">
                  <c:v>119030714403.33691</c:v>
                </c:pt>
                <c:pt idx="4">
                  <c:v>126389420959.66716</c:v>
                </c:pt>
                <c:pt idx="5">
                  <c:v>134679369935.40529</c:v>
                </c:pt>
                <c:pt idx="6">
                  <c:v>130156896496.22073</c:v>
                </c:pt>
                <c:pt idx="7">
                  <c:v>148204848215.28793</c:v>
                </c:pt>
                <c:pt idx="8">
                  <c:v>160818244826.07001</c:v>
                </c:pt>
                <c:pt idx="9">
                  <c:v>193726104457.6228</c:v>
                </c:pt>
              </c:numCache>
            </c:numRef>
          </c:val>
          <c:smooth val="0"/>
          <c:extLst>
            <c:ext xmlns:c16="http://schemas.microsoft.com/office/drawing/2014/chart" uri="{C3380CC4-5D6E-409C-BE32-E72D297353CC}">
              <c16:uniqueId val="{0000000A-EAEE-41DC-965E-8FE0FE2BD1CB}"/>
            </c:ext>
          </c:extLst>
        </c:ser>
        <c:ser>
          <c:idx val="11"/>
          <c:order val="11"/>
          <c:tx>
            <c:strRef>
              <c:f>'Saldo Cartera Hipotecaria'!$A$40</c:f>
              <c:strCache>
                <c:ptCount val="1"/>
                <c:pt idx="0">
                  <c:v> Nicaragua</c:v>
                </c:pt>
              </c:strCache>
            </c:strRef>
          </c:tx>
          <c:spPr>
            <a:ln w="28575" cap="rnd">
              <a:solidFill>
                <a:schemeClr val="accent6">
                  <a:lumMod val="60000"/>
                </a:schemeClr>
              </a:solidFill>
              <a:round/>
            </a:ln>
            <a:effectLst/>
          </c:spPr>
          <c:marker>
            <c:symbol val="circle"/>
            <c:size val="5"/>
            <c:spPr>
              <a:solidFill>
                <a:schemeClr val="accent6">
                  <a:lumMod val="60000"/>
                </a:schemeClr>
              </a:solidFill>
              <a:ln w="9525">
                <a:solidFill>
                  <a:schemeClr val="accent6">
                    <a:lumMod val="6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Hipotecaria'!$B$40:$K$40</c:f>
              <c:numCache>
                <c:formatCode>General</c:formatCode>
                <c:ptCount val="10"/>
                <c:pt idx="0">
                  <c:v>517394797.55493575</c:v>
                </c:pt>
                <c:pt idx="1">
                  <c:v>593087719.26108229</c:v>
                </c:pt>
                <c:pt idx="2">
                  <c:v>662577300.1004703</c:v>
                </c:pt>
                <c:pt idx="3">
                  <c:v>744845219.44117749</c:v>
                </c:pt>
                <c:pt idx="4">
                  <c:v>738574562.65967858</c:v>
                </c:pt>
                <c:pt idx="5">
                  <c:v>695790629.85412991</c:v>
                </c:pt>
                <c:pt idx="6">
                  <c:v>635237389.34829235</c:v>
                </c:pt>
                <c:pt idx="7">
                  <c:v>609558722.83096671</c:v>
                </c:pt>
                <c:pt idx="8">
                  <c:v>616422489.78703654</c:v>
                </c:pt>
                <c:pt idx="9">
                  <c:v>624433437.20767808</c:v>
                </c:pt>
              </c:numCache>
            </c:numRef>
          </c:val>
          <c:smooth val="0"/>
          <c:extLst>
            <c:ext xmlns:c16="http://schemas.microsoft.com/office/drawing/2014/chart" uri="{C3380CC4-5D6E-409C-BE32-E72D297353CC}">
              <c16:uniqueId val="{0000000B-EAEE-41DC-965E-8FE0FE2BD1CB}"/>
            </c:ext>
          </c:extLst>
        </c:ser>
        <c:ser>
          <c:idx val="12"/>
          <c:order val="12"/>
          <c:tx>
            <c:strRef>
              <c:f>'Saldo Cartera Hipotecaria'!$A$41</c:f>
              <c:strCache>
                <c:ptCount val="1"/>
                <c:pt idx="0">
                  <c:v> Panamá</c:v>
                </c:pt>
              </c:strCache>
            </c:strRef>
          </c:tx>
          <c:spPr>
            <a:ln w="28575" cap="rnd">
              <a:solidFill>
                <a:schemeClr val="accent1">
                  <a:lumMod val="80000"/>
                  <a:lumOff val="20000"/>
                </a:schemeClr>
              </a:solid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Hipotecaria'!$B$41:$K$41</c:f>
              <c:numCache>
                <c:formatCode>General</c:formatCode>
                <c:ptCount val="10"/>
                <c:pt idx="0">
                  <c:v>11376656008.24</c:v>
                </c:pt>
                <c:pt idx="1">
                  <c:v>13280950781.480001</c:v>
                </c:pt>
                <c:pt idx="2">
                  <c:v>15119330837.959999</c:v>
                </c:pt>
                <c:pt idx="3">
                  <c:v>16632538836.59</c:v>
                </c:pt>
                <c:pt idx="4">
                  <c:v>17580433339.75</c:v>
                </c:pt>
                <c:pt idx="5">
                  <c:v>18658762867.68</c:v>
                </c:pt>
                <c:pt idx="6">
                  <c:v>18889988183.16</c:v>
                </c:pt>
                <c:pt idx="7">
                  <c:v>19372394648.189999</c:v>
                </c:pt>
                <c:pt idx="8">
                  <c:v>20235292222.919994</c:v>
                </c:pt>
                <c:pt idx="9">
                  <c:v>20993046879.09</c:v>
                </c:pt>
              </c:numCache>
            </c:numRef>
          </c:val>
          <c:smooth val="0"/>
          <c:extLst>
            <c:ext xmlns:c16="http://schemas.microsoft.com/office/drawing/2014/chart" uri="{C3380CC4-5D6E-409C-BE32-E72D297353CC}">
              <c16:uniqueId val="{0000000C-EAEE-41DC-965E-8FE0FE2BD1CB}"/>
            </c:ext>
          </c:extLst>
        </c:ser>
        <c:ser>
          <c:idx val="13"/>
          <c:order val="13"/>
          <c:tx>
            <c:strRef>
              <c:f>'Saldo Cartera Hipotecaria'!$A$42</c:f>
              <c:strCache>
                <c:ptCount val="1"/>
                <c:pt idx="0">
                  <c:v> Paraguay</c:v>
                </c:pt>
              </c:strCache>
            </c:strRef>
          </c:tx>
          <c:spPr>
            <a:ln w="28575" cap="rnd">
              <a:solidFill>
                <a:schemeClr val="accent2">
                  <a:lumMod val="80000"/>
                  <a:lumOff val="20000"/>
                </a:schemeClr>
              </a:solid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Hipotecaria'!$B$42:$K$42</c:f>
              <c:numCache>
                <c:formatCode>General</c:formatCode>
                <c:ptCount val="10"/>
                <c:pt idx="0">
                  <c:v>667323379.73116815</c:v>
                </c:pt>
                <c:pt idx="1">
                  <c:v>776544547.6688633</c:v>
                </c:pt>
                <c:pt idx="2">
                  <c:v>746396344.92265189</c:v>
                </c:pt>
                <c:pt idx="3">
                  <c:v>804042624.61573005</c:v>
                </c:pt>
                <c:pt idx="4">
                  <c:v>936091438.63871431</c:v>
                </c:pt>
                <c:pt idx="5">
                  <c:v>884593470.21229517</c:v>
                </c:pt>
                <c:pt idx="6">
                  <c:v>1040090336.5816822</c:v>
                </c:pt>
                <c:pt idx="7">
                  <c:v>1252157548.0264447</c:v>
                </c:pt>
                <c:pt idx="8">
                  <c:v>1405580846.7804747</c:v>
                </c:pt>
                <c:pt idx="9">
                  <c:v>1632764563.879451</c:v>
                </c:pt>
              </c:numCache>
            </c:numRef>
          </c:val>
          <c:smooth val="0"/>
          <c:extLst>
            <c:ext xmlns:c16="http://schemas.microsoft.com/office/drawing/2014/chart" uri="{C3380CC4-5D6E-409C-BE32-E72D297353CC}">
              <c16:uniqueId val="{0000000D-EAEE-41DC-965E-8FE0FE2BD1CB}"/>
            </c:ext>
          </c:extLst>
        </c:ser>
        <c:ser>
          <c:idx val="14"/>
          <c:order val="14"/>
          <c:tx>
            <c:strRef>
              <c:f>'Saldo Cartera Hipotecaria'!$A$43</c:f>
              <c:strCache>
                <c:ptCount val="1"/>
                <c:pt idx="0">
                  <c:v> Perú</c:v>
                </c:pt>
              </c:strCache>
            </c:strRef>
          </c:tx>
          <c:spPr>
            <a:ln w="28575" cap="rnd">
              <a:solidFill>
                <a:schemeClr val="accent3">
                  <a:lumMod val="80000"/>
                  <a:lumOff val="20000"/>
                </a:schemeClr>
              </a:solid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Hipotecaria'!$B$43:$K$43</c:f>
              <c:numCache>
                <c:formatCode>General</c:formatCode>
                <c:ptCount val="10"/>
                <c:pt idx="0">
                  <c:v>12645402796.63842</c:v>
                </c:pt>
                <c:pt idx="1">
                  <c:v>12120169723.052595</c:v>
                </c:pt>
                <c:pt idx="2">
                  <c:v>12000886275.240587</c:v>
                </c:pt>
                <c:pt idx="3">
                  <c:v>13479886051.915916</c:v>
                </c:pt>
                <c:pt idx="4">
                  <c:v>14583781829.999372</c:v>
                </c:pt>
                <c:pt idx="5">
                  <c:v>15925312462.819309</c:v>
                </c:pt>
                <c:pt idx="6">
                  <c:v>15657138533.875534</c:v>
                </c:pt>
                <c:pt idx="7">
                  <c:v>15110815959.474707</c:v>
                </c:pt>
                <c:pt idx="8">
                  <c:v>16515955729.56958</c:v>
                </c:pt>
                <c:pt idx="9">
                  <c:v>17829120921.519192</c:v>
                </c:pt>
              </c:numCache>
            </c:numRef>
          </c:val>
          <c:smooth val="0"/>
          <c:extLst>
            <c:ext xmlns:c16="http://schemas.microsoft.com/office/drawing/2014/chart" uri="{C3380CC4-5D6E-409C-BE32-E72D297353CC}">
              <c16:uniqueId val="{0000000E-EAEE-41DC-965E-8FE0FE2BD1CB}"/>
            </c:ext>
          </c:extLst>
        </c:ser>
        <c:ser>
          <c:idx val="15"/>
          <c:order val="15"/>
          <c:tx>
            <c:strRef>
              <c:f>'Saldo Cartera Hipotecaria'!$A$44</c:f>
              <c:strCache>
                <c:ptCount val="1"/>
                <c:pt idx="0">
                  <c:v> República Dominicana</c:v>
                </c:pt>
              </c:strCache>
            </c:strRef>
          </c:tx>
          <c:spPr>
            <a:ln w="28575"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Hipotecaria'!$B$44:$K$44</c:f>
              <c:numCache>
                <c:formatCode>General</c:formatCode>
                <c:ptCount val="10"/>
                <c:pt idx="0">
                  <c:v>2800313797.133359</c:v>
                </c:pt>
                <c:pt idx="1">
                  <c:v>3091521970.4676466</c:v>
                </c:pt>
                <c:pt idx="2">
                  <c:v>3321548528.3449149</c:v>
                </c:pt>
                <c:pt idx="3">
                  <c:v>3581363092.5006561</c:v>
                </c:pt>
                <c:pt idx="4">
                  <c:v>3759863168.4812222</c:v>
                </c:pt>
                <c:pt idx="5">
                  <c:v>4083256625.6357369</c:v>
                </c:pt>
                <c:pt idx="6">
                  <c:v>3937908144.3707561</c:v>
                </c:pt>
                <c:pt idx="7">
                  <c:v>4429424900.0262413</c:v>
                </c:pt>
                <c:pt idx="8">
                  <c:v>5349488781.2309008</c:v>
                </c:pt>
                <c:pt idx="9">
                  <c:v>6133831214.5844936</c:v>
                </c:pt>
              </c:numCache>
            </c:numRef>
          </c:val>
          <c:smooth val="0"/>
          <c:extLst>
            <c:ext xmlns:c16="http://schemas.microsoft.com/office/drawing/2014/chart" uri="{C3380CC4-5D6E-409C-BE32-E72D297353CC}">
              <c16:uniqueId val="{0000000F-EAEE-41DC-965E-8FE0FE2BD1CB}"/>
            </c:ext>
          </c:extLst>
        </c:ser>
        <c:ser>
          <c:idx val="16"/>
          <c:order val="16"/>
          <c:tx>
            <c:strRef>
              <c:f>'Saldo Cartera Hipotecaria'!$A$45</c:f>
              <c:strCache>
                <c:ptCount val="1"/>
                <c:pt idx="0">
                  <c:v> Uruguay</c:v>
                </c:pt>
              </c:strCache>
            </c:strRef>
          </c:tx>
          <c:spPr>
            <a:ln w="28575" cap="rnd">
              <a:solidFill>
                <a:schemeClr val="accent5">
                  <a:lumMod val="80000"/>
                  <a:lumOff val="20000"/>
                </a:schemeClr>
              </a:solidFill>
              <a:round/>
            </a:ln>
            <a:effectLst/>
          </c:spPr>
          <c:marker>
            <c:symbol val="circle"/>
            <c:size val="5"/>
            <c:spPr>
              <a:solidFill>
                <a:schemeClr val="accent5">
                  <a:lumMod val="80000"/>
                  <a:lumOff val="20000"/>
                </a:schemeClr>
              </a:solidFill>
              <a:ln w="9525">
                <a:solidFill>
                  <a:schemeClr val="accent5">
                    <a:lumMod val="80000"/>
                    <a:lumOff val="2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Hipotecaria'!$B$45:$K$45</c:f>
              <c:numCache>
                <c:formatCode>General</c:formatCode>
                <c:ptCount val="10"/>
                <c:pt idx="0">
                  <c:v>2412076733.3297629</c:v>
                </c:pt>
                <c:pt idx="1">
                  <c:v>2377461624.0213022</c:v>
                </c:pt>
                <c:pt idx="2">
                  <c:v>2372511251.0894947</c:v>
                </c:pt>
                <c:pt idx="3">
                  <c:v>2728750119.199481</c:v>
                </c:pt>
                <c:pt idx="4">
                  <c:v>2847431096.3233047</c:v>
                </c:pt>
                <c:pt idx="5">
                  <c:v>2755618256.8141308</c:v>
                </c:pt>
                <c:pt idx="6">
                  <c:v>2536334149.721108</c:v>
                </c:pt>
                <c:pt idx="7">
                  <c:v>2641243216.1259751</c:v>
                </c:pt>
                <c:pt idx="8">
                  <c:v>3098775605.4807425</c:v>
                </c:pt>
                <c:pt idx="9">
                  <c:v>3636958992.2706552</c:v>
                </c:pt>
              </c:numCache>
            </c:numRef>
          </c:val>
          <c:smooth val="0"/>
          <c:extLst>
            <c:ext xmlns:c16="http://schemas.microsoft.com/office/drawing/2014/chart" uri="{C3380CC4-5D6E-409C-BE32-E72D297353CC}">
              <c16:uniqueId val="{00000010-EAEE-41DC-965E-8FE0FE2BD1CB}"/>
            </c:ext>
          </c:extLst>
        </c:ser>
        <c:ser>
          <c:idx val="17"/>
          <c:order val="17"/>
          <c:tx>
            <c:strRef>
              <c:f>'Saldo Cartera Hipotecaria'!$A$46</c:f>
              <c:strCache>
                <c:ptCount val="1"/>
                <c:pt idx="0">
                  <c:v> Venezuela</c:v>
                </c:pt>
              </c:strCache>
            </c:strRef>
          </c:tx>
          <c:spPr>
            <a:ln w="28575"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cat>
            <c:numRef>
              <c:f>'Saldo Cartera Hipotecaria'!$B$28:$K$28</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Hipotecaria'!$B$46:$K$46</c:f>
              <c:numCache>
                <c:formatCode>General</c:formatCode>
                <c:ptCount val="10"/>
                <c:pt idx="5">
                  <c:v>4.04453079889013</c:v>
                </c:pt>
                <c:pt idx="6">
                  <c:v>1.9843567169653342</c:v>
                </c:pt>
                <c:pt idx="7">
                  <c:v>7894263.5485690972</c:v>
                </c:pt>
                <c:pt idx="8">
                  <c:v>6669822.1539002778</c:v>
                </c:pt>
                <c:pt idx="9">
                  <c:v>11878059.594749672</c:v>
                </c:pt>
              </c:numCache>
            </c:numRef>
          </c:val>
          <c:smooth val="0"/>
          <c:extLst>
            <c:ext xmlns:c16="http://schemas.microsoft.com/office/drawing/2014/chart" uri="{C3380CC4-5D6E-409C-BE32-E72D297353CC}">
              <c16:uniqueId val="{00000011-EAEE-41DC-965E-8FE0FE2BD1CB}"/>
            </c:ext>
          </c:extLst>
        </c:ser>
        <c:dLbls>
          <c:showLegendKey val="0"/>
          <c:showVal val="0"/>
          <c:showCatName val="0"/>
          <c:showSerName val="0"/>
          <c:showPercent val="0"/>
          <c:showBubbleSize val="0"/>
        </c:dLbls>
        <c:marker val="1"/>
        <c:smooth val="0"/>
        <c:axId val="1901381375"/>
        <c:axId val="1901398175"/>
      </c:lineChart>
      <c:catAx>
        <c:axId val="1901381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DO"/>
          </a:p>
        </c:txPr>
        <c:crossAx val="1901398175"/>
        <c:crosses val="autoZero"/>
        <c:auto val="1"/>
        <c:lblAlgn val="ctr"/>
        <c:lblOffset val="100"/>
        <c:noMultiLvlLbl val="0"/>
      </c:catAx>
      <c:valAx>
        <c:axId val="19013981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DO"/>
          </a:p>
        </c:txPr>
        <c:crossAx val="19013813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DO"/>
        </a:p>
      </c:txPr>
    </c:legend>
    <c:plotVisOnly val="1"/>
    <c:dispBlanksAs val="zero"/>
    <c:showDLblsOverMax val="0"/>
  </c:chart>
  <c:spPr>
    <a:noFill/>
    <a:ln>
      <a:noFill/>
    </a:ln>
    <a:effectLst/>
  </c:spPr>
  <c:txPr>
    <a:bodyPr/>
    <a:lstStyle/>
    <a:p>
      <a:pPr>
        <a:defRPr sz="1050"/>
      </a:pPr>
      <a:endParaRPr lang="es-DO"/>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400" b="1" dirty="0"/>
              <a:t>Balance of the Mortgage portfolio for housing in Mill. US$ 2023</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s-DO"/>
        </a:p>
      </c:txPr>
    </c:title>
    <c:autoTitleDeleted val="0"/>
    <c:plotArea>
      <c:layout/>
      <c:barChart>
        <c:barDir val="col"/>
        <c:grouping val="clustered"/>
        <c:varyColors val="0"/>
        <c:ser>
          <c:idx val="0"/>
          <c:order val="0"/>
          <c:spPr>
            <a:solidFill>
              <a:schemeClr val="accent1"/>
            </a:solidFill>
            <a:ln>
              <a:noFill/>
            </a:ln>
            <a:effectLst/>
          </c:spPr>
          <c:invertIfNegative val="0"/>
          <c:dLbls>
            <c:numFmt formatCode="#,##0" sourceLinked="0"/>
            <c:spPr>
              <a:noFill/>
              <a:ln>
                <a:noFill/>
              </a:ln>
              <a:effectLst/>
            </c:spPr>
            <c:txPr>
              <a:bodyPr rot="-5400000" spcFirstLastPara="1" vertOverflow="ellipsis"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'Saldo Cartera Hipotecaria'!$A$72:$A$89</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strRef>
          </c:cat>
          <c:val>
            <c:numRef>
              <c:f>'Saldo Cartera Hipotecaria'!$C$72:$C$89</c:f>
              <c:numCache>
                <c:formatCode>_(* #,##0.00_);_(* \(#,##0.00\);_(* "-"??_);_(@_)</c:formatCode>
                <c:ptCount val="18"/>
                <c:pt idx="0">
                  <c:v>2401.5797039545873</c:v>
                </c:pt>
                <c:pt idx="1">
                  <c:v>8120.2604920405211</c:v>
                </c:pt>
                <c:pt idx="2">
                  <c:v>207981.98161100145</c:v>
                </c:pt>
                <c:pt idx="3">
                  <c:v>95671.725511547134</c:v>
                </c:pt>
                <c:pt idx="4">
                  <c:v>29358.085324512162</c:v>
                </c:pt>
                <c:pt idx="5">
                  <c:v>12095.517619043902</c:v>
                </c:pt>
                <c:pt idx="6">
                  <c:v>4598.9514539276543</c:v>
                </c:pt>
                <c:pt idx="7">
                  <c:v>3133.8532249499995</c:v>
                </c:pt>
                <c:pt idx="8">
                  <c:v>2233.9428894524135</c:v>
                </c:pt>
                <c:pt idx="9">
                  <c:v>3339.8063374654812</c:v>
                </c:pt>
                <c:pt idx="10">
                  <c:v>193726.1044576228</c:v>
                </c:pt>
                <c:pt idx="11">
                  <c:v>624.43343720767803</c:v>
                </c:pt>
                <c:pt idx="12">
                  <c:v>20993.046879090001</c:v>
                </c:pt>
                <c:pt idx="13">
                  <c:v>1632.7645638794511</c:v>
                </c:pt>
                <c:pt idx="14">
                  <c:v>17829.120921519192</c:v>
                </c:pt>
                <c:pt idx="15">
                  <c:v>6133.8312145844939</c:v>
                </c:pt>
                <c:pt idx="16">
                  <c:v>3636.958992270655</c:v>
                </c:pt>
                <c:pt idx="17">
                  <c:v>11.878059594749672</c:v>
                </c:pt>
              </c:numCache>
            </c:numRef>
          </c:val>
          <c:extLst>
            <c:ext xmlns:c16="http://schemas.microsoft.com/office/drawing/2014/chart" uri="{C3380CC4-5D6E-409C-BE32-E72D297353CC}">
              <c16:uniqueId val="{00000000-C225-4113-A052-42F063B0F41A}"/>
            </c:ext>
          </c:extLst>
        </c:ser>
        <c:dLbls>
          <c:showLegendKey val="0"/>
          <c:showVal val="0"/>
          <c:showCatName val="0"/>
          <c:showSerName val="0"/>
          <c:showPercent val="0"/>
          <c:showBubbleSize val="0"/>
        </c:dLbls>
        <c:gapWidth val="150"/>
        <c:axId val="1901381375"/>
        <c:axId val="1901398175"/>
      </c:barChart>
      <c:catAx>
        <c:axId val="1901381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DO"/>
          </a:p>
        </c:txPr>
        <c:crossAx val="1901398175"/>
        <c:crosses val="autoZero"/>
        <c:auto val="1"/>
        <c:lblAlgn val="ctr"/>
        <c:lblOffset val="100"/>
        <c:noMultiLvlLbl val="0"/>
      </c:catAx>
      <c:valAx>
        <c:axId val="1901398175"/>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DO"/>
          </a:p>
        </c:txPr>
        <c:crossAx val="1901381375"/>
        <c:crosses val="autoZero"/>
        <c:crossBetween val="between"/>
      </c:valAx>
      <c:spPr>
        <a:noFill/>
        <a:ln>
          <a:noFill/>
        </a:ln>
        <a:effectLst/>
      </c:spPr>
    </c:plotArea>
    <c:plotVisOnly val="1"/>
    <c:dispBlanksAs val="zero"/>
    <c:showDLblsOverMax val="0"/>
  </c:chart>
  <c:spPr>
    <a:noFill/>
    <a:ln>
      <a:noFill/>
    </a:ln>
    <a:effectLst/>
  </c:spPr>
  <c:txPr>
    <a:bodyPr/>
    <a:lstStyle/>
    <a:p>
      <a:pPr>
        <a:defRPr sz="1050"/>
      </a:pPr>
      <a:endParaRPr lang="es-DO"/>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r>
              <a:rPr lang="en-US" sz="2000" b="1" dirty="0">
                <a:solidFill>
                  <a:sysClr val="windowText" lastClr="000000"/>
                </a:solidFill>
              </a:rPr>
              <a:t>Housing Mortgage Portfolio Balance as a Percentage of GDP</a:t>
            </a:r>
          </a:p>
        </c:rich>
      </c:tx>
      <c:overlay val="0"/>
      <c:spPr>
        <a:noFill/>
        <a:ln>
          <a:noFill/>
        </a:ln>
        <a:effectLst/>
      </c:spPr>
      <c:txPr>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endParaRPr lang="es-DO"/>
        </a:p>
      </c:txPr>
    </c:title>
    <c:autoTitleDeleted val="0"/>
    <c:plotArea>
      <c:layout/>
      <c:barChart>
        <c:barDir val="col"/>
        <c:grouping val="clustered"/>
        <c:varyColors val="0"/>
        <c:ser>
          <c:idx val="18"/>
          <c:order val="18"/>
          <c:tx>
            <c:strRef>
              <c:f>'Saldo Cartera Hipotecaria'!$A$70</c:f>
              <c:strCache>
                <c:ptCount val="1"/>
                <c:pt idx="0">
                  <c:v>ALC</c:v>
                </c:pt>
              </c:strCache>
            </c:strRef>
          </c:tx>
          <c:spPr>
            <a:solidFill>
              <a:schemeClr val="accent4">
                <a:lumMod val="20000"/>
                <a:lumOff val="80000"/>
              </a:schemeClr>
            </a:solidFill>
            <a:ln>
              <a:noFill/>
            </a:ln>
            <a:effectLst/>
          </c:spPr>
          <c:invertIfNegative val="0"/>
          <c:dLbls>
            <c:dLbl>
              <c:idx val="7"/>
              <c:layout>
                <c:manualLayout>
                  <c:x val="-3.7137065598678805E-2"/>
                  <c:y val="1.847652470245816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BDB-4A56-AE83-2050B5080D6B}"/>
                </c:ext>
              </c:extLst>
            </c:dLbl>
            <c:dLbl>
              <c:idx val="8"/>
              <c:layout>
                <c:manualLayout>
                  <c:x val="0"/>
                  <c:y val="-9.23826235122949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BDB-4A56-AE83-2050B5080D6B}"/>
                </c:ext>
              </c:extLst>
            </c:dLbl>
            <c:dLbl>
              <c:idx val="9"/>
              <c:layout>
                <c:manualLayout>
                  <c:x val="1.4854899343931199E-2"/>
                  <c:y val="-3.6953049404917695E-3"/>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extLst>
                <c:ext xmlns:c15="http://schemas.microsoft.com/office/drawing/2012/chart" uri="{CE6537A1-D6FC-4f65-9D91-7224C49458BB}">
                  <c15:layout>
                    <c:manualLayout>
                      <c:w val="8.1970501440399357E-2"/>
                      <c:h val="4.7558603069552681E-2"/>
                    </c:manualLayout>
                  </c15:layout>
                </c:ext>
                <c:ext xmlns:c16="http://schemas.microsoft.com/office/drawing/2014/chart" uri="{C3380CC4-5D6E-409C-BE32-E72D297353CC}">
                  <c16:uniqueId val="{00000002-DBDB-4A56-AE83-2050B5080D6B}"/>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Hipotecaria'!$B$70:$K$70</c:f>
              <c:numCache>
                <c:formatCode>0.00%</c:formatCode>
                <c:ptCount val="10"/>
                <c:pt idx="0">
                  <c:v>6.8066680303117952E-2</c:v>
                </c:pt>
                <c:pt idx="1">
                  <c:v>7.3989354552231379E-2</c:v>
                </c:pt>
                <c:pt idx="2">
                  <c:v>7.6198685502542621E-2</c:v>
                </c:pt>
                <c:pt idx="3">
                  <c:v>7.7961189906969847E-2</c:v>
                </c:pt>
                <c:pt idx="4">
                  <c:v>8.0899912362861356E-2</c:v>
                </c:pt>
                <c:pt idx="5">
                  <c:v>8.3605974524440435E-2</c:v>
                </c:pt>
                <c:pt idx="6">
                  <c:v>9.1492756966748107E-2</c:v>
                </c:pt>
                <c:pt idx="7">
                  <c:v>8.7462510246803987E-2</c:v>
                </c:pt>
                <c:pt idx="8">
                  <c:v>8.3873495466538245E-2</c:v>
                </c:pt>
                <c:pt idx="9">
                  <c:v>8.6250926506228801E-2</c:v>
                </c:pt>
              </c:numCache>
            </c:numRef>
          </c:val>
          <c:extLst>
            <c:ext xmlns:c16="http://schemas.microsoft.com/office/drawing/2014/chart" uri="{C3380CC4-5D6E-409C-BE32-E72D297353CC}">
              <c16:uniqueId val="{00000003-DBDB-4A56-AE83-2050B5080D6B}"/>
            </c:ext>
          </c:extLst>
        </c:ser>
        <c:dLbls>
          <c:showLegendKey val="0"/>
          <c:showVal val="0"/>
          <c:showCatName val="0"/>
          <c:showSerName val="0"/>
          <c:showPercent val="0"/>
          <c:showBubbleSize val="0"/>
        </c:dLbls>
        <c:gapWidth val="150"/>
        <c:axId val="927907695"/>
        <c:axId val="927888015"/>
      </c:barChart>
      <c:lineChart>
        <c:grouping val="standard"/>
        <c:varyColors val="0"/>
        <c:ser>
          <c:idx val="0"/>
          <c:order val="0"/>
          <c:tx>
            <c:strRef>
              <c:f>'Saldo Cartera Hipotecaria'!$A$52</c:f>
              <c:strCache>
                <c:ptCount val="1"/>
                <c:pt idx="0">
                  <c:v> Argentina</c:v>
                </c:pt>
              </c:strCache>
            </c:strRef>
          </c:tx>
          <c:spPr>
            <a:ln w="28575" cap="rnd">
              <a:solidFill>
                <a:schemeClr val="accent1"/>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Hipotecaria'!$B$52:$K$52</c:f>
              <c:numCache>
                <c:formatCode>0.00%</c:formatCode>
                <c:ptCount val="10"/>
                <c:pt idx="0">
                  <c:v>5.3951350775968314E-3</c:v>
                </c:pt>
                <c:pt idx="1">
                  <c:v>4.615839722034578E-3</c:v>
                </c:pt>
                <c:pt idx="2">
                  <c:v>3.7315418602983765E-3</c:v>
                </c:pt>
                <c:pt idx="3">
                  <c:v>8.3953455076647334E-3</c:v>
                </c:pt>
                <c:pt idx="4">
                  <c:v>1.1252317483052355E-2</c:v>
                </c:pt>
                <c:pt idx="5">
                  <c:v>8.1106739892924593E-3</c:v>
                </c:pt>
                <c:pt idx="6">
                  <c:v>5.8397730654843674E-3</c:v>
                </c:pt>
                <c:pt idx="7">
                  <c:v>3.5785316314232607E-3</c:v>
                </c:pt>
                <c:pt idx="8">
                  <c:v>1.9844301847901083E-3</c:v>
                </c:pt>
                <c:pt idx="9">
                  <c:v>1.1922318293487533E-3</c:v>
                </c:pt>
              </c:numCache>
            </c:numRef>
          </c:val>
          <c:smooth val="0"/>
          <c:extLst>
            <c:ext xmlns:c16="http://schemas.microsoft.com/office/drawing/2014/chart" uri="{C3380CC4-5D6E-409C-BE32-E72D297353CC}">
              <c16:uniqueId val="{00000004-DBDB-4A56-AE83-2050B5080D6B}"/>
            </c:ext>
          </c:extLst>
        </c:ser>
        <c:ser>
          <c:idx val="1"/>
          <c:order val="1"/>
          <c:tx>
            <c:strRef>
              <c:f>'Saldo Cartera Hipotecaria'!$A$53</c:f>
              <c:strCache>
                <c:ptCount val="1"/>
                <c:pt idx="0">
                  <c:v> Bolivia</c:v>
                </c:pt>
              </c:strCache>
            </c:strRef>
          </c:tx>
          <c:spPr>
            <a:ln w="28575" cap="rnd">
              <a:solidFill>
                <a:schemeClr val="accent2"/>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Hipotecaria'!$B$53:$K$53</c:f>
              <c:numCache>
                <c:formatCode>0.00%</c:formatCode>
                <c:ptCount val="10"/>
                <c:pt idx="0">
                  <c:v>9.0280353711095176E-2</c:v>
                </c:pt>
                <c:pt idx="1">
                  <c:v>0.11238500546739906</c:v>
                </c:pt>
                <c:pt idx="2">
                  <c:v>0.13739566540447998</c:v>
                </c:pt>
                <c:pt idx="3">
                  <c:v>0.14783671529562181</c:v>
                </c:pt>
                <c:pt idx="4">
                  <c:v>0.15674352239103229</c:v>
                </c:pt>
                <c:pt idx="5">
                  <c:v>0.1707429918426491</c:v>
                </c:pt>
                <c:pt idx="6">
                  <c:v>0.19604880116695209</c:v>
                </c:pt>
                <c:pt idx="7">
                  <c:v>0.18437774137153046</c:v>
                </c:pt>
                <c:pt idx="8">
                  <c:v>0.18076722179035981</c:v>
                </c:pt>
                <c:pt idx="9">
                  <c:v>0.17710489000086829</c:v>
                </c:pt>
              </c:numCache>
            </c:numRef>
          </c:val>
          <c:smooth val="0"/>
          <c:extLst>
            <c:ext xmlns:c16="http://schemas.microsoft.com/office/drawing/2014/chart" uri="{C3380CC4-5D6E-409C-BE32-E72D297353CC}">
              <c16:uniqueId val="{00000005-DBDB-4A56-AE83-2050B5080D6B}"/>
            </c:ext>
          </c:extLst>
        </c:ser>
        <c:ser>
          <c:idx val="2"/>
          <c:order val="2"/>
          <c:tx>
            <c:strRef>
              <c:f>'Saldo Cartera Hipotecaria'!$A$54</c:f>
              <c:strCache>
                <c:ptCount val="1"/>
                <c:pt idx="0">
                  <c:v> Brasil</c:v>
                </c:pt>
              </c:strCache>
            </c:strRef>
          </c:tx>
          <c:spPr>
            <a:ln w="28575" cap="rnd">
              <a:solidFill>
                <a:schemeClr val="accent3"/>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Hipotecaria'!$B$54:$K$54</c:f>
              <c:numCache>
                <c:formatCode>0.00%</c:formatCode>
                <c:ptCount val="10"/>
                <c:pt idx="0">
                  <c:v>7.5620273588523704E-2</c:v>
                </c:pt>
                <c:pt idx="1">
                  <c:v>8.4356722780204257E-2</c:v>
                </c:pt>
                <c:pt idx="2">
                  <c:v>8.6317055776418489E-2</c:v>
                </c:pt>
                <c:pt idx="3">
                  <c:v>8.6846973472768998E-2</c:v>
                </c:pt>
                <c:pt idx="4">
                  <c:v>8.5515545838827881E-2</c:v>
                </c:pt>
                <c:pt idx="5">
                  <c:v>8.6376866814783002E-2</c:v>
                </c:pt>
                <c:pt idx="6">
                  <c:v>9.3672507148636799E-2</c:v>
                </c:pt>
                <c:pt idx="7">
                  <c:v>9.0444761277389152E-2</c:v>
                </c:pt>
                <c:pt idx="8">
                  <c:v>9.2209896924376047E-2</c:v>
                </c:pt>
                <c:pt idx="9">
                  <c:v>9.5682600055306433E-2</c:v>
                </c:pt>
              </c:numCache>
            </c:numRef>
          </c:val>
          <c:smooth val="0"/>
          <c:extLst>
            <c:ext xmlns:c16="http://schemas.microsoft.com/office/drawing/2014/chart" uri="{C3380CC4-5D6E-409C-BE32-E72D297353CC}">
              <c16:uniqueId val="{00000006-DBDB-4A56-AE83-2050B5080D6B}"/>
            </c:ext>
          </c:extLst>
        </c:ser>
        <c:ser>
          <c:idx val="3"/>
          <c:order val="3"/>
          <c:tx>
            <c:strRef>
              <c:f>'Saldo Cartera Hipotecaria'!$A$55</c:f>
              <c:strCache>
                <c:ptCount val="1"/>
                <c:pt idx="0">
                  <c:v> Chile</c:v>
                </c:pt>
              </c:strCache>
            </c:strRef>
          </c:tx>
          <c:spPr>
            <a:ln w="28575" cap="rnd">
              <a:solidFill>
                <a:schemeClr val="accent4"/>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Hipotecaria'!$B$55:$K$55</c:f>
              <c:numCache>
                <c:formatCode>0.00%</c:formatCode>
                <c:ptCount val="10"/>
                <c:pt idx="0">
                  <c:v>0.21336413755368011</c:v>
                </c:pt>
                <c:pt idx="1">
                  <c:v>0.22916421687811023</c:v>
                </c:pt>
                <c:pt idx="2">
                  <c:v>0.23592754954710066</c:v>
                </c:pt>
                <c:pt idx="3">
                  <c:v>0.24470617504942771</c:v>
                </c:pt>
                <c:pt idx="4">
                  <c:v>0.25288566703749826</c:v>
                </c:pt>
                <c:pt idx="5">
                  <c:v>0.27282152840909568</c:v>
                </c:pt>
                <c:pt idx="6">
                  <c:v>0.28655229184076514</c:v>
                </c:pt>
                <c:pt idx="7">
                  <c:v>0.27354866038756109</c:v>
                </c:pt>
                <c:pt idx="8">
                  <c:v>0.28383196735879052</c:v>
                </c:pt>
                <c:pt idx="9">
                  <c:v>0.28513329819007005</c:v>
                </c:pt>
              </c:numCache>
            </c:numRef>
          </c:val>
          <c:smooth val="0"/>
          <c:extLst>
            <c:ext xmlns:c16="http://schemas.microsoft.com/office/drawing/2014/chart" uri="{C3380CC4-5D6E-409C-BE32-E72D297353CC}">
              <c16:uniqueId val="{00000007-DBDB-4A56-AE83-2050B5080D6B}"/>
            </c:ext>
          </c:extLst>
        </c:ser>
        <c:ser>
          <c:idx val="4"/>
          <c:order val="4"/>
          <c:tx>
            <c:strRef>
              <c:f>'Saldo Cartera Hipotecaria'!$A$56</c:f>
              <c:strCache>
                <c:ptCount val="1"/>
                <c:pt idx="0">
                  <c:v> Colombia</c:v>
                </c:pt>
              </c:strCache>
            </c:strRef>
          </c:tx>
          <c:spPr>
            <a:ln w="28575" cap="rnd">
              <a:solidFill>
                <a:schemeClr val="accent5"/>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Hipotecaria'!$B$56:$K$56</c:f>
              <c:numCache>
                <c:formatCode>0.00%</c:formatCode>
                <c:ptCount val="10"/>
                <c:pt idx="0">
                  <c:v>5.4325930033044902E-2</c:v>
                </c:pt>
                <c:pt idx="1">
                  <c:v>7.0859705229157577E-2</c:v>
                </c:pt>
                <c:pt idx="2">
                  <c:v>7.4579618319928029E-2</c:v>
                </c:pt>
                <c:pt idx="3">
                  <c:v>7.7051942967410594E-2</c:v>
                </c:pt>
                <c:pt idx="4">
                  <c:v>8.0982898104535989E-2</c:v>
                </c:pt>
                <c:pt idx="5">
                  <c:v>8.3410995814447858E-2</c:v>
                </c:pt>
                <c:pt idx="6">
                  <c:v>9.3150812916351147E-2</c:v>
                </c:pt>
                <c:pt idx="7">
                  <c:v>8.7335569161961446E-2</c:v>
                </c:pt>
                <c:pt idx="8">
                  <c:v>7.6652132860266065E-2</c:v>
                </c:pt>
                <c:pt idx="9">
                  <c:v>8.0756100312464815E-2</c:v>
                </c:pt>
              </c:numCache>
            </c:numRef>
          </c:val>
          <c:smooth val="0"/>
          <c:extLst>
            <c:ext xmlns:c16="http://schemas.microsoft.com/office/drawing/2014/chart" uri="{C3380CC4-5D6E-409C-BE32-E72D297353CC}">
              <c16:uniqueId val="{00000008-DBDB-4A56-AE83-2050B5080D6B}"/>
            </c:ext>
          </c:extLst>
        </c:ser>
        <c:ser>
          <c:idx val="5"/>
          <c:order val="5"/>
          <c:tx>
            <c:strRef>
              <c:f>'Saldo Cartera Hipotecaria'!$A$57</c:f>
              <c:strCache>
                <c:ptCount val="1"/>
                <c:pt idx="0">
                  <c:v> Costa Rica</c:v>
                </c:pt>
              </c:strCache>
            </c:strRef>
          </c:tx>
          <c:spPr>
            <a:ln w="28575" cap="rnd">
              <a:solidFill>
                <a:schemeClr val="accent6"/>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Hipotecaria'!$B$57:$K$57</c:f>
              <c:numCache>
                <c:formatCode>0.00%</c:formatCode>
                <c:ptCount val="10"/>
                <c:pt idx="0">
                  <c:v>0.1451059489699997</c:v>
                </c:pt>
                <c:pt idx="1">
                  <c:v>0.15035838884751526</c:v>
                </c:pt>
                <c:pt idx="2">
                  <c:v>0.15747745004098712</c:v>
                </c:pt>
                <c:pt idx="3">
                  <c:v>0.16069123564557722</c:v>
                </c:pt>
                <c:pt idx="4">
                  <c:v>0.16283633891495941</c:v>
                </c:pt>
                <c:pt idx="5">
                  <c:v>0.15537999090843185</c:v>
                </c:pt>
                <c:pt idx="6">
                  <c:v>0.17267796659381132</c:v>
                </c:pt>
                <c:pt idx="7">
                  <c:v>0.16370217377960308</c:v>
                </c:pt>
                <c:pt idx="8">
                  <c:v>0.14993433133541631</c:v>
                </c:pt>
                <c:pt idx="9">
                  <c:v>0.13983590150028544</c:v>
                </c:pt>
              </c:numCache>
            </c:numRef>
          </c:val>
          <c:smooth val="0"/>
          <c:extLst>
            <c:ext xmlns:c16="http://schemas.microsoft.com/office/drawing/2014/chart" uri="{C3380CC4-5D6E-409C-BE32-E72D297353CC}">
              <c16:uniqueId val="{00000009-DBDB-4A56-AE83-2050B5080D6B}"/>
            </c:ext>
          </c:extLst>
        </c:ser>
        <c:ser>
          <c:idx val="6"/>
          <c:order val="6"/>
          <c:tx>
            <c:strRef>
              <c:f>'Saldo Cartera Hipotecaria'!$A$58</c:f>
              <c:strCache>
                <c:ptCount val="1"/>
                <c:pt idx="0">
                  <c:v> Ecuador</c:v>
                </c:pt>
              </c:strCache>
            </c:strRef>
          </c:tx>
          <c:spPr>
            <a:ln w="28575" cap="rnd">
              <a:solidFill>
                <a:schemeClr val="accent1">
                  <a:lumMod val="6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Hipotecaria'!$B$58:$K$58</c:f>
              <c:numCache>
                <c:formatCode>0.00%</c:formatCode>
                <c:ptCount val="10"/>
                <c:pt idx="0">
                  <c:v>1.7683790989514437E-2</c:v>
                </c:pt>
                <c:pt idx="1">
                  <c:v>2.1703571276396511E-2</c:v>
                </c:pt>
                <c:pt idx="2">
                  <c:v>2.4288746857026242E-2</c:v>
                </c:pt>
                <c:pt idx="3">
                  <c:v>2.8833976391946493E-2</c:v>
                </c:pt>
                <c:pt idx="4">
                  <c:v>3.1655533800559028E-2</c:v>
                </c:pt>
                <c:pt idx="5">
                  <c:v>3.4500970558533448E-2</c:v>
                </c:pt>
                <c:pt idx="6">
                  <c:v>3.8096574749561567E-2</c:v>
                </c:pt>
                <c:pt idx="7">
                  <c:v>3.7078487949576182E-2</c:v>
                </c:pt>
                <c:pt idx="8">
                  <c:v>3.648020484521141E-2</c:v>
                </c:pt>
                <c:pt idx="9">
                  <c:v>3.8697111254553052E-2</c:v>
                </c:pt>
              </c:numCache>
            </c:numRef>
          </c:val>
          <c:smooth val="0"/>
          <c:extLst>
            <c:ext xmlns:c16="http://schemas.microsoft.com/office/drawing/2014/chart" uri="{C3380CC4-5D6E-409C-BE32-E72D297353CC}">
              <c16:uniqueId val="{0000000A-DBDB-4A56-AE83-2050B5080D6B}"/>
            </c:ext>
          </c:extLst>
        </c:ser>
        <c:ser>
          <c:idx val="7"/>
          <c:order val="7"/>
          <c:tx>
            <c:strRef>
              <c:f>'Saldo Cartera Hipotecaria'!$A$59</c:f>
              <c:strCache>
                <c:ptCount val="1"/>
                <c:pt idx="0">
                  <c:v> El Salvador</c:v>
                </c:pt>
              </c:strCache>
            </c:strRef>
          </c:tx>
          <c:spPr>
            <a:ln w="28575" cap="rnd">
              <a:solidFill>
                <a:schemeClr val="accent2">
                  <a:lumMod val="6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Hipotecaria'!$B$59:$K$59</c:f>
              <c:numCache>
                <c:formatCode>0.00%</c:formatCode>
                <c:ptCount val="10"/>
                <c:pt idx="0">
                  <c:v>0.11186788870987943</c:v>
                </c:pt>
                <c:pt idx="1">
                  <c:v>0.10983682353581156</c:v>
                </c:pt>
                <c:pt idx="2">
                  <c:v>0.10770065297545454</c:v>
                </c:pt>
                <c:pt idx="3">
                  <c:v>0.1068178550217201</c:v>
                </c:pt>
                <c:pt idx="4">
                  <c:v>0.1051302884990306</c:v>
                </c:pt>
                <c:pt idx="5">
                  <c:v>0.10548683927467363</c:v>
                </c:pt>
                <c:pt idx="6">
                  <c:v>0.11253446744356913</c:v>
                </c:pt>
                <c:pt idx="7">
                  <c:v>9.8760264306820833E-2</c:v>
                </c:pt>
                <c:pt idx="8">
                  <c:v>9.2828137967458715E-2</c:v>
                </c:pt>
                <c:pt idx="9">
                  <c:v>9.2129828148068416E-2</c:v>
                </c:pt>
              </c:numCache>
            </c:numRef>
          </c:val>
          <c:smooth val="0"/>
          <c:extLst>
            <c:ext xmlns:c16="http://schemas.microsoft.com/office/drawing/2014/chart" uri="{C3380CC4-5D6E-409C-BE32-E72D297353CC}">
              <c16:uniqueId val="{0000000B-DBDB-4A56-AE83-2050B5080D6B}"/>
            </c:ext>
          </c:extLst>
        </c:ser>
        <c:ser>
          <c:idx val="8"/>
          <c:order val="8"/>
          <c:tx>
            <c:strRef>
              <c:f>'Saldo Cartera Hipotecaria'!$A$60</c:f>
              <c:strCache>
                <c:ptCount val="1"/>
                <c:pt idx="0">
                  <c:v> Guatemala</c:v>
                </c:pt>
              </c:strCache>
            </c:strRef>
          </c:tx>
          <c:spPr>
            <a:ln w="28575" cap="rnd">
              <a:solidFill>
                <a:schemeClr val="accent3">
                  <a:lumMod val="6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Hipotecaria'!$B$60:$K$60</c:f>
              <c:numCache>
                <c:formatCode>0.00%</c:formatCode>
                <c:ptCount val="10"/>
                <c:pt idx="0">
                  <c:v>2.2136538753548169E-2</c:v>
                </c:pt>
                <c:pt idx="1">
                  <c:v>2.1371088845339201E-2</c:v>
                </c:pt>
                <c:pt idx="2">
                  <c:v>2.1028364603364078E-2</c:v>
                </c:pt>
                <c:pt idx="3">
                  <c:v>2.0678055200975896E-2</c:v>
                </c:pt>
                <c:pt idx="4">
                  <c:v>2.1507960003735508E-2</c:v>
                </c:pt>
                <c:pt idx="5">
                  <c:v>2.1720545764816405E-2</c:v>
                </c:pt>
                <c:pt idx="6">
                  <c:v>2.2750995126529332E-2</c:v>
                </c:pt>
                <c:pt idx="7">
                  <c:v>2.2496198419948654E-2</c:v>
                </c:pt>
                <c:pt idx="8">
                  <c:v>2.1950704135343668E-2</c:v>
                </c:pt>
                <c:pt idx="9">
                  <c:v>2.1890568508652796E-2</c:v>
                </c:pt>
              </c:numCache>
            </c:numRef>
          </c:val>
          <c:smooth val="0"/>
          <c:extLst>
            <c:ext xmlns:c16="http://schemas.microsoft.com/office/drawing/2014/chart" uri="{C3380CC4-5D6E-409C-BE32-E72D297353CC}">
              <c16:uniqueId val="{0000000C-DBDB-4A56-AE83-2050B5080D6B}"/>
            </c:ext>
          </c:extLst>
        </c:ser>
        <c:ser>
          <c:idx val="9"/>
          <c:order val="9"/>
          <c:tx>
            <c:strRef>
              <c:f>'Saldo Cartera Hipotecaria'!$A$61</c:f>
              <c:strCache>
                <c:ptCount val="1"/>
                <c:pt idx="0">
                  <c:v> Honduras</c:v>
                </c:pt>
              </c:strCache>
            </c:strRef>
          </c:tx>
          <c:spPr>
            <a:ln w="28575" cap="rnd">
              <a:solidFill>
                <a:schemeClr val="accent4">
                  <a:lumMod val="6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Hipotecaria'!$B$61:$K$61</c:f>
              <c:numCache>
                <c:formatCode>General</c:formatCode>
                <c:ptCount val="10"/>
                <c:pt idx="3" formatCode="0.00%">
                  <c:v>7.3652394059886689E-2</c:v>
                </c:pt>
                <c:pt idx="4" formatCode="0.00%">
                  <c:v>7.6188361791798553E-2</c:v>
                </c:pt>
                <c:pt idx="5" formatCode="0.00%">
                  <c:v>8.0439980479438664E-2</c:v>
                </c:pt>
                <c:pt idx="6" formatCode="0.00%">
                  <c:v>8.9030837334020868E-2</c:v>
                </c:pt>
                <c:pt idx="7" formatCode="0.00%">
                  <c:v>8.4962689483619097E-2</c:v>
                </c:pt>
                <c:pt idx="8" formatCode="0.00%">
                  <c:v>8.7428427877289397E-2</c:v>
                </c:pt>
                <c:pt idx="9" formatCode="0.00%">
                  <c:v>9.7276024925773585E-2</c:v>
                </c:pt>
              </c:numCache>
            </c:numRef>
          </c:val>
          <c:smooth val="0"/>
          <c:extLst>
            <c:ext xmlns:c16="http://schemas.microsoft.com/office/drawing/2014/chart" uri="{C3380CC4-5D6E-409C-BE32-E72D297353CC}">
              <c16:uniqueId val="{0000000D-DBDB-4A56-AE83-2050B5080D6B}"/>
            </c:ext>
          </c:extLst>
        </c:ser>
        <c:ser>
          <c:idx val="10"/>
          <c:order val="10"/>
          <c:tx>
            <c:strRef>
              <c:f>'Saldo Cartera Hipotecaria'!$A$62</c:f>
              <c:strCache>
                <c:ptCount val="1"/>
                <c:pt idx="0">
                  <c:v> México</c:v>
                </c:pt>
              </c:strCache>
            </c:strRef>
          </c:tx>
          <c:spPr>
            <a:ln w="28575" cap="rnd">
              <a:solidFill>
                <a:schemeClr val="accent5">
                  <a:lumMod val="6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Hipotecaria'!$B$62:$K$62</c:f>
              <c:numCache>
                <c:formatCode>0.00%</c:formatCode>
                <c:ptCount val="10"/>
                <c:pt idx="0">
                  <c:v>9.5317140961548322E-2</c:v>
                </c:pt>
                <c:pt idx="1">
                  <c:v>9.8340404227289596E-2</c:v>
                </c:pt>
                <c:pt idx="2">
                  <c:v>9.9861220834510475E-2</c:v>
                </c:pt>
                <c:pt idx="3">
                  <c:v>9.996520329220436E-2</c:v>
                </c:pt>
                <c:pt idx="4">
                  <c:v>0.10060447549243669</c:v>
                </c:pt>
                <c:pt idx="5">
                  <c:v>0.10318588789125145</c:v>
                </c:pt>
                <c:pt idx="6">
                  <c:v>0.11612520752279562</c:v>
                </c:pt>
                <c:pt idx="7">
                  <c:v>0.11286898250198435</c:v>
                </c:pt>
                <c:pt idx="8">
                  <c:v>0.10989928205979839</c:v>
                </c:pt>
                <c:pt idx="9">
                  <c:v>0.10829422084079024</c:v>
                </c:pt>
              </c:numCache>
            </c:numRef>
          </c:val>
          <c:smooth val="0"/>
          <c:extLst>
            <c:ext xmlns:c16="http://schemas.microsoft.com/office/drawing/2014/chart" uri="{C3380CC4-5D6E-409C-BE32-E72D297353CC}">
              <c16:uniqueId val="{0000000E-DBDB-4A56-AE83-2050B5080D6B}"/>
            </c:ext>
          </c:extLst>
        </c:ser>
        <c:ser>
          <c:idx val="11"/>
          <c:order val="11"/>
          <c:tx>
            <c:strRef>
              <c:f>'Saldo Cartera Hipotecaria'!$A$63</c:f>
              <c:strCache>
                <c:ptCount val="1"/>
                <c:pt idx="0">
                  <c:v> Nicaragua</c:v>
                </c:pt>
              </c:strCache>
            </c:strRef>
          </c:tx>
          <c:spPr>
            <a:ln w="28575" cap="rnd">
              <a:solidFill>
                <a:schemeClr val="accent6">
                  <a:lumMod val="6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Hipotecaria'!$B$63:$K$63</c:f>
              <c:numCache>
                <c:formatCode>0.00%</c:formatCode>
                <c:ptCount val="10"/>
                <c:pt idx="0">
                  <c:v>4.3550159402628449E-2</c:v>
                </c:pt>
                <c:pt idx="1">
                  <c:v>4.6492228647555173E-2</c:v>
                </c:pt>
                <c:pt idx="2">
                  <c:v>4.9869892090652131E-2</c:v>
                </c:pt>
                <c:pt idx="3">
                  <c:v>5.4029326071509315E-2</c:v>
                </c:pt>
                <c:pt idx="4">
                  <c:v>5.6703336570686665E-2</c:v>
                </c:pt>
                <c:pt idx="5">
                  <c:v>5.4790778492488437E-2</c:v>
                </c:pt>
                <c:pt idx="6">
                  <c:v>5.0091469443338962E-2</c:v>
                </c:pt>
                <c:pt idx="7">
                  <c:v>4.3096423318989691E-2</c:v>
                </c:pt>
                <c:pt idx="8">
                  <c:v>3.9388184085723768E-2</c:v>
                </c:pt>
                <c:pt idx="9">
                  <c:v>3.502304657093145E-2</c:v>
                </c:pt>
              </c:numCache>
            </c:numRef>
          </c:val>
          <c:smooth val="0"/>
          <c:extLst>
            <c:ext xmlns:c16="http://schemas.microsoft.com/office/drawing/2014/chart" uri="{C3380CC4-5D6E-409C-BE32-E72D297353CC}">
              <c16:uniqueId val="{0000000F-DBDB-4A56-AE83-2050B5080D6B}"/>
            </c:ext>
          </c:extLst>
        </c:ser>
        <c:ser>
          <c:idx val="12"/>
          <c:order val="12"/>
          <c:tx>
            <c:strRef>
              <c:f>'Saldo Cartera Hipotecaria'!$A$64</c:f>
              <c:strCache>
                <c:ptCount val="1"/>
                <c:pt idx="0">
                  <c:v> Panamá</c:v>
                </c:pt>
              </c:strCache>
            </c:strRef>
          </c:tx>
          <c:spPr>
            <a:ln w="28575" cap="rnd">
              <a:solidFill>
                <a:schemeClr val="accent1">
                  <a:lumMod val="80000"/>
                  <a:lumOff val="2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Hipotecaria'!$B$64:$K$64</c:f>
              <c:numCache>
                <c:formatCode>0.00%</c:formatCode>
                <c:ptCount val="10"/>
                <c:pt idx="0">
                  <c:v>0.22789136539119495</c:v>
                </c:pt>
                <c:pt idx="1">
                  <c:v>0.24552613855482719</c:v>
                </c:pt>
                <c:pt idx="2">
                  <c:v>0.26109361687582133</c:v>
                </c:pt>
                <c:pt idx="3">
                  <c:v>0.26739255428767561</c:v>
                </c:pt>
                <c:pt idx="4">
                  <c:v>0.26124749809304426</c:v>
                </c:pt>
                <c:pt idx="5">
                  <c:v>0.26761739101539816</c:v>
                </c:pt>
                <c:pt idx="6">
                  <c:v>0.33089919163414011</c:v>
                </c:pt>
                <c:pt idx="7">
                  <c:v>0.28739552149000958</c:v>
                </c:pt>
                <c:pt idx="8">
                  <c:v>0.26443580786960236</c:v>
                </c:pt>
                <c:pt idx="9">
                  <c:v>0.25176832136146238</c:v>
                </c:pt>
              </c:numCache>
            </c:numRef>
          </c:val>
          <c:smooth val="0"/>
          <c:extLst>
            <c:ext xmlns:c16="http://schemas.microsoft.com/office/drawing/2014/chart" uri="{C3380CC4-5D6E-409C-BE32-E72D297353CC}">
              <c16:uniqueId val="{00000010-DBDB-4A56-AE83-2050B5080D6B}"/>
            </c:ext>
          </c:extLst>
        </c:ser>
        <c:ser>
          <c:idx val="13"/>
          <c:order val="13"/>
          <c:tx>
            <c:strRef>
              <c:f>'Saldo Cartera Hipotecaria'!$A$65</c:f>
              <c:strCache>
                <c:ptCount val="1"/>
                <c:pt idx="0">
                  <c:v> Paraguay</c:v>
                </c:pt>
              </c:strCache>
            </c:strRef>
          </c:tx>
          <c:spPr>
            <a:ln w="28575" cap="rnd">
              <a:solidFill>
                <a:schemeClr val="accent2">
                  <a:lumMod val="80000"/>
                  <a:lumOff val="2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Hipotecaria'!$B$65:$K$65</c:f>
              <c:numCache>
                <c:formatCode>0.00%</c:formatCode>
                <c:ptCount val="10"/>
                <c:pt idx="0">
                  <c:v>1.6526934178449679E-2</c:v>
                </c:pt>
                <c:pt idx="1">
                  <c:v>2.1444725190164621E-2</c:v>
                </c:pt>
                <c:pt idx="2">
                  <c:v>2.0681699773390929E-2</c:v>
                </c:pt>
                <c:pt idx="3">
                  <c:v>2.0617995105536076E-2</c:v>
                </c:pt>
                <c:pt idx="4">
                  <c:v>2.3271125052773078E-2</c:v>
                </c:pt>
                <c:pt idx="5">
                  <c:v>2.3324603264841436E-2</c:v>
                </c:pt>
                <c:pt idx="6">
                  <c:v>2.9354400245456502E-2</c:v>
                </c:pt>
                <c:pt idx="7">
                  <c:v>3.134241155884411E-2</c:v>
                </c:pt>
                <c:pt idx="8">
                  <c:v>3.3503774065527361E-2</c:v>
                </c:pt>
                <c:pt idx="9">
                  <c:v>3.8009929848972647E-2</c:v>
                </c:pt>
              </c:numCache>
            </c:numRef>
          </c:val>
          <c:smooth val="0"/>
          <c:extLst>
            <c:ext xmlns:c16="http://schemas.microsoft.com/office/drawing/2014/chart" uri="{C3380CC4-5D6E-409C-BE32-E72D297353CC}">
              <c16:uniqueId val="{00000011-DBDB-4A56-AE83-2050B5080D6B}"/>
            </c:ext>
          </c:extLst>
        </c:ser>
        <c:ser>
          <c:idx val="14"/>
          <c:order val="14"/>
          <c:tx>
            <c:strRef>
              <c:f>'Saldo Cartera Hipotecaria'!$A$66</c:f>
              <c:strCache>
                <c:ptCount val="1"/>
                <c:pt idx="0">
                  <c:v> Perú</c:v>
                </c:pt>
              </c:strCache>
            </c:strRef>
          </c:tx>
          <c:spPr>
            <a:ln w="28575" cap="rnd">
              <a:solidFill>
                <a:schemeClr val="accent3">
                  <a:lumMod val="80000"/>
                  <a:lumOff val="2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Hipotecaria'!$B$66:$K$66</c:f>
              <c:numCache>
                <c:formatCode>0.00%</c:formatCode>
                <c:ptCount val="10"/>
                <c:pt idx="0">
                  <c:v>6.2979425931432173E-2</c:v>
                </c:pt>
                <c:pt idx="1">
                  <c:v>6.3856584128659535E-2</c:v>
                </c:pt>
                <c:pt idx="2">
                  <c:v>6.2537805224105625E-2</c:v>
                </c:pt>
                <c:pt idx="3">
                  <c:v>6.3883298590005397E-2</c:v>
                </c:pt>
                <c:pt idx="4">
                  <c:v>6.55165217497026E-2</c:v>
                </c:pt>
                <c:pt idx="5">
                  <c:v>6.9742023263436786E-2</c:v>
                </c:pt>
                <c:pt idx="6">
                  <c:v>7.7737760105583059E-2</c:v>
                </c:pt>
                <c:pt idx="7">
                  <c:v>6.6757368467865175E-2</c:v>
                </c:pt>
                <c:pt idx="8">
                  <c:v>6.7004904758963688E-2</c:v>
                </c:pt>
                <c:pt idx="9">
                  <c:v>6.6625203584460405E-2</c:v>
                </c:pt>
              </c:numCache>
            </c:numRef>
          </c:val>
          <c:smooth val="0"/>
          <c:extLst>
            <c:ext xmlns:c16="http://schemas.microsoft.com/office/drawing/2014/chart" uri="{C3380CC4-5D6E-409C-BE32-E72D297353CC}">
              <c16:uniqueId val="{00000012-DBDB-4A56-AE83-2050B5080D6B}"/>
            </c:ext>
          </c:extLst>
        </c:ser>
        <c:ser>
          <c:idx val="15"/>
          <c:order val="15"/>
          <c:tx>
            <c:strRef>
              <c:f>'Saldo Cartera Hipotecaria'!$A$67</c:f>
              <c:strCache>
                <c:ptCount val="1"/>
                <c:pt idx="0">
                  <c:v> República Dominicana</c:v>
                </c:pt>
              </c:strCache>
            </c:strRef>
          </c:tx>
          <c:spPr>
            <a:ln w="28575" cap="rnd">
              <a:solidFill>
                <a:schemeClr val="accent4">
                  <a:lumMod val="80000"/>
                  <a:lumOff val="2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Hipotecaria'!$B$67:$K$67</c:f>
              <c:numCache>
                <c:formatCode>0.00%</c:formatCode>
                <c:ptCount val="10"/>
                <c:pt idx="0">
                  <c:v>4.1683769643814303E-2</c:v>
                </c:pt>
                <c:pt idx="1">
                  <c:v>4.3441712822110082E-2</c:v>
                </c:pt>
                <c:pt idx="2">
                  <c:v>4.3875093821356556E-2</c:v>
                </c:pt>
                <c:pt idx="3">
                  <c:v>4.4768131946760402E-2</c:v>
                </c:pt>
                <c:pt idx="4">
                  <c:v>4.3946537586556138E-2</c:v>
                </c:pt>
                <c:pt idx="5">
                  <c:v>4.5909530156643147E-2</c:v>
                </c:pt>
                <c:pt idx="6">
                  <c:v>4.9945149478212311E-2</c:v>
                </c:pt>
                <c:pt idx="7">
                  <c:v>4.6999828963381389E-2</c:v>
                </c:pt>
                <c:pt idx="8">
                  <c:v>4.711654732856102E-2</c:v>
                </c:pt>
                <c:pt idx="9">
                  <c:v>5.0507370534339249E-2</c:v>
                </c:pt>
              </c:numCache>
            </c:numRef>
          </c:val>
          <c:smooth val="0"/>
          <c:extLst>
            <c:ext xmlns:c16="http://schemas.microsoft.com/office/drawing/2014/chart" uri="{C3380CC4-5D6E-409C-BE32-E72D297353CC}">
              <c16:uniqueId val="{00000013-DBDB-4A56-AE83-2050B5080D6B}"/>
            </c:ext>
          </c:extLst>
        </c:ser>
        <c:ser>
          <c:idx val="16"/>
          <c:order val="16"/>
          <c:tx>
            <c:strRef>
              <c:f>'Saldo Cartera Hipotecaria'!$A$68</c:f>
              <c:strCache>
                <c:ptCount val="1"/>
                <c:pt idx="0">
                  <c:v> Uruguay</c:v>
                </c:pt>
              </c:strCache>
            </c:strRef>
          </c:tx>
          <c:spPr>
            <a:ln w="28575" cap="rnd">
              <a:solidFill>
                <a:schemeClr val="accent5">
                  <a:lumMod val="80000"/>
                  <a:lumOff val="2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Hipotecaria'!$B$68:$K$68</c:f>
              <c:numCache>
                <c:formatCode>0.00%</c:formatCode>
                <c:ptCount val="10"/>
                <c:pt idx="0">
                  <c:v>3.9223191746073784E-2</c:v>
                </c:pt>
                <c:pt idx="1">
                  <c:v>4.1217893630496834E-2</c:v>
                </c:pt>
                <c:pt idx="2">
                  <c:v>4.127485578994098E-2</c:v>
                </c:pt>
                <c:pt idx="3">
                  <c:v>4.1976865485170559E-2</c:v>
                </c:pt>
                <c:pt idx="4">
                  <c:v>4.3575741834029416E-2</c:v>
                </c:pt>
                <c:pt idx="5">
                  <c:v>4.4286604042885321E-2</c:v>
                </c:pt>
                <c:pt idx="6">
                  <c:v>4.7259150072012486E-2</c:v>
                </c:pt>
                <c:pt idx="7">
                  <c:v>4.3469527675360276E-2</c:v>
                </c:pt>
                <c:pt idx="8">
                  <c:v>4.4164321139403023E-2</c:v>
                </c:pt>
                <c:pt idx="9">
                  <c:v>4.7085963699993502E-2</c:v>
                </c:pt>
              </c:numCache>
            </c:numRef>
          </c:val>
          <c:smooth val="0"/>
          <c:extLst>
            <c:ext xmlns:c16="http://schemas.microsoft.com/office/drawing/2014/chart" uri="{C3380CC4-5D6E-409C-BE32-E72D297353CC}">
              <c16:uniqueId val="{00000014-DBDB-4A56-AE83-2050B5080D6B}"/>
            </c:ext>
          </c:extLst>
        </c:ser>
        <c:ser>
          <c:idx val="17"/>
          <c:order val="17"/>
          <c:tx>
            <c:strRef>
              <c:f>'Saldo Cartera Hipotecaria'!$A$69</c:f>
              <c:strCache>
                <c:ptCount val="1"/>
                <c:pt idx="0">
                  <c:v> Venezuela</c:v>
                </c:pt>
              </c:strCache>
            </c:strRef>
          </c:tx>
          <c:spPr>
            <a:ln w="28575" cap="rnd">
              <a:solidFill>
                <a:schemeClr val="accent6">
                  <a:lumMod val="80000"/>
                  <a:lumOff val="20000"/>
                </a:schemeClr>
              </a:solidFill>
              <a:round/>
            </a:ln>
            <a:effectLst/>
          </c:spPr>
          <c:marker>
            <c:symbol val="none"/>
          </c:marker>
          <c:cat>
            <c:numRef>
              <c:f>'Saldo Cartera Hipotecaria'!$B$51:$K$51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'Saldo Cartera Hipotecaria'!$B$69:$K$69</c:f>
              <c:numCache>
                <c:formatCode>General</c:formatCode>
                <c:ptCount val="10"/>
                <c:pt idx="5" formatCode="0.00%">
                  <c:v>5.3194010950078708E-11</c:v>
                </c:pt>
                <c:pt idx="6" formatCode="0.00%">
                  <c:v>4.4459263986551862E-11</c:v>
                </c:pt>
                <c:pt idx="7" formatCode="0.00%">
                  <c:v>1.3391683122431771E-4</c:v>
                </c:pt>
                <c:pt idx="8" formatCode="0.00%">
                  <c:v>6.8873716127319611E-5</c:v>
                </c:pt>
                <c:pt idx="9" formatCode="0.00%">
                  <c:v>1.1256067799773259E-4</c:v>
                </c:pt>
              </c:numCache>
            </c:numRef>
          </c:val>
          <c:smooth val="0"/>
          <c:extLst>
            <c:ext xmlns:c16="http://schemas.microsoft.com/office/drawing/2014/chart" uri="{C3380CC4-5D6E-409C-BE32-E72D297353CC}">
              <c16:uniqueId val="{00000015-DBDB-4A56-AE83-2050B5080D6B}"/>
            </c:ext>
          </c:extLst>
        </c:ser>
        <c:dLbls>
          <c:showLegendKey val="0"/>
          <c:showVal val="0"/>
          <c:showCatName val="0"/>
          <c:showSerName val="0"/>
          <c:showPercent val="0"/>
          <c:showBubbleSize val="0"/>
        </c:dLbls>
        <c:marker val="1"/>
        <c:smooth val="0"/>
        <c:axId val="927907695"/>
        <c:axId val="927888015"/>
      </c:lineChart>
      <c:catAx>
        <c:axId val="927907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DO"/>
          </a:p>
        </c:txPr>
        <c:crossAx val="927888015"/>
        <c:crosses val="autoZero"/>
        <c:auto val="1"/>
        <c:lblAlgn val="ctr"/>
        <c:lblOffset val="100"/>
        <c:noMultiLvlLbl val="0"/>
      </c:catAx>
      <c:valAx>
        <c:axId val="92788801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DO"/>
          </a:p>
        </c:txPr>
        <c:crossAx val="927907695"/>
        <c:crosses val="autoZero"/>
        <c:crossBetween val="between"/>
      </c:valAx>
      <c:spPr>
        <a:noFill/>
        <a:ln>
          <a:noFill/>
        </a:ln>
        <a:effectLst/>
      </c:spPr>
    </c:plotArea>
    <c:legend>
      <c:legendPos val="b"/>
      <c:layout>
        <c:manualLayout>
          <c:xMode val="edge"/>
          <c:yMode val="edge"/>
          <c:x val="0.10454373210473876"/>
          <c:y val="0.8373241582393649"/>
          <c:w val="0.79791189642584903"/>
          <c:h val="0.15265094171876037"/>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DO"/>
        </a:p>
      </c:txPr>
    </c:legend>
    <c:plotVisOnly val="1"/>
    <c:dispBlanksAs val="gap"/>
    <c:showDLblsOverMax val="0"/>
  </c:chart>
  <c:spPr>
    <a:noFill/>
    <a:ln>
      <a:noFill/>
    </a:ln>
    <a:effectLst/>
  </c:spPr>
  <c:txPr>
    <a:bodyPr/>
    <a:lstStyle/>
    <a:p>
      <a:pPr>
        <a:defRPr/>
      </a:pPr>
      <a:endParaRPr lang="es-DO"/>
    </a:p>
  </c:txPr>
  <c:externalData r:id="rId3">
    <c:autoUpdate val="0"/>
  </c:externalData>
  <c:userShapes r:id="rId4"/>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2000" b="1" i="0" u="none" strike="noStrike" kern="1200" spc="0" baseline="0" smtClean="0">
                <a:solidFill>
                  <a:sysClr val="windowText" lastClr="000000"/>
                </a:solidFill>
                <a:latin typeface="+mn-lt"/>
                <a:ea typeface="+mn-ea"/>
                <a:cs typeface="+mn-cs"/>
              </a:defRPr>
            </a:pPr>
            <a:r>
              <a:rPr lang="en-US" sz="2000" b="1">
                <a:solidFill>
                  <a:sysClr val="windowText" lastClr="000000"/>
                </a:solidFill>
              </a:rPr>
              <a:t>Housing Mortgage Portfolio Balance as a Percentage of GDP</a:t>
            </a:r>
          </a:p>
        </c:rich>
      </c:tx>
      <c:overlay val="0"/>
      <c:spPr>
        <a:noFill/>
        <a:ln>
          <a:noFill/>
        </a:ln>
        <a:effectLst/>
      </c:spPr>
      <c:txPr>
        <a:bodyPr rot="0" spcFirstLastPara="1" vertOverflow="ellipsis" vert="horz" wrap="square" anchor="ctr" anchorCtr="1"/>
        <a:lstStyle/>
        <a:p>
          <a:pPr>
            <a:defRPr lang="en-US" sz="2000" b="1" i="0" u="none" strike="noStrike" kern="1200" spc="0" baseline="0" smtClean="0">
              <a:solidFill>
                <a:sysClr val="windowText" lastClr="000000"/>
              </a:solidFill>
              <a:latin typeface="+mn-lt"/>
              <a:ea typeface="+mn-ea"/>
              <a:cs typeface="+mn-cs"/>
            </a:defRPr>
          </a:pPr>
          <a:endParaRPr lang="es-DO"/>
        </a:p>
      </c:txPr>
    </c:title>
    <c:autoTitleDeleted val="0"/>
    <c:plotArea>
      <c:layout>
        <c:manualLayout>
          <c:layoutTarget val="inner"/>
          <c:xMode val="edge"/>
          <c:yMode val="edge"/>
          <c:x val="4.6118122972478991E-2"/>
          <c:y val="0.1063707479512962"/>
          <c:w val="0.92371091064276267"/>
          <c:h val="0.67114311936277005"/>
        </c:manualLayout>
      </c:layout>
      <c:barChart>
        <c:barDir val="col"/>
        <c:grouping val="clustered"/>
        <c:varyColors val="0"/>
        <c:ser>
          <c:idx val="0"/>
          <c:order val="0"/>
          <c:tx>
            <c:strRef>
              <c:f>'Saldo Cartera Hipotecaria'!$G$50</c:f>
              <c:strCache>
                <c:ptCount val="1"/>
                <c:pt idx="0">
                  <c:v>2019</c:v>
                </c:pt>
              </c:strCache>
            </c:strRef>
          </c:tx>
          <c:spPr>
            <a:solidFill>
              <a:schemeClr val="accent1"/>
            </a:solidFill>
            <a:ln>
              <a:noFill/>
            </a:ln>
            <a:effectLst/>
          </c:spPr>
          <c:invertIfNegative val="0"/>
          <c:dLbls>
            <c:dLbl>
              <c:idx val="1"/>
              <c:layout>
                <c:manualLayout>
                  <c:x val="-7.3701835741531311E-3"/>
                  <c:y val="-6.550734037328350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63C-4BCA-9E12-4573FABDBC0A}"/>
                </c:ext>
              </c:extLst>
            </c:dLbl>
            <c:dLbl>
              <c:idx val="2"/>
              <c:layout>
                <c:manualLayout>
                  <c:x val="-5.527637680614835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63C-4BCA-9E12-4573FABDBC0A}"/>
                </c:ext>
              </c:extLst>
            </c:dLbl>
            <c:dLbl>
              <c:idx val="3"/>
              <c:layout>
                <c:manualLayout>
                  <c:x val="-1.4740367148306229E-2"/>
                  <c:y val="1.786584466900076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63C-4BCA-9E12-4573FABDBC0A}"/>
                </c:ext>
              </c:extLst>
            </c:dLbl>
            <c:dLbl>
              <c:idx val="8"/>
              <c:delete val="1"/>
              <c:extLst>
                <c:ext xmlns:c15="http://schemas.microsoft.com/office/drawing/2012/chart" uri="{CE6537A1-D6FC-4f65-9D91-7224C49458BB}"/>
                <c:ext xmlns:c16="http://schemas.microsoft.com/office/drawing/2014/chart" uri="{C3380CC4-5D6E-409C-BE32-E72D297353CC}">
                  <c16:uniqueId val="{0000000A-663C-4BCA-9E12-4573FABDBC0A}"/>
                </c:ext>
              </c:extLst>
            </c:dLbl>
            <c:dLbl>
              <c:idx val="9"/>
              <c:layout>
                <c:manualLayout>
                  <c:x val="-5.5276376806149032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63C-4BCA-9E12-4573FABDBC0A}"/>
                </c:ext>
              </c:extLst>
            </c:dLbl>
            <c:dLbl>
              <c:idx val="10"/>
              <c:layout>
                <c:manualLayout>
                  <c:x val="-1.8425458935383461E-3"/>
                  <c:y val="-6.5507340373283509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63C-4BCA-9E12-4573FABDBC0A}"/>
                </c:ext>
              </c:extLst>
            </c:dLbl>
            <c:dLbl>
              <c:idx val="14"/>
              <c:layout>
                <c:manualLayout>
                  <c:x val="-5.527637680614835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663C-4BCA-9E12-4573FABDBC0A}"/>
                </c:ext>
              </c:extLst>
            </c:dLbl>
            <c:dLbl>
              <c:idx val="17"/>
              <c:delete val="1"/>
              <c:extLst>
                <c:ext xmlns:c15="http://schemas.microsoft.com/office/drawing/2012/chart" uri="{CE6537A1-D6FC-4f65-9D91-7224C49458BB}"/>
                <c:ext xmlns:c16="http://schemas.microsoft.com/office/drawing/2014/chart" uri="{C3380CC4-5D6E-409C-BE32-E72D297353CC}">
                  <c16:uniqueId val="{00000016-663C-4BCA-9E12-4573FABDBC0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'Saldo Cartera Hipotecaria'!$A$51:$A$68</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strRef>
          </c:cat>
          <c:val>
            <c:numRef>
              <c:f>'Saldo Cartera Hipotecaria'!$G$51:$G$68</c:f>
              <c:numCache>
                <c:formatCode>0.00%</c:formatCode>
                <c:ptCount val="18"/>
                <c:pt idx="0">
                  <c:v>8.1106739892924593E-3</c:v>
                </c:pt>
                <c:pt idx="1">
                  <c:v>0.1707429918426491</c:v>
                </c:pt>
                <c:pt idx="2">
                  <c:v>8.6376866814783002E-2</c:v>
                </c:pt>
                <c:pt idx="3">
                  <c:v>0.27282152840909568</c:v>
                </c:pt>
                <c:pt idx="4">
                  <c:v>8.3410995814447858E-2</c:v>
                </c:pt>
                <c:pt idx="5">
                  <c:v>0.15537999090843185</c:v>
                </c:pt>
                <c:pt idx="6">
                  <c:v>3.4500970558533448E-2</c:v>
                </c:pt>
                <c:pt idx="7">
                  <c:v>0.10548683927467363</c:v>
                </c:pt>
                <c:pt idx="8">
                  <c:v>2.1720545764816405E-2</c:v>
                </c:pt>
                <c:pt idx="9">
                  <c:v>8.0439980479438664E-2</c:v>
                </c:pt>
                <c:pt idx="10">
                  <c:v>0.10318588789125145</c:v>
                </c:pt>
                <c:pt idx="11">
                  <c:v>5.4790778492488437E-2</c:v>
                </c:pt>
                <c:pt idx="12">
                  <c:v>0.26761739101539816</c:v>
                </c:pt>
                <c:pt idx="13">
                  <c:v>2.3324603264841436E-2</c:v>
                </c:pt>
                <c:pt idx="14">
                  <c:v>6.9742023263436786E-2</c:v>
                </c:pt>
                <c:pt idx="15">
                  <c:v>4.5909530156643147E-2</c:v>
                </c:pt>
                <c:pt idx="16">
                  <c:v>4.4286604042885321E-2</c:v>
                </c:pt>
                <c:pt idx="17">
                  <c:v>5.3194010950078708E-11</c:v>
                </c:pt>
              </c:numCache>
            </c:numRef>
          </c:val>
          <c:extLst>
            <c:ext xmlns:c16="http://schemas.microsoft.com/office/drawing/2014/chart" uri="{C3380CC4-5D6E-409C-BE32-E72D297353CC}">
              <c16:uniqueId val="{00000000-663C-4BCA-9E12-4573FABDBC0A}"/>
            </c:ext>
          </c:extLst>
        </c:ser>
        <c:ser>
          <c:idx val="1"/>
          <c:order val="1"/>
          <c:tx>
            <c:strRef>
              <c:f>'Saldo Cartera Hipotecaria'!$K$50</c:f>
              <c:strCache>
                <c:ptCount val="1"/>
                <c:pt idx="0">
                  <c:v>2023</c:v>
                </c:pt>
              </c:strCache>
            </c:strRef>
          </c:tx>
          <c:spPr>
            <a:solidFill>
              <a:schemeClr val="accent2"/>
            </a:solidFill>
            <a:ln>
              <a:noFill/>
            </a:ln>
            <a:effectLst/>
          </c:spPr>
          <c:invertIfNegative val="0"/>
          <c:dLbls>
            <c:dLbl>
              <c:idx val="0"/>
              <c:layout>
                <c:manualLayout>
                  <c:x val="1.105527536122967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63C-4BCA-9E12-4573FABDBC0A}"/>
                </c:ext>
              </c:extLst>
            </c:dLbl>
            <c:dLbl>
              <c:idx val="4"/>
              <c:layout>
                <c:manualLayout>
                  <c:x val="1.4740367148306229E-2"/>
                  <c:y val="7.1463378676003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63C-4BCA-9E12-4573FABDBC0A}"/>
                </c:ext>
              </c:extLst>
            </c:dLbl>
            <c:dLbl>
              <c:idx val="5"/>
              <c:layout>
                <c:manualLayout>
                  <c:x val="1.4740367148306162E-2"/>
                  <c:y val="1.786584466900076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63C-4BCA-9E12-4573FABDBC0A}"/>
                </c:ext>
              </c:extLst>
            </c:dLbl>
            <c:dLbl>
              <c:idx val="6"/>
              <c:layout>
                <c:manualLayout>
                  <c:x val="0"/>
                  <c:y val="-3.573168933800152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63C-4BCA-9E12-4573FABDBC0A}"/>
                </c:ext>
              </c:extLst>
            </c:dLbl>
            <c:dLbl>
              <c:idx val="7"/>
              <c:layout>
                <c:manualLayout>
                  <c:x val="1.289782125476795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63C-4BCA-9E12-4573FABDBC0A}"/>
                </c:ext>
              </c:extLst>
            </c:dLbl>
            <c:dLbl>
              <c:idx val="8"/>
              <c:layout>
                <c:manualLayout>
                  <c:x val="7.3701835741531146E-3"/>
                  <c:y val="-1.3101468074656702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63C-4BCA-9E12-4573FABDBC0A}"/>
                </c:ext>
              </c:extLst>
            </c:dLbl>
            <c:dLbl>
              <c:idx val="10"/>
              <c:layout>
                <c:manualLayout>
                  <c:x val="9.2127294676913937E-3"/>
                  <c:y val="-7.1463378676003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63C-4BCA-9E12-4573FABDBC0A}"/>
                </c:ext>
              </c:extLst>
            </c:dLbl>
            <c:dLbl>
              <c:idx val="11"/>
              <c:layout>
                <c:manualLayout>
                  <c:x val="1.105527536122967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63C-4BCA-9E12-4573FABDBC0A}"/>
                </c:ext>
              </c:extLst>
            </c:dLbl>
            <c:dLbl>
              <c:idx val="12"/>
              <c:layout>
                <c:manualLayout>
                  <c:x val="7.370183574153114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63C-4BCA-9E12-4573FABDBC0A}"/>
                </c:ext>
              </c:extLst>
            </c:dLbl>
            <c:dLbl>
              <c:idx val="14"/>
              <c:layout>
                <c:manualLayout>
                  <c:x val="7.3701835741531146E-3"/>
                  <c:y val="3.573168933800021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63C-4BCA-9E12-4573FABDBC0A}"/>
                </c:ext>
              </c:extLst>
            </c:dLbl>
            <c:dLbl>
              <c:idx val="15"/>
              <c:layout>
                <c:manualLayout>
                  <c:x val="-1.3511847129269662E-16"/>
                  <c:y val="-5.359753400700359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63C-4BCA-9E12-4573FABDBC0A}"/>
                </c:ext>
              </c:extLst>
            </c:dLbl>
            <c:dLbl>
              <c:idx val="16"/>
              <c:layout>
                <c:manualLayout>
                  <c:x val="3.6850917870765573E-3"/>
                  <c:y val="-7.1463378676003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63C-4BCA-9E12-4573FABDBC0A}"/>
                </c:ext>
              </c:extLst>
            </c:dLbl>
            <c:dLbl>
              <c:idx val="17"/>
              <c:layout>
                <c:manualLayout>
                  <c:x val="-1.1055275361229671E-2"/>
                  <c:y val="-8.9329223345003816E-3"/>
                </c:manualLayout>
              </c:layout>
              <c:numFmt formatCode="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663C-4BCA-9E12-4573FABDBC0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'Saldo Cartera Hipotecaria'!$A$51:$A$68</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strRef>
          </c:cat>
          <c:val>
            <c:numRef>
              <c:f>'Saldo Cartera Hipotecaria'!$K$51:$K$68</c:f>
              <c:numCache>
                <c:formatCode>0.00%</c:formatCode>
                <c:ptCount val="18"/>
                <c:pt idx="0">
                  <c:v>1.1922318293487533E-3</c:v>
                </c:pt>
                <c:pt idx="1">
                  <c:v>0.17710489000086829</c:v>
                </c:pt>
                <c:pt idx="2">
                  <c:v>9.5682600055306433E-2</c:v>
                </c:pt>
                <c:pt idx="3">
                  <c:v>0.28513329819007005</c:v>
                </c:pt>
                <c:pt idx="4">
                  <c:v>8.0756100312464815E-2</c:v>
                </c:pt>
                <c:pt idx="5">
                  <c:v>0.13983590150028544</c:v>
                </c:pt>
                <c:pt idx="6">
                  <c:v>3.8697111254553052E-2</c:v>
                </c:pt>
                <c:pt idx="7">
                  <c:v>9.2129828148068416E-2</c:v>
                </c:pt>
                <c:pt idx="8">
                  <c:v>2.1890568508652796E-2</c:v>
                </c:pt>
                <c:pt idx="9">
                  <c:v>9.7276024925773585E-2</c:v>
                </c:pt>
                <c:pt idx="10">
                  <c:v>0.10829422084079024</c:v>
                </c:pt>
                <c:pt idx="11">
                  <c:v>3.502304657093145E-2</c:v>
                </c:pt>
                <c:pt idx="12">
                  <c:v>0.25176832136146238</c:v>
                </c:pt>
                <c:pt idx="13">
                  <c:v>3.8009929848972647E-2</c:v>
                </c:pt>
                <c:pt idx="14">
                  <c:v>6.6625203584460405E-2</c:v>
                </c:pt>
                <c:pt idx="15">
                  <c:v>5.0507370534339249E-2</c:v>
                </c:pt>
                <c:pt idx="16">
                  <c:v>4.7085963699993502E-2</c:v>
                </c:pt>
                <c:pt idx="17">
                  <c:v>1.1256067799773259E-4</c:v>
                </c:pt>
              </c:numCache>
            </c:numRef>
          </c:val>
          <c:extLst>
            <c:ext xmlns:c16="http://schemas.microsoft.com/office/drawing/2014/chart" uri="{C3380CC4-5D6E-409C-BE32-E72D297353CC}">
              <c16:uniqueId val="{00000001-663C-4BCA-9E12-4573FABDBC0A}"/>
            </c:ext>
          </c:extLst>
        </c:ser>
        <c:dLbls>
          <c:dLblPos val="outEnd"/>
          <c:showLegendKey val="0"/>
          <c:showVal val="1"/>
          <c:showCatName val="0"/>
          <c:showSerName val="0"/>
          <c:showPercent val="0"/>
          <c:showBubbleSize val="0"/>
        </c:dLbls>
        <c:gapWidth val="150"/>
        <c:axId val="927907695"/>
        <c:axId val="927888015"/>
      </c:barChart>
      <c:catAx>
        <c:axId val="927907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DO"/>
          </a:p>
        </c:txPr>
        <c:crossAx val="927888015"/>
        <c:crosses val="autoZero"/>
        <c:auto val="1"/>
        <c:lblAlgn val="ctr"/>
        <c:lblOffset val="100"/>
        <c:noMultiLvlLbl val="0"/>
      </c:catAx>
      <c:valAx>
        <c:axId val="92788801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DO"/>
          </a:p>
        </c:txPr>
        <c:crossAx val="927907695"/>
        <c:crosses val="autoZero"/>
        <c:crossBetween val="between"/>
      </c:valAx>
      <c:spPr>
        <a:noFill/>
        <a:ln>
          <a:noFill/>
        </a:ln>
        <a:effectLst/>
      </c:spPr>
    </c:plotArea>
    <c:legend>
      <c:legendPos val="b"/>
      <c:layout>
        <c:manualLayout>
          <c:xMode val="edge"/>
          <c:yMode val="edge"/>
          <c:x val="0.83259400279466145"/>
          <c:y val="8.7344079920377279E-2"/>
          <c:w val="0.118568312563322"/>
          <c:h val="0.20734665339621297"/>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DO"/>
        </a:p>
      </c:txPr>
    </c:legend>
    <c:plotVisOnly val="1"/>
    <c:dispBlanksAs val="gap"/>
    <c:showDLblsOverMax val="0"/>
  </c:chart>
  <c:spPr>
    <a:noFill/>
    <a:ln>
      <a:noFill/>
    </a:ln>
    <a:effectLst/>
  </c:spPr>
  <c:txPr>
    <a:bodyPr/>
    <a:lstStyle/>
    <a:p>
      <a:pPr>
        <a:defRPr/>
      </a:pPr>
      <a:endParaRPr lang="es-DO"/>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a:t>Non-performing loan index. % of past-due portfolio &gt;30days/Total Portfolio Value</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s-DO"/>
        </a:p>
      </c:txPr>
    </c:title>
    <c:autoTitleDeleted val="0"/>
    <c:plotArea>
      <c:layout>
        <c:manualLayout>
          <c:layoutTarget val="inner"/>
          <c:xMode val="edge"/>
          <c:yMode val="edge"/>
          <c:x val="0.15801174801879297"/>
          <c:y val="8.1159605381745881E-2"/>
          <c:w val="0.80781712224729696"/>
          <c:h val="0.86757283907706861"/>
        </c:manualLayout>
      </c:layout>
      <c:barChart>
        <c:barDir val="bar"/>
        <c:grouping val="clustered"/>
        <c:varyColors val="0"/>
        <c:ser>
          <c:idx val="7"/>
          <c:order val="0"/>
          <c:tx>
            <c:strRef>
              <c:f>'Indice de cartera vencida'!$M$3</c:f>
              <c:strCache>
                <c:ptCount val="1"/>
                <c:pt idx="0">
                  <c:v>2023</c:v>
                </c:pt>
              </c:strCache>
            </c:strRef>
          </c:tx>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'Indice de cartera vencida'!$A$4:$A$20</c:f>
              <c:strCache>
                <c:ptCount val="17"/>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strCache>
            </c:strRef>
          </c:cat>
          <c:val>
            <c:numRef>
              <c:f>'Indice de cartera vencida'!$M$4:$M$20</c:f>
              <c:numCache>
                <c:formatCode>0.00%</c:formatCode>
                <c:ptCount val="17"/>
                <c:pt idx="0">
                  <c:v>1.2E-2</c:v>
                </c:pt>
                <c:pt idx="1">
                  <c:v>1.4704674296211522E-2</c:v>
                </c:pt>
                <c:pt idx="2">
                  <c:v>1.4E-2</c:v>
                </c:pt>
                <c:pt idx="3">
                  <c:v>3.0183678367137302E-2</c:v>
                </c:pt>
                <c:pt idx="4">
                  <c:v>3.0308000000000002E-2</c:v>
                </c:pt>
                <c:pt idx="5">
                  <c:v>2.609427279727234E-2</c:v>
                </c:pt>
                <c:pt idx="6">
                  <c:v>3.2919860187253659E-2</c:v>
                </c:pt>
                <c:pt idx="8">
                  <c:v>1.4988957591492954E-2</c:v>
                </c:pt>
                <c:pt idx="9" formatCode="0.000%">
                  <c:v>2.4E-2</c:v>
                </c:pt>
                <c:pt idx="10" formatCode="0.000%">
                  <c:v>2.6200000000000001E-2</c:v>
                </c:pt>
                <c:pt idx="11" formatCode="0.000%">
                  <c:v>2.3E-2</c:v>
                </c:pt>
                <c:pt idx="12" formatCode="0.000%">
                  <c:v>3.7900000000000003E-2</c:v>
                </c:pt>
                <c:pt idx="13">
                  <c:v>3.109503612167892E-2</c:v>
                </c:pt>
                <c:pt idx="14">
                  <c:v>2.7085476983208335E-2</c:v>
                </c:pt>
                <c:pt idx="15">
                  <c:v>4.9779003382650101E-3</c:v>
                </c:pt>
                <c:pt idx="16">
                  <c:v>1.0645221636265804E-2</c:v>
                </c:pt>
              </c:numCache>
            </c:numRef>
          </c:val>
          <c:extLst>
            <c:ext xmlns:c16="http://schemas.microsoft.com/office/drawing/2014/chart" uri="{C3380CC4-5D6E-409C-BE32-E72D297353CC}">
              <c16:uniqueId val="{00000000-2785-4C28-BA69-FA60CE120365}"/>
            </c:ext>
          </c:extLst>
        </c:ser>
        <c:ser>
          <c:idx val="0"/>
          <c:order val="1"/>
          <c:tx>
            <c:strRef>
              <c:f>'Indice de cartera vencida'!$B$3</c:f>
              <c:strCache>
                <c:ptCount val="1"/>
                <c:pt idx="0">
                  <c:v>2012</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'Indice de cartera vencida'!$A$4:$A$20</c:f>
              <c:strCache>
                <c:ptCount val="17"/>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strCache>
            </c:strRef>
          </c:cat>
          <c:val>
            <c:numRef>
              <c:f>'Indice de cartera vencida'!$B$4:$B$20</c:f>
            </c:numRef>
          </c:val>
          <c:extLst>
            <c:ext xmlns:c16="http://schemas.microsoft.com/office/drawing/2014/chart" uri="{C3380CC4-5D6E-409C-BE32-E72D297353CC}">
              <c16:uniqueId val="{00000001-2785-4C28-BA69-FA60CE120365}"/>
            </c:ext>
          </c:extLst>
        </c:ser>
        <c:ser>
          <c:idx val="6"/>
          <c:order val="2"/>
          <c:tx>
            <c:strRef>
              <c:f>'Indice de cartera vencida'!$J$3</c:f>
              <c:strCache>
                <c:ptCount val="1"/>
                <c:pt idx="0">
                  <c:v>2020</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'Indice de cartera vencida'!$A$4:$A$20</c:f>
              <c:strCache>
                <c:ptCount val="17"/>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strCache>
            </c:strRef>
          </c:cat>
          <c:val>
            <c:numRef>
              <c:f>'Indice de cartera vencida'!$J$4:$J$20</c:f>
              <c:numCache>
                <c:formatCode>0.00%</c:formatCode>
                <c:ptCount val="17"/>
                <c:pt idx="0">
                  <c:v>4.7072017211154896E-3</c:v>
                </c:pt>
                <c:pt idx="1">
                  <c:v>1.3655996779466799E-2</c:v>
                </c:pt>
                <c:pt idx="2">
                  <c:v>1.0999999999999999E-2</c:v>
                </c:pt>
                <c:pt idx="3">
                  <c:v>1.8446388047632E-2</c:v>
                </c:pt>
                <c:pt idx="4">
                  <c:v>3.2779000000000003E-2</c:v>
                </c:pt>
                <c:pt idx="5">
                  <c:v>3.2904366824436301E-2</c:v>
                </c:pt>
                <c:pt idx="6">
                  <c:v>3.4774418421062145E-2</c:v>
                </c:pt>
                <c:pt idx="7">
                  <c:v>2.4986953124940564E-2</c:v>
                </c:pt>
                <c:pt idx="8">
                  <c:v>2.7291192086624762E-2</c:v>
                </c:pt>
                <c:pt idx="9" formatCode="0.000%">
                  <c:v>4.2000000000000003E-2</c:v>
                </c:pt>
                <c:pt idx="10" formatCode="0.000%">
                  <c:v>3.3500000000000002E-2</c:v>
                </c:pt>
                <c:pt idx="11" formatCode="0.000%">
                  <c:v>5.1999999999999998E-2</c:v>
                </c:pt>
                <c:pt idx="12" formatCode="0.000%">
                  <c:v>2.7799999999999998E-2</c:v>
                </c:pt>
                <c:pt idx="13">
                  <c:v>2.6908282008960591E-2</c:v>
                </c:pt>
                <c:pt idx="14">
                  <c:v>3.5585071662323831E-2</c:v>
                </c:pt>
                <c:pt idx="15">
                  <c:v>1.3845380484236501E-2</c:v>
                </c:pt>
                <c:pt idx="16">
                  <c:v>1.338067070337641E-2</c:v>
                </c:pt>
              </c:numCache>
            </c:numRef>
          </c:val>
          <c:extLst>
            <c:ext xmlns:c16="http://schemas.microsoft.com/office/drawing/2014/chart" uri="{C3380CC4-5D6E-409C-BE32-E72D297353CC}">
              <c16:uniqueId val="{00000002-2785-4C28-BA69-FA60CE120365}"/>
            </c:ext>
          </c:extLst>
        </c:ser>
        <c:ser>
          <c:idx val="1"/>
          <c:order val="3"/>
          <c:tx>
            <c:strRef>
              <c:f>'Indice de cartera vencida'!$C$3</c:f>
              <c:strCache>
                <c:ptCount val="1"/>
                <c:pt idx="0">
                  <c:v>2013</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'Indice de cartera vencida'!$A$4:$A$20</c:f>
              <c:strCache>
                <c:ptCount val="17"/>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strCache>
            </c:strRef>
          </c:cat>
          <c:val>
            <c:numRef>
              <c:f>'Indice de cartera vencida'!$C$4:$C$20</c:f>
            </c:numRef>
          </c:val>
          <c:extLst>
            <c:ext xmlns:c16="http://schemas.microsoft.com/office/drawing/2014/chart" uri="{C3380CC4-5D6E-409C-BE32-E72D297353CC}">
              <c16:uniqueId val="{00000003-2785-4C28-BA69-FA60CE120365}"/>
            </c:ext>
          </c:extLst>
        </c:ser>
        <c:ser>
          <c:idx val="2"/>
          <c:order val="4"/>
          <c:tx>
            <c:strRef>
              <c:f>'Indice de cartera vencida'!$D$3</c:f>
              <c:strCache>
                <c:ptCount val="1"/>
                <c:pt idx="0">
                  <c:v>2014</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'Indice de cartera vencida'!$A$4:$A$20</c:f>
              <c:strCache>
                <c:ptCount val="17"/>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strCache>
            </c:strRef>
          </c:cat>
          <c:val>
            <c:numRef>
              <c:f>'Indice de cartera vencida'!$D$4:$D$20</c:f>
            </c:numRef>
          </c:val>
          <c:extLst>
            <c:ext xmlns:c16="http://schemas.microsoft.com/office/drawing/2014/chart" uri="{C3380CC4-5D6E-409C-BE32-E72D297353CC}">
              <c16:uniqueId val="{00000004-2785-4C28-BA69-FA60CE120365}"/>
            </c:ext>
          </c:extLst>
        </c:ser>
        <c:ser>
          <c:idx val="3"/>
          <c:order val="5"/>
          <c:tx>
            <c:strRef>
              <c:f>'Indice de cartera vencida'!$E$3</c:f>
              <c:strCache>
                <c:ptCount val="1"/>
                <c:pt idx="0">
                  <c:v>2015</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'Indice de cartera vencida'!$A$4:$A$20</c:f>
              <c:strCache>
                <c:ptCount val="17"/>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strCache>
            </c:strRef>
          </c:cat>
          <c:val>
            <c:numRef>
              <c:f>'Indice de cartera vencida'!$E$4:$E$20</c:f>
            </c:numRef>
          </c:val>
          <c:extLst>
            <c:ext xmlns:c16="http://schemas.microsoft.com/office/drawing/2014/chart" uri="{C3380CC4-5D6E-409C-BE32-E72D297353CC}">
              <c16:uniqueId val="{00000005-2785-4C28-BA69-FA60CE120365}"/>
            </c:ext>
          </c:extLst>
        </c:ser>
        <c:ser>
          <c:idx val="4"/>
          <c:order val="6"/>
          <c:tx>
            <c:strRef>
              <c:f>'Indice de cartera vencida'!$F$3</c:f>
              <c:strCache>
                <c:ptCount val="1"/>
                <c:pt idx="0">
                  <c:v>2016</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'Indice de cartera vencida'!$A$4:$A$20</c:f>
              <c:strCache>
                <c:ptCount val="17"/>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strCache>
            </c:strRef>
          </c:cat>
          <c:val>
            <c:numRef>
              <c:f>'Indice de cartera vencida'!$F$4:$F$20</c:f>
            </c:numRef>
          </c:val>
          <c:extLst>
            <c:ext xmlns:c16="http://schemas.microsoft.com/office/drawing/2014/chart" uri="{C3380CC4-5D6E-409C-BE32-E72D297353CC}">
              <c16:uniqueId val="{00000006-2785-4C28-BA69-FA60CE120365}"/>
            </c:ext>
          </c:extLst>
        </c:ser>
        <c:ser>
          <c:idx val="5"/>
          <c:order val="7"/>
          <c:tx>
            <c:strRef>
              <c:f>'Indice de cartera vencida'!$G$3</c:f>
              <c:strCache>
                <c:ptCount val="1"/>
                <c:pt idx="0">
                  <c:v>2017</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'Indice de cartera vencida'!$A$4:$A$20</c:f>
              <c:strCache>
                <c:ptCount val="17"/>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strCache>
            </c:strRef>
          </c:cat>
          <c:val>
            <c:numRef>
              <c:f>'Indice de cartera vencida'!$G$4:$G$20</c:f>
              <c:numCache>
                <c:formatCode>General</c:formatCode>
                <c:ptCount val="17"/>
                <c:pt idx="0" formatCode="0.00%">
                  <c:v>1.8637930884075401E-3</c:v>
                </c:pt>
                <c:pt idx="2" formatCode="0.00%">
                  <c:v>1.4E-2</c:v>
                </c:pt>
                <c:pt idx="3" formatCode="0.00%">
                  <c:v>3.0830192607556699E-2</c:v>
                </c:pt>
                <c:pt idx="4" formatCode="0.00%">
                  <c:v>2.9876E-2</c:v>
                </c:pt>
                <c:pt idx="5" formatCode="0.00%">
                  <c:v>2.5093260732221009E-2</c:v>
                </c:pt>
                <c:pt idx="6" formatCode="0.00%">
                  <c:v>3.0305685255605289E-2</c:v>
                </c:pt>
                <c:pt idx="8" formatCode="0.00%">
                  <c:v>3.5208828812758969E-2</c:v>
                </c:pt>
                <c:pt idx="9" formatCode="0.00%">
                  <c:v>4.4999999999999998E-2</c:v>
                </c:pt>
                <c:pt idx="10" formatCode="0.00%">
                  <c:v>2.76E-2</c:v>
                </c:pt>
                <c:pt idx="13" formatCode="0.00%">
                  <c:v>1.827590814092224E-2</c:v>
                </c:pt>
                <c:pt idx="14" formatCode="0.00%">
                  <c:v>2.7644385508314936E-2</c:v>
                </c:pt>
                <c:pt idx="15" formatCode="0.00%">
                  <c:v>1.5878527658936901E-2</c:v>
                </c:pt>
                <c:pt idx="16" formatCode="0.00%">
                  <c:v>1.351904358619652E-2</c:v>
                </c:pt>
              </c:numCache>
            </c:numRef>
          </c:val>
          <c:extLst>
            <c:ext xmlns:c16="http://schemas.microsoft.com/office/drawing/2014/chart" uri="{C3380CC4-5D6E-409C-BE32-E72D297353CC}">
              <c16:uniqueId val="{00000007-2785-4C28-BA69-FA60CE120365}"/>
            </c:ext>
          </c:extLst>
        </c:ser>
        <c:dLbls>
          <c:dLblPos val="outEnd"/>
          <c:showLegendKey val="0"/>
          <c:showVal val="1"/>
          <c:showCatName val="0"/>
          <c:showSerName val="0"/>
          <c:showPercent val="0"/>
          <c:showBubbleSize val="0"/>
        </c:dLbls>
        <c:gapWidth val="115"/>
        <c:overlap val="-20"/>
        <c:axId val="315317024"/>
        <c:axId val="315317504"/>
      </c:barChart>
      <c:catAx>
        <c:axId val="315317024"/>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DO"/>
          </a:p>
        </c:txPr>
        <c:crossAx val="315317504"/>
        <c:crosses val="autoZero"/>
        <c:auto val="1"/>
        <c:lblAlgn val="ctr"/>
        <c:lblOffset val="100"/>
        <c:noMultiLvlLbl val="0"/>
      </c:catAx>
      <c:valAx>
        <c:axId val="315317504"/>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DO"/>
          </a:p>
        </c:txPr>
        <c:crossAx val="315317024"/>
        <c:crosses val="autoZero"/>
        <c:crossBetween val="between"/>
      </c:valAx>
      <c:spPr>
        <a:noFill/>
        <a:ln>
          <a:noFill/>
        </a:ln>
        <a:effectLst/>
      </c:spPr>
    </c:plotArea>
    <c:legend>
      <c:legendPos val="b"/>
      <c:layout>
        <c:manualLayout>
          <c:xMode val="edge"/>
          <c:yMode val="edge"/>
          <c:x val="0.64420258067093039"/>
          <c:y val="9.9315763309878818E-2"/>
          <c:w val="0.22323209854948306"/>
          <c:h val="3.837626147298821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legend>
    <c:plotVisOnly val="1"/>
    <c:dispBlanksAs val="gap"/>
    <c:showDLblsOverMax val="0"/>
  </c:chart>
  <c:spPr>
    <a:noFill/>
    <a:ln>
      <a:noFill/>
    </a:ln>
    <a:effectLst/>
  </c:spPr>
  <c:txPr>
    <a:bodyPr/>
    <a:lstStyle/>
    <a:p>
      <a:pPr>
        <a:defRPr sz="1000"/>
      </a:pPr>
      <a:endParaRPr lang="es-DO"/>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US" sz="2000" dirty="0"/>
              <a:t>Interest rate on housing loans</a:t>
            </a:r>
          </a:p>
        </c:rich>
      </c:tx>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s-DO"/>
        </a:p>
      </c:txPr>
    </c:title>
    <c:autoTitleDeleted val="0"/>
    <c:plotArea>
      <c:layout>
        <c:manualLayout>
          <c:layoutTarget val="inner"/>
          <c:xMode val="edge"/>
          <c:yMode val="edge"/>
          <c:x val="0.21335481445405741"/>
          <c:y val="9.2043198072427251E-2"/>
          <c:w val="0.75053341572201582"/>
          <c:h val="0.81282467047705831"/>
        </c:manualLayout>
      </c:layout>
      <c:barChart>
        <c:barDir val="bar"/>
        <c:grouping val="clustered"/>
        <c:varyColors val="0"/>
        <c:ser>
          <c:idx val="6"/>
          <c:order val="0"/>
          <c:tx>
            <c:strRef>
              <c:f>'Tasas de interés'!$H$72</c:f>
              <c:strCache>
                <c:ptCount val="1"/>
                <c:pt idx="0">
                  <c:v>2023</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'Tasas de interés'!$A$73:$A$90</c:f>
              <c:strCache>
                <c:ptCount val="18"/>
                <c:pt idx="0">
                  <c:v> Argentina /1</c:v>
                </c:pt>
                <c:pt idx="1">
                  <c:v> Bolivia</c:v>
                </c:pt>
                <c:pt idx="2">
                  <c:v> Brasil</c:v>
                </c:pt>
                <c:pt idx="3">
                  <c:v> Chile</c:v>
                </c:pt>
                <c:pt idx="4">
                  <c:v> Colombia</c:v>
                </c:pt>
                <c:pt idx="5">
                  <c:v> Costa Rica</c:v>
                </c:pt>
                <c:pt idx="6">
                  <c:v> Ecuador</c:v>
                </c:pt>
                <c:pt idx="7">
                  <c:v> El Salvador</c:v>
                </c:pt>
                <c:pt idx="8">
                  <c:v> Guatemala /2</c:v>
                </c:pt>
                <c:pt idx="9">
                  <c:v> Honduras</c:v>
                </c:pt>
                <c:pt idx="10">
                  <c:v> México</c:v>
                </c:pt>
                <c:pt idx="11">
                  <c:v> Nicaragua /3</c:v>
                </c:pt>
                <c:pt idx="12">
                  <c:v> Panamá /4</c:v>
                </c:pt>
                <c:pt idx="13">
                  <c:v> Paraguay</c:v>
                </c:pt>
                <c:pt idx="14">
                  <c:v> Perú</c:v>
                </c:pt>
                <c:pt idx="15">
                  <c:v> República Dominicana</c:v>
                </c:pt>
                <c:pt idx="16">
                  <c:v> Uruguay /5</c:v>
                </c:pt>
                <c:pt idx="17">
                  <c:v> Venezuela /6</c:v>
                </c:pt>
              </c:strCache>
            </c:strRef>
          </c:cat>
          <c:val>
            <c:numRef>
              <c:f>'Tasas de interés'!$H$73:$H$90</c:f>
              <c:numCache>
                <c:formatCode>0.00%</c:formatCode>
                <c:ptCount val="18"/>
                <c:pt idx="0">
                  <c:v>6.2098945440096408E-3</c:v>
                </c:pt>
                <c:pt idx="1">
                  <c:v>0.14712</c:v>
                </c:pt>
                <c:pt idx="2">
                  <c:v>9.1999999999999998E-2</c:v>
                </c:pt>
                <c:pt idx="3">
                  <c:v>5.2723469639643632E-2</c:v>
                </c:pt>
                <c:pt idx="4">
                  <c:v>0.16132356771907799</c:v>
                </c:pt>
                <c:pt idx="5">
                  <c:v>8.4600000000000009E-2</c:v>
                </c:pt>
                <c:pt idx="6">
                  <c:v>9.9099999999999994E-2</c:v>
                </c:pt>
                <c:pt idx="7">
                  <c:v>8.9099999999999999E-2</c:v>
                </c:pt>
                <c:pt idx="8">
                  <c:v>8.4706478212990793E-2</c:v>
                </c:pt>
                <c:pt idx="9">
                  <c:v>8.6385119499999996E-2</c:v>
                </c:pt>
                <c:pt idx="10">
                  <c:v>0.13849999999999998</c:v>
                </c:pt>
                <c:pt idx="11">
                  <c:v>0.09</c:v>
                </c:pt>
                <c:pt idx="12">
                  <c:v>0.06</c:v>
                </c:pt>
                <c:pt idx="13">
                  <c:v>9.9613345019203353E-2</c:v>
                </c:pt>
                <c:pt idx="14">
                  <c:v>6.7598138828486601E-2</c:v>
                </c:pt>
                <c:pt idx="15">
                  <c:v>0.10797249466511699</c:v>
                </c:pt>
                <c:pt idx="16">
                  <c:v>5.4261054757738639E-2</c:v>
                </c:pt>
              </c:numCache>
            </c:numRef>
          </c:val>
          <c:extLst>
            <c:ext xmlns:c16="http://schemas.microsoft.com/office/drawing/2014/chart" uri="{C3380CC4-5D6E-409C-BE32-E72D297353CC}">
              <c16:uniqueId val="{00000000-3183-4D12-889F-B4FBA51A43C2}"/>
            </c:ext>
          </c:extLst>
        </c:ser>
        <c:ser>
          <c:idx val="5"/>
          <c:order val="1"/>
          <c:tx>
            <c:strRef>
              <c:f>'Tasas de interés'!$G$72</c:f>
              <c:strCache>
                <c:ptCount val="1"/>
                <c:pt idx="0">
                  <c:v>2020</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'Tasas de interés'!$A$73:$A$90</c:f>
              <c:strCache>
                <c:ptCount val="18"/>
                <c:pt idx="0">
                  <c:v> Argentina /1</c:v>
                </c:pt>
                <c:pt idx="1">
                  <c:v> Bolivia</c:v>
                </c:pt>
                <c:pt idx="2">
                  <c:v> Brasil</c:v>
                </c:pt>
                <c:pt idx="3">
                  <c:v> Chile</c:v>
                </c:pt>
                <c:pt idx="4">
                  <c:v> Colombia</c:v>
                </c:pt>
                <c:pt idx="5">
                  <c:v> Costa Rica</c:v>
                </c:pt>
                <c:pt idx="6">
                  <c:v> Ecuador</c:v>
                </c:pt>
                <c:pt idx="7">
                  <c:v> El Salvador</c:v>
                </c:pt>
                <c:pt idx="8">
                  <c:v> Guatemala /2</c:v>
                </c:pt>
                <c:pt idx="9">
                  <c:v> Honduras</c:v>
                </c:pt>
                <c:pt idx="10">
                  <c:v> México</c:v>
                </c:pt>
                <c:pt idx="11">
                  <c:v> Nicaragua /3</c:v>
                </c:pt>
                <c:pt idx="12">
                  <c:v> Panamá /4</c:v>
                </c:pt>
                <c:pt idx="13">
                  <c:v> Paraguay</c:v>
                </c:pt>
                <c:pt idx="14">
                  <c:v> Perú</c:v>
                </c:pt>
                <c:pt idx="15">
                  <c:v> República Dominicana</c:v>
                </c:pt>
                <c:pt idx="16">
                  <c:v> Uruguay /5</c:v>
                </c:pt>
                <c:pt idx="17">
                  <c:v> Venezuela /6</c:v>
                </c:pt>
              </c:strCache>
            </c:strRef>
          </c:cat>
          <c:val>
            <c:numRef>
              <c:f>'Tasas de interés'!$G$73:$G$90</c:f>
              <c:numCache>
                <c:formatCode>0.00%</c:formatCode>
                <c:ptCount val="18"/>
                <c:pt idx="0">
                  <c:v>7.9946310229273565E-2</c:v>
                </c:pt>
                <c:pt idx="1">
                  <c:v>0.13050999999999999</c:v>
                </c:pt>
                <c:pt idx="2">
                  <c:v>7.0000000000000007E-2</c:v>
                </c:pt>
                <c:pt idx="3">
                  <c:v>2.4304953025315598E-2</c:v>
                </c:pt>
                <c:pt idx="4">
                  <c:v>0.1052905913240415</c:v>
                </c:pt>
                <c:pt idx="5">
                  <c:v>7.6499999999999999E-2</c:v>
                </c:pt>
                <c:pt idx="6">
                  <c:v>0.10150000000000001</c:v>
                </c:pt>
                <c:pt idx="7">
                  <c:v>0.1032</c:v>
                </c:pt>
                <c:pt idx="8">
                  <c:v>8.55060523421418E-2</c:v>
                </c:pt>
                <c:pt idx="9">
                  <c:v>9.2004379000000011E-2</c:v>
                </c:pt>
                <c:pt idx="10">
                  <c:v>0.12809999999999999</c:v>
                </c:pt>
                <c:pt idx="11">
                  <c:v>9.6000000000000002E-2</c:v>
                </c:pt>
                <c:pt idx="12">
                  <c:v>5.7500000000000002E-2</c:v>
                </c:pt>
                <c:pt idx="13">
                  <c:v>0.10380479598229261</c:v>
                </c:pt>
                <c:pt idx="14">
                  <c:v>7.0319806375163399E-2</c:v>
                </c:pt>
                <c:pt idx="15">
                  <c:v>0.10612170931831701</c:v>
                </c:pt>
                <c:pt idx="16">
                  <c:v>5.254350887892259E-2</c:v>
                </c:pt>
                <c:pt idx="17">
                  <c:v>8.77E-2</c:v>
                </c:pt>
              </c:numCache>
            </c:numRef>
          </c:val>
          <c:extLst>
            <c:ext xmlns:c16="http://schemas.microsoft.com/office/drawing/2014/chart" uri="{C3380CC4-5D6E-409C-BE32-E72D297353CC}">
              <c16:uniqueId val="{00000001-3183-4D12-889F-B4FBA51A43C2}"/>
            </c:ext>
          </c:extLst>
        </c:ser>
        <c:ser>
          <c:idx val="0"/>
          <c:order val="2"/>
          <c:tx>
            <c:strRef>
              <c:f>'Tasas de interés'!$B$72</c:f>
              <c:strCache>
                <c:ptCount val="1"/>
                <c:pt idx="0">
                  <c:v>2012</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'Tasas de interés'!$A$73:$A$90</c:f>
              <c:strCache>
                <c:ptCount val="18"/>
                <c:pt idx="0">
                  <c:v> Argentina /1</c:v>
                </c:pt>
                <c:pt idx="1">
                  <c:v> Bolivia</c:v>
                </c:pt>
                <c:pt idx="2">
                  <c:v> Brasil</c:v>
                </c:pt>
                <c:pt idx="3">
                  <c:v> Chile</c:v>
                </c:pt>
                <c:pt idx="4">
                  <c:v> Colombia</c:v>
                </c:pt>
                <c:pt idx="5">
                  <c:v> Costa Rica</c:v>
                </c:pt>
                <c:pt idx="6">
                  <c:v> Ecuador</c:v>
                </c:pt>
                <c:pt idx="7">
                  <c:v> El Salvador</c:v>
                </c:pt>
                <c:pt idx="8">
                  <c:v> Guatemala /2</c:v>
                </c:pt>
                <c:pt idx="9">
                  <c:v> Honduras</c:v>
                </c:pt>
                <c:pt idx="10">
                  <c:v> México</c:v>
                </c:pt>
                <c:pt idx="11">
                  <c:v> Nicaragua /3</c:v>
                </c:pt>
                <c:pt idx="12">
                  <c:v> Panamá /4</c:v>
                </c:pt>
                <c:pt idx="13">
                  <c:v> Paraguay</c:v>
                </c:pt>
                <c:pt idx="14">
                  <c:v> Perú</c:v>
                </c:pt>
                <c:pt idx="15">
                  <c:v> República Dominicana</c:v>
                </c:pt>
                <c:pt idx="16">
                  <c:v> Uruguay /5</c:v>
                </c:pt>
                <c:pt idx="17">
                  <c:v> Venezuela /6</c:v>
                </c:pt>
              </c:strCache>
            </c:strRef>
          </c:cat>
          <c:val>
            <c:numRef>
              <c:f>'Tasas de interés'!$B$73:$B$90</c:f>
            </c:numRef>
          </c:val>
          <c:extLst>
            <c:ext xmlns:c16="http://schemas.microsoft.com/office/drawing/2014/chart" uri="{C3380CC4-5D6E-409C-BE32-E72D297353CC}">
              <c16:uniqueId val="{00000002-3183-4D12-889F-B4FBA51A43C2}"/>
            </c:ext>
          </c:extLst>
        </c:ser>
        <c:ser>
          <c:idx val="4"/>
          <c:order val="3"/>
          <c:tx>
            <c:strRef>
              <c:f>'Tasas de interés'!$F$72</c:f>
              <c:strCache>
                <c:ptCount val="1"/>
                <c:pt idx="0">
                  <c:v>2016</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'Tasas de interés'!$A$73:$A$90</c:f>
              <c:strCache>
                <c:ptCount val="18"/>
                <c:pt idx="0">
                  <c:v> Argentina /1</c:v>
                </c:pt>
                <c:pt idx="1">
                  <c:v> Bolivia</c:v>
                </c:pt>
                <c:pt idx="2">
                  <c:v> Brasil</c:v>
                </c:pt>
                <c:pt idx="3">
                  <c:v> Chile</c:v>
                </c:pt>
                <c:pt idx="4">
                  <c:v> Colombia</c:v>
                </c:pt>
                <c:pt idx="5">
                  <c:v> Costa Rica</c:v>
                </c:pt>
                <c:pt idx="6">
                  <c:v> Ecuador</c:v>
                </c:pt>
                <c:pt idx="7">
                  <c:v> El Salvador</c:v>
                </c:pt>
                <c:pt idx="8">
                  <c:v> Guatemala /2</c:v>
                </c:pt>
                <c:pt idx="9">
                  <c:v> Honduras</c:v>
                </c:pt>
                <c:pt idx="10">
                  <c:v> México</c:v>
                </c:pt>
                <c:pt idx="11">
                  <c:v> Nicaragua /3</c:v>
                </c:pt>
                <c:pt idx="12">
                  <c:v> Panamá /4</c:v>
                </c:pt>
                <c:pt idx="13">
                  <c:v> Paraguay</c:v>
                </c:pt>
                <c:pt idx="14">
                  <c:v> Perú</c:v>
                </c:pt>
                <c:pt idx="15">
                  <c:v> República Dominicana</c:v>
                </c:pt>
                <c:pt idx="16">
                  <c:v> Uruguay /5</c:v>
                </c:pt>
                <c:pt idx="17">
                  <c:v> Venezuela /6</c:v>
                </c:pt>
              </c:strCache>
            </c:strRef>
          </c:cat>
          <c:val>
            <c:numRef>
              <c:f>'Tasas de interés'!$F$73:$F$90</c:f>
              <c:numCache>
                <c:formatCode>0.00%</c:formatCode>
                <c:ptCount val="18"/>
                <c:pt idx="0">
                  <c:v>4.8735191815981432E-2</c:v>
                </c:pt>
                <c:pt idx="1">
                  <c:v>0.12756999999999999</c:v>
                </c:pt>
                <c:pt idx="2">
                  <c:v>0.109</c:v>
                </c:pt>
                <c:pt idx="3">
                  <c:v>3.64281269468461E-2</c:v>
                </c:pt>
                <c:pt idx="4">
                  <c:v>0.12200037945203013</c:v>
                </c:pt>
                <c:pt idx="5">
                  <c:v>9.5399999999999985E-2</c:v>
                </c:pt>
                <c:pt idx="6">
                  <c:v>0.1086</c:v>
                </c:pt>
                <c:pt idx="7">
                  <c:v>9.9000000000000005E-2</c:v>
                </c:pt>
                <c:pt idx="8">
                  <c:v>8.929765420093734E-2</c:v>
                </c:pt>
                <c:pt idx="9">
                  <c:v>9.8056415500000008E-2</c:v>
                </c:pt>
                <c:pt idx="10">
                  <c:v>0.1288</c:v>
                </c:pt>
                <c:pt idx="12">
                  <c:v>5.2499999999999998E-2</c:v>
                </c:pt>
                <c:pt idx="13">
                  <c:v>0.11449007393611624</c:v>
                </c:pt>
                <c:pt idx="14">
                  <c:v>8.3746529484195253E-2</c:v>
                </c:pt>
                <c:pt idx="15">
                  <c:v>0.113258149991095</c:v>
                </c:pt>
                <c:pt idx="16">
                  <c:v>6.1427751229996802E-2</c:v>
                </c:pt>
                <c:pt idx="17">
                  <c:v>0.1038</c:v>
                </c:pt>
              </c:numCache>
            </c:numRef>
          </c:val>
          <c:extLst>
            <c:ext xmlns:c16="http://schemas.microsoft.com/office/drawing/2014/chart" uri="{C3380CC4-5D6E-409C-BE32-E72D297353CC}">
              <c16:uniqueId val="{00000003-3183-4D12-889F-B4FBA51A43C2}"/>
            </c:ext>
          </c:extLst>
        </c:ser>
        <c:ser>
          <c:idx val="1"/>
          <c:order val="4"/>
          <c:tx>
            <c:strRef>
              <c:f>'Tasas de interés'!$C$72</c:f>
              <c:strCache>
                <c:ptCount val="1"/>
                <c:pt idx="0">
                  <c:v>2013</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'Tasas de interés'!$A$73:$A$90</c:f>
              <c:strCache>
                <c:ptCount val="18"/>
                <c:pt idx="0">
                  <c:v> Argentina /1</c:v>
                </c:pt>
                <c:pt idx="1">
                  <c:v> Bolivia</c:v>
                </c:pt>
                <c:pt idx="2">
                  <c:v> Brasil</c:v>
                </c:pt>
                <c:pt idx="3">
                  <c:v> Chile</c:v>
                </c:pt>
                <c:pt idx="4">
                  <c:v> Colombia</c:v>
                </c:pt>
                <c:pt idx="5">
                  <c:v> Costa Rica</c:v>
                </c:pt>
                <c:pt idx="6">
                  <c:v> Ecuador</c:v>
                </c:pt>
                <c:pt idx="7">
                  <c:v> El Salvador</c:v>
                </c:pt>
                <c:pt idx="8">
                  <c:v> Guatemala /2</c:v>
                </c:pt>
                <c:pt idx="9">
                  <c:v> Honduras</c:v>
                </c:pt>
                <c:pt idx="10">
                  <c:v> México</c:v>
                </c:pt>
                <c:pt idx="11">
                  <c:v> Nicaragua /3</c:v>
                </c:pt>
                <c:pt idx="12">
                  <c:v> Panamá /4</c:v>
                </c:pt>
                <c:pt idx="13">
                  <c:v> Paraguay</c:v>
                </c:pt>
                <c:pt idx="14">
                  <c:v> Perú</c:v>
                </c:pt>
                <c:pt idx="15">
                  <c:v> República Dominicana</c:v>
                </c:pt>
                <c:pt idx="16">
                  <c:v> Uruguay /5</c:v>
                </c:pt>
                <c:pt idx="17">
                  <c:v> Venezuela /6</c:v>
                </c:pt>
              </c:strCache>
            </c:strRef>
          </c:cat>
          <c:val>
            <c:numRef>
              <c:f>'Tasas de interés'!$C$73:$C$90</c:f>
            </c:numRef>
          </c:val>
          <c:extLst>
            <c:ext xmlns:c16="http://schemas.microsoft.com/office/drawing/2014/chart" uri="{C3380CC4-5D6E-409C-BE32-E72D297353CC}">
              <c16:uniqueId val="{00000004-3183-4D12-889F-B4FBA51A43C2}"/>
            </c:ext>
          </c:extLst>
        </c:ser>
        <c:ser>
          <c:idx val="2"/>
          <c:order val="5"/>
          <c:tx>
            <c:strRef>
              <c:f>'Tasas de interés'!$D$72</c:f>
              <c:strCache>
                <c:ptCount val="1"/>
                <c:pt idx="0">
                  <c:v>2014</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'Tasas de interés'!$A$73:$A$90</c:f>
              <c:strCache>
                <c:ptCount val="18"/>
                <c:pt idx="0">
                  <c:v> Argentina /1</c:v>
                </c:pt>
                <c:pt idx="1">
                  <c:v> Bolivia</c:v>
                </c:pt>
                <c:pt idx="2">
                  <c:v> Brasil</c:v>
                </c:pt>
                <c:pt idx="3">
                  <c:v> Chile</c:v>
                </c:pt>
                <c:pt idx="4">
                  <c:v> Colombia</c:v>
                </c:pt>
                <c:pt idx="5">
                  <c:v> Costa Rica</c:v>
                </c:pt>
                <c:pt idx="6">
                  <c:v> Ecuador</c:v>
                </c:pt>
                <c:pt idx="7">
                  <c:v> El Salvador</c:v>
                </c:pt>
                <c:pt idx="8">
                  <c:v> Guatemala /2</c:v>
                </c:pt>
                <c:pt idx="9">
                  <c:v> Honduras</c:v>
                </c:pt>
                <c:pt idx="10">
                  <c:v> México</c:v>
                </c:pt>
                <c:pt idx="11">
                  <c:v> Nicaragua /3</c:v>
                </c:pt>
                <c:pt idx="12">
                  <c:v> Panamá /4</c:v>
                </c:pt>
                <c:pt idx="13">
                  <c:v> Paraguay</c:v>
                </c:pt>
                <c:pt idx="14">
                  <c:v> Perú</c:v>
                </c:pt>
                <c:pt idx="15">
                  <c:v> República Dominicana</c:v>
                </c:pt>
                <c:pt idx="16">
                  <c:v> Uruguay /5</c:v>
                </c:pt>
                <c:pt idx="17">
                  <c:v> Venezuela /6</c:v>
                </c:pt>
              </c:strCache>
            </c:strRef>
          </c:cat>
          <c:val>
            <c:numRef>
              <c:f>'Tasas de interés'!$D$73:$D$90</c:f>
            </c:numRef>
          </c:val>
          <c:extLst>
            <c:ext xmlns:c16="http://schemas.microsoft.com/office/drawing/2014/chart" uri="{C3380CC4-5D6E-409C-BE32-E72D297353CC}">
              <c16:uniqueId val="{00000005-3183-4D12-889F-B4FBA51A43C2}"/>
            </c:ext>
          </c:extLst>
        </c:ser>
        <c:ser>
          <c:idx val="3"/>
          <c:order val="6"/>
          <c:tx>
            <c:strRef>
              <c:f>'Tasas de interés'!$E$72</c:f>
              <c:strCache>
                <c:ptCount val="1"/>
                <c:pt idx="0">
                  <c:v>2015</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'Tasas de interés'!$A$73:$A$90</c:f>
              <c:strCache>
                <c:ptCount val="18"/>
                <c:pt idx="0">
                  <c:v> Argentina /1</c:v>
                </c:pt>
                <c:pt idx="1">
                  <c:v> Bolivia</c:v>
                </c:pt>
                <c:pt idx="2">
                  <c:v> Brasil</c:v>
                </c:pt>
                <c:pt idx="3">
                  <c:v> Chile</c:v>
                </c:pt>
                <c:pt idx="4">
                  <c:v> Colombia</c:v>
                </c:pt>
                <c:pt idx="5">
                  <c:v> Costa Rica</c:v>
                </c:pt>
                <c:pt idx="6">
                  <c:v> Ecuador</c:v>
                </c:pt>
                <c:pt idx="7">
                  <c:v> El Salvador</c:v>
                </c:pt>
                <c:pt idx="8">
                  <c:v> Guatemala /2</c:v>
                </c:pt>
                <c:pt idx="9">
                  <c:v> Honduras</c:v>
                </c:pt>
                <c:pt idx="10">
                  <c:v> México</c:v>
                </c:pt>
                <c:pt idx="11">
                  <c:v> Nicaragua /3</c:v>
                </c:pt>
                <c:pt idx="12">
                  <c:v> Panamá /4</c:v>
                </c:pt>
                <c:pt idx="13">
                  <c:v> Paraguay</c:v>
                </c:pt>
                <c:pt idx="14">
                  <c:v> Perú</c:v>
                </c:pt>
                <c:pt idx="15">
                  <c:v> República Dominicana</c:v>
                </c:pt>
                <c:pt idx="16">
                  <c:v> Uruguay /5</c:v>
                </c:pt>
                <c:pt idx="17">
                  <c:v> Venezuela /6</c:v>
                </c:pt>
              </c:strCache>
            </c:strRef>
          </c:cat>
          <c:val>
            <c:numRef>
              <c:f>'Tasas de interés'!$E$73:$E$90</c:f>
            </c:numRef>
          </c:val>
          <c:extLst>
            <c:ext xmlns:c16="http://schemas.microsoft.com/office/drawing/2014/chart" uri="{C3380CC4-5D6E-409C-BE32-E72D297353CC}">
              <c16:uniqueId val="{00000006-3183-4D12-889F-B4FBA51A43C2}"/>
            </c:ext>
          </c:extLst>
        </c:ser>
        <c:dLbls>
          <c:dLblPos val="outEnd"/>
          <c:showLegendKey val="0"/>
          <c:showVal val="1"/>
          <c:showCatName val="0"/>
          <c:showSerName val="0"/>
          <c:showPercent val="0"/>
          <c:showBubbleSize val="0"/>
        </c:dLbls>
        <c:gapWidth val="180"/>
        <c:overlap val="-70"/>
        <c:axId val="315166304"/>
        <c:axId val="315163424"/>
      </c:barChart>
      <c:catAx>
        <c:axId val="315166304"/>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DO"/>
          </a:p>
        </c:txPr>
        <c:crossAx val="315163424"/>
        <c:crosses val="autoZero"/>
        <c:auto val="1"/>
        <c:lblAlgn val="ctr"/>
        <c:lblOffset val="100"/>
        <c:noMultiLvlLbl val="0"/>
      </c:catAx>
      <c:valAx>
        <c:axId val="31516342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DO"/>
          </a:p>
        </c:txPr>
        <c:crossAx val="315166304"/>
        <c:crosses val="autoZero"/>
        <c:crossBetween val="between"/>
      </c:valAx>
      <c:spPr>
        <a:noFill/>
        <a:ln>
          <a:noFill/>
        </a:ln>
        <a:effectLst/>
      </c:spPr>
    </c:plotArea>
    <c:legend>
      <c:legendPos val="b"/>
      <c:layout>
        <c:manualLayout>
          <c:xMode val="edge"/>
          <c:yMode val="edge"/>
          <c:x val="0.84788918665541335"/>
          <c:y val="0.10915128740640391"/>
          <c:w val="9.4011068075207149E-2"/>
          <c:h val="0.1903967623148169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legend>
    <c:plotVisOnly val="1"/>
    <c:dispBlanksAs val="gap"/>
    <c:showDLblsOverMax val="0"/>
  </c:chart>
  <c:spPr>
    <a:noFill/>
    <a:ln>
      <a:noFill/>
    </a:ln>
    <a:effectLst/>
  </c:spPr>
  <c:txPr>
    <a:bodyPr/>
    <a:lstStyle/>
    <a:p>
      <a:pPr>
        <a:defRPr/>
      </a:pPr>
      <a:endParaRPr lang="es-D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r>
              <a:rPr lang="en-US" sz="2400" dirty="0">
                <a:solidFill>
                  <a:schemeClr val="tx1"/>
                </a:solidFill>
              </a:rPr>
              <a:t>Latin America and the Caribbean
GDP growth (% per year)</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s-DO"/>
        </a:p>
      </c:txPr>
    </c:title>
    <c:autoTitleDeleted val="0"/>
    <c:plotArea>
      <c:layout>
        <c:manualLayout>
          <c:layoutTarget val="inner"/>
          <c:xMode val="edge"/>
          <c:yMode val="edge"/>
          <c:x val="7.4233814523184602E-2"/>
          <c:y val="0.15774721415418494"/>
          <c:w val="0.89521062992125988"/>
          <c:h val="0.67574747992482487"/>
        </c:manualLayout>
      </c:layout>
      <c:barChart>
        <c:barDir val="col"/>
        <c:grouping val="clustered"/>
        <c:varyColors val="0"/>
        <c:ser>
          <c:idx val="0"/>
          <c:order val="0"/>
          <c:tx>
            <c:strRef>
              <c:f>'PIB (US$)'!$U$29</c:f>
              <c:strCache>
                <c:ptCount val="1"/>
                <c:pt idx="0">
                  <c:v>2019</c:v>
                </c:pt>
              </c:strCache>
            </c:strRef>
          </c:tx>
          <c:spPr>
            <a:solidFill>
              <a:schemeClr val="accent1"/>
            </a:solidFill>
            <a:ln>
              <a:noFill/>
            </a:ln>
            <a:effectLst/>
          </c:spPr>
          <c:invertIfNegative val="0"/>
          <c:cat>
            <c:strRef>
              <c:f>'PIB (US$)'!$A$30:$A$47</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extLst/>
            </c:strRef>
          </c:cat>
          <c:val>
            <c:numRef>
              <c:f>'PIB (US$)'!$U$30:$U$47</c:f>
              <c:numCache>
                <c:formatCode>General</c:formatCode>
                <c:ptCount val="18"/>
                <c:pt idx="0">
                  <c:v>-2.000861002857846</c:v>
                </c:pt>
                <c:pt idx="1">
                  <c:v>2.2167056396103106</c:v>
                </c:pt>
                <c:pt idx="2">
                  <c:v>1.2207778236084152</c:v>
                </c:pt>
                <c:pt idx="3">
                  <c:v>0.63436753382843847</c:v>
                </c:pt>
                <c:pt idx="4">
                  <c:v>3.1868553924553282</c:v>
                </c:pt>
                <c:pt idx="5">
                  <c:v>2.4175118170644936</c:v>
                </c:pt>
                <c:pt idx="6">
                  <c:v>0.1654035326466925</c:v>
                </c:pt>
                <c:pt idx="7">
                  <c:v>2.4374715906578359</c:v>
                </c:pt>
                <c:pt idx="8">
                  <c:v>4.0178979343828019</c:v>
                </c:pt>
                <c:pt idx="9">
                  <c:v>2.5596343459231434</c:v>
                </c:pt>
                <c:pt idx="10">
                  <c:v>-0.25133575492408511</c:v>
                </c:pt>
                <c:pt idx="11">
                  <c:v>-2.8964880776992601</c:v>
                </c:pt>
                <c:pt idx="12">
                  <c:v>3.2818749770670905</c:v>
                </c:pt>
                <c:pt idx="13">
                  <c:v>-0.40185510068000951</c:v>
                </c:pt>
                <c:pt idx="14">
                  <c:v>2.2406317687504895</c:v>
                </c:pt>
                <c:pt idx="15">
                  <c:v>5.0521680201625259</c:v>
                </c:pt>
                <c:pt idx="16">
                  <c:v>0.9285655432529154</c:v>
                </c:pt>
              </c:numCache>
              <c:extLst/>
            </c:numRef>
          </c:val>
          <c:extLst>
            <c:ext xmlns:c16="http://schemas.microsoft.com/office/drawing/2014/chart" uri="{C3380CC4-5D6E-409C-BE32-E72D297353CC}">
              <c16:uniqueId val="{00000000-C5B1-4171-8030-03C68AAEFA33}"/>
            </c:ext>
          </c:extLst>
        </c:ser>
        <c:ser>
          <c:idx val="1"/>
          <c:order val="1"/>
          <c:tx>
            <c:strRef>
              <c:f>'PIB (US$)'!$V$29</c:f>
              <c:strCache>
                <c:ptCount val="1"/>
                <c:pt idx="0">
                  <c:v>2020</c:v>
                </c:pt>
              </c:strCache>
            </c:strRef>
          </c:tx>
          <c:spPr>
            <a:solidFill>
              <a:schemeClr val="accent2"/>
            </a:solidFill>
            <a:ln>
              <a:noFill/>
            </a:ln>
            <a:effectLst/>
          </c:spPr>
          <c:invertIfNegative val="0"/>
          <c:cat>
            <c:strRef>
              <c:f>'PIB (US$)'!$A$30:$A$47</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extLst/>
            </c:strRef>
          </c:cat>
          <c:val>
            <c:numRef>
              <c:f>'PIB (US$)'!$V$30:$V$47</c:f>
              <c:numCache>
                <c:formatCode>General</c:formatCode>
                <c:ptCount val="18"/>
                <c:pt idx="0">
                  <c:v>-9.9004848136464005</c:v>
                </c:pt>
                <c:pt idx="1">
                  <c:v>-8.7378843576993006</c:v>
                </c:pt>
                <c:pt idx="2">
                  <c:v>-3.2767587964736009</c:v>
                </c:pt>
                <c:pt idx="3">
                  <c:v>-6.143474792240923</c:v>
                </c:pt>
                <c:pt idx="4">
                  <c:v>-7.1859141376085915</c:v>
                </c:pt>
                <c:pt idx="5">
                  <c:v>-4.2733543205419409</c:v>
                </c:pt>
                <c:pt idx="6">
                  <c:v>-9.2450963774342938</c:v>
                </c:pt>
                <c:pt idx="7">
                  <c:v>-7.8931013598670035</c:v>
                </c:pt>
                <c:pt idx="8">
                  <c:v>-1.7918576945847917</c:v>
                </c:pt>
                <c:pt idx="9">
                  <c:v>-8.9650822326729553</c:v>
                </c:pt>
                <c:pt idx="10">
                  <c:v>-8.6245557308013616</c:v>
                </c:pt>
                <c:pt idx="11">
                  <c:v>-1.7553803610381209</c:v>
                </c:pt>
                <c:pt idx="12">
                  <c:v>-17.668332721853304</c:v>
                </c:pt>
                <c:pt idx="13">
                  <c:v>-0.81978539097191572</c:v>
                </c:pt>
                <c:pt idx="14">
                  <c:v>-10.933306501038231</c:v>
                </c:pt>
                <c:pt idx="15">
                  <c:v>-6.7202393728340439</c:v>
                </c:pt>
                <c:pt idx="16">
                  <c:v>-7.3800988409241057</c:v>
                </c:pt>
              </c:numCache>
              <c:extLst/>
            </c:numRef>
          </c:val>
          <c:extLst>
            <c:ext xmlns:c16="http://schemas.microsoft.com/office/drawing/2014/chart" uri="{C3380CC4-5D6E-409C-BE32-E72D297353CC}">
              <c16:uniqueId val="{00000001-C5B1-4171-8030-03C68AAEFA33}"/>
            </c:ext>
          </c:extLst>
        </c:ser>
        <c:ser>
          <c:idx val="2"/>
          <c:order val="2"/>
          <c:tx>
            <c:strRef>
              <c:f>'PIB (US$)'!$W$29</c:f>
              <c:strCache>
                <c:ptCount val="1"/>
                <c:pt idx="0">
                  <c:v>2021</c:v>
                </c:pt>
              </c:strCache>
            </c:strRef>
          </c:tx>
          <c:spPr>
            <a:solidFill>
              <a:schemeClr val="accent3"/>
            </a:solidFill>
            <a:ln>
              <a:noFill/>
            </a:ln>
            <a:effectLst/>
          </c:spPr>
          <c:invertIfNegative val="0"/>
          <c:cat>
            <c:strRef>
              <c:f>'PIB (US$)'!$A$30:$A$47</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extLst/>
            </c:strRef>
          </c:cat>
          <c:val>
            <c:numRef>
              <c:f>'PIB (US$)'!$W$30:$W$47</c:f>
              <c:numCache>
                <c:formatCode>General</c:formatCode>
                <c:ptCount val="18"/>
                <c:pt idx="0">
                  <c:v>10.71800993370951</c:v>
                </c:pt>
                <c:pt idx="1">
                  <c:v>6.1113726971414621</c:v>
                </c:pt>
                <c:pt idx="2">
                  <c:v>4.7626043790860848</c:v>
                </c:pt>
                <c:pt idx="3">
                  <c:v>11.333957069191115</c:v>
                </c:pt>
                <c:pt idx="4">
                  <c:v>10.801198190487838</c:v>
                </c:pt>
                <c:pt idx="5">
                  <c:v>7.9357622471191007</c:v>
                </c:pt>
                <c:pt idx="6">
                  <c:v>9.818417748417005</c:v>
                </c:pt>
                <c:pt idx="7">
                  <c:v>11.904761701595675</c:v>
                </c:pt>
                <c:pt idx="8">
                  <c:v>8.002408036391202</c:v>
                </c:pt>
                <c:pt idx="9">
                  <c:v>12.565284377127895</c:v>
                </c:pt>
                <c:pt idx="10">
                  <c:v>5.7392083376831806</c:v>
                </c:pt>
                <c:pt idx="11">
                  <c:v>10.315448405275134</c:v>
                </c:pt>
                <c:pt idx="12">
                  <c:v>15.835765045401985</c:v>
                </c:pt>
                <c:pt idx="13">
                  <c:v>4.0167373178031198</c:v>
                </c:pt>
                <c:pt idx="14">
                  <c:v>13.355229509307918</c:v>
                </c:pt>
                <c:pt idx="15">
                  <c:v>12.271990234789598</c:v>
                </c:pt>
                <c:pt idx="16">
                  <c:v>5.5618927934327473</c:v>
                </c:pt>
              </c:numCache>
              <c:extLst/>
            </c:numRef>
          </c:val>
          <c:extLst>
            <c:ext xmlns:c16="http://schemas.microsoft.com/office/drawing/2014/chart" uri="{C3380CC4-5D6E-409C-BE32-E72D297353CC}">
              <c16:uniqueId val="{00000002-C5B1-4171-8030-03C68AAEFA33}"/>
            </c:ext>
          </c:extLst>
        </c:ser>
        <c:ser>
          <c:idx val="3"/>
          <c:order val="3"/>
          <c:tx>
            <c:strRef>
              <c:f>'PIB (US$)'!$X$29</c:f>
              <c:strCache>
                <c:ptCount val="1"/>
                <c:pt idx="0">
                  <c:v>2022</c:v>
                </c:pt>
              </c:strCache>
            </c:strRef>
          </c:tx>
          <c:spPr>
            <a:solidFill>
              <a:schemeClr val="accent4"/>
            </a:solidFill>
            <a:ln>
              <a:noFill/>
            </a:ln>
            <a:effectLst/>
          </c:spPr>
          <c:invertIfNegative val="0"/>
          <c:cat>
            <c:strRef>
              <c:f>'PIB (US$)'!$A$30:$A$47</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extLst/>
            </c:strRef>
          </c:cat>
          <c:val>
            <c:numRef>
              <c:f>'PIB (US$)'!$X$30:$X$47</c:f>
              <c:numCache>
                <c:formatCode>General</c:formatCode>
                <c:ptCount val="18"/>
                <c:pt idx="0">
                  <c:v>4.9563699600823554</c:v>
                </c:pt>
                <c:pt idx="1">
                  <c:v>3.6056804263363489</c:v>
                </c:pt>
                <c:pt idx="2">
                  <c:v>3.0166943539301485</c:v>
                </c:pt>
                <c:pt idx="3">
                  <c:v>2.0587400809533278</c:v>
                </c:pt>
                <c:pt idx="4">
                  <c:v>7.2888838865514032</c:v>
                </c:pt>
                <c:pt idx="5">
                  <c:v>4.5514917795839835</c:v>
                </c:pt>
                <c:pt idx="6">
                  <c:v>6.1861390725874088</c:v>
                </c:pt>
                <c:pt idx="7">
                  <c:v>2.7995521694386838</c:v>
                </c:pt>
                <c:pt idx="8">
                  <c:v>4.1180041692338847</c:v>
                </c:pt>
                <c:pt idx="9">
                  <c:v>4.1435619401376727</c:v>
                </c:pt>
                <c:pt idx="10">
                  <c:v>3.9489999990383922</c:v>
                </c:pt>
                <c:pt idx="11">
                  <c:v>3.7522847573666809</c:v>
                </c:pt>
                <c:pt idx="12">
                  <c:v>10.809366118178559</c:v>
                </c:pt>
                <c:pt idx="13">
                  <c:v>0.17603836613288593</c:v>
                </c:pt>
                <c:pt idx="14">
                  <c:v>2.7255002156336303</c:v>
                </c:pt>
                <c:pt idx="15">
                  <c:v>4.8583240358245092</c:v>
                </c:pt>
                <c:pt idx="16">
                  <c:v>4.7072576146523204</c:v>
                </c:pt>
              </c:numCache>
              <c:extLst/>
            </c:numRef>
          </c:val>
          <c:extLst>
            <c:ext xmlns:c16="http://schemas.microsoft.com/office/drawing/2014/chart" uri="{C3380CC4-5D6E-409C-BE32-E72D297353CC}">
              <c16:uniqueId val="{00000003-C5B1-4171-8030-03C68AAEFA33}"/>
            </c:ext>
          </c:extLst>
        </c:ser>
        <c:ser>
          <c:idx val="4"/>
          <c:order val="4"/>
          <c:tx>
            <c:strRef>
              <c:f>'PIB (US$)'!$Y$29</c:f>
              <c:strCache>
                <c:ptCount val="1"/>
                <c:pt idx="0">
                  <c:v>2023</c:v>
                </c:pt>
              </c:strCache>
            </c:strRef>
          </c:tx>
          <c:spPr>
            <a:solidFill>
              <a:schemeClr val="accent5"/>
            </a:solidFill>
            <a:ln>
              <a:noFill/>
            </a:ln>
            <a:effectLst/>
          </c:spPr>
          <c:invertIfNegative val="0"/>
          <c:cat>
            <c:strRef>
              <c:f>'PIB (US$)'!$A$30:$A$47</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extLst/>
            </c:strRef>
          </c:cat>
          <c:val>
            <c:numRef>
              <c:f>'PIB (US$)'!$Y$30:$Y$47</c:f>
              <c:numCache>
                <c:formatCode>General</c:formatCode>
                <c:ptCount val="18"/>
                <c:pt idx="0">
                  <c:v>-1.5505015362025603</c:v>
                </c:pt>
                <c:pt idx="1">
                  <c:v>2.4434719183077647</c:v>
                </c:pt>
                <c:pt idx="2">
                  <c:v>2.9084804866777745</c:v>
                </c:pt>
                <c:pt idx="3">
                  <c:v>0.21878066690155151</c:v>
                </c:pt>
                <c:pt idx="4">
                  <c:v>0.61218132207984866</c:v>
                </c:pt>
                <c:pt idx="5">
                  <c:v>5.111921832245983</c:v>
                </c:pt>
                <c:pt idx="6">
                  <c:v>2.3552179074219737</c:v>
                </c:pt>
                <c:pt idx="7">
                  <c:v>3.5109770660898221</c:v>
                </c:pt>
                <c:pt idx="8">
                  <c:v>3.4844847274090256</c:v>
                </c:pt>
                <c:pt idx="9">
                  <c:v>3.5826036263265593</c:v>
                </c:pt>
                <c:pt idx="10">
                  <c:v>3.2287367555916262</c:v>
                </c:pt>
                <c:pt idx="11">
                  <c:v>4.5697323333384219</c:v>
                </c:pt>
                <c:pt idx="12">
                  <c:v>7.3167774165494137</c:v>
                </c:pt>
                <c:pt idx="13">
                  <c:v>4.7141240794546775</c:v>
                </c:pt>
                <c:pt idx="14">
                  <c:v>-0.5501823063204796</c:v>
                </c:pt>
                <c:pt idx="15">
                  <c:v>2.3606156872329365</c:v>
                </c:pt>
                <c:pt idx="16">
                  <c:v>0.36747517561749987</c:v>
                </c:pt>
              </c:numCache>
              <c:extLst/>
            </c:numRef>
          </c:val>
          <c:extLst>
            <c:ext xmlns:c16="http://schemas.microsoft.com/office/drawing/2014/chart" uri="{C3380CC4-5D6E-409C-BE32-E72D297353CC}">
              <c16:uniqueId val="{00000004-C5B1-4171-8030-03C68AAEFA33}"/>
            </c:ext>
          </c:extLst>
        </c:ser>
        <c:dLbls>
          <c:showLegendKey val="0"/>
          <c:showVal val="0"/>
          <c:showCatName val="0"/>
          <c:showSerName val="0"/>
          <c:showPercent val="0"/>
          <c:showBubbleSize val="0"/>
        </c:dLbls>
        <c:gapWidth val="150"/>
        <c:axId val="1954807023"/>
        <c:axId val="1954807503"/>
      </c:barChart>
      <c:catAx>
        <c:axId val="1954807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crossAx val="1954807503"/>
        <c:crosses val="autoZero"/>
        <c:auto val="1"/>
        <c:lblAlgn val="ctr"/>
        <c:lblOffset val="100"/>
        <c:noMultiLvlLbl val="0"/>
      </c:catAx>
      <c:valAx>
        <c:axId val="19548075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crossAx val="1954807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s-D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Latin America and the Caribbean
GDP per capita in US$</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s-DO"/>
        </a:p>
      </c:txPr>
    </c:title>
    <c:autoTitleDeleted val="0"/>
    <c:plotArea>
      <c:layout>
        <c:manualLayout>
          <c:layoutTarget val="inner"/>
          <c:xMode val="edge"/>
          <c:yMode val="edge"/>
          <c:x val="0.17215069991251095"/>
          <c:y val="0.15416937058797195"/>
          <c:w val="0.7644831427547768"/>
          <c:h val="0.79560223952055731"/>
        </c:manualLayout>
      </c:layout>
      <c:barChart>
        <c:barDir val="bar"/>
        <c:grouping val="clustered"/>
        <c:varyColors val="0"/>
        <c:ser>
          <c:idx val="1"/>
          <c:order val="0"/>
          <c:tx>
            <c:strRef>
              <c:f>'PIB per cápita (US$)'!$Y$3</c:f>
              <c:strCache>
                <c:ptCount val="1"/>
                <c:pt idx="0">
                  <c:v>2023</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'PIB per cápita (US$)'!$A$4:$A$21</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strRef>
          </c:cat>
          <c:val>
            <c:numRef>
              <c:f>'PIB per cápita (US$)'!$Y$4:$Y$21</c:f>
              <c:numCache>
                <c:formatCode>#,##0.00</c:formatCode>
                <c:ptCount val="18"/>
                <c:pt idx="0">
                  <c:v>13730.514709024681</c:v>
                </c:pt>
                <c:pt idx="1">
                  <c:v>3700.9783377286931</c:v>
                </c:pt>
                <c:pt idx="2">
                  <c:v>10043.623922156732</c:v>
                </c:pt>
                <c:pt idx="3">
                  <c:v>17093.241971392123</c:v>
                </c:pt>
                <c:pt idx="4">
                  <c:v>6979.7251347037673</c:v>
                </c:pt>
                <c:pt idx="5">
                  <c:v>16595.370383718546</c:v>
                </c:pt>
                <c:pt idx="6">
                  <c:v>6533.3515040061602</c:v>
                </c:pt>
                <c:pt idx="7">
                  <c:v>5344.2143943787087</c:v>
                </c:pt>
                <c:pt idx="8">
                  <c:v>5797.5215959452626</c:v>
                </c:pt>
                <c:pt idx="9">
                  <c:v>3247.2310546268341</c:v>
                </c:pt>
                <c:pt idx="10">
                  <c:v>13926.113619091442</c:v>
                </c:pt>
                <c:pt idx="11">
                  <c:v>2530.291072036237</c:v>
                </c:pt>
                <c:pt idx="12">
                  <c:v>18661.767329060513</c:v>
                </c:pt>
                <c:pt idx="13">
                  <c:v>6260.4551909966603</c:v>
                </c:pt>
                <c:pt idx="14">
                  <c:v>7789.8709751403576</c:v>
                </c:pt>
                <c:pt idx="15">
                  <c:v>10716.013355890298</c:v>
                </c:pt>
                <c:pt idx="16">
                  <c:v>22564.53246206867</c:v>
                </c:pt>
                <c:pt idx="17">
                  <c:v>3659.2</c:v>
                </c:pt>
              </c:numCache>
            </c:numRef>
          </c:val>
          <c:extLst>
            <c:ext xmlns:c16="http://schemas.microsoft.com/office/drawing/2014/chart" uri="{C3380CC4-5D6E-409C-BE32-E72D297353CC}">
              <c16:uniqueId val="{00000000-3A3E-4EFC-9873-1C6E91DB9B90}"/>
            </c:ext>
          </c:extLst>
        </c:ser>
        <c:ser>
          <c:idx val="0"/>
          <c:order val="1"/>
          <c:tx>
            <c:strRef>
              <c:f>'PIB per cápita (US$)'!$X$3</c:f>
              <c:strCache>
                <c:ptCount val="1"/>
                <c:pt idx="0">
                  <c:v>2022</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'PIB per cápita (US$)'!$A$4:$A$21</c:f>
              <c:strCache>
                <c:ptCount val="18"/>
                <c:pt idx="0">
                  <c:v> Argentina</c:v>
                </c:pt>
                <c:pt idx="1">
                  <c:v> Bolivia</c:v>
                </c:pt>
                <c:pt idx="2">
                  <c:v> Brasil</c:v>
                </c:pt>
                <c:pt idx="3">
                  <c:v> Chile</c:v>
                </c:pt>
                <c:pt idx="4">
                  <c:v> Colombia</c:v>
                </c:pt>
                <c:pt idx="5">
                  <c:v> Costa Rica</c:v>
                </c:pt>
                <c:pt idx="6">
                  <c:v> Ecuador</c:v>
                </c:pt>
                <c:pt idx="7">
                  <c:v> El Salvador</c:v>
                </c:pt>
                <c:pt idx="8">
                  <c:v> Guatemala</c:v>
                </c:pt>
                <c:pt idx="9">
                  <c:v> Honduras</c:v>
                </c:pt>
                <c:pt idx="10">
                  <c:v> México</c:v>
                </c:pt>
                <c:pt idx="11">
                  <c:v> Nicaragua</c:v>
                </c:pt>
                <c:pt idx="12">
                  <c:v> Panamá</c:v>
                </c:pt>
                <c:pt idx="13">
                  <c:v> Paraguay</c:v>
                </c:pt>
                <c:pt idx="14">
                  <c:v> Perú</c:v>
                </c:pt>
                <c:pt idx="15">
                  <c:v> República Dominicana</c:v>
                </c:pt>
                <c:pt idx="16">
                  <c:v> Uruguay</c:v>
                </c:pt>
                <c:pt idx="17">
                  <c:v> Venezuela</c:v>
                </c:pt>
              </c:strCache>
            </c:strRef>
          </c:cat>
          <c:val>
            <c:numRef>
              <c:f>'PIB per cápita (US$)'!$X$4:$X$21</c:f>
              <c:numCache>
                <c:formatCode>#,##0.00</c:formatCode>
                <c:ptCount val="18"/>
                <c:pt idx="0">
                  <c:v>13650.604629452395</c:v>
                </c:pt>
                <c:pt idx="1">
                  <c:v>3600.1216350216273</c:v>
                </c:pt>
                <c:pt idx="2">
                  <c:v>9065.4973339540447</c:v>
                </c:pt>
                <c:pt idx="3">
                  <c:v>15411.173953911219</c:v>
                </c:pt>
                <c:pt idx="4">
                  <c:v>6657.0866967735474</c:v>
                </c:pt>
                <c:pt idx="5">
                  <c:v>13365.356399254557</c:v>
                </c:pt>
                <c:pt idx="6">
                  <c:v>6476.6445753013722</c:v>
                </c:pt>
                <c:pt idx="7">
                  <c:v>5048.4439725320026</c:v>
                </c:pt>
                <c:pt idx="8">
                  <c:v>5473.2085644458921</c:v>
                </c:pt>
                <c:pt idx="9">
                  <c:v>3012.217340863242</c:v>
                </c:pt>
                <c:pt idx="10">
                  <c:v>11476.678805776361</c:v>
                </c:pt>
                <c:pt idx="11">
                  <c:v>2252.3102057177598</c:v>
                </c:pt>
                <c:pt idx="12">
                  <c:v>17357.628629398481</c:v>
                </c:pt>
                <c:pt idx="13">
                  <c:v>6187.0660296398974</c:v>
                </c:pt>
                <c:pt idx="14">
                  <c:v>7239.1113113089841</c:v>
                </c:pt>
                <c:pt idx="15">
                  <c:v>10111.245711026144</c:v>
                </c:pt>
                <c:pt idx="16">
                  <c:v>20499.242224445181</c:v>
                </c:pt>
                <c:pt idx="17">
                  <c:v>3421.75</c:v>
                </c:pt>
              </c:numCache>
            </c:numRef>
          </c:val>
          <c:extLst>
            <c:ext xmlns:c16="http://schemas.microsoft.com/office/drawing/2014/chart" uri="{C3380CC4-5D6E-409C-BE32-E72D297353CC}">
              <c16:uniqueId val="{00000001-3A3E-4EFC-9873-1C6E91DB9B90}"/>
            </c:ext>
          </c:extLst>
        </c:ser>
        <c:dLbls>
          <c:dLblPos val="inEnd"/>
          <c:showLegendKey val="0"/>
          <c:showVal val="1"/>
          <c:showCatName val="0"/>
          <c:showSerName val="0"/>
          <c:showPercent val="0"/>
          <c:showBubbleSize val="0"/>
        </c:dLbls>
        <c:gapWidth val="115"/>
        <c:overlap val="-20"/>
        <c:axId val="1940771231"/>
        <c:axId val="1940747231"/>
      </c:barChart>
      <c:catAx>
        <c:axId val="1940771231"/>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crossAx val="1940747231"/>
        <c:crosses val="autoZero"/>
        <c:auto val="1"/>
        <c:lblAlgn val="ctr"/>
        <c:lblOffset val="100"/>
        <c:noMultiLvlLbl val="0"/>
      </c:catAx>
      <c:valAx>
        <c:axId val="194074723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DO"/>
          </a:p>
        </c:txPr>
        <c:crossAx val="1940771231"/>
        <c:crosses val="autoZero"/>
        <c:crossBetween val="between"/>
      </c:valAx>
      <c:spPr>
        <a:noFill/>
        <a:ln>
          <a:noFill/>
        </a:ln>
        <a:effectLst/>
      </c:spPr>
    </c:plotArea>
    <c:legend>
      <c:legendPos val="b"/>
      <c:layout>
        <c:manualLayout>
          <c:xMode val="edge"/>
          <c:yMode val="edge"/>
          <c:x val="2.6231893021218696E-2"/>
          <c:y val="0.45774934827891584"/>
          <c:w val="0.12315765767633845"/>
          <c:h val="0.2210328861022990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legend>
    <c:plotVisOnly val="1"/>
    <c:dispBlanksAs val="gap"/>
    <c:showDLblsOverMax val="0"/>
  </c:chart>
  <c:spPr>
    <a:noFill/>
    <a:ln>
      <a:noFill/>
    </a:ln>
    <a:effectLst/>
  </c:spPr>
  <c:txPr>
    <a:bodyPr/>
    <a:lstStyle/>
    <a:p>
      <a:pPr>
        <a:defRPr/>
      </a:pPr>
      <a:endParaRPr lang="es-D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ysClr val="windowText" lastClr="000000"/>
                </a:solidFill>
                <a:latin typeface="+mn-lt"/>
                <a:ea typeface="+mn-ea"/>
                <a:cs typeface="+mn-cs"/>
              </a:defRPr>
            </a:pPr>
            <a:r>
              <a:rPr lang="en-US" sz="2400" b="1" dirty="0">
                <a:solidFill>
                  <a:sysClr val="windowText" lastClr="000000"/>
                </a:solidFill>
              </a:rPr>
              <a:t>Latin America and the Caribbean
Inflation and Unemployment (%) 2023</a:t>
            </a:r>
          </a:p>
        </c:rich>
      </c:tx>
      <c:overlay val="0"/>
      <c:spPr>
        <a:noFill/>
        <a:ln>
          <a:noFill/>
        </a:ln>
        <a:effectLst/>
      </c:spPr>
      <c:txPr>
        <a:bodyPr rot="0" spcFirstLastPara="1" vertOverflow="ellipsis" vert="horz" wrap="square" anchor="ctr" anchorCtr="1"/>
        <a:lstStyle/>
        <a:p>
          <a:pPr>
            <a:defRPr sz="2400" b="1" i="0" u="none" strike="noStrike" kern="1200" spc="0" baseline="0">
              <a:solidFill>
                <a:sysClr val="windowText" lastClr="000000"/>
              </a:solidFill>
              <a:latin typeface="+mn-lt"/>
              <a:ea typeface="+mn-ea"/>
              <a:cs typeface="+mn-cs"/>
            </a:defRPr>
          </a:pPr>
          <a:endParaRPr lang="es-DO"/>
        </a:p>
      </c:txPr>
    </c:title>
    <c:autoTitleDeleted val="0"/>
    <c:plotArea>
      <c:layout>
        <c:manualLayout>
          <c:layoutTarget val="inner"/>
          <c:xMode val="edge"/>
          <c:yMode val="edge"/>
          <c:x val="5.3303857097333519E-2"/>
          <c:y val="0.18797062706981052"/>
          <c:w val="0.9292860711574682"/>
          <c:h val="0.39385458962067443"/>
        </c:manualLayout>
      </c:layout>
      <c:barChart>
        <c:barDir val="col"/>
        <c:grouping val="clustered"/>
        <c:varyColors val="0"/>
        <c:ser>
          <c:idx val="0"/>
          <c:order val="0"/>
          <c:tx>
            <c:strRef>
              <c:f>'Inf y Des'!$A$53</c:f>
              <c:strCache>
                <c:ptCount val="1"/>
                <c:pt idx="0">
                  <c:v> Argentina</c:v>
                </c:pt>
              </c:strCache>
            </c:strRef>
          </c:tx>
          <c:spPr>
            <a:solidFill>
              <a:schemeClr val="accent1"/>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B737-4CE9-93F7-7C1347E88CE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Des'!$Y$53:$Z$53</c:f>
              <c:numCache>
                <c:formatCode>0.0</c:formatCode>
                <c:ptCount val="2"/>
                <c:pt idx="0" formatCode="General">
                  <c:v>0</c:v>
                </c:pt>
                <c:pt idx="1">
                  <c:v>6.1779999999999999</c:v>
                </c:pt>
              </c:numCache>
            </c:numRef>
          </c:val>
          <c:extLst>
            <c:ext xmlns:c16="http://schemas.microsoft.com/office/drawing/2014/chart" uri="{C3380CC4-5D6E-409C-BE32-E72D297353CC}">
              <c16:uniqueId val="{00000000-366E-452D-A442-04D852CA9734}"/>
            </c:ext>
          </c:extLst>
        </c:ser>
        <c:ser>
          <c:idx val="1"/>
          <c:order val="1"/>
          <c:tx>
            <c:strRef>
              <c:f>'Inf y Des'!$A$54</c:f>
              <c:strCache>
                <c:ptCount val="1"/>
                <c:pt idx="0">
                  <c:v> Bolivia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Des'!$Y$54:$Z$54</c:f>
              <c:numCache>
                <c:formatCode>0.0</c:formatCode>
                <c:ptCount val="2"/>
                <c:pt idx="0">
                  <c:v>2.57688800489192</c:v>
                </c:pt>
                <c:pt idx="1">
                  <c:v>3.081</c:v>
                </c:pt>
              </c:numCache>
            </c:numRef>
          </c:val>
          <c:extLst>
            <c:ext xmlns:c16="http://schemas.microsoft.com/office/drawing/2014/chart" uri="{C3380CC4-5D6E-409C-BE32-E72D297353CC}">
              <c16:uniqueId val="{00000001-366E-452D-A442-04D852CA9734}"/>
            </c:ext>
          </c:extLst>
        </c:ser>
        <c:ser>
          <c:idx val="2"/>
          <c:order val="2"/>
          <c:tx>
            <c:strRef>
              <c:f>'Inf y Des'!$A$55</c:f>
              <c:strCache>
                <c:ptCount val="1"/>
                <c:pt idx="0">
                  <c:v> Brasil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Des'!$Y$55:$Z$55</c:f>
              <c:numCache>
                <c:formatCode>0.0</c:formatCode>
                <c:ptCount val="2"/>
                <c:pt idx="0">
                  <c:v>4.5935628228320402</c:v>
                </c:pt>
                <c:pt idx="1">
                  <c:v>7.95</c:v>
                </c:pt>
              </c:numCache>
            </c:numRef>
          </c:val>
          <c:extLst>
            <c:ext xmlns:c16="http://schemas.microsoft.com/office/drawing/2014/chart" uri="{C3380CC4-5D6E-409C-BE32-E72D297353CC}">
              <c16:uniqueId val="{00000002-366E-452D-A442-04D852CA9734}"/>
            </c:ext>
          </c:extLst>
        </c:ser>
        <c:ser>
          <c:idx val="3"/>
          <c:order val="3"/>
          <c:tx>
            <c:strRef>
              <c:f>'Inf y Des'!$A$56</c:f>
              <c:strCache>
                <c:ptCount val="1"/>
                <c:pt idx="0">
                  <c:v> Chile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Des'!$Y$56:$Z$56</c:f>
              <c:numCache>
                <c:formatCode>0.0</c:formatCode>
                <c:ptCount val="2"/>
                <c:pt idx="0">
                  <c:v>7.5816825140796897</c:v>
                </c:pt>
                <c:pt idx="1">
                  <c:v>9.0370000000000008</c:v>
                </c:pt>
              </c:numCache>
            </c:numRef>
          </c:val>
          <c:extLst>
            <c:ext xmlns:c16="http://schemas.microsoft.com/office/drawing/2014/chart" uri="{C3380CC4-5D6E-409C-BE32-E72D297353CC}">
              <c16:uniqueId val="{00000003-366E-452D-A442-04D852CA9734}"/>
            </c:ext>
          </c:extLst>
        </c:ser>
        <c:ser>
          <c:idx val="4"/>
          <c:order val="4"/>
          <c:tx>
            <c:strRef>
              <c:f>'Inf y Des'!$A$57</c:f>
              <c:strCache>
                <c:ptCount val="1"/>
                <c:pt idx="0">
                  <c:v> Colombia</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Des'!$Y$57:$Z$57</c:f>
              <c:numCache>
                <c:formatCode>0.0</c:formatCode>
                <c:ptCount val="2"/>
                <c:pt idx="0">
                  <c:v>11.735904494868899</c:v>
                </c:pt>
                <c:pt idx="1">
                  <c:v>9.5649999999999995</c:v>
                </c:pt>
              </c:numCache>
            </c:numRef>
          </c:val>
          <c:extLst>
            <c:ext xmlns:c16="http://schemas.microsoft.com/office/drawing/2014/chart" uri="{C3380CC4-5D6E-409C-BE32-E72D297353CC}">
              <c16:uniqueId val="{00000004-366E-452D-A442-04D852CA9734}"/>
            </c:ext>
          </c:extLst>
        </c:ser>
        <c:ser>
          <c:idx val="5"/>
          <c:order val="5"/>
          <c:tx>
            <c:strRef>
              <c:f>'Inf y Des'!$A$58</c:f>
              <c:strCache>
                <c:ptCount val="1"/>
                <c:pt idx="0">
                  <c:v> Costa Rica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Des'!$Y$58:$Z$58</c:f>
              <c:numCache>
                <c:formatCode>0.0</c:formatCode>
                <c:ptCount val="2"/>
                <c:pt idx="0">
                  <c:v>0.52519350869345505</c:v>
                </c:pt>
                <c:pt idx="1">
                  <c:v>8.3040000000000003</c:v>
                </c:pt>
              </c:numCache>
            </c:numRef>
          </c:val>
          <c:extLst>
            <c:ext xmlns:c16="http://schemas.microsoft.com/office/drawing/2014/chart" uri="{C3380CC4-5D6E-409C-BE32-E72D297353CC}">
              <c16:uniqueId val="{00000005-366E-452D-A442-04D852CA9734}"/>
            </c:ext>
          </c:extLst>
        </c:ser>
        <c:ser>
          <c:idx val="6"/>
          <c:order val="6"/>
          <c:tx>
            <c:strRef>
              <c:f>'Inf y Des'!$A$59</c:f>
              <c:strCache>
                <c:ptCount val="1"/>
                <c:pt idx="0">
                  <c:v> Ecuador</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Des'!$Y$59:$Z$59</c:f>
              <c:numCache>
                <c:formatCode>0.0</c:formatCode>
                <c:ptCount val="2"/>
                <c:pt idx="0">
                  <c:v>2.2156876423705798</c:v>
                </c:pt>
                <c:pt idx="1">
                  <c:v>3.367</c:v>
                </c:pt>
              </c:numCache>
            </c:numRef>
          </c:val>
          <c:extLst>
            <c:ext xmlns:c16="http://schemas.microsoft.com/office/drawing/2014/chart" uri="{C3380CC4-5D6E-409C-BE32-E72D297353CC}">
              <c16:uniqueId val="{00000006-366E-452D-A442-04D852CA9734}"/>
            </c:ext>
          </c:extLst>
        </c:ser>
        <c:ser>
          <c:idx val="7"/>
          <c:order val="7"/>
          <c:tx>
            <c:strRef>
              <c:f>'Inf y Des'!$A$60</c:f>
              <c:strCache>
                <c:ptCount val="1"/>
                <c:pt idx="0">
                  <c:v> El Salvador</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Des'!$Y$60:$Z$60</c:f>
              <c:numCache>
                <c:formatCode>0.0</c:formatCode>
                <c:ptCount val="2"/>
                <c:pt idx="0">
                  <c:v>4.0455469422247701</c:v>
                </c:pt>
                <c:pt idx="1">
                  <c:v>2.758</c:v>
                </c:pt>
              </c:numCache>
            </c:numRef>
          </c:val>
          <c:extLst>
            <c:ext xmlns:c16="http://schemas.microsoft.com/office/drawing/2014/chart" uri="{C3380CC4-5D6E-409C-BE32-E72D297353CC}">
              <c16:uniqueId val="{00000007-366E-452D-A442-04D852CA9734}"/>
            </c:ext>
          </c:extLst>
        </c:ser>
        <c:ser>
          <c:idx val="8"/>
          <c:order val="8"/>
          <c:tx>
            <c:strRef>
              <c:f>'Inf y Des'!$A$61</c:f>
              <c:strCache>
                <c:ptCount val="1"/>
                <c:pt idx="0">
                  <c:v> Guatemala</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Des'!$Y$61:$Z$61</c:f>
              <c:numCache>
                <c:formatCode>0.0</c:formatCode>
                <c:ptCount val="2"/>
                <c:pt idx="0">
                  <c:v>6.2065759227213197</c:v>
                </c:pt>
                <c:pt idx="1">
                  <c:v>2.7050000000000001</c:v>
                </c:pt>
              </c:numCache>
            </c:numRef>
          </c:val>
          <c:extLst>
            <c:ext xmlns:c16="http://schemas.microsoft.com/office/drawing/2014/chart" uri="{C3380CC4-5D6E-409C-BE32-E72D297353CC}">
              <c16:uniqueId val="{00000008-366E-452D-A442-04D852CA9734}"/>
            </c:ext>
          </c:extLst>
        </c:ser>
        <c:ser>
          <c:idx val="9"/>
          <c:order val="9"/>
          <c:tx>
            <c:strRef>
              <c:f>'Inf y Des'!$A$62</c:f>
              <c:strCache>
                <c:ptCount val="1"/>
                <c:pt idx="0">
                  <c:v> Honduras</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Des'!$Y$62:$Z$62</c:f>
              <c:numCache>
                <c:formatCode>0.0</c:formatCode>
                <c:ptCount val="2"/>
                <c:pt idx="0">
                  <c:v>6.6632518034745702</c:v>
                </c:pt>
                <c:pt idx="1">
                  <c:v>6.0620000000000003</c:v>
                </c:pt>
              </c:numCache>
            </c:numRef>
          </c:val>
          <c:extLst>
            <c:ext xmlns:c16="http://schemas.microsoft.com/office/drawing/2014/chart" uri="{C3380CC4-5D6E-409C-BE32-E72D297353CC}">
              <c16:uniqueId val="{00000009-366E-452D-A442-04D852CA9734}"/>
            </c:ext>
          </c:extLst>
        </c:ser>
        <c:ser>
          <c:idx val="10"/>
          <c:order val="10"/>
          <c:tx>
            <c:strRef>
              <c:f>'Inf y Des'!$A$63</c:f>
              <c:strCache>
                <c:ptCount val="1"/>
                <c:pt idx="0">
                  <c:v> México</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Des'!$Y$63:$Z$63</c:f>
              <c:numCache>
                <c:formatCode>0.0</c:formatCode>
                <c:ptCount val="2"/>
                <c:pt idx="0">
                  <c:v>5.5279608731438898</c:v>
                </c:pt>
                <c:pt idx="1">
                  <c:v>2.8119999999999998</c:v>
                </c:pt>
              </c:numCache>
            </c:numRef>
          </c:val>
          <c:extLst>
            <c:ext xmlns:c16="http://schemas.microsoft.com/office/drawing/2014/chart" uri="{C3380CC4-5D6E-409C-BE32-E72D297353CC}">
              <c16:uniqueId val="{0000000A-366E-452D-A442-04D852CA9734}"/>
            </c:ext>
          </c:extLst>
        </c:ser>
        <c:ser>
          <c:idx val="11"/>
          <c:order val="11"/>
          <c:tx>
            <c:strRef>
              <c:f>'Inf y Des'!$A$64</c:f>
              <c:strCache>
                <c:ptCount val="1"/>
                <c:pt idx="0">
                  <c:v> Nicaragua</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Des'!$Y$64:$Z$64</c:f>
              <c:numCache>
                <c:formatCode>0.0</c:formatCode>
                <c:ptCount val="2"/>
                <c:pt idx="0">
                  <c:v>8.3876585487253603</c:v>
                </c:pt>
                <c:pt idx="1">
                  <c:v>4.7949999999999999</c:v>
                </c:pt>
              </c:numCache>
            </c:numRef>
          </c:val>
          <c:extLst>
            <c:ext xmlns:c16="http://schemas.microsoft.com/office/drawing/2014/chart" uri="{C3380CC4-5D6E-409C-BE32-E72D297353CC}">
              <c16:uniqueId val="{0000000B-366E-452D-A442-04D852CA9734}"/>
            </c:ext>
          </c:extLst>
        </c:ser>
        <c:ser>
          <c:idx val="12"/>
          <c:order val="12"/>
          <c:tx>
            <c:strRef>
              <c:f>'Inf y Des'!$A$65</c:f>
              <c:strCache>
                <c:ptCount val="1"/>
                <c:pt idx="0">
                  <c:v> Panamá</c:v>
                </c:pt>
              </c:strCache>
            </c:strRef>
          </c:tx>
          <c:spPr>
            <a:solidFill>
              <a:schemeClr val="accent1">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Des'!$Y$65:$Z$65</c:f>
              <c:numCache>
                <c:formatCode>0.0</c:formatCode>
                <c:ptCount val="2"/>
                <c:pt idx="0">
                  <c:v>1.4864135527703799</c:v>
                </c:pt>
                <c:pt idx="1">
                  <c:v>6.7009999999999996</c:v>
                </c:pt>
              </c:numCache>
            </c:numRef>
          </c:val>
          <c:extLst>
            <c:ext xmlns:c16="http://schemas.microsoft.com/office/drawing/2014/chart" uri="{C3380CC4-5D6E-409C-BE32-E72D297353CC}">
              <c16:uniqueId val="{0000000C-366E-452D-A442-04D852CA9734}"/>
            </c:ext>
          </c:extLst>
        </c:ser>
        <c:ser>
          <c:idx val="13"/>
          <c:order val="13"/>
          <c:tx>
            <c:strRef>
              <c:f>'Inf y Des'!$A$66</c:f>
              <c:strCache>
                <c:ptCount val="1"/>
                <c:pt idx="0">
                  <c:v> Paraguay</c:v>
                </c:pt>
              </c:strCache>
            </c:strRef>
          </c:tx>
          <c:spPr>
            <a:solidFill>
              <a:schemeClr val="accent2">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Des'!$Y$66:$Z$66</c:f>
              <c:numCache>
                <c:formatCode>0.0</c:formatCode>
                <c:ptCount val="2"/>
                <c:pt idx="0">
                  <c:v>4.6320228540335604</c:v>
                </c:pt>
                <c:pt idx="1">
                  <c:v>5.7789999999999999</c:v>
                </c:pt>
              </c:numCache>
            </c:numRef>
          </c:val>
          <c:extLst>
            <c:ext xmlns:c16="http://schemas.microsoft.com/office/drawing/2014/chart" uri="{C3380CC4-5D6E-409C-BE32-E72D297353CC}">
              <c16:uniqueId val="{0000000D-366E-452D-A442-04D852CA9734}"/>
            </c:ext>
          </c:extLst>
        </c:ser>
        <c:ser>
          <c:idx val="14"/>
          <c:order val="14"/>
          <c:tx>
            <c:strRef>
              <c:f>'Inf y Des'!$A$67</c:f>
              <c:strCache>
                <c:ptCount val="1"/>
                <c:pt idx="0">
                  <c:v> Perú</c:v>
                </c:pt>
              </c:strCache>
            </c:strRef>
          </c:tx>
          <c:spPr>
            <a:solidFill>
              <a:schemeClr val="accent3">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Des'!$Y$67:$Z$67</c:f>
              <c:numCache>
                <c:formatCode>0.0</c:formatCode>
                <c:ptCount val="2"/>
                <c:pt idx="0">
                  <c:v>6.4556134836958599</c:v>
                </c:pt>
                <c:pt idx="1">
                  <c:v>4.82</c:v>
                </c:pt>
              </c:numCache>
            </c:numRef>
          </c:val>
          <c:extLst>
            <c:ext xmlns:c16="http://schemas.microsoft.com/office/drawing/2014/chart" uri="{C3380CC4-5D6E-409C-BE32-E72D297353CC}">
              <c16:uniqueId val="{0000000E-366E-452D-A442-04D852CA9734}"/>
            </c:ext>
          </c:extLst>
        </c:ser>
        <c:ser>
          <c:idx val="15"/>
          <c:order val="15"/>
          <c:tx>
            <c:strRef>
              <c:f>'Inf y Des'!$A$68</c:f>
              <c:strCache>
                <c:ptCount val="1"/>
                <c:pt idx="0">
                  <c:v> República Dominicana</c:v>
                </c:pt>
              </c:strCache>
            </c:strRef>
          </c:tx>
          <c:spPr>
            <a:solidFill>
              <a:schemeClr val="accent4">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Des'!$Y$68:$Z$68</c:f>
              <c:numCache>
                <c:formatCode>0.0</c:formatCode>
                <c:ptCount val="2"/>
                <c:pt idx="0">
                  <c:v>4.78561281021135</c:v>
                </c:pt>
                <c:pt idx="1">
                  <c:v>5.5570000000000004</c:v>
                </c:pt>
              </c:numCache>
            </c:numRef>
          </c:val>
          <c:extLst>
            <c:ext xmlns:c16="http://schemas.microsoft.com/office/drawing/2014/chart" uri="{C3380CC4-5D6E-409C-BE32-E72D297353CC}">
              <c16:uniqueId val="{0000000F-366E-452D-A442-04D852CA9734}"/>
            </c:ext>
          </c:extLst>
        </c:ser>
        <c:ser>
          <c:idx val="16"/>
          <c:order val="16"/>
          <c:tx>
            <c:strRef>
              <c:f>'Inf y Des'!$A$69</c:f>
              <c:strCache>
                <c:ptCount val="1"/>
                <c:pt idx="0">
                  <c:v> Uruguay</c:v>
                </c:pt>
              </c:strCache>
            </c:strRef>
          </c:tx>
          <c:spPr>
            <a:solidFill>
              <a:schemeClr val="accent5">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Des'!$Y$69:$Z$69</c:f>
              <c:numCache>
                <c:formatCode>0.0</c:formatCode>
                <c:ptCount val="2"/>
                <c:pt idx="0">
                  <c:v>5.8691035989611899</c:v>
                </c:pt>
                <c:pt idx="1">
                  <c:v>8.3539999999999992</c:v>
                </c:pt>
              </c:numCache>
            </c:numRef>
          </c:val>
          <c:extLst>
            <c:ext xmlns:c16="http://schemas.microsoft.com/office/drawing/2014/chart" uri="{C3380CC4-5D6E-409C-BE32-E72D297353CC}">
              <c16:uniqueId val="{00000010-366E-452D-A442-04D852CA9734}"/>
            </c:ext>
          </c:extLst>
        </c:ser>
        <c:ser>
          <c:idx val="17"/>
          <c:order val="17"/>
          <c:tx>
            <c:strRef>
              <c:f>'Inf y Des'!$A$70</c:f>
              <c:strCache>
                <c:ptCount val="1"/>
                <c:pt idx="0">
                  <c:v> Venezuela</c:v>
                </c:pt>
              </c:strCache>
            </c:strRef>
          </c:tx>
          <c:spPr>
            <a:solidFill>
              <a:schemeClr val="accent6">
                <a:lumMod val="80000"/>
                <a:lumOff val="20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B737-4CE9-93F7-7C1347E88CE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Des'!$Y$70:$Z$70</c:f>
              <c:numCache>
                <c:formatCode>0.0</c:formatCode>
                <c:ptCount val="2"/>
                <c:pt idx="0" formatCode="General">
                  <c:v>0</c:v>
                </c:pt>
                <c:pt idx="1">
                  <c:v>5.5279999999999996</c:v>
                </c:pt>
              </c:numCache>
            </c:numRef>
          </c:val>
          <c:extLst>
            <c:ext xmlns:c16="http://schemas.microsoft.com/office/drawing/2014/chart" uri="{C3380CC4-5D6E-409C-BE32-E72D297353CC}">
              <c16:uniqueId val="{00000011-366E-452D-A442-04D852CA9734}"/>
            </c:ext>
          </c:extLst>
        </c:ser>
        <c:ser>
          <c:idx val="18"/>
          <c:order val="18"/>
          <c:tx>
            <c:strRef>
              <c:f>'Inf y Des'!$A$71</c:f>
              <c:strCache>
                <c:ptCount val="1"/>
                <c:pt idx="0">
                  <c:v>América Latina y el Caribe</c:v>
                </c:pt>
              </c:strCache>
            </c:strRef>
          </c:tx>
          <c:spPr>
            <a:solidFill>
              <a:schemeClr val="accent1">
                <a:lumMod val="80000"/>
              </a:schemeClr>
            </a:solidFill>
            <a:ln>
              <a:noFill/>
            </a:ln>
            <a:effectLst/>
          </c:spPr>
          <c:invertIfNegative val="0"/>
          <c:dLbls>
            <c:spPr>
              <a:solidFill>
                <a:schemeClr val="accent4">
                  <a:lumMod val="20000"/>
                  <a:lumOff val="80000"/>
                </a:schemeClr>
              </a:solid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'Inf y Des'!$Y$52:$Z$52</c:f>
              <c:strCache>
                <c:ptCount val="2"/>
                <c:pt idx="0">
                  <c:v>Inflación, precios al consumidor (% anual)</c:v>
                </c:pt>
                <c:pt idx="1">
                  <c:v>Desempleo, total (% de la fuerza laboral total) (estimación modelada de la OIT)</c:v>
                </c:pt>
              </c:strCache>
            </c:strRef>
          </c:cat>
          <c:val>
            <c:numRef>
              <c:f>'Inf y Des'!$Y$71:$Z$71</c:f>
              <c:numCache>
                <c:formatCode>0.0</c:formatCode>
                <c:ptCount val="2"/>
                <c:pt idx="0">
                  <c:v>4.6293024241996799</c:v>
                </c:pt>
                <c:pt idx="1">
                  <c:v>6.2208958637074794</c:v>
                </c:pt>
              </c:numCache>
            </c:numRef>
          </c:val>
          <c:extLst>
            <c:ext xmlns:c16="http://schemas.microsoft.com/office/drawing/2014/chart" uri="{C3380CC4-5D6E-409C-BE32-E72D297353CC}">
              <c16:uniqueId val="{00000012-366E-452D-A442-04D852CA9734}"/>
            </c:ext>
          </c:extLst>
        </c:ser>
        <c:dLbls>
          <c:dLblPos val="outEnd"/>
          <c:showLegendKey val="0"/>
          <c:showVal val="1"/>
          <c:showCatName val="0"/>
          <c:showSerName val="0"/>
          <c:showPercent val="0"/>
          <c:showBubbleSize val="0"/>
        </c:dLbls>
        <c:gapWidth val="219"/>
        <c:overlap val="-27"/>
        <c:axId val="27881951"/>
        <c:axId val="27893471"/>
      </c:barChart>
      <c:catAx>
        <c:axId val="27881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crossAx val="27893471"/>
        <c:crosses val="autoZero"/>
        <c:auto val="1"/>
        <c:lblAlgn val="ctr"/>
        <c:lblOffset val="100"/>
        <c:noMultiLvlLbl val="0"/>
      </c:catAx>
      <c:valAx>
        <c:axId val="27893471"/>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7881951"/>
        <c:crosses val="autoZero"/>
        <c:crossBetween val="between"/>
      </c:valAx>
      <c:spPr>
        <a:noFill/>
        <a:ln>
          <a:noFill/>
        </a:ln>
        <a:effectLst/>
      </c:spPr>
    </c:plotArea>
    <c:legend>
      <c:legendPos val="b"/>
      <c:layout>
        <c:manualLayout>
          <c:xMode val="edge"/>
          <c:yMode val="edge"/>
          <c:x val="1.7265880957730916E-2"/>
          <c:y val="0.70592646697734418"/>
          <c:w val="0.95913717827975775"/>
          <c:h val="0.2801729437617183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legend>
    <c:plotVisOnly val="1"/>
    <c:dispBlanksAs val="gap"/>
    <c:showDLblsOverMax val="0"/>
  </c:chart>
  <c:spPr>
    <a:noFill/>
    <a:ln>
      <a:noFill/>
    </a:ln>
    <a:effectLst/>
  </c:spPr>
  <c:txPr>
    <a:bodyPr/>
    <a:lstStyle/>
    <a:p>
      <a:pPr>
        <a:defRPr sz="1400"/>
      </a:pPr>
      <a:endParaRPr lang="es-D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ysClr val="windowText" lastClr="000000"/>
                </a:solidFill>
                <a:latin typeface="+mn-lt"/>
                <a:ea typeface="+mn-ea"/>
                <a:cs typeface="+mn-cs"/>
              </a:defRPr>
            </a:pPr>
            <a:r>
              <a:rPr lang="en-US" sz="2000" b="1" dirty="0">
                <a:solidFill>
                  <a:sysClr val="windowText" lastClr="000000"/>
                </a:solidFill>
              </a:rPr>
              <a:t>Total Urban and Rural Population LAC</a:t>
            </a:r>
          </a:p>
        </c:rich>
      </c:tx>
      <c:overlay val="0"/>
      <c:spPr>
        <a:noFill/>
        <a:ln>
          <a:noFill/>
        </a:ln>
        <a:effectLst/>
      </c:spPr>
    </c:title>
    <c:autoTitleDeleted val="0"/>
    <c:plotArea>
      <c:layout/>
      <c:areaChart>
        <c:grouping val="standard"/>
        <c:varyColors val="0"/>
        <c:ser>
          <c:idx val="0"/>
          <c:order val="2"/>
          <c:tx>
            <c:strRef>
              <c:f>Población!$A$22</c:f>
              <c:strCache>
                <c:ptCount val="1"/>
                <c:pt idx="0">
                  <c:v>Población Total ALC</c:v>
                </c:pt>
              </c:strCache>
            </c:strRef>
          </c:tx>
          <c:spPr>
            <a:solidFill>
              <a:schemeClr val="accent1"/>
            </a:solidFill>
            <a:effectLst/>
          </c:spPr>
          <c:cat>
            <c:numRef>
              <c:f>Población!$B$3:$Y$3</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Población!$B$22:$Y$22</c:f>
              <c:numCache>
                <c:formatCode>#,##0</c:formatCode>
                <c:ptCount val="24"/>
                <c:pt idx="0">
                  <c:v>521281149</c:v>
                </c:pt>
                <c:pt idx="1">
                  <c:v>528688278</c:v>
                </c:pt>
                <c:pt idx="2">
                  <c:v>535935546</c:v>
                </c:pt>
                <c:pt idx="3">
                  <c:v>542976557</c:v>
                </c:pt>
                <c:pt idx="4">
                  <c:v>549897638</c:v>
                </c:pt>
                <c:pt idx="5">
                  <c:v>556739532</c:v>
                </c:pt>
                <c:pt idx="6">
                  <c:v>563424119</c:v>
                </c:pt>
                <c:pt idx="7">
                  <c:v>569972223</c:v>
                </c:pt>
                <c:pt idx="8">
                  <c:v>576386180</c:v>
                </c:pt>
                <c:pt idx="9">
                  <c:v>582738079</c:v>
                </c:pt>
                <c:pt idx="10">
                  <c:v>588873862</c:v>
                </c:pt>
                <c:pt idx="11">
                  <c:v>595510008</c:v>
                </c:pt>
                <c:pt idx="12">
                  <c:v>602139396</c:v>
                </c:pt>
                <c:pt idx="13">
                  <c:v>608642242</c:v>
                </c:pt>
                <c:pt idx="14">
                  <c:v>615046755</c:v>
                </c:pt>
                <c:pt idx="15">
                  <c:v>621390109</c:v>
                </c:pt>
                <c:pt idx="16">
                  <c:v>627667493</c:v>
                </c:pt>
                <c:pt idx="17">
                  <c:v>633795231</c:v>
                </c:pt>
                <c:pt idx="18">
                  <c:v>639626265</c:v>
                </c:pt>
                <c:pt idx="19">
                  <c:v>645293844</c:v>
                </c:pt>
                <c:pt idx="20">
                  <c:v>650533026</c:v>
                </c:pt>
                <c:pt idx="21">
                  <c:v>654978670</c:v>
                </c:pt>
                <c:pt idx="22">
                  <c:v>659306928</c:v>
                </c:pt>
                <c:pt idx="23">
                  <c:v>664155299</c:v>
                </c:pt>
              </c:numCache>
            </c:numRef>
          </c:val>
          <c:extLst>
            <c:ext xmlns:c16="http://schemas.microsoft.com/office/drawing/2014/chart" uri="{C3380CC4-5D6E-409C-BE32-E72D297353CC}">
              <c16:uniqueId val="{00000000-CACE-4B33-B038-3A52AE91000D}"/>
            </c:ext>
          </c:extLst>
        </c:ser>
        <c:dLbls>
          <c:showLegendKey val="0"/>
          <c:showVal val="0"/>
          <c:showCatName val="0"/>
          <c:showSerName val="0"/>
          <c:showPercent val="0"/>
          <c:showBubbleSize val="0"/>
        </c:dLbls>
        <c:axId val="16930127"/>
        <c:axId val="16908527"/>
      </c:areaChart>
      <c:barChart>
        <c:barDir val="col"/>
        <c:grouping val="clustered"/>
        <c:varyColors val="0"/>
        <c:ser>
          <c:idx val="3"/>
          <c:order val="0"/>
          <c:tx>
            <c:strRef>
              <c:f>Población!$A$74</c:f>
              <c:strCache>
                <c:ptCount val="1"/>
                <c:pt idx="0">
                  <c:v>Población Rural ALC</c:v>
                </c:pt>
              </c:strCache>
            </c:strRef>
          </c:tx>
          <c:spPr>
            <a:ln w="25400">
              <a:noFill/>
            </a:ln>
          </c:spPr>
          <c:invertIfNegative val="0"/>
          <c:cat>
            <c:numRef>
              <c:f>Población!$B$3:$Y$3</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Población!$B$74:$Y$74</c:f>
              <c:numCache>
                <c:formatCode>#,##0</c:formatCode>
                <c:ptCount val="24"/>
                <c:pt idx="0">
                  <c:v>127723897</c:v>
                </c:pt>
                <c:pt idx="1">
                  <c:v>127644569</c:v>
                </c:pt>
                <c:pt idx="2">
                  <c:v>127630394</c:v>
                </c:pt>
                <c:pt idx="3">
                  <c:v>127564068</c:v>
                </c:pt>
                <c:pt idx="4">
                  <c:v>127496170</c:v>
                </c:pt>
                <c:pt idx="5">
                  <c:v>127394141</c:v>
                </c:pt>
                <c:pt idx="6">
                  <c:v>127230994</c:v>
                </c:pt>
                <c:pt idx="7">
                  <c:v>127018710</c:v>
                </c:pt>
                <c:pt idx="8">
                  <c:v>126774985</c:v>
                </c:pt>
                <c:pt idx="9">
                  <c:v>126522467</c:v>
                </c:pt>
                <c:pt idx="10">
                  <c:v>126229909</c:v>
                </c:pt>
                <c:pt idx="11">
                  <c:v>125985337</c:v>
                </c:pt>
                <c:pt idx="12">
                  <c:v>125752144</c:v>
                </c:pt>
                <c:pt idx="13">
                  <c:v>125491769</c:v>
                </c:pt>
                <c:pt idx="14">
                  <c:v>125192580</c:v>
                </c:pt>
                <c:pt idx="15">
                  <c:v>124864756</c:v>
                </c:pt>
                <c:pt idx="16">
                  <c:v>124521033</c:v>
                </c:pt>
                <c:pt idx="17">
                  <c:v>124160386</c:v>
                </c:pt>
                <c:pt idx="18">
                  <c:v>123790833</c:v>
                </c:pt>
                <c:pt idx="19">
                  <c:v>123350205</c:v>
                </c:pt>
                <c:pt idx="20">
                  <c:v>122752633</c:v>
                </c:pt>
                <c:pt idx="21">
                  <c:v>122002952</c:v>
                </c:pt>
                <c:pt idx="22">
                  <c:v>121199101</c:v>
                </c:pt>
                <c:pt idx="23">
                  <c:v>120447754</c:v>
                </c:pt>
              </c:numCache>
            </c:numRef>
          </c:val>
          <c:extLst>
            <c:ext xmlns:c16="http://schemas.microsoft.com/office/drawing/2014/chart" uri="{C3380CC4-5D6E-409C-BE32-E72D297353CC}">
              <c16:uniqueId val="{00000001-CACE-4B33-B038-3A52AE91000D}"/>
            </c:ext>
          </c:extLst>
        </c:ser>
        <c:ser>
          <c:idx val="1"/>
          <c:order val="1"/>
          <c:tx>
            <c:strRef>
              <c:f>Población!$A$49</c:f>
              <c:strCache>
                <c:ptCount val="1"/>
                <c:pt idx="0">
                  <c:v>Población Urbana ALC</c:v>
                </c:pt>
              </c:strCache>
            </c:strRef>
          </c:tx>
          <c:spPr>
            <a:solidFill>
              <a:schemeClr val="accent2"/>
            </a:solidFill>
            <a:ln>
              <a:noFill/>
            </a:ln>
            <a:effectLst/>
          </c:spPr>
          <c:invertIfNegative val="0"/>
          <c:cat>
            <c:numRef>
              <c:f>Población!$B$3:$Y$3</c:f>
              <c:numCache>
                <c:formatCode>General</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Población!$B$49:$Y$49</c:f>
              <c:numCache>
                <c:formatCode>#,##0</c:formatCode>
                <c:ptCount val="24"/>
                <c:pt idx="0">
                  <c:v>393557252</c:v>
                </c:pt>
                <c:pt idx="1">
                  <c:v>401043709</c:v>
                </c:pt>
                <c:pt idx="2">
                  <c:v>408305152</c:v>
                </c:pt>
                <c:pt idx="3">
                  <c:v>415412489</c:v>
                </c:pt>
                <c:pt idx="4">
                  <c:v>422401468</c:v>
                </c:pt>
                <c:pt idx="5">
                  <c:v>429345391</c:v>
                </c:pt>
                <c:pt idx="6">
                  <c:v>436193125</c:v>
                </c:pt>
                <c:pt idx="7">
                  <c:v>442953513</c:v>
                </c:pt>
                <c:pt idx="8">
                  <c:v>449611195</c:v>
                </c:pt>
                <c:pt idx="9">
                  <c:v>456215612</c:v>
                </c:pt>
                <c:pt idx="10">
                  <c:v>462643953</c:v>
                </c:pt>
                <c:pt idx="11">
                  <c:v>469524671</c:v>
                </c:pt>
                <c:pt idx="12">
                  <c:v>476387252</c:v>
                </c:pt>
                <c:pt idx="13">
                  <c:v>483150473</c:v>
                </c:pt>
                <c:pt idx="14">
                  <c:v>489854175</c:v>
                </c:pt>
                <c:pt idx="15">
                  <c:v>496525353</c:v>
                </c:pt>
                <c:pt idx="16">
                  <c:v>503146460</c:v>
                </c:pt>
                <c:pt idx="17">
                  <c:v>509634845</c:v>
                </c:pt>
                <c:pt idx="18">
                  <c:v>515835432</c:v>
                </c:pt>
                <c:pt idx="19">
                  <c:v>521943639</c:v>
                </c:pt>
                <c:pt idx="20">
                  <c:v>527780393</c:v>
                </c:pt>
                <c:pt idx="21">
                  <c:v>532975718</c:v>
                </c:pt>
                <c:pt idx="22">
                  <c:v>538107827</c:v>
                </c:pt>
                <c:pt idx="23">
                  <c:v>543707545</c:v>
                </c:pt>
              </c:numCache>
            </c:numRef>
          </c:val>
          <c:extLst>
            <c:ext xmlns:c16="http://schemas.microsoft.com/office/drawing/2014/chart" uri="{C3380CC4-5D6E-409C-BE32-E72D297353CC}">
              <c16:uniqueId val="{00000002-CACE-4B33-B038-3A52AE91000D}"/>
            </c:ext>
          </c:extLst>
        </c:ser>
        <c:dLbls>
          <c:showLegendKey val="0"/>
          <c:showVal val="0"/>
          <c:showCatName val="0"/>
          <c:showSerName val="0"/>
          <c:showPercent val="0"/>
          <c:showBubbleSize val="0"/>
        </c:dLbls>
        <c:gapWidth val="150"/>
        <c:axId val="16930127"/>
        <c:axId val="16908527"/>
      </c:barChart>
      <c:catAx>
        <c:axId val="16930127"/>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DO"/>
          </a:p>
        </c:txPr>
        <c:crossAx val="16908527"/>
        <c:crosses val="autoZero"/>
        <c:auto val="1"/>
        <c:lblAlgn val="ctr"/>
        <c:lblOffset val="100"/>
        <c:noMultiLvlLbl val="0"/>
      </c:catAx>
      <c:valAx>
        <c:axId val="1690852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DO"/>
          </a:p>
        </c:txPr>
        <c:crossAx val="16930127"/>
        <c:crosses val="autoZero"/>
        <c:crossBetween val="between"/>
      </c:valAx>
    </c:plotArea>
    <c:legend>
      <c:legendPos val="b"/>
      <c:layout>
        <c:manualLayout>
          <c:xMode val="edge"/>
          <c:yMode val="edge"/>
          <c:x val="7.2511529459876906E-2"/>
          <c:y val="0.93808753060470795"/>
          <c:w val="0.87741939049292761"/>
          <c:h val="4.3292952596327899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s-DO"/>
        </a:p>
      </c:txPr>
    </c:legend>
    <c:plotVisOnly val="1"/>
    <c:dispBlanksAs val="zero"/>
    <c:showDLblsOverMax val="0"/>
  </c:chart>
  <c:txPr>
    <a:bodyPr/>
    <a:lstStyle/>
    <a:p>
      <a:pPr>
        <a:defRPr/>
      </a:pPr>
      <a:endParaRPr lang="es-D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2800" b="1" i="0" u="none" strike="noStrike" kern="1200" spc="0" baseline="0" smtClean="0">
                <a:solidFill>
                  <a:prstClr val="black">
                    <a:lumMod val="65000"/>
                    <a:lumOff val="35000"/>
                  </a:prstClr>
                </a:solidFill>
                <a:latin typeface="+mn-lt"/>
                <a:ea typeface="+mn-ea"/>
                <a:cs typeface="+mn-cs"/>
              </a:defRPr>
            </a:pPr>
            <a:r>
              <a:rPr lang="en-US" sz="2800" b="1" i="0" u="none" strike="noStrike" kern="1200" spc="0" baseline="0">
                <a:solidFill>
                  <a:prstClr val="black">
                    <a:lumMod val="65000"/>
                    <a:lumOff val="35000"/>
                  </a:prstClr>
                </a:solidFill>
              </a:rPr>
              <a:t>New Homes*</a:t>
            </a:r>
          </a:p>
        </c:rich>
      </c:tx>
      <c:overlay val="0"/>
      <c:spPr>
        <a:noFill/>
        <a:ln>
          <a:noFill/>
        </a:ln>
        <a:effectLst/>
      </c:spPr>
      <c:txPr>
        <a:bodyPr rot="0" spcFirstLastPara="1" vertOverflow="ellipsis" vert="horz" wrap="square" anchor="ctr" anchorCtr="1"/>
        <a:lstStyle/>
        <a:p>
          <a:pPr>
            <a:defRPr lang="en-US" sz="2800" b="1" i="0" u="none" strike="noStrike" kern="1200" spc="0" baseline="0" smtClean="0">
              <a:solidFill>
                <a:prstClr val="black">
                  <a:lumMod val="65000"/>
                  <a:lumOff val="35000"/>
                </a:prstClr>
              </a:solidFill>
              <a:latin typeface="+mn-lt"/>
              <a:ea typeface="+mn-ea"/>
              <a:cs typeface="+mn-cs"/>
            </a:defRPr>
          </a:pPr>
          <a:endParaRPr lang="es-DO"/>
        </a:p>
      </c:txPr>
    </c:title>
    <c:autoTitleDeleted val="0"/>
    <c:plotArea>
      <c:layout/>
      <c:barChart>
        <c:barDir val="col"/>
        <c:grouping val="clustered"/>
        <c:varyColors val="0"/>
        <c:ser>
          <c:idx val="0"/>
          <c:order val="0"/>
          <c:spPr>
            <a:solidFill>
              <a:schemeClr val="accent1"/>
            </a:solidFill>
            <a:ln>
              <a:noFill/>
            </a:ln>
            <a:effectLst/>
          </c:spPr>
          <c:invertIfNegative val="0"/>
          <c:cat>
            <c:strRef>
              <c:f>'Proy hogares'!$A$75:$A$102</c:f>
              <c:strCache>
                <c:ptCount val="28"/>
                <c:pt idx="0">
                  <c:v>2023</c:v>
                </c:pt>
                <c:pt idx="1">
                  <c:v>2024</c:v>
                </c:pt>
                <c:pt idx="2">
                  <c:v>2025</c:v>
                </c:pt>
                <c:pt idx="3">
                  <c:v>2026</c:v>
                </c:pt>
                <c:pt idx="4">
                  <c:v>2027</c:v>
                </c:pt>
                <c:pt idx="5">
                  <c:v>2028</c:v>
                </c:pt>
                <c:pt idx="6">
                  <c:v>2029</c:v>
                </c:pt>
                <c:pt idx="7">
                  <c:v>2030</c:v>
                </c:pt>
                <c:pt idx="8">
                  <c:v>2031</c:v>
                </c:pt>
                <c:pt idx="9">
                  <c:v>2032</c:v>
                </c:pt>
                <c:pt idx="10">
                  <c:v>2033</c:v>
                </c:pt>
                <c:pt idx="11">
                  <c:v>2034</c:v>
                </c:pt>
                <c:pt idx="12">
                  <c:v>2035</c:v>
                </c:pt>
                <c:pt idx="13">
                  <c:v>2036</c:v>
                </c:pt>
                <c:pt idx="14">
                  <c:v>2037</c:v>
                </c:pt>
                <c:pt idx="15">
                  <c:v>2038</c:v>
                </c:pt>
                <c:pt idx="16">
                  <c:v>2039</c:v>
                </c:pt>
                <c:pt idx="17">
                  <c:v>2040</c:v>
                </c:pt>
                <c:pt idx="18">
                  <c:v>2041</c:v>
                </c:pt>
                <c:pt idx="19">
                  <c:v>2042</c:v>
                </c:pt>
                <c:pt idx="20">
                  <c:v>2043</c:v>
                </c:pt>
                <c:pt idx="21">
                  <c:v>2044</c:v>
                </c:pt>
                <c:pt idx="22">
                  <c:v>2045</c:v>
                </c:pt>
                <c:pt idx="23">
                  <c:v>2046</c:v>
                </c:pt>
                <c:pt idx="24">
                  <c:v>2047</c:v>
                </c:pt>
                <c:pt idx="25">
                  <c:v>2048</c:v>
                </c:pt>
                <c:pt idx="26">
                  <c:v>2049</c:v>
                </c:pt>
                <c:pt idx="27">
                  <c:v>2050</c:v>
                </c:pt>
              </c:strCache>
            </c:strRef>
          </c:cat>
          <c:val>
            <c:numRef>
              <c:f>'Proy hogares'!$F$75:$F$102</c:f>
              <c:numCache>
                <c:formatCode>_(* #,##0.00_);_(* \(#,##0.00\);_(* "-"??_);_(@_)</c:formatCode>
                <c:ptCount val="28"/>
                <c:pt idx="0">
                  <c:v>1390593.6823673844</c:v>
                </c:pt>
                <c:pt idx="1">
                  <c:v>1463470.5882352889</c:v>
                </c:pt>
                <c:pt idx="2">
                  <c:v>1437970.5882352889</c:v>
                </c:pt>
                <c:pt idx="3">
                  <c:v>1410882.3529411852</c:v>
                </c:pt>
                <c:pt idx="4">
                  <c:v>1377382.3529411852</c:v>
                </c:pt>
                <c:pt idx="5">
                  <c:v>1338000</c:v>
                </c:pt>
                <c:pt idx="6">
                  <c:v>1298764.7058823407</c:v>
                </c:pt>
                <c:pt idx="7">
                  <c:v>1258147.0588235259</c:v>
                </c:pt>
                <c:pt idx="8">
                  <c:v>1214941.1764706075</c:v>
                </c:pt>
                <c:pt idx="9">
                  <c:v>1169382.3529411554</c:v>
                </c:pt>
                <c:pt idx="10">
                  <c:v>1124588.2352941334</c:v>
                </c:pt>
                <c:pt idx="11">
                  <c:v>1080764.7058823407</c:v>
                </c:pt>
                <c:pt idx="12">
                  <c:v>1035176.470588237</c:v>
                </c:pt>
                <c:pt idx="13">
                  <c:v>988794.11764705181</c:v>
                </c:pt>
                <c:pt idx="14">
                  <c:v>941441.17647060752</c:v>
                </c:pt>
                <c:pt idx="15">
                  <c:v>890058.82352939248</c:v>
                </c:pt>
                <c:pt idx="16">
                  <c:v>838058.82352942228</c:v>
                </c:pt>
                <c:pt idx="17">
                  <c:v>787588.23529410362</c:v>
                </c:pt>
                <c:pt idx="18">
                  <c:v>735176.47058823705</c:v>
                </c:pt>
                <c:pt idx="19">
                  <c:v>681735.29411765933</c:v>
                </c:pt>
                <c:pt idx="20">
                  <c:v>629058.82352942228</c:v>
                </c:pt>
                <c:pt idx="21">
                  <c:v>579235.29411762953</c:v>
                </c:pt>
                <c:pt idx="22">
                  <c:v>532617.64705881476</c:v>
                </c:pt>
                <c:pt idx="23">
                  <c:v>485205.88235294819</c:v>
                </c:pt>
                <c:pt idx="24">
                  <c:v>438088.23529413342</c:v>
                </c:pt>
                <c:pt idx="25">
                  <c:v>389558.82352939248</c:v>
                </c:pt>
                <c:pt idx="26">
                  <c:v>339500</c:v>
                </c:pt>
                <c:pt idx="27">
                  <c:v>290764.70588237047</c:v>
                </c:pt>
              </c:numCache>
            </c:numRef>
          </c:val>
          <c:extLst>
            <c:ext xmlns:c16="http://schemas.microsoft.com/office/drawing/2014/chart" uri="{C3380CC4-5D6E-409C-BE32-E72D297353CC}">
              <c16:uniqueId val="{00000000-7355-4310-8A7C-03CBB16938DF}"/>
            </c:ext>
          </c:extLst>
        </c:ser>
        <c:dLbls>
          <c:showLegendKey val="0"/>
          <c:showVal val="0"/>
          <c:showCatName val="0"/>
          <c:showSerName val="0"/>
          <c:showPercent val="0"/>
          <c:showBubbleSize val="0"/>
        </c:dLbls>
        <c:gapWidth val="219"/>
        <c:overlap val="-27"/>
        <c:axId val="1151956767"/>
        <c:axId val="1151957247"/>
      </c:barChart>
      <c:catAx>
        <c:axId val="1151956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DO"/>
          </a:p>
        </c:txPr>
        <c:crossAx val="1151957247"/>
        <c:crosses val="autoZero"/>
        <c:auto val="1"/>
        <c:lblAlgn val="ctr"/>
        <c:lblOffset val="100"/>
        <c:noMultiLvlLbl val="0"/>
      </c:catAx>
      <c:valAx>
        <c:axId val="115195724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DO"/>
          </a:p>
        </c:txPr>
        <c:crossAx val="115195676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D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baseline="0">
                <a:solidFill>
                  <a:schemeClr val="tx1">
                    <a:lumMod val="65000"/>
                    <a:lumOff val="35000"/>
                  </a:schemeClr>
                </a:solidFill>
                <a:latin typeface="+mn-lt"/>
                <a:ea typeface="+mn-ea"/>
                <a:cs typeface="+mn-cs"/>
              </a:defRPr>
            </a:pPr>
            <a:r>
              <a:rPr kumimoji="0" lang="en-US" sz="1800" b="1" i="0" u="none" strike="noStrike" kern="1200" cap="none" spc="0" normalizeH="0" baseline="0" noProof="0" dirty="0">
                <a:ln>
                  <a:noFill/>
                </a:ln>
                <a:solidFill>
                  <a:srgbClr val="44546A"/>
                </a:solidFill>
                <a:effectLst/>
                <a:uLnTx/>
                <a:uFillTx/>
                <a:latin typeface="Calibri" panose="020F0502020204030204"/>
              </a:rPr>
              <a:t>Housing Deficit in Latin America</a:t>
            </a:r>
          </a:p>
        </c:rich>
      </c:tx>
      <c:layout>
        <c:manualLayout>
          <c:xMode val="edge"/>
          <c:yMode val="edge"/>
          <c:x val="0.2978131153061922"/>
          <c:y val="5.9726958444615945E-3"/>
        </c:manualLayout>
      </c:layout>
      <c:overlay val="0"/>
      <c:spPr>
        <a:noFill/>
        <a:ln>
          <a:noFill/>
        </a:ln>
        <a:effectLst/>
      </c:spPr>
      <c:txPr>
        <a:bodyPr rot="0" spcFirstLastPara="1" vertOverflow="ellipsis" vert="horz" wrap="square" anchor="ctr" anchorCtr="1"/>
        <a:lstStyle/>
        <a:p>
          <a:pPr>
            <a:defRPr sz="1800" b="0" i="0" u="none" strike="noStrike" baseline="0">
              <a:solidFill>
                <a:schemeClr val="tx1">
                  <a:lumMod val="65000"/>
                  <a:lumOff val="35000"/>
                </a:schemeClr>
              </a:solidFill>
              <a:latin typeface="+mn-lt"/>
              <a:ea typeface="+mn-ea"/>
              <a:cs typeface="+mn-cs"/>
            </a:defRPr>
          </a:pPr>
          <a:endParaRPr lang="es-DO"/>
        </a:p>
      </c:txPr>
    </c:title>
    <c:autoTitleDeleted val="0"/>
    <c:plotArea>
      <c:layout>
        <c:manualLayout>
          <c:layoutTarget val="inner"/>
          <c:xMode val="edge"/>
          <c:yMode val="edge"/>
          <c:x val="0.21885028729516914"/>
          <c:y val="0.10035147982553458"/>
          <c:w val="0.74923438922819185"/>
          <c:h val="0.82957233773353278"/>
        </c:manualLayout>
      </c:layout>
      <c:barChart>
        <c:barDir val="bar"/>
        <c:grouping val="clustered"/>
        <c:varyColors val="0"/>
        <c:ser>
          <c:idx val="0"/>
          <c:order val="0"/>
          <c:tx>
            <c:strRef>
              <c:f>'Déficit Habitacional'!$AR$2:$AR$3</c:f>
              <c:strCache>
                <c:ptCount val="2"/>
                <c:pt idx="0">
                  <c:v>Déficit Habitacional Total</c:v>
                </c:pt>
                <c:pt idx="1">
                  <c:v>Déficit Habitacional Total</c:v>
                </c:pt>
              </c:strCache>
            </c:strRef>
          </c:tx>
          <c:spPr>
            <a:solidFill>
              <a:schemeClr val="accent6"/>
            </a:solidFill>
            <a:ln w="3175">
              <a:solidFill>
                <a:schemeClr val="dk1">
                  <a:lumMod val="50000"/>
                  <a:lumOff val="50000"/>
                </a:schemeClr>
              </a:solidFill>
            </a:ln>
            <a:effectLst/>
          </c:spPr>
          <c:invertIfNegative val="0"/>
          <c:dLbls>
            <c:dLbl>
              <c:idx val="2"/>
              <c:layout>
                <c:manualLayout>
                  <c:x val="-0.11348895797119632"/>
                  <c:y val="-2.389078337784637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6D0-4161-BD7B-B07C18D060F7}"/>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baseline="0">
                    <a:solidFill>
                      <a:schemeClr val="tx1">
                        <a:lumMod val="65000"/>
                        <a:lumOff val="35000"/>
                      </a:schemeClr>
                    </a:solidFill>
                    <a:latin typeface="+mn-lt"/>
                    <a:ea typeface="+mn-ea"/>
                    <a:cs typeface="+mn-cs"/>
                  </a:defRPr>
                </a:pPr>
                <a:endParaRPr lang="es-D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'Déficit Habitacional'!$A$4:$A$21</c:f>
              <c:strCache>
                <c:ptCount val="18"/>
                <c:pt idx="0">
                  <c:v>Argentina</c:v>
                </c:pt>
                <c:pt idx="1">
                  <c:v>Bolivia</c:v>
                </c:pt>
                <c:pt idx="2">
                  <c:v>Brasil</c:v>
                </c:pt>
                <c:pt idx="3">
                  <c:v>Chile</c:v>
                </c:pt>
                <c:pt idx="4">
                  <c:v>Colombia</c:v>
                </c:pt>
                <c:pt idx="5">
                  <c:v>Costa Rica</c:v>
                </c:pt>
                <c:pt idx="6">
                  <c:v>Ecuador</c:v>
                </c:pt>
                <c:pt idx="7">
                  <c:v>El Salvador</c:v>
                </c:pt>
                <c:pt idx="8">
                  <c:v>Guatemala</c:v>
                </c:pt>
                <c:pt idx="9">
                  <c:v>Honduras</c:v>
                </c:pt>
                <c:pt idx="10">
                  <c:v>México</c:v>
                </c:pt>
                <c:pt idx="11">
                  <c:v>Nicaragua</c:v>
                </c:pt>
                <c:pt idx="12">
                  <c:v>Panamá</c:v>
                </c:pt>
                <c:pt idx="13">
                  <c:v>Paraguay</c:v>
                </c:pt>
                <c:pt idx="14">
                  <c:v>Perú</c:v>
                </c:pt>
                <c:pt idx="15">
                  <c:v>República Dominicana</c:v>
                </c:pt>
                <c:pt idx="16">
                  <c:v>Uruguay</c:v>
                </c:pt>
                <c:pt idx="17">
                  <c:v>Venezuela</c:v>
                </c:pt>
              </c:strCache>
            </c:strRef>
          </c:cat>
          <c:val>
            <c:numRef>
              <c:f>'Déficit Habitacional'!$AR$4:$AR$21</c:f>
              <c:numCache>
                <c:formatCode>#,##0</c:formatCode>
                <c:ptCount val="18"/>
                <c:pt idx="0">
                  <c:v>3240759</c:v>
                </c:pt>
                <c:pt idx="1">
                  <c:v>1585530.1515281997</c:v>
                </c:pt>
                <c:pt idx="2">
                  <c:v>32725986.41302681</c:v>
                </c:pt>
                <c:pt idx="3">
                  <c:v>1815622</c:v>
                </c:pt>
                <c:pt idx="4">
                  <c:v>5240000</c:v>
                </c:pt>
                <c:pt idx="5">
                  <c:v>771607</c:v>
                </c:pt>
                <c:pt idx="6">
                  <c:v>2744125</c:v>
                </c:pt>
                <c:pt idx="7">
                  <c:v>446203</c:v>
                </c:pt>
                <c:pt idx="8">
                  <c:v>2237957</c:v>
                </c:pt>
                <c:pt idx="9">
                  <c:v>1366691</c:v>
                </c:pt>
                <c:pt idx="10">
                  <c:v>8977409</c:v>
                </c:pt>
                <c:pt idx="11">
                  <c:v>957000</c:v>
                </c:pt>
                <c:pt idx="12">
                  <c:v>336191</c:v>
                </c:pt>
                <c:pt idx="13">
                  <c:v>780073</c:v>
                </c:pt>
                <c:pt idx="14">
                  <c:v>1509977</c:v>
                </c:pt>
                <c:pt idx="15">
                  <c:v>1464463</c:v>
                </c:pt>
                <c:pt idx="16">
                  <c:v>904329</c:v>
                </c:pt>
                <c:pt idx="17">
                  <c:v>2442987</c:v>
                </c:pt>
              </c:numCache>
            </c:numRef>
          </c:val>
          <c:extLst>
            <c:ext xmlns:c16="http://schemas.microsoft.com/office/drawing/2014/chart" uri="{C3380CC4-5D6E-409C-BE32-E72D297353CC}">
              <c16:uniqueId val="{00000000-36D0-4161-BD7B-B07C18D060F7}"/>
            </c:ext>
          </c:extLst>
        </c:ser>
        <c:dLbls>
          <c:dLblPos val="outEnd"/>
          <c:showLegendKey val="0"/>
          <c:showVal val="1"/>
          <c:showCatName val="0"/>
          <c:showSerName val="0"/>
          <c:showPercent val="0"/>
          <c:showBubbleSize val="0"/>
        </c:dLbls>
        <c:gapWidth val="100"/>
        <c:axId val="1948136143"/>
        <c:axId val="1948132783"/>
      </c:barChart>
      <c:catAx>
        <c:axId val="1948136143"/>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baseline="0">
                <a:solidFill>
                  <a:schemeClr val="tx1">
                    <a:lumMod val="65000"/>
                    <a:lumOff val="35000"/>
                  </a:schemeClr>
                </a:solidFill>
                <a:latin typeface="+mn-lt"/>
                <a:ea typeface="+mn-ea"/>
                <a:cs typeface="+mn-cs"/>
              </a:defRPr>
            </a:pPr>
            <a:endParaRPr lang="es-DO"/>
          </a:p>
        </c:txPr>
        <c:crossAx val="1948132783"/>
        <c:crosses val="autoZero"/>
        <c:auto val="1"/>
        <c:lblAlgn val="ctr"/>
        <c:lblOffset val="100"/>
        <c:noMultiLvlLbl val="0"/>
      </c:catAx>
      <c:valAx>
        <c:axId val="1948132783"/>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baseline="0">
                <a:solidFill>
                  <a:schemeClr val="tx1">
                    <a:lumMod val="65000"/>
                    <a:lumOff val="35000"/>
                  </a:schemeClr>
                </a:solidFill>
                <a:latin typeface="+mn-lt"/>
                <a:ea typeface="+mn-ea"/>
                <a:cs typeface="+mn-cs"/>
              </a:defRPr>
            </a:pPr>
            <a:endParaRPr lang="es-DO"/>
          </a:p>
        </c:txPr>
        <c:crossAx val="19481361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D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r>
              <a:rPr lang="en-US" sz="1800" b="1" dirty="0">
                <a:solidFill>
                  <a:sysClr val="windowText" lastClr="000000"/>
                </a:solidFill>
              </a:rPr>
              <a:t>Total Housing Deficit</a:t>
            </a:r>
          </a:p>
        </c:rich>
      </c:tx>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endParaRPr lang="es-DO"/>
        </a:p>
      </c:txPr>
    </c:title>
    <c:autoTitleDeleted val="0"/>
    <c:plotArea>
      <c:layout>
        <c:manualLayout>
          <c:layoutTarget val="inner"/>
          <c:xMode val="edge"/>
          <c:yMode val="edge"/>
          <c:x val="0.15641543307086611"/>
          <c:y val="0.15226341498979296"/>
          <c:w val="0.64551118110236227"/>
          <c:h val="0.74711942257217856"/>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D39-400D-9279-5EDC8915484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D39-400D-9279-5EDC89154841}"/>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s-DO"/>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'Déficit Habitacional'!$AS$3:$AT$3</c:f>
              <c:strCache>
                <c:ptCount val="2"/>
                <c:pt idx="0">
                  <c:v>Urbano</c:v>
                </c:pt>
                <c:pt idx="1">
                  <c:v>Rural</c:v>
                </c:pt>
              </c:strCache>
            </c:strRef>
          </c:cat>
          <c:val>
            <c:numRef>
              <c:f>'Déficit Habitacional'!$AS$22:$AT$22</c:f>
              <c:numCache>
                <c:formatCode>0.0%</c:formatCode>
                <c:ptCount val="2"/>
                <c:pt idx="0">
                  <c:v>0.54225120700909879</c:v>
                </c:pt>
                <c:pt idx="1">
                  <c:v>0.45774879299090121</c:v>
                </c:pt>
              </c:numCache>
            </c:numRef>
          </c:val>
          <c:extLst>
            <c:ext xmlns:c16="http://schemas.microsoft.com/office/drawing/2014/chart" uri="{C3380CC4-5D6E-409C-BE32-E72D297353CC}">
              <c16:uniqueId val="{00000004-FD39-400D-9279-5EDC89154841}"/>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DO"/>
        </a:p>
      </c:txPr>
    </c:legend>
    <c:plotVisOnly val="1"/>
    <c:dispBlanksAs val="gap"/>
    <c:showDLblsOverMax val="0"/>
  </c:chart>
  <c:spPr>
    <a:noFill/>
    <a:ln>
      <a:noFill/>
    </a:ln>
    <a:effectLst/>
  </c:spPr>
  <c:txPr>
    <a:bodyPr/>
    <a:lstStyle/>
    <a:p>
      <a:pPr>
        <a:defRPr sz="1400"/>
      </a:pPr>
      <a:endParaRPr lang="es-D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baseline="0">
                <a:solidFill>
                  <a:schemeClr val="tx1">
                    <a:lumMod val="65000"/>
                    <a:lumOff val="35000"/>
                  </a:schemeClr>
                </a:solidFill>
                <a:latin typeface="+mn-lt"/>
                <a:ea typeface="+mn-ea"/>
                <a:cs typeface="+mn-cs"/>
              </a:defRPr>
            </a:pPr>
            <a:r>
              <a:rPr kumimoji="0" lang="en-US" sz="1800" b="1" i="0" u="none" strike="noStrike" kern="1200" cap="none" spc="0" normalizeH="0" baseline="0" noProof="0" dirty="0">
                <a:ln>
                  <a:noFill/>
                </a:ln>
                <a:solidFill>
                  <a:srgbClr val="44546A"/>
                </a:solidFill>
                <a:effectLst/>
                <a:uLnTx/>
                <a:uFillTx/>
                <a:latin typeface="Calibri" panose="020F0502020204030204"/>
              </a:rPr>
              <a:t>Quantitative and Qualitative Housing Deficit in LAC</a:t>
            </a:r>
          </a:p>
        </c:rich>
      </c:tx>
      <c:overlay val="0"/>
      <c:spPr>
        <a:noFill/>
        <a:ln>
          <a:noFill/>
        </a:ln>
        <a:effectLst/>
      </c:spPr>
    </c:title>
    <c:autoTitleDeleted val="0"/>
    <c:plotArea>
      <c:layout>
        <c:manualLayout>
          <c:layoutTarget val="inner"/>
          <c:xMode val="edge"/>
          <c:yMode val="edge"/>
          <c:x val="0.14544920812041284"/>
          <c:y val="0.11037523747523868"/>
          <c:w val="0.75992410128783905"/>
          <c:h val="0.82238818098400213"/>
        </c:manualLayout>
      </c:layout>
      <c:barChart>
        <c:barDir val="bar"/>
        <c:grouping val="percentStacked"/>
        <c:varyColors val="0"/>
        <c:ser>
          <c:idx val="1"/>
          <c:order val="0"/>
          <c:tx>
            <c:strRef>
              <c:f>'Déficit Habitacional'!$AN$2:$AP$2</c:f>
              <c:strCache>
                <c:ptCount val="1"/>
                <c:pt idx="0">
                  <c:v>Cualitativo</c:v>
                </c:pt>
              </c:strCache>
            </c:strRef>
          </c:tx>
          <c:invertIfNegative val="0"/>
          <c:dLbls>
            <c:delete val="1"/>
          </c:dLbls>
          <c:cat>
            <c:strRef>
              <c:f>'Déficit Habitacional'!$A$4:$A$21</c:f>
              <c:strCache>
                <c:ptCount val="18"/>
                <c:pt idx="0">
                  <c:v>Argentina</c:v>
                </c:pt>
                <c:pt idx="1">
                  <c:v>Bolivia</c:v>
                </c:pt>
                <c:pt idx="2">
                  <c:v>Brasil</c:v>
                </c:pt>
                <c:pt idx="3">
                  <c:v>Chile</c:v>
                </c:pt>
                <c:pt idx="4">
                  <c:v>Colombia</c:v>
                </c:pt>
                <c:pt idx="5">
                  <c:v>Costa Rica</c:v>
                </c:pt>
                <c:pt idx="6">
                  <c:v>Ecuador</c:v>
                </c:pt>
                <c:pt idx="7">
                  <c:v>El Salvador</c:v>
                </c:pt>
                <c:pt idx="8">
                  <c:v>Guatemala</c:v>
                </c:pt>
                <c:pt idx="9">
                  <c:v>Honduras</c:v>
                </c:pt>
                <c:pt idx="10">
                  <c:v>México</c:v>
                </c:pt>
                <c:pt idx="11">
                  <c:v>Nicaragua</c:v>
                </c:pt>
                <c:pt idx="12">
                  <c:v>Panamá</c:v>
                </c:pt>
                <c:pt idx="13">
                  <c:v>Paraguay</c:v>
                </c:pt>
                <c:pt idx="14">
                  <c:v>Perú</c:v>
                </c:pt>
                <c:pt idx="15">
                  <c:v>República Dominicana</c:v>
                </c:pt>
                <c:pt idx="16">
                  <c:v>Uruguay</c:v>
                </c:pt>
                <c:pt idx="17">
                  <c:v>Venezuela</c:v>
                </c:pt>
              </c:strCache>
            </c:strRef>
          </c:cat>
          <c:val>
            <c:numRef>
              <c:f>'Déficit Habitacional'!$AN$4:$AN$21</c:f>
              <c:numCache>
                <c:formatCode>#,##0</c:formatCode>
                <c:ptCount val="18"/>
                <c:pt idx="0">
                  <c:v>2091873</c:v>
                </c:pt>
                <c:pt idx="1">
                  <c:v>1520239.2343869593</c:v>
                </c:pt>
                <c:pt idx="2">
                  <c:v>26510673.41302681</c:v>
                </c:pt>
                <c:pt idx="3">
                  <c:v>1263576</c:v>
                </c:pt>
                <c:pt idx="4">
                  <c:v>3977000</c:v>
                </c:pt>
                <c:pt idx="5">
                  <c:v>760170</c:v>
                </c:pt>
                <c:pt idx="6">
                  <c:v>2078513</c:v>
                </c:pt>
                <c:pt idx="7">
                  <c:v>413072</c:v>
                </c:pt>
                <c:pt idx="8">
                  <c:v>2149369</c:v>
                </c:pt>
                <c:pt idx="9">
                  <c:v>844615</c:v>
                </c:pt>
                <c:pt idx="10">
                  <c:v>7668063</c:v>
                </c:pt>
                <c:pt idx="11">
                  <c:v>609000</c:v>
                </c:pt>
                <c:pt idx="12">
                  <c:v>254372</c:v>
                </c:pt>
                <c:pt idx="13">
                  <c:v>683527</c:v>
                </c:pt>
                <c:pt idx="14" formatCode="General">
                  <c:v>1054692</c:v>
                </c:pt>
                <c:pt idx="15">
                  <c:v>1071380</c:v>
                </c:pt>
                <c:pt idx="16">
                  <c:v>838998</c:v>
                </c:pt>
                <c:pt idx="17">
                  <c:v>656120</c:v>
                </c:pt>
              </c:numCache>
            </c:numRef>
          </c:val>
          <c:extLst>
            <c:ext xmlns:c16="http://schemas.microsoft.com/office/drawing/2014/chart" uri="{C3380CC4-5D6E-409C-BE32-E72D297353CC}">
              <c16:uniqueId val="{00000000-25A0-4730-84DB-1F1C7C8C944F}"/>
            </c:ext>
          </c:extLst>
        </c:ser>
        <c:ser>
          <c:idx val="0"/>
          <c:order val="1"/>
          <c:tx>
            <c:strRef>
              <c:f>'Déficit Habitacional'!$AK$2:$AM$2</c:f>
              <c:strCache>
                <c:ptCount val="1"/>
                <c:pt idx="0">
                  <c:v>Cuantitativo</c:v>
                </c:pt>
              </c:strCache>
            </c:strRef>
          </c:tx>
          <c:spPr>
            <a:solidFill>
              <a:schemeClr val="accent6"/>
            </a:solidFill>
            <a:ln w="3175">
              <a:solidFill>
                <a:schemeClr val="dk1">
                  <a:lumMod val="50000"/>
                  <a:lumOff val="50000"/>
                </a:schemeClr>
              </a:solidFill>
            </a:ln>
            <a:effectLst/>
          </c:spPr>
          <c:invertIfNegative val="0"/>
          <c:dLbls>
            <c:delete val="1"/>
          </c:dLbls>
          <c:cat>
            <c:strRef>
              <c:f>'Déficit Habitacional'!$A$4:$A$21</c:f>
              <c:strCache>
                <c:ptCount val="18"/>
                <c:pt idx="0">
                  <c:v>Argentina</c:v>
                </c:pt>
                <c:pt idx="1">
                  <c:v>Bolivia</c:v>
                </c:pt>
                <c:pt idx="2">
                  <c:v>Brasil</c:v>
                </c:pt>
                <c:pt idx="3">
                  <c:v>Chile</c:v>
                </c:pt>
                <c:pt idx="4">
                  <c:v>Colombia</c:v>
                </c:pt>
                <c:pt idx="5">
                  <c:v>Costa Rica</c:v>
                </c:pt>
                <c:pt idx="6">
                  <c:v>Ecuador</c:v>
                </c:pt>
                <c:pt idx="7">
                  <c:v>El Salvador</c:v>
                </c:pt>
                <c:pt idx="8">
                  <c:v>Guatemala</c:v>
                </c:pt>
                <c:pt idx="9">
                  <c:v>Honduras</c:v>
                </c:pt>
                <c:pt idx="10">
                  <c:v>México</c:v>
                </c:pt>
                <c:pt idx="11">
                  <c:v>Nicaragua</c:v>
                </c:pt>
                <c:pt idx="12">
                  <c:v>Panamá</c:v>
                </c:pt>
                <c:pt idx="13">
                  <c:v>Paraguay</c:v>
                </c:pt>
                <c:pt idx="14">
                  <c:v>Perú</c:v>
                </c:pt>
                <c:pt idx="15">
                  <c:v>República Dominicana</c:v>
                </c:pt>
                <c:pt idx="16">
                  <c:v>Uruguay</c:v>
                </c:pt>
                <c:pt idx="17">
                  <c:v>Venezuela</c:v>
                </c:pt>
              </c:strCache>
            </c:strRef>
          </c:cat>
          <c:val>
            <c:numRef>
              <c:f>'Déficit Habitacional'!$AK$4:$AK$21</c:f>
              <c:numCache>
                <c:formatCode>#,##0</c:formatCode>
                <c:ptCount val="18"/>
                <c:pt idx="0">
                  <c:v>1148886</c:v>
                </c:pt>
                <c:pt idx="1">
                  <c:v>65290.917141240396</c:v>
                </c:pt>
                <c:pt idx="2">
                  <c:v>6215313</c:v>
                </c:pt>
                <c:pt idx="3">
                  <c:v>552046</c:v>
                </c:pt>
                <c:pt idx="4">
                  <c:v>1263000</c:v>
                </c:pt>
                <c:pt idx="5">
                  <c:v>11437</c:v>
                </c:pt>
                <c:pt idx="6">
                  <c:v>665612</c:v>
                </c:pt>
                <c:pt idx="7">
                  <c:v>33131</c:v>
                </c:pt>
                <c:pt idx="8">
                  <c:v>88588</c:v>
                </c:pt>
                <c:pt idx="9">
                  <c:v>522076</c:v>
                </c:pt>
                <c:pt idx="10">
                  <c:v>1309346</c:v>
                </c:pt>
                <c:pt idx="11">
                  <c:v>348000</c:v>
                </c:pt>
                <c:pt idx="12">
                  <c:v>81819</c:v>
                </c:pt>
                <c:pt idx="13">
                  <c:v>96546</c:v>
                </c:pt>
                <c:pt idx="14" formatCode="General">
                  <c:v>455285</c:v>
                </c:pt>
                <c:pt idx="15">
                  <c:v>393083</c:v>
                </c:pt>
                <c:pt idx="16">
                  <c:v>65331</c:v>
                </c:pt>
                <c:pt idx="17">
                  <c:v>1786867</c:v>
                </c:pt>
              </c:numCache>
            </c:numRef>
          </c:val>
          <c:extLst>
            <c:ext xmlns:c16="http://schemas.microsoft.com/office/drawing/2014/chart" uri="{C3380CC4-5D6E-409C-BE32-E72D297353CC}">
              <c16:uniqueId val="{00000001-25A0-4730-84DB-1F1C7C8C944F}"/>
            </c:ext>
          </c:extLst>
        </c:ser>
        <c:dLbls>
          <c:showLegendKey val="0"/>
          <c:showVal val="1"/>
          <c:showCatName val="0"/>
          <c:showSerName val="0"/>
          <c:showPercent val="0"/>
          <c:showBubbleSize val="0"/>
        </c:dLbls>
        <c:gapWidth val="100"/>
        <c:overlap val="100"/>
        <c:axId val="1948136143"/>
        <c:axId val="1948132783"/>
      </c:barChart>
      <c:catAx>
        <c:axId val="1948136143"/>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es-DO"/>
          </a:p>
        </c:txPr>
        <c:crossAx val="1948132783"/>
        <c:crosses val="autoZero"/>
        <c:auto val="1"/>
        <c:lblAlgn val="ctr"/>
        <c:lblOffset val="100"/>
        <c:noMultiLvlLbl val="0"/>
      </c:catAx>
      <c:valAx>
        <c:axId val="1948132783"/>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baseline="0">
                <a:solidFill>
                  <a:schemeClr val="tx1">
                    <a:lumMod val="65000"/>
                    <a:lumOff val="35000"/>
                  </a:schemeClr>
                </a:solidFill>
                <a:latin typeface="+mn-lt"/>
                <a:ea typeface="+mn-ea"/>
                <a:cs typeface="+mn-cs"/>
              </a:defRPr>
            </a:pPr>
            <a:endParaRPr lang="es-DO"/>
          </a:p>
        </c:txPr>
        <c:crossAx val="1948136143"/>
        <c:crosses val="autoZero"/>
        <c:crossBetween val="between"/>
      </c:valAx>
    </c:plotArea>
    <c:legend>
      <c:legendPos val="t"/>
      <c:legendEntry>
        <c:idx val="1"/>
        <c:txPr>
          <a:bodyPr rot="0" vert="horz"/>
          <a:lstStyle/>
          <a:p>
            <a:pPr>
              <a:defRPr sz="1400"/>
            </a:pPr>
            <a:endParaRPr lang="es-DO"/>
          </a:p>
        </c:txPr>
      </c:legendEntry>
      <c:layout>
        <c:manualLayout>
          <c:xMode val="edge"/>
          <c:yMode val="edge"/>
          <c:x val="0.26905085301837267"/>
          <c:y val="7.0614161349477664E-2"/>
          <c:w val="0.37889845800524935"/>
          <c:h val="3.541069782294512E-2"/>
        </c:manualLayout>
      </c:layout>
      <c:overlay val="0"/>
      <c:spPr>
        <a:noFill/>
        <a:ln>
          <a:noFill/>
        </a:ln>
        <a:effectLst/>
      </c:spPr>
      <c:txPr>
        <a:bodyPr rot="0" spcFirstLastPara="1" vertOverflow="ellipsis" vert="horz" wrap="square" anchor="ctr" anchorCtr="1"/>
        <a:lstStyle/>
        <a:p>
          <a:pPr>
            <a:defRPr sz="1400" b="0" i="0" u="none" strike="noStrike" baseline="0">
              <a:solidFill>
                <a:schemeClr val="tx1">
                  <a:lumMod val="65000"/>
                  <a:lumOff val="35000"/>
                </a:schemeClr>
              </a:solidFill>
              <a:latin typeface="+mn-lt"/>
              <a:ea typeface="+mn-ea"/>
              <a:cs typeface="+mn-cs"/>
            </a:defRPr>
          </a:pPr>
          <a:endParaRPr lang="es-DO"/>
        </a:p>
      </c:txPr>
    </c:legend>
    <c:plotVisOnly val="1"/>
    <c:dispBlanksAs val="gap"/>
    <c:showDLblsOverMax val="0"/>
    <c:extLst/>
  </c:chart>
  <c:txPr>
    <a:bodyPr/>
    <a:lstStyle/>
    <a:p>
      <a:pPr>
        <a:defRPr/>
      </a:pPr>
      <a:endParaRPr lang="es-DO"/>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3.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495">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dk1">
            <a:lumMod val="50000"/>
            <a:lumOff val="50000"/>
          </a:scheme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77CD31-5C6A-4C49-A251-0D178512E551}" type="doc">
      <dgm:prSet loTypeId="urn:microsoft.com/office/officeart/2005/8/layout/equation1" loCatId="process" qsTypeId="urn:microsoft.com/office/officeart/2005/8/quickstyle/simple1" qsCatId="simple" csTypeId="urn:microsoft.com/office/officeart/2005/8/colors/colorful1" csCatId="colorful" phldr="1"/>
      <dgm:spPr/>
    </dgm:pt>
    <dgm:pt modelId="{2C55D465-EE2F-44FF-8B22-94985CA27EC9}">
      <dgm:prSet phldrT="[Texto]" custT="1"/>
      <dgm:spPr/>
      <dgm:t>
        <a:bodyPr/>
        <a:lstStyle/>
        <a:p>
          <a:r>
            <a:rPr lang="es-PE" sz="2000" b="1" dirty="0">
              <a:solidFill>
                <a:schemeClr val="tx1"/>
              </a:solidFill>
            </a:rPr>
            <a:t>0.39 </a:t>
          </a:r>
          <a:r>
            <a:rPr lang="es-PE" sz="2000" b="1" dirty="0" err="1">
              <a:solidFill>
                <a:schemeClr val="tx1"/>
              </a:solidFill>
            </a:rPr>
            <a:t>trillion</a:t>
          </a:r>
          <a:r>
            <a:rPr lang="es-PE" sz="2000" b="1" dirty="0">
              <a:solidFill>
                <a:schemeClr val="tx1"/>
              </a:solidFill>
            </a:rPr>
            <a:t> USD</a:t>
          </a:r>
        </a:p>
      </dgm:t>
    </dgm:pt>
    <dgm:pt modelId="{0CC860D5-A68E-4734-939B-694A1766D4EE}" type="parTrans" cxnId="{42DA46A6-7CAF-4DEA-A9C0-AAC14606F114}">
      <dgm:prSet/>
      <dgm:spPr/>
      <dgm:t>
        <a:bodyPr/>
        <a:lstStyle/>
        <a:p>
          <a:endParaRPr lang="es-PE" sz="2000" b="1">
            <a:solidFill>
              <a:schemeClr val="tx1"/>
            </a:solidFill>
          </a:endParaRPr>
        </a:p>
      </dgm:t>
    </dgm:pt>
    <dgm:pt modelId="{B25762DC-639C-4E81-8CAF-9E1F62A3CE65}" type="sibTrans" cxnId="{42DA46A6-7CAF-4DEA-A9C0-AAC14606F114}">
      <dgm:prSet custT="1"/>
      <dgm:spPr/>
      <dgm:t>
        <a:bodyPr/>
        <a:lstStyle/>
        <a:p>
          <a:endParaRPr lang="es-PE" sz="2000" b="1">
            <a:solidFill>
              <a:schemeClr val="tx1"/>
            </a:solidFill>
          </a:endParaRPr>
        </a:p>
      </dgm:t>
    </dgm:pt>
    <dgm:pt modelId="{BFF5C774-B640-494B-BAFF-6557E9889FC6}">
      <dgm:prSet phldrT="[Texto]" custT="1"/>
      <dgm:spPr/>
      <dgm:t>
        <a:bodyPr/>
        <a:lstStyle/>
        <a:p>
          <a:r>
            <a:rPr lang="es-PE" sz="2000" b="1" dirty="0">
              <a:solidFill>
                <a:schemeClr val="tx1"/>
              </a:solidFill>
            </a:rPr>
            <a:t>3.09 </a:t>
          </a:r>
          <a:r>
            <a:rPr lang="es-PE" sz="2000" b="1" dirty="0" err="1">
              <a:solidFill>
                <a:schemeClr val="tx1"/>
              </a:solidFill>
            </a:rPr>
            <a:t>trillion</a:t>
          </a:r>
          <a:r>
            <a:rPr lang="es-PE" sz="2000" b="1" dirty="0">
              <a:solidFill>
                <a:schemeClr val="tx1"/>
              </a:solidFill>
            </a:rPr>
            <a:t> USD</a:t>
          </a:r>
        </a:p>
      </dgm:t>
    </dgm:pt>
    <dgm:pt modelId="{3F10EEAF-2884-419C-9F92-DC22D14D7E25}" type="parTrans" cxnId="{D7B3D378-17AD-4465-BD84-001A3FEEBBF1}">
      <dgm:prSet/>
      <dgm:spPr/>
      <dgm:t>
        <a:bodyPr/>
        <a:lstStyle/>
        <a:p>
          <a:endParaRPr lang="es-PE" sz="2000" b="1">
            <a:solidFill>
              <a:schemeClr val="tx1"/>
            </a:solidFill>
          </a:endParaRPr>
        </a:p>
      </dgm:t>
    </dgm:pt>
    <dgm:pt modelId="{676DFC0D-B498-4E64-96DC-AA7F406637CA}" type="sibTrans" cxnId="{D7B3D378-17AD-4465-BD84-001A3FEEBBF1}">
      <dgm:prSet custT="1"/>
      <dgm:spPr/>
      <dgm:t>
        <a:bodyPr/>
        <a:lstStyle/>
        <a:p>
          <a:endParaRPr lang="es-PE" sz="2000" b="1" dirty="0">
            <a:solidFill>
              <a:schemeClr val="tx1"/>
            </a:solidFill>
          </a:endParaRPr>
        </a:p>
      </dgm:t>
    </dgm:pt>
    <dgm:pt modelId="{70C4FE13-97C1-478D-A7E4-980DB4647027}">
      <dgm:prSet phldrT="[Texto]" custT="1"/>
      <dgm:spPr/>
      <dgm:t>
        <a:bodyPr/>
        <a:lstStyle/>
        <a:p>
          <a:r>
            <a:rPr lang="es-PE" sz="4000" b="1" dirty="0">
              <a:solidFill>
                <a:schemeClr val="tx1"/>
              </a:solidFill>
            </a:rPr>
            <a:t>5.37 </a:t>
          </a:r>
          <a:r>
            <a:rPr lang="es-PE" sz="4000" b="1" dirty="0" err="1">
              <a:solidFill>
                <a:schemeClr val="tx1"/>
              </a:solidFill>
            </a:rPr>
            <a:t>Trillion</a:t>
          </a:r>
          <a:r>
            <a:rPr lang="es-PE" sz="4000" b="1" dirty="0">
              <a:solidFill>
                <a:schemeClr val="tx1"/>
              </a:solidFill>
            </a:rPr>
            <a:t> USD</a:t>
          </a:r>
        </a:p>
      </dgm:t>
    </dgm:pt>
    <dgm:pt modelId="{F188A20B-0855-44BB-9A66-53AC0ACBF38E}" type="parTrans" cxnId="{44D56EA6-B683-4321-8E4D-E290432774AC}">
      <dgm:prSet/>
      <dgm:spPr/>
      <dgm:t>
        <a:bodyPr/>
        <a:lstStyle/>
        <a:p>
          <a:endParaRPr lang="es-PE" sz="2000" b="1">
            <a:solidFill>
              <a:schemeClr val="tx1"/>
            </a:solidFill>
          </a:endParaRPr>
        </a:p>
      </dgm:t>
    </dgm:pt>
    <dgm:pt modelId="{FB74DCAA-DF45-4346-B882-66219B55DA44}" type="sibTrans" cxnId="{44D56EA6-B683-4321-8E4D-E290432774AC}">
      <dgm:prSet/>
      <dgm:spPr/>
      <dgm:t>
        <a:bodyPr/>
        <a:lstStyle/>
        <a:p>
          <a:endParaRPr lang="es-PE" sz="2000" b="1">
            <a:solidFill>
              <a:schemeClr val="tx1"/>
            </a:solidFill>
          </a:endParaRPr>
        </a:p>
      </dgm:t>
    </dgm:pt>
    <dgm:pt modelId="{626065A4-4BBE-47A1-84FF-438134760BD6}">
      <dgm:prSet phldrT="[Texto]" custT="1"/>
      <dgm:spPr/>
      <dgm:t>
        <a:bodyPr/>
        <a:lstStyle/>
        <a:p>
          <a:r>
            <a:rPr lang="es-PE" sz="2000" b="1" dirty="0">
              <a:solidFill>
                <a:schemeClr val="tx1"/>
              </a:solidFill>
            </a:rPr>
            <a:t>1.89 </a:t>
          </a:r>
          <a:r>
            <a:rPr lang="es-PE" sz="2000" b="1" dirty="0" err="1">
              <a:solidFill>
                <a:schemeClr val="tx1"/>
              </a:solidFill>
            </a:rPr>
            <a:t>trillion</a:t>
          </a:r>
          <a:r>
            <a:rPr lang="es-PE" sz="2000" b="1" dirty="0">
              <a:solidFill>
                <a:schemeClr val="tx1"/>
              </a:solidFill>
            </a:rPr>
            <a:t> USD</a:t>
          </a:r>
        </a:p>
      </dgm:t>
    </dgm:pt>
    <dgm:pt modelId="{4355B2A2-7E61-47F3-BF14-563942B3296C}" type="parTrans" cxnId="{DBEE87A4-924B-4D6E-A36D-F0CE19D4EC4E}">
      <dgm:prSet/>
      <dgm:spPr/>
      <dgm:t>
        <a:bodyPr/>
        <a:lstStyle/>
        <a:p>
          <a:endParaRPr lang="en-US" sz="2000" b="1">
            <a:solidFill>
              <a:schemeClr val="tx1"/>
            </a:solidFill>
          </a:endParaRPr>
        </a:p>
      </dgm:t>
    </dgm:pt>
    <dgm:pt modelId="{D556D978-DEAA-47B5-8248-3EE825DCD377}" type="sibTrans" cxnId="{DBEE87A4-924B-4D6E-A36D-F0CE19D4EC4E}">
      <dgm:prSet custT="1"/>
      <dgm:spPr/>
      <dgm:t>
        <a:bodyPr/>
        <a:lstStyle/>
        <a:p>
          <a:endParaRPr lang="en-US" sz="2000" b="1">
            <a:solidFill>
              <a:schemeClr val="tx1"/>
            </a:solidFill>
          </a:endParaRPr>
        </a:p>
      </dgm:t>
    </dgm:pt>
    <dgm:pt modelId="{C6728CDD-EEB3-4D3C-AF24-DF897BC49AAC}" type="pres">
      <dgm:prSet presAssocID="{E477CD31-5C6A-4C49-A251-0D178512E551}" presName="linearFlow" presStyleCnt="0">
        <dgm:presLayoutVars>
          <dgm:dir/>
          <dgm:resizeHandles val="exact"/>
        </dgm:presLayoutVars>
      </dgm:prSet>
      <dgm:spPr/>
    </dgm:pt>
    <dgm:pt modelId="{714810B3-4018-4ECF-B21A-24D65A467382}" type="pres">
      <dgm:prSet presAssocID="{2C55D465-EE2F-44FF-8B22-94985CA27EC9}" presName="node" presStyleLbl="node1" presStyleIdx="0" presStyleCnt="4">
        <dgm:presLayoutVars>
          <dgm:bulletEnabled val="1"/>
        </dgm:presLayoutVars>
      </dgm:prSet>
      <dgm:spPr/>
    </dgm:pt>
    <dgm:pt modelId="{A6FF7F66-F6DB-4800-A1F1-DF0E90D173D4}" type="pres">
      <dgm:prSet presAssocID="{B25762DC-639C-4E81-8CAF-9E1F62A3CE65}" presName="spacerL" presStyleCnt="0"/>
      <dgm:spPr/>
    </dgm:pt>
    <dgm:pt modelId="{B7B563E6-B748-4418-BF9C-9FCA00B21175}" type="pres">
      <dgm:prSet presAssocID="{B25762DC-639C-4E81-8CAF-9E1F62A3CE65}" presName="sibTrans" presStyleLbl="sibTrans2D1" presStyleIdx="0" presStyleCnt="3"/>
      <dgm:spPr/>
    </dgm:pt>
    <dgm:pt modelId="{C928A5CB-E8D3-4D83-A768-0347B2590490}" type="pres">
      <dgm:prSet presAssocID="{B25762DC-639C-4E81-8CAF-9E1F62A3CE65}" presName="spacerR" presStyleCnt="0"/>
      <dgm:spPr/>
    </dgm:pt>
    <dgm:pt modelId="{4498483D-F911-4813-8C0B-C891D58613C1}" type="pres">
      <dgm:prSet presAssocID="{626065A4-4BBE-47A1-84FF-438134760BD6}" presName="node" presStyleLbl="node1" presStyleIdx="1" presStyleCnt="4">
        <dgm:presLayoutVars>
          <dgm:bulletEnabled val="1"/>
        </dgm:presLayoutVars>
      </dgm:prSet>
      <dgm:spPr/>
    </dgm:pt>
    <dgm:pt modelId="{2EEA7C1D-BF53-4948-8023-5D0E52A640A1}" type="pres">
      <dgm:prSet presAssocID="{D556D978-DEAA-47B5-8248-3EE825DCD377}" presName="spacerL" presStyleCnt="0"/>
      <dgm:spPr/>
    </dgm:pt>
    <dgm:pt modelId="{3AB11951-F233-4B0D-A07A-FFC97051D605}" type="pres">
      <dgm:prSet presAssocID="{D556D978-DEAA-47B5-8248-3EE825DCD377}" presName="sibTrans" presStyleLbl="sibTrans2D1" presStyleIdx="1" presStyleCnt="3"/>
      <dgm:spPr/>
    </dgm:pt>
    <dgm:pt modelId="{351B8F33-D831-4DDB-812B-1E94A04D48B2}" type="pres">
      <dgm:prSet presAssocID="{D556D978-DEAA-47B5-8248-3EE825DCD377}" presName="spacerR" presStyleCnt="0"/>
      <dgm:spPr/>
    </dgm:pt>
    <dgm:pt modelId="{67C3307D-4959-4D76-95BC-728FD86B3A64}" type="pres">
      <dgm:prSet presAssocID="{BFF5C774-B640-494B-BAFF-6557E9889FC6}" presName="node" presStyleLbl="node1" presStyleIdx="2" presStyleCnt="4">
        <dgm:presLayoutVars>
          <dgm:bulletEnabled val="1"/>
        </dgm:presLayoutVars>
      </dgm:prSet>
      <dgm:spPr/>
    </dgm:pt>
    <dgm:pt modelId="{8F7AB66C-8443-455E-A86A-505D07954D67}" type="pres">
      <dgm:prSet presAssocID="{676DFC0D-B498-4E64-96DC-AA7F406637CA}" presName="spacerL" presStyleCnt="0"/>
      <dgm:spPr/>
    </dgm:pt>
    <dgm:pt modelId="{C92E7FC0-C7E4-4DE1-B479-619CE10E1A26}" type="pres">
      <dgm:prSet presAssocID="{676DFC0D-B498-4E64-96DC-AA7F406637CA}" presName="sibTrans" presStyleLbl="sibTrans2D1" presStyleIdx="2" presStyleCnt="3"/>
      <dgm:spPr/>
    </dgm:pt>
    <dgm:pt modelId="{BED3560D-4237-46A7-B54A-05F68736AADE}" type="pres">
      <dgm:prSet presAssocID="{676DFC0D-B498-4E64-96DC-AA7F406637CA}" presName="spacerR" presStyleCnt="0"/>
      <dgm:spPr/>
    </dgm:pt>
    <dgm:pt modelId="{2F782896-741B-466D-B311-86CE9A5314C0}" type="pres">
      <dgm:prSet presAssocID="{70C4FE13-97C1-478D-A7E4-980DB4647027}" presName="node" presStyleLbl="node1" presStyleIdx="3" presStyleCnt="4" custScaleX="188245" custScaleY="156741">
        <dgm:presLayoutVars>
          <dgm:bulletEnabled val="1"/>
        </dgm:presLayoutVars>
      </dgm:prSet>
      <dgm:spPr/>
    </dgm:pt>
  </dgm:ptLst>
  <dgm:cxnLst>
    <dgm:cxn modelId="{4924DD21-58CA-43C2-90E1-4D9C07F5316F}" type="presOf" srcId="{E477CD31-5C6A-4C49-A251-0D178512E551}" destId="{C6728CDD-EEB3-4D3C-AF24-DF897BC49AAC}" srcOrd="0" destOrd="0" presId="urn:microsoft.com/office/officeart/2005/8/layout/equation1"/>
    <dgm:cxn modelId="{5AF0293A-A67D-477C-8181-DF6CBD649D2A}" type="presOf" srcId="{BFF5C774-B640-494B-BAFF-6557E9889FC6}" destId="{67C3307D-4959-4D76-95BC-728FD86B3A64}" srcOrd="0" destOrd="0" presId="urn:microsoft.com/office/officeart/2005/8/layout/equation1"/>
    <dgm:cxn modelId="{CDEC184A-5F97-4C71-B263-CF9C33552FB6}" type="presOf" srcId="{70C4FE13-97C1-478D-A7E4-980DB4647027}" destId="{2F782896-741B-466D-B311-86CE9A5314C0}" srcOrd="0" destOrd="0" presId="urn:microsoft.com/office/officeart/2005/8/layout/equation1"/>
    <dgm:cxn modelId="{285CF05C-3EB7-4E0E-8FBA-D8B0423FA108}" type="presOf" srcId="{D556D978-DEAA-47B5-8248-3EE825DCD377}" destId="{3AB11951-F233-4B0D-A07A-FFC97051D605}" srcOrd="0" destOrd="0" presId="urn:microsoft.com/office/officeart/2005/8/layout/equation1"/>
    <dgm:cxn modelId="{D7B3D378-17AD-4465-BD84-001A3FEEBBF1}" srcId="{E477CD31-5C6A-4C49-A251-0D178512E551}" destId="{BFF5C774-B640-494B-BAFF-6557E9889FC6}" srcOrd="2" destOrd="0" parTransId="{3F10EEAF-2884-419C-9F92-DC22D14D7E25}" sibTransId="{676DFC0D-B498-4E64-96DC-AA7F406637CA}"/>
    <dgm:cxn modelId="{139CBB96-791D-4167-B435-99C6D809F8AC}" type="presOf" srcId="{676DFC0D-B498-4E64-96DC-AA7F406637CA}" destId="{C92E7FC0-C7E4-4DE1-B479-619CE10E1A26}" srcOrd="0" destOrd="0" presId="urn:microsoft.com/office/officeart/2005/8/layout/equation1"/>
    <dgm:cxn modelId="{9A11129D-F5AD-4188-879E-F0414AC394A3}" type="presOf" srcId="{626065A4-4BBE-47A1-84FF-438134760BD6}" destId="{4498483D-F911-4813-8C0B-C891D58613C1}" srcOrd="0" destOrd="0" presId="urn:microsoft.com/office/officeart/2005/8/layout/equation1"/>
    <dgm:cxn modelId="{DBEE87A4-924B-4D6E-A36D-F0CE19D4EC4E}" srcId="{E477CD31-5C6A-4C49-A251-0D178512E551}" destId="{626065A4-4BBE-47A1-84FF-438134760BD6}" srcOrd="1" destOrd="0" parTransId="{4355B2A2-7E61-47F3-BF14-563942B3296C}" sibTransId="{D556D978-DEAA-47B5-8248-3EE825DCD377}"/>
    <dgm:cxn modelId="{42DA46A6-7CAF-4DEA-A9C0-AAC14606F114}" srcId="{E477CD31-5C6A-4C49-A251-0D178512E551}" destId="{2C55D465-EE2F-44FF-8B22-94985CA27EC9}" srcOrd="0" destOrd="0" parTransId="{0CC860D5-A68E-4734-939B-694A1766D4EE}" sibTransId="{B25762DC-639C-4E81-8CAF-9E1F62A3CE65}"/>
    <dgm:cxn modelId="{44D56EA6-B683-4321-8E4D-E290432774AC}" srcId="{E477CD31-5C6A-4C49-A251-0D178512E551}" destId="{70C4FE13-97C1-478D-A7E4-980DB4647027}" srcOrd="3" destOrd="0" parTransId="{F188A20B-0855-44BB-9A66-53AC0ACBF38E}" sibTransId="{FB74DCAA-DF45-4346-B882-66219B55DA44}"/>
    <dgm:cxn modelId="{FC0618C0-92C8-4A2D-A3AB-9FD1066063E2}" type="presOf" srcId="{B25762DC-639C-4E81-8CAF-9E1F62A3CE65}" destId="{B7B563E6-B748-4418-BF9C-9FCA00B21175}" srcOrd="0" destOrd="0" presId="urn:microsoft.com/office/officeart/2005/8/layout/equation1"/>
    <dgm:cxn modelId="{DBCEE7D3-F01B-42FA-9C26-3FBAEDC4C485}" type="presOf" srcId="{2C55D465-EE2F-44FF-8B22-94985CA27EC9}" destId="{714810B3-4018-4ECF-B21A-24D65A467382}" srcOrd="0" destOrd="0" presId="urn:microsoft.com/office/officeart/2005/8/layout/equation1"/>
    <dgm:cxn modelId="{6F8CF7C4-4A93-49DE-90BF-8F5D5045E10F}" type="presParOf" srcId="{C6728CDD-EEB3-4D3C-AF24-DF897BC49AAC}" destId="{714810B3-4018-4ECF-B21A-24D65A467382}" srcOrd="0" destOrd="0" presId="urn:microsoft.com/office/officeart/2005/8/layout/equation1"/>
    <dgm:cxn modelId="{7D4F981D-5CCE-4E66-8E75-A1F6D0B25F0D}" type="presParOf" srcId="{C6728CDD-EEB3-4D3C-AF24-DF897BC49AAC}" destId="{A6FF7F66-F6DB-4800-A1F1-DF0E90D173D4}" srcOrd="1" destOrd="0" presId="urn:microsoft.com/office/officeart/2005/8/layout/equation1"/>
    <dgm:cxn modelId="{E864CA33-E242-4BFC-B664-3C1CEE1997D5}" type="presParOf" srcId="{C6728CDD-EEB3-4D3C-AF24-DF897BC49AAC}" destId="{B7B563E6-B748-4418-BF9C-9FCA00B21175}" srcOrd="2" destOrd="0" presId="urn:microsoft.com/office/officeart/2005/8/layout/equation1"/>
    <dgm:cxn modelId="{0800601D-73AA-4279-8A1D-77C181737076}" type="presParOf" srcId="{C6728CDD-EEB3-4D3C-AF24-DF897BC49AAC}" destId="{C928A5CB-E8D3-4D83-A768-0347B2590490}" srcOrd="3" destOrd="0" presId="urn:microsoft.com/office/officeart/2005/8/layout/equation1"/>
    <dgm:cxn modelId="{1F7EB5B9-9817-4228-A435-BE7EE370BE11}" type="presParOf" srcId="{C6728CDD-EEB3-4D3C-AF24-DF897BC49AAC}" destId="{4498483D-F911-4813-8C0B-C891D58613C1}" srcOrd="4" destOrd="0" presId="urn:microsoft.com/office/officeart/2005/8/layout/equation1"/>
    <dgm:cxn modelId="{2EF99FB5-01C9-4E17-B5DE-78495D1D14C8}" type="presParOf" srcId="{C6728CDD-EEB3-4D3C-AF24-DF897BC49AAC}" destId="{2EEA7C1D-BF53-4948-8023-5D0E52A640A1}" srcOrd="5" destOrd="0" presId="urn:microsoft.com/office/officeart/2005/8/layout/equation1"/>
    <dgm:cxn modelId="{39DE125E-4605-46EB-A73F-E2A765134F91}" type="presParOf" srcId="{C6728CDD-EEB3-4D3C-AF24-DF897BC49AAC}" destId="{3AB11951-F233-4B0D-A07A-FFC97051D605}" srcOrd="6" destOrd="0" presId="urn:microsoft.com/office/officeart/2005/8/layout/equation1"/>
    <dgm:cxn modelId="{5E0D763D-2C0B-47D1-88BB-C01378C369EA}" type="presParOf" srcId="{C6728CDD-EEB3-4D3C-AF24-DF897BC49AAC}" destId="{351B8F33-D831-4DDB-812B-1E94A04D48B2}" srcOrd="7" destOrd="0" presId="urn:microsoft.com/office/officeart/2005/8/layout/equation1"/>
    <dgm:cxn modelId="{844FD1B1-C45B-49F6-B736-82AC3F058909}" type="presParOf" srcId="{C6728CDD-EEB3-4D3C-AF24-DF897BC49AAC}" destId="{67C3307D-4959-4D76-95BC-728FD86B3A64}" srcOrd="8" destOrd="0" presId="urn:microsoft.com/office/officeart/2005/8/layout/equation1"/>
    <dgm:cxn modelId="{3F13AAAD-23DC-4124-AC26-27C10297437E}" type="presParOf" srcId="{C6728CDD-EEB3-4D3C-AF24-DF897BC49AAC}" destId="{8F7AB66C-8443-455E-A86A-505D07954D67}" srcOrd="9" destOrd="0" presId="urn:microsoft.com/office/officeart/2005/8/layout/equation1"/>
    <dgm:cxn modelId="{30400B8D-7A7D-4A5B-B5F7-3C82E7632F32}" type="presParOf" srcId="{C6728CDD-EEB3-4D3C-AF24-DF897BC49AAC}" destId="{C92E7FC0-C7E4-4DE1-B479-619CE10E1A26}" srcOrd="10" destOrd="0" presId="urn:microsoft.com/office/officeart/2005/8/layout/equation1"/>
    <dgm:cxn modelId="{CD961FE5-6FD5-4008-A926-FCC52A13ABBF}" type="presParOf" srcId="{C6728CDD-EEB3-4D3C-AF24-DF897BC49AAC}" destId="{BED3560D-4237-46A7-B54A-05F68736AADE}" srcOrd="11" destOrd="0" presId="urn:microsoft.com/office/officeart/2005/8/layout/equation1"/>
    <dgm:cxn modelId="{42D69653-A7E1-4716-A2A4-A7AD38A28F2D}" type="presParOf" srcId="{C6728CDD-EEB3-4D3C-AF24-DF897BC49AAC}" destId="{2F782896-741B-466D-B311-86CE9A5314C0}"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28E97C-9ACB-4B5A-B7B4-E4736CFC1F62}" type="doc">
      <dgm:prSet loTypeId="urn:microsoft.com/office/officeart/2005/8/layout/chevron1" loCatId="process" qsTypeId="urn:microsoft.com/office/officeart/2005/8/quickstyle/simple1" qsCatId="simple" csTypeId="urn:microsoft.com/office/officeart/2005/8/colors/colorful1" csCatId="colorful" phldr="1"/>
      <dgm:spPr/>
    </dgm:pt>
    <dgm:pt modelId="{0E67E306-BA06-4C43-BFEB-B65963CFEAAA}">
      <dgm:prSet phldrT="[Texto]" custT="1"/>
      <dgm:spPr/>
      <dgm:t>
        <a:bodyPr/>
        <a:lstStyle/>
        <a:p>
          <a:r>
            <a:rPr lang="fr-FR" sz="1600" b="1" dirty="0" err="1">
              <a:solidFill>
                <a:schemeClr val="tx1">
                  <a:lumMod val="95000"/>
                  <a:lumOff val="5000"/>
                </a:schemeClr>
              </a:solidFill>
            </a:rPr>
            <a:t>Current</a:t>
          </a:r>
          <a:r>
            <a:rPr lang="fr-FR" sz="1600" b="1" dirty="0">
              <a:solidFill>
                <a:schemeClr val="tx1">
                  <a:lumMod val="95000"/>
                  <a:lumOff val="5000"/>
                </a:schemeClr>
              </a:solidFill>
            </a:rPr>
            <a:t> quantitative </a:t>
          </a:r>
          <a:r>
            <a:rPr lang="fr-FR" sz="1600" b="1" dirty="0" err="1">
              <a:solidFill>
                <a:schemeClr val="tx1">
                  <a:lumMod val="95000"/>
                  <a:lumOff val="5000"/>
                </a:schemeClr>
              </a:solidFill>
            </a:rPr>
            <a:t>deficit</a:t>
          </a:r>
          <a:r>
            <a:rPr lang="fr-FR" sz="1600" b="1" dirty="0">
              <a:solidFill>
                <a:schemeClr val="tx1">
                  <a:lumMod val="95000"/>
                  <a:lumOff val="5000"/>
                </a:schemeClr>
              </a:solidFill>
            </a:rPr>
            <a:t>: </a:t>
          </a:r>
        </a:p>
        <a:p>
          <a:r>
            <a:rPr lang="fr-FR" sz="1600" b="1" dirty="0">
              <a:solidFill>
                <a:schemeClr val="tx1">
                  <a:lumMod val="95000"/>
                  <a:lumOff val="5000"/>
                </a:schemeClr>
              </a:solidFill>
            </a:rPr>
            <a:t>54.4 million homes</a:t>
          </a:r>
          <a:endParaRPr lang="en-US" sz="1600" b="1" dirty="0">
            <a:solidFill>
              <a:schemeClr val="tx1">
                <a:lumMod val="95000"/>
                <a:lumOff val="5000"/>
              </a:schemeClr>
            </a:solidFill>
          </a:endParaRPr>
        </a:p>
      </dgm:t>
    </dgm:pt>
    <dgm:pt modelId="{01156432-87D9-43A7-A5A4-398B2E1CC139}" type="parTrans" cxnId="{F24151F6-A562-409A-AA3B-84DC0C0E5E8D}">
      <dgm:prSet/>
      <dgm:spPr/>
      <dgm:t>
        <a:bodyPr/>
        <a:lstStyle/>
        <a:p>
          <a:endParaRPr lang="en-US" sz="1600" b="1">
            <a:solidFill>
              <a:schemeClr val="tx1">
                <a:lumMod val="95000"/>
                <a:lumOff val="5000"/>
              </a:schemeClr>
            </a:solidFill>
          </a:endParaRPr>
        </a:p>
      </dgm:t>
    </dgm:pt>
    <dgm:pt modelId="{B25152FA-7885-4DFC-AD55-55741BFB9B95}" type="sibTrans" cxnId="{F24151F6-A562-409A-AA3B-84DC0C0E5E8D}">
      <dgm:prSet/>
      <dgm:spPr/>
      <dgm:t>
        <a:bodyPr/>
        <a:lstStyle/>
        <a:p>
          <a:endParaRPr lang="en-US" sz="1600" b="1">
            <a:solidFill>
              <a:schemeClr val="tx1">
                <a:lumMod val="95000"/>
                <a:lumOff val="5000"/>
              </a:schemeClr>
            </a:solidFill>
          </a:endParaRPr>
        </a:p>
      </dgm:t>
    </dgm:pt>
    <dgm:pt modelId="{31BA4ACD-C228-4775-80AA-19BE18492AC9}">
      <dgm:prSet phldrT="[Texto]" custT="1"/>
      <dgm:spPr/>
      <dgm:t>
        <a:bodyPr/>
        <a:lstStyle/>
        <a:p>
          <a:r>
            <a:rPr lang="en-US" sz="1600" b="1" dirty="0">
              <a:solidFill>
                <a:schemeClr val="tx1">
                  <a:lumMod val="95000"/>
                  <a:lumOff val="5000"/>
                </a:schemeClr>
              </a:solidFill>
            </a:rPr>
            <a:t>New Homes by 2050: 
24.8 million homes</a:t>
          </a:r>
        </a:p>
      </dgm:t>
    </dgm:pt>
    <dgm:pt modelId="{091B23E8-7032-4FA6-B1F4-A87BA98AB30D}" type="parTrans" cxnId="{A65DB7CF-6DBF-4896-B532-05319F0B6743}">
      <dgm:prSet/>
      <dgm:spPr/>
      <dgm:t>
        <a:bodyPr/>
        <a:lstStyle/>
        <a:p>
          <a:endParaRPr lang="en-US" sz="1600" b="1">
            <a:solidFill>
              <a:schemeClr val="tx1">
                <a:lumMod val="95000"/>
                <a:lumOff val="5000"/>
              </a:schemeClr>
            </a:solidFill>
          </a:endParaRPr>
        </a:p>
      </dgm:t>
    </dgm:pt>
    <dgm:pt modelId="{8107A21E-0DC1-4B13-A9E7-D2EDC5A19EDE}" type="sibTrans" cxnId="{A65DB7CF-6DBF-4896-B532-05319F0B6743}">
      <dgm:prSet/>
      <dgm:spPr/>
      <dgm:t>
        <a:bodyPr/>
        <a:lstStyle/>
        <a:p>
          <a:endParaRPr lang="en-US" sz="1600" b="1">
            <a:solidFill>
              <a:schemeClr val="tx1">
                <a:lumMod val="95000"/>
                <a:lumOff val="5000"/>
              </a:schemeClr>
            </a:solidFill>
          </a:endParaRPr>
        </a:p>
      </dgm:t>
    </dgm:pt>
    <dgm:pt modelId="{71EFE00B-7094-4C8C-94B9-43C764BCABB8}">
      <dgm:prSet phldrT="[Texto]" custT="1"/>
      <dgm:spPr/>
      <dgm:t>
        <a:bodyPr/>
        <a:lstStyle/>
        <a:p>
          <a:r>
            <a:rPr lang="fr-FR" sz="1600" b="1" dirty="0" err="1">
              <a:solidFill>
                <a:schemeClr val="tx1">
                  <a:lumMod val="95000"/>
                  <a:lumOff val="5000"/>
                </a:schemeClr>
              </a:solidFill>
            </a:rPr>
            <a:t>Current</a:t>
          </a:r>
          <a:r>
            <a:rPr lang="fr-FR" sz="1600" b="1" dirty="0">
              <a:solidFill>
                <a:schemeClr val="tx1">
                  <a:lumMod val="95000"/>
                  <a:lumOff val="5000"/>
                </a:schemeClr>
              </a:solidFill>
            </a:rPr>
            <a:t> Qualitative </a:t>
          </a:r>
          <a:r>
            <a:rPr lang="fr-FR" sz="1600" b="1" dirty="0" err="1">
              <a:solidFill>
                <a:schemeClr val="tx1">
                  <a:lumMod val="95000"/>
                  <a:lumOff val="5000"/>
                </a:schemeClr>
              </a:solidFill>
            </a:rPr>
            <a:t>Deficit</a:t>
          </a:r>
          <a:r>
            <a:rPr lang="fr-FR" sz="1600" b="1" dirty="0">
              <a:solidFill>
                <a:schemeClr val="tx1">
                  <a:lumMod val="95000"/>
                  <a:lumOff val="5000"/>
                </a:schemeClr>
              </a:solidFill>
            </a:rPr>
            <a:t>: </a:t>
          </a:r>
        </a:p>
        <a:p>
          <a:r>
            <a:rPr lang="fr-FR" sz="1600" b="1" dirty="0">
              <a:solidFill>
                <a:schemeClr val="tx1">
                  <a:lumMod val="95000"/>
                  <a:lumOff val="5000"/>
                </a:schemeClr>
              </a:solidFill>
            </a:rPr>
            <a:t>15.1 million homes</a:t>
          </a:r>
          <a:endParaRPr lang="en-US" sz="1600" b="1" dirty="0">
            <a:solidFill>
              <a:schemeClr val="tx1">
                <a:lumMod val="95000"/>
                <a:lumOff val="5000"/>
              </a:schemeClr>
            </a:solidFill>
          </a:endParaRPr>
        </a:p>
      </dgm:t>
    </dgm:pt>
    <dgm:pt modelId="{96CBF33F-C503-42E1-90EB-F7C54C26FBD6}" type="sibTrans" cxnId="{CEF0B9EB-D279-4B75-9575-40B934E00740}">
      <dgm:prSet/>
      <dgm:spPr/>
      <dgm:t>
        <a:bodyPr/>
        <a:lstStyle/>
        <a:p>
          <a:endParaRPr lang="en-US" sz="1600" b="1">
            <a:solidFill>
              <a:schemeClr val="tx1">
                <a:lumMod val="95000"/>
                <a:lumOff val="5000"/>
              </a:schemeClr>
            </a:solidFill>
          </a:endParaRPr>
        </a:p>
      </dgm:t>
    </dgm:pt>
    <dgm:pt modelId="{AD31370C-0447-4624-853A-4EDF3A6AF47A}" type="parTrans" cxnId="{CEF0B9EB-D279-4B75-9575-40B934E00740}">
      <dgm:prSet/>
      <dgm:spPr/>
      <dgm:t>
        <a:bodyPr/>
        <a:lstStyle/>
        <a:p>
          <a:endParaRPr lang="en-US" sz="1600" b="1">
            <a:solidFill>
              <a:schemeClr val="tx1">
                <a:lumMod val="95000"/>
                <a:lumOff val="5000"/>
              </a:schemeClr>
            </a:solidFill>
          </a:endParaRPr>
        </a:p>
      </dgm:t>
    </dgm:pt>
    <dgm:pt modelId="{3B862741-C57A-47C7-A49A-4FAC1F342226}" type="pres">
      <dgm:prSet presAssocID="{5428E97C-9ACB-4B5A-B7B4-E4736CFC1F62}" presName="Name0" presStyleCnt="0">
        <dgm:presLayoutVars>
          <dgm:dir/>
          <dgm:animLvl val="lvl"/>
          <dgm:resizeHandles val="exact"/>
        </dgm:presLayoutVars>
      </dgm:prSet>
      <dgm:spPr/>
    </dgm:pt>
    <dgm:pt modelId="{C749F80A-9EC5-41EE-9B91-375D9947EE15}" type="pres">
      <dgm:prSet presAssocID="{71EFE00B-7094-4C8C-94B9-43C764BCABB8}" presName="parTxOnly" presStyleLbl="node1" presStyleIdx="0" presStyleCnt="3" custScaleX="138299" custScaleY="117795">
        <dgm:presLayoutVars>
          <dgm:chMax val="0"/>
          <dgm:chPref val="0"/>
          <dgm:bulletEnabled val="1"/>
        </dgm:presLayoutVars>
      </dgm:prSet>
      <dgm:spPr/>
    </dgm:pt>
    <dgm:pt modelId="{F8D7E1F1-632C-4075-8B1C-CE6FC244D728}" type="pres">
      <dgm:prSet presAssocID="{96CBF33F-C503-42E1-90EB-F7C54C26FBD6}" presName="parTxOnlySpace" presStyleCnt="0"/>
      <dgm:spPr/>
    </dgm:pt>
    <dgm:pt modelId="{4C1E1B0B-C997-485C-AE22-AF157A6FBAA8}" type="pres">
      <dgm:prSet presAssocID="{0E67E306-BA06-4C43-BFEB-B65963CFEAAA}" presName="parTxOnly" presStyleLbl="node1" presStyleIdx="1" presStyleCnt="3" custScaleX="145294" custScaleY="116118">
        <dgm:presLayoutVars>
          <dgm:chMax val="0"/>
          <dgm:chPref val="0"/>
          <dgm:bulletEnabled val="1"/>
        </dgm:presLayoutVars>
      </dgm:prSet>
      <dgm:spPr/>
    </dgm:pt>
    <dgm:pt modelId="{6924E943-9164-4D35-812B-3E746CC82E36}" type="pres">
      <dgm:prSet presAssocID="{B25152FA-7885-4DFC-AD55-55741BFB9B95}" presName="parTxOnlySpace" presStyleCnt="0"/>
      <dgm:spPr/>
    </dgm:pt>
    <dgm:pt modelId="{EA6AEA75-8503-4963-89E3-0E44211A063D}" type="pres">
      <dgm:prSet presAssocID="{31BA4ACD-C228-4775-80AA-19BE18492AC9}" presName="parTxOnly" presStyleLbl="node1" presStyleIdx="2" presStyleCnt="3" custScaleX="146623" custScaleY="121148">
        <dgm:presLayoutVars>
          <dgm:chMax val="0"/>
          <dgm:chPref val="0"/>
          <dgm:bulletEnabled val="1"/>
        </dgm:presLayoutVars>
      </dgm:prSet>
      <dgm:spPr/>
    </dgm:pt>
  </dgm:ptLst>
  <dgm:cxnLst>
    <dgm:cxn modelId="{FF9B4913-EDF3-49CE-8980-B4E78A883411}" type="presOf" srcId="{5428E97C-9ACB-4B5A-B7B4-E4736CFC1F62}" destId="{3B862741-C57A-47C7-A49A-4FAC1F342226}" srcOrd="0" destOrd="0" presId="urn:microsoft.com/office/officeart/2005/8/layout/chevron1"/>
    <dgm:cxn modelId="{7C7B766C-4F74-4A75-8FA0-48A2A71C9AFD}" type="presOf" srcId="{31BA4ACD-C228-4775-80AA-19BE18492AC9}" destId="{EA6AEA75-8503-4963-89E3-0E44211A063D}" srcOrd="0" destOrd="0" presId="urn:microsoft.com/office/officeart/2005/8/layout/chevron1"/>
    <dgm:cxn modelId="{0A7CE078-29D7-4BE8-8106-DF3F8C4C56FA}" type="presOf" srcId="{71EFE00B-7094-4C8C-94B9-43C764BCABB8}" destId="{C749F80A-9EC5-41EE-9B91-375D9947EE15}" srcOrd="0" destOrd="0" presId="urn:microsoft.com/office/officeart/2005/8/layout/chevron1"/>
    <dgm:cxn modelId="{71292D7E-407E-4BE2-AB9D-626A47025715}" type="presOf" srcId="{0E67E306-BA06-4C43-BFEB-B65963CFEAAA}" destId="{4C1E1B0B-C997-485C-AE22-AF157A6FBAA8}" srcOrd="0" destOrd="0" presId="urn:microsoft.com/office/officeart/2005/8/layout/chevron1"/>
    <dgm:cxn modelId="{A65DB7CF-6DBF-4896-B532-05319F0B6743}" srcId="{5428E97C-9ACB-4B5A-B7B4-E4736CFC1F62}" destId="{31BA4ACD-C228-4775-80AA-19BE18492AC9}" srcOrd="2" destOrd="0" parTransId="{091B23E8-7032-4FA6-B1F4-A87BA98AB30D}" sibTransId="{8107A21E-0DC1-4B13-A9E7-D2EDC5A19EDE}"/>
    <dgm:cxn modelId="{CEF0B9EB-D279-4B75-9575-40B934E00740}" srcId="{5428E97C-9ACB-4B5A-B7B4-E4736CFC1F62}" destId="{71EFE00B-7094-4C8C-94B9-43C764BCABB8}" srcOrd="0" destOrd="0" parTransId="{AD31370C-0447-4624-853A-4EDF3A6AF47A}" sibTransId="{96CBF33F-C503-42E1-90EB-F7C54C26FBD6}"/>
    <dgm:cxn modelId="{F24151F6-A562-409A-AA3B-84DC0C0E5E8D}" srcId="{5428E97C-9ACB-4B5A-B7B4-E4736CFC1F62}" destId="{0E67E306-BA06-4C43-BFEB-B65963CFEAAA}" srcOrd="1" destOrd="0" parTransId="{01156432-87D9-43A7-A5A4-398B2E1CC139}" sibTransId="{B25152FA-7885-4DFC-AD55-55741BFB9B95}"/>
    <dgm:cxn modelId="{EF9D2831-9830-4FC5-B45F-1596DD8A1439}" type="presParOf" srcId="{3B862741-C57A-47C7-A49A-4FAC1F342226}" destId="{C749F80A-9EC5-41EE-9B91-375D9947EE15}" srcOrd="0" destOrd="0" presId="urn:microsoft.com/office/officeart/2005/8/layout/chevron1"/>
    <dgm:cxn modelId="{FC6DE958-096C-437E-8B77-97E5E0925845}" type="presParOf" srcId="{3B862741-C57A-47C7-A49A-4FAC1F342226}" destId="{F8D7E1F1-632C-4075-8B1C-CE6FC244D728}" srcOrd="1" destOrd="0" presId="urn:microsoft.com/office/officeart/2005/8/layout/chevron1"/>
    <dgm:cxn modelId="{0CF14C80-727C-46DD-95D9-B49A7D55F9DF}" type="presParOf" srcId="{3B862741-C57A-47C7-A49A-4FAC1F342226}" destId="{4C1E1B0B-C997-485C-AE22-AF157A6FBAA8}" srcOrd="2" destOrd="0" presId="urn:microsoft.com/office/officeart/2005/8/layout/chevron1"/>
    <dgm:cxn modelId="{C2347A36-1C81-4DED-B199-1E30D12EC078}" type="presParOf" srcId="{3B862741-C57A-47C7-A49A-4FAC1F342226}" destId="{6924E943-9164-4D35-812B-3E746CC82E36}" srcOrd="3" destOrd="0" presId="urn:microsoft.com/office/officeart/2005/8/layout/chevron1"/>
    <dgm:cxn modelId="{04A986A3-91CF-4E50-8DAD-131412C0214C}" type="presParOf" srcId="{3B862741-C57A-47C7-A49A-4FAC1F342226}" destId="{EA6AEA75-8503-4963-89E3-0E44211A063D}" srcOrd="4"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4810B3-4018-4ECF-B21A-24D65A467382}">
      <dsp:nvSpPr>
        <dsp:cNvPr id="0" name=""/>
        <dsp:cNvSpPr/>
      </dsp:nvSpPr>
      <dsp:spPr>
        <a:xfrm>
          <a:off x="1080" y="1345964"/>
          <a:ext cx="1478755" cy="1478755"/>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PE" sz="2000" b="1" kern="1200" dirty="0">
              <a:solidFill>
                <a:schemeClr val="tx1"/>
              </a:solidFill>
            </a:rPr>
            <a:t>0.39 </a:t>
          </a:r>
          <a:r>
            <a:rPr lang="es-PE" sz="2000" b="1" kern="1200" dirty="0" err="1">
              <a:solidFill>
                <a:schemeClr val="tx1"/>
              </a:solidFill>
            </a:rPr>
            <a:t>trillion</a:t>
          </a:r>
          <a:r>
            <a:rPr lang="es-PE" sz="2000" b="1" kern="1200" dirty="0">
              <a:solidFill>
                <a:schemeClr val="tx1"/>
              </a:solidFill>
            </a:rPr>
            <a:t> USD</a:t>
          </a:r>
        </a:p>
      </dsp:txBody>
      <dsp:txXfrm>
        <a:off x="217639" y="1562523"/>
        <a:ext cx="1045637" cy="1045637"/>
      </dsp:txXfrm>
    </dsp:sp>
    <dsp:sp modelId="{B7B563E6-B748-4418-BF9C-9FCA00B21175}">
      <dsp:nvSpPr>
        <dsp:cNvPr id="0" name=""/>
        <dsp:cNvSpPr/>
      </dsp:nvSpPr>
      <dsp:spPr>
        <a:xfrm>
          <a:off x="1599911" y="1656502"/>
          <a:ext cx="857678" cy="857678"/>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s-PE" sz="2000" b="1" kern="1200">
            <a:solidFill>
              <a:schemeClr val="tx1"/>
            </a:solidFill>
          </a:endParaRPr>
        </a:p>
      </dsp:txBody>
      <dsp:txXfrm>
        <a:off x="1713596" y="1984478"/>
        <a:ext cx="630308" cy="201726"/>
      </dsp:txXfrm>
    </dsp:sp>
    <dsp:sp modelId="{4498483D-F911-4813-8C0B-C891D58613C1}">
      <dsp:nvSpPr>
        <dsp:cNvPr id="0" name=""/>
        <dsp:cNvSpPr/>
      </dsp:nvSpPr>
      <dsp:spPr>
        <a:xfrm>
          <a:off x="2577664" y="1345964"/>
          <a:ext cx="1478755" cy="147875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PE" sz="2000" b="1" kern="1200" dirty="0">
              <a:solidFill>
                <a:schemeClr val="tx1"/>
              </a:solidFill>
            </a:rPr>
            <a:t>1.89 </a:t>
          </a:r>
          <a:r>
            <a:rPr lang="es-PE" sz="2000" b="1" kern="1200" dirty="0" err="1">
              <a:solidFill>
                <a:schemeClr val="tx1"/>
              </a:solidFill>
            </a:rPr>
            <a:t>trillion</a:t>
          </a:r>
          <a:r>
            <a:rPr lang="es-PE" sz="2000" b="1" kern="1200" dirty="0">
              <a:solidFill>
                <a:schemeClr val="tx1"/>
              </a:solidFill>
            </a:rPr>
            <a:t> USD</a:t>
          </a:r>
        </a:p>
      </dsp:txBody>
      <dsp:txXfrm>
        <a:off x="2794223" y="1562523"/>
        <a:ext cx="1045637" cy="1045637"/>
      </dsp:txXfrm>
    </dsp:sp>
    <dsp:sp modelId="{3AB11951-F233-4B0D-A07A-FFC97051D605}">
      <dsp:nvSpPr>
        <dsp:cNvPr id="0" name=""/>
        <dsp:cNvSpPr/>
      </dsp:nvSpPr>
      <dsp:spPr>
        <a:xfrm>
          <a:off x="4176495" y="1656502"/>
          <a:ext cx="857678" cy="857678"/>
        </a:xfrm>
        <a:prstGeom prst="mathPlus">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b="1" kern="1200">
            <a:solidFill>
              <a:schemeClr val="tx1"/>
            </a:solidFill>
          </a:endParaRPr>
        </a:p>
      </dsp:txBody>
      <dsp:txXfrm>
        <a:off x="4290180" y="1984478"/>
        <a:ext cx="630308" cy="201726"/>
      </dsp:txXfrm>
    </dsp:sp>
    <dsp:sp modelId="{67C3307D-4959-4D76-95BC-728FD86B3A64}">
      <dsp:nvSpPr>
        <dsp:cNvPr id="0" name=""/>
        <dsp:cNvSpPr/>
      </dsp:nvSpPr>
      <dsp:spPr>
        <a:xfrm>
          <a:off x="5154249" y="1345964"/>
          <a:ext cx="1478755" cy="147875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PE" sz="2000" b="1" kern="1200" dirty="0">
              <a:solidFill>
                <a:schemeClr val="tx1"/>
              </a:solidFill>
            </a:rPr>
            <a:t>3.09 </a:t>
          </a:r>
          <a:r>
            <a:rPr lang="es-PE" sz="2000" b="1" kern="1200" dirty="0" err="1">
              <a:solidFill>
                <a:schemeClr val="tx1"/>
              </a:solidFill>
            </a:rPr>
            <a:t>trillion</a:t>
          </a:r>
          <a:r>
            <a:rPr lang="es-PE" sz="2000" b="1" kern="1200" dirty="0">
              <a:solidFill>
                <a:schemeClr val="tx1"/>
              </a:solidFill>
            </a:rPr>
            <a:t> USD</a:t>
          </a:r>
        </a:p>
      </dsp:txBody>
      <dsp:txXfrm>
        <a:off x="5370808" y="1562523"/>
        <a:ext cx="1045637" cy="1045637"/>
      </dsp:txXfrm>
    </dsp:sp>
    <dsp:sp modelId="{C92E7FC0-C7E4-4DE1-B479-619CE10E1A26}">
      <dsp:nvSpPr>
        <dsp:cNvPr id="0" name=""/>
        <dsp:cNvSpPr/>
      </dsp:nvSpPr>
      <dsp:spPr>
        <a:xfrm>
          <a:off x="6753080" y="1656502"/>
          <a:ext cx="857678" cy="857678"/>
        </a:xfrm>
        <a:prstGeom prst="mathEqual">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s-PE" sz="2000" b="1" kern="1200" dirty="0">
            <a:solidFill>
              <a:schemeClr val="tx1"/>
            </a:solidFill>
          </a:endParaRPr>
        </a:p>
      </dsp:txBody>
      <dsp:txXfrm>
        <a:off x="6866765" y="1833184"/>
        <a:ext cx="630308" cy="504314"/>
      </dsp:txXfrm>
    </dsp:sp>
    <dsp:sp modelId="{2F782896-741B-466D-B311-86CE9A5314C0}">
      <dsp:nvSpPr>
        <dsp:cNvPr id="0" name=""/>
        <dsp:cNvSpPr/>
      </dsp:nvSpPr>
      <dsp:spPr>
        <a:xfrm>
          <a:off x="7730833" y="926433"/>
          <a:ext cx="2783684" cy="231781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es-PE" sz="4000" b="1" kern="1200" dirty="0">
              <a:solidFill>
                <a:schemeClr val="tx1"/>
              </a:solidFill>
            </a:rPr>
            <a:t>5.37 </a:t>
          </a:r>
          <a:r>
            <a:rPr lang="es-PE" sz="4000" b="1" kern="1200" dirty="0" err="1">
              <a:solidFill>
                <a:schemeClr val="tx1"/>
              </a:solidFill>
            </a:rPr>
            <a:t>Trillion</a:t>
          </a:r>
          <a:r>
            <a:rPr lang="es-PE" sz="4000" b="1" kern="1200" dirty="0">
              <a:solidFill>
                <a:schemeClr val="tx1"/>
              </a:solidFill>
            </a:rPr>
            <a:t> USD</a:t>
          </a:r>
        </a:p>
      </dsp:txBody>
      <dsp:txXfrm>
        <a:off x="8138494" y="1265869"/>
        <a:ext cx="1968362" cy="16389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49F80A-9EC5-41EE-9B91-375D9947EE15}">
      <dsp:nvSpPr>
        <dsp:cNvPr id="0" name=""/>
        <dsp:cNvSpPr/>
      </dsp:nvSpPr>
      <dsp:spPr>
        <a:xfrm>
          <a:off x="2089" y="241256"/>
          <a:ext cx="2821499" cy="961275"/>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fr-FR" sz="1600" b="1" kern="1200" dirty="0" err="1">
              <a:solidFill>
                <a:schemeClr val="tx1">
                  <a:lumMod val="95000"/>
                  <a:lumOff val="5000"/>
                </a:schemeClr>
              </a:solidFill>
            </a:rPr>
            <a:t>Current</a:t>
          </a:r>
          <a:r>
            <a:rPr lang="fr-FR" sz="1600" b="1" kern="1200" dirty="0">
              <a:solidFill>
                <a:schemeClr val="tx1">
                  <a:lumMod val="95000"/>
                  <a:lumOff val="5000"/>
                </a:schemeClr>
              </a:solidFill>
            </a:rPr>
            <a:t> Qualitative </a:t>
          </a:r>
          <a:r>
            <a:rPr lang="fr-FR" sz="1600" b="1" kern="1200" dirty="0" err="1">
              <a:solidFill>
                <a:schemeClr val="tx1">
                  <a:lumMod val="95000"/>
                  <a:lumOff val="5000"/>
                </a:schemeClr>
              </a:solidFill>
            </a:rPr>
            <a:t>Deficit</a:t>
          </a:r>
          <a:r>
            <a:rPr lang="fr-FR" sz="1600" b="1" kern="1200" dirty="0">
              <a:solidFill>
                <a:schemeClr val="tx1">
                  <a:lumMod val="95000"/>
                  <a:lumOff val="5000"/>
                </a:schemeClr>
              </a:solidFill>
            </a:rPr>
            <a:t>: </a:t>
          </a:r>
        </a:p>
        <a:p>
          <a:pPr marL="0" lvl="0" indent="0" algn="ctr" defTabSz="711200">
            <a:lnSpc>
              <a:spcPct val="90000"/>
            </a:lnSpc>
            <a:spcBef>
              <a:spcPct val="0"/>
            </a:spcBef>
            <a:spcAft>
              <a:spcPct val="35000"/>
            </a:spcAft>
            <a:buNone/>
          </a:pPr>
          <a:r>
            <a:rPr lang="fr-FR" sz="1600" b="1" kern="1200" dirty="0">
              <a:solidFill>
                <a:schemeClr val="tx1">
                  <a:lumMod val="95000"/>
                  <a:lumOff val="5000"/>
                </a:schemeClr>
              </a:solidFill>
            </a:rPr>
            <a:t>15.1 million homes</a:t>
          </a:r>
          <a:endParaRPr lang="en-US" sz="1600" b="1" kern="1200" dirty="0">
            <a:solidFill>
              <a:schemeClr val="tx1">
                <a:lumMod val="95000"/>
                <a:lumOff val="5000"/>
              </a:schemeClr>
            </a:solidFill>
          </a:endParaRPr>
        </a:p>
      </dsp:txBody>
      <dsp:txXfrm>
        <a:off x="482727" y="241256"/>
        <a:ext cx="1860224" cy="961275"/>
      </dsp:txXfrm>
    </dsp:sp>
    <dsp:sp modelId="{4C1E1B0B-C997-485C-AE22-AF157A6FBAA8}">
      <dsp:nvSpPr>
        <dsp:cNvPr id="0" name=""/>
        <dsp:cNvSpPr/>
      </dsp:nvSpPr>
      <dsp:spPr>
        <a:xfrm>
          <a:off x="2619574" y="248099"/>
          <a:ext cx="2964207" cy="947589"/>
        </a:xfrm>
        <a:prstGeom prst="chevr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fr-FR" sz="1600" b="1" kern="1200" dirty="0" err="1">
              <a:solidFill>
                <a:schemeClr val="tx1">
                  <a:lumMod val="95000"/>
                  <a:lumOff val="5000"/>
                </a:schemeClr>
              </a:solidFill>
            </a:rPr>
            <a:t>Current</a:t>
          </a:r>
          <a:r>
            <a:rPr lang="fr-FR" sz="1600" b="1" kern="1200" dirty="0">
              <a:solidFill>
                <a:schemeClr val="tx1">
                  <a:lumMod val="95000"/>
                  <a:lumOff val="5000"/>
                </a:schemeClr>
              </a:solidFill>
            </a:rPr>
            <a:t> quantitative </a:t>
          </a:r>
          <a:r>
            <a:rPr lang="fr-FR" sz="1600" b="1" kern="1200" dirty="0" err="1">
              <a:solidFill>
                <a:schemeClr val="tx1">
                  <a:lumMod val="95000"/>
                  <a:lumOff val="5000"/>
                </a:schemeClr>
              </a:solidFill>
            </a:rPr>
            <a:t>deficit</a:t>
          </a:r>
          <a:r>
            <a:rPr lang="fr-FR" sz="1600" b="1" kern="1200" dirty="0">
              <a:solidFill>
                <a:schemeClr val="tx1">
                  <a:lumMod val="95000"/>
                  <a:lumOff val="5000"/>
                </a:schemeClr>
              </a:solidFill>
            </a:rPr>
            <a:t>: </a:t>
          </a:r>
        </a:p>
        <a:p>
          <a:pPr marL="0" lvl="0" indent="0" algn="ctr" defTabSz="711200">
            <a:lnSpc>
              <a:spcPct val="90000"/>
            </a:lnSpc>
            <a:spcBef>
              <a:spcPct val="0"/>
            </a:spcBef>
            <a:spcAft>
              <a:spcPct val="35000"/>
            </a:spcAft>
            <a:buNone/>
          </a:pPr>
          <a:r>
            <a:rPr lang="fr-FR" sz="1600" b="1" kern="1200" dirty="0">
              <a:solidFill>
                <a:schemeClr val="tx1">
                  <a:lumMod val="95000"/>
                  <a:lumOff val="5000"/>
                </a:schemeClr>
              </a:solidFill>
            </a:rPr>
            <a:t>54.4 million homes</a:t>
          </a:r>
          <a:endParaRPr lang="en-US" sz="1600" b="1" kern="1200" dirty="0">
            <a:solidFill>
              <a:schemeClr val="tx1">
                <a:lumMod val="95000"/>
                <a:lumOff val="5000"/>
              </a:schemeClr>
            </a:solidFill>
          </a:endParaRPr>
        </a:p>
      </dsp:txBody>
      <dsp:txXfrm>
        <a:off x="3093369" y="248099"/>
        <a:ext cx="2016618" cy="947589"/>
      </dsp:txXfrm>
    </dsp:sp>
    <dsp:sp modelId="{EA6AEA75-8503-4963-89E3-0E44211A063D}">
      <dsp:nvSpPr>
        <dsp:cNvPr id="0" name=""/>
        <dsp:cNvSpPr/>
      </dsp:nvSpPr>
      <dsp:spPr>
        <a:xfrm>
          <a:off x="5379766" y="227575"/>
          <a:ext cx="2991320" cy="988637"/>
        </a:xfrm>
        <a:prstGeom prst="chevr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lumMod val="95000"/>
                  <a:lumOff val="5000"/>
                </a:schemeClr>
              </a:solidFill>
            </a:rPr>
            <a:t>New Homes by 2050: 
24.8 million homes</a:t>
          </a:r>
        </a:p>
      </dsp:txBody>
      <dsp:txXfrm>
        <a:off x="5874085" y="227575"/>
        <a:ext cx="2002683" cy="988637"/>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0.61888</cdr:x>
      <cdr:y>0.11216</cdr:y>
    </cdr:from>
    <cdr:to>
      <cdr:x>0.76014</cdr:x>
      <cdr:y>0.76176</cdr:y>
    </cdr:to>
    <cdr:sp macro="" textlink="">
      <cdr:nvSpPr>
        <cdr:cNvPr id="2" name="Elipse 1">
          <a:extLst xmlns:a="http://schemas.openxmlformats.org/drawingml/2006/main">
            <a:ext uri="{FF2B5EF4-FFF2-40B4-BE49-F238E27FC236}">
              <a16:creationId xmlns:a16="http://schemas.microsoft.com/office/drawing/2014/main" id="{BF863378-F51D-7D50-D5FC-26CD5C310B54}"/>
            </a:ext>
          </a:extLst>
        </cdr:cNvPr>
        <cdr:cNvSpPr/>
      </cdr:nvSpPr>
      <cdr:spPr>
        <a:xfrm xmlns:a="http://schemas.openxmlformats.org/drawingml/2006/main">
          <a:off x="5055587" y="702965"/>
          <a:ext cx="1153886" cy="4071258"/>
        </a:xfrm>
        <a:prstGeom xmlns:a="http://schemas.openxmlformats.org/drawingml/2006/main" prst="ellipse">
          <a:avLst/>
        </a:prstGeom>
        <a:noFill xmlns:a="http://schemas.openxmlformats.org/drawingml/2006/main"/>
        <a:ln xmlns:a="http://schemas.openxmlformats.org/drawingml/2006/main" w="28575">
          <a:solidFill>
            <a:srgbClr val="FF0000"/>
          </a:solidFill>
          <a:prstDash val="dash"/>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7BAE1E-A709-4F53-8806-59588F9DAD95}" type="datetimeFigureOut">
              <a:rPr lang="en-US" smtClean="0"/>
              <a:t>7/18/24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3FC54C-2788-4C54-BBA8-F3AF4B07EDCB}" type="slidenum">
              <a:rPr lang="en-US" smtClean="0"/>
              <a:t>‹Nº›</a:t>
            </a:fld>
            <a:endParaRPr lang="en-US"/>
          </a:p>
        </p:txBody>
      </p:sp>
    </p:spTree>
    <p:extLst>
      <p:ext uri="{BB962C8B-B14F-4D97-AF65-F5344CB8AC3E}">
        <p14:creationId xmlns:p14="http://schemas.microsoft.com/office/powerpoint/2010/main" val="1066945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err="1"/>
              <a:t>Millions</a:t>
            </a:r>
            <a:r>
              <a:rPr lang="es-MX" dirty="0"/>
              <a:t>=Millones en español</a:t>
            </a:r>
          </a:p>
          <a:p>
            <a:r>
              <a:rPr lang="es-MX" dirty="0" err="1"/>
              <a:t>Billion</a:t>
            </a:r>
            <a:r>
              <a:rPr lang="es-MX" dirty="0"/>
              <a:t>=miles de millones en español</a:t>
            </a:r>
          </a:p>
          <a:p>
            <a:r>
              <a:rPr lang="es-MX" dirty="0" err="1"/>
              <a:t>Trillion</a:t>
            </a:r>
            <a:r>
              <a:rPr lang="es-MX" dirty="0"/>
              <a:t>=Billones en español</a:t>
            </a:r>
            <a:endParaRPr lang="en-US" dirty="0"/>
          </a:p>
        </p:txBody>
      </p:sp>
      <p:sp>
        <p:nvSpPr>
          <p:cNvPr id="4" name="Marcador de número de diapositiva 3"/>
          <p:cNvSpPr>
            <a:spLocks noGrp="1"/>
          </p:cNvSpPr>
          <p:nvPr>
            <p:ph type="sldNum" sz="quarter" idx="5"/>
          </p:nvPr>
        </p:nvSpPr>
        <p:spPr/>
        <p:txBody>
          <a:bodyPr/>
          <a:lstStyle/>
          <a:p>
            <a:fld id="{FB3FC54C-2788-4C54-BBA8-F3AF4B07EDCB}" type="slidenum">
              <a:rPr lang="en-US" smtClean="0"/>
              <a:t>2</a:t>
            </a:fld>
            <a:endParaRPr lang="en-US"/>
          </a:p>
        </p:txBody>
      </p:sp>
    </p:spTree>
    <p:extLst>
      <p:ext uri="{BB962C8B-B14F-4D97-AF65-F5344CB8AC3E}">
        <p14:creationId xmlns:p14="http://schemas.microsoft.com/office/powerpoint/2010/main" val="1095032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FB3FC54C-2788-4C54-BBA8-F3AF4B07EDCB}" type="slidenum">
              <a:rPr lang="en-US" smtClean="0"/>
              <a:t>10</a:t>
            </a:fld>
            <a:endParaRPr lang="en-US"/>
          </a:p>
        </p:txBody>
      </p:sp>
    </p:spTree>
    <p:extLst>
      <p:ext uri="{BB962C8B-B14F-4D97-AF65-F5344CB8AC3E}">
        <p14:creationId xmlns:p14="http://schemas.microsoft.com/office/powerpoint/2010/main" val="507834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FB3FC54C-2788-4C54-BBA8-F3AF4B07EDCB}" type="slidenum">
              <a:rPr lang="en-US" smtClean="0"/>
              <a:t>11</a:t>
            </a:fld>
            <a:endParaRPr lang="en-US"/>
          </a:p>
        </p:txBody>
      </p:sp>
    </p:spTree>
    <p:extLst>
      <p:ext uri="{BB962C8B-B14F-4D97-AF65-F5344CB8AC3E}">
        <p14:creationId xmlns:p14="http://schemas.microsoft.com/office/powerpoint/2010/main" val="1382653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FB3FC54C-2788-4C54-BBA8-F3AF4B07EDCB}" type="slidenum">
              <a:rPr lang="en-US" smtClean="0"/>
              <a:t>12</a:t>
            </a:fld>
            <a:endParaRPr lang="en-US"/>
          </a:p>
        </p:txBody>
      </p:sp>
    </p:spTree>
    <p:extLst>
      <p:ext uri="{BB962C8B-B14F-4D97-AF65-F5344CB8AC3E}">
        <p14:creationId xmlns:p14="http://schemas.microsoft.com/office/powerpoint/2010/main" val="994389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995BC5-F8B9-156A-A088-CA860A8E777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5A98C5B7-7C89-48DD-8BD2-F6E15EF27C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6D11E208-4F9C-0701-00B7-AC6D5AD9B15B}"/>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5" name="Marcador de pie de página 4">
            <a:extLst>
              <a:ext uri="{FF2B5EF4-FFF2-40B4-BE49-F238E27FC236}">
                <a16:creationId xmlns:a16="http://schemas.microsoft.com/office/drawing/2014/main" id="{600CB6EC-E485-EFCF-EC63-CFB7879DD331}"/>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1A829671-97AA-80DD-0C75-E151EF65533C}"/>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2534591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1D1DED-C36B-92C1-CE88-A85AB9180C9C}"/>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621DD49D-59AA-A3F4-51C0-D2A0E36C2B9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A532FA2D-E68E-87C8-2361-0664D588D19A}"/>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5" name="Marcador de pie de página 4">
            <a:extLst>
              <a:ext uri="{FF2B5EF4-FFF2-40B4-BE49-F238E27FC236}">
                <a16:creationId xmlns:a16="http://schemas.microsoft.com/office/drawing/2014/main" id="{2736843B-077F-9EDA-AA19-7A821700CD10}"/>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20FD4F2B-910A-5D75-4712-5C4342DCFDA4}"/>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221302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40FDEFD-B41A-9EE6-9C01-7E390959E0B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B560695E-775A-CF31-6E4B-B0E6C4AEF9E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57DFB41D-867B-FE1C-A1AA-E6E2D1340888}"/>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5" name="Marcador de pie de página 4">
            <a:extLst>
              <a:ext uri="{FF2B5EF4-FFF2-40B4-BE49-F238E27FC236}">
                <a16:creationId xmlns:a16="http://schemas.microsoft.com/office/drawing/2014/main" id="{3FCA4435-ABFF-B782-1795-B20FC413E745}"/>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79069B1D-3A6D-DEBC-C985-6B33974E21E5}"/>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1152839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5F34EF-DFD1-99B5-1A2D-AC4FE9F9162F}"/>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46A154C0-05D0-5ADF-D22C-77763C0C4CA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6B996FCE-72E7-C3E5-C863-C0907D536483}"/>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5" name="Marcador de pie de página 4">
            <a:extLst>
              <a:ext uri="{FF2B5EF4-FFF2-40B4-BE49-F238E27FC236}">
                <a16:creationId xmlns:a16="http://schemas.microsoft.com/office/drawing/2014/main" id="{D48F6151-7523-F4CE-08C3-3AF3A2AAAB8D}"/>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BD76CE38-D215-326F-E617-09F4CF4986CA}"/>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1543107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100DDB-22DB-C14F-769B-CDB36785180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5D648221-C8CE-7F3B-953E-A65946767C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BA9DA0D-DA49-A3FC-DD18-59B42CB348A3}"/>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5" name="Marcador de pie de página 4">
            <a:extLst>
              <a:ext uri="{FF2B5EF4-FFF2-40B4-BE49-F238E27FC236}">
                <a16:creationId xmlns:a16="http://schemas.microsoft.com/office/drawing/2014/main" id="{2CAE5A38-8566-A3E2-67CC-E4BA1D73334B}"/>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C6331DF3-0691-9235-553A-478E19488714}"/>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134880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B16FDB-17EF-C0D4-76B5-EA894C27CE05}"/>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82CC6AE5-E2CD-5A85-075B-A0B4FF0AA7A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id="{8D263DA7-B485-2778-1722-A9349B52F90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id="{E5181557-86C3-8CB3-ED71-C8687CF19AFF}"/>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6" name="Marcador de pie de página 5">
            <a:extLst>
              <a:ext uri="{FF2B5EF4-FFF2-40B4-BE49-F238E27FC236}">
                <a16:creationId xmlns:a16="http://schemas.microsoft.com/office/drawing/2014/main" id="{9EAB9E31-F274-51F0-E53E-EEA7B813101C}"/>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3D890B62-987C-CFF1-2A97-B2F96F5C5A12}"/>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4065358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1E476-6C70-53E6-ACBB-2E7DD14793E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F8A41538-B3CC-CF72-86E2-0909918946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AE3F49C-714B-C34D-7D1C-19EAFFC40F4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id="{C9D4101B-4497-53D6-22E7-227AFF7AD2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9B04759-71BE-265E-8140-E483ECB299D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id="{250F82AE-5BAA-1DE4-8CF4-D82DD235DA1D}"/>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8" name="Marcador de pie de página 7">
            <a:extLst>
              <a:ext uri="{FF2B5EF4-FFF2-40B4-BE49-F238E27FC236}">
                <a16:creationId xmlns:a16="http://schemas.microsoft.com/office/drawing/2014/main" id="{2984B85B-9697-FD1D-C20F-8139B4CD2674}"/>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id="{EABFDF32-4C41-1875-F79E-97EF493B59C4}"/>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346507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A86ACB-DA8C-304D-2AE0-D5BE9E4DB461}"/>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90538DD0-5DD5-749C-4E7A-19B58D878F70}"/>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4" name="Marcador de pie de página 3">
            <a:extLst>
              <a:ext uri="{FF2B5EF4-FFF2-40B4-BE49-F238E27FC236}">
                <a16:creationId xmlns:a16="http://schemas.microsoft.com/office/drawing/2014/main" id="{F08EE78D-DED3-5047-BA29-DF441F014978}"/>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id="{1887CF3F-098E-BA91-E253-1D46440EF895}"/>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2523481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D24AF0B-CB9C-26C4-4F0F-D3F0D7370FC5}"/>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3" name="Marcador de pie de página 2">
            <a:extLst>
              <a:ext uri="{FF2B5EF4-FFF2-40B4-BE49-F238E27FC236}">
                <a16:creationId xmlns:a16="http://schemas.microsoft.com/office/drawing/2014/main" id="{B3D1A7F4-53D5-A7D9-D193-365061E23E2D}"/>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id="{8CCA8561-F49D-A621-92D6-C271E1A9FB34}"/>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1318711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A56F8C-BE4E-B9C4-98BA-17F9FA6078E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FB7F2501-16A2-1D96-0A38-3F263B0A25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id="{CE54BF0F-889E-D284-C393-A7B403D814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437DF95-0358-70BB-3F02-A298CAFA9FE8}"/>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6" name="Marcador de pie de página 5">
            <a:extLst>
              <a:ext uri="{FF2B5EF4-FFF2-40B4-BE49-F238E27FC236}">
                <a16:creationId xmlns:a16="http://schemas.microsoft.com/office/drawing/2014/main" id="{D616F80D-5D59-E567-42D3-842C9260304C}"/>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F8B65046-1473-60A3-7272-98D732621DCC}"/>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180843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591703-4498-036F-6DB0-30E0F452E12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62684351-45F9-B21A-BC95-1AC7B26EB1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id="{352DE871-48CB-13E1-9DD2-43E7F81E87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A22F091-6CAB-7370-ABE2-3435A566429B}"/>
              </a:ext>
            </a:extLst>
          </p:cNvPr>
          <p:cNvSpPr>
            <a:spLocks noGrp="1"/>
          </p:cNvSpPr>
          <p:nvPr>
            <p:ph type="dt" sz="half" idx="10"/>
          </p:nvPr>
        </p:nvSpPr>
        <p:spPr/>
        <p:txBody>
          <a:bodyPr/>
          <a:lstStyle/>
          <a:p>
            <a:fld id="{184E20E4-8AEA-4D43-AAD9-1CAD2E1C32F6}" type="datetimeFigureOut">
              <a:rPr lang="en-US" smtClean="0"/>
              <a:t>7/18/24</a:t>
            </a:fld>
            <a:endParaRPr lang="en-US"/>
          </a:p>
        </p:txBody>
      </p:sp>
      <p:sp>
        <p:nvSpPr>
          <p:cNvPr id="6" name="Marcador de pie de página 5">
            <a:extLst>
              <a:ext uri="{FF2B5EF4-FFF2-40B4-BE49-F238E27FC236}">
                <a16:creationId xmlns:a16="http://schemas.microsoft.com/office/drawing/2014/main" id="{BA4E9574-83F1-C9AB-E47F-2C40ED4161FC}"/>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5F9FCB95-1C70-14BC-C111-7F206A3BAAEE}"/>
              </a:ext>
            </a:extLst>
          </p:cNvPr>
          <p:cNvSpPr>
            <a:spLocks noGrp="1"/>
          </p:cNvSpPr>
          <p:nvPr>
            <p:ph type="sldNum" sz="quarter" idx="12"/>
          </p:nvPr>
        </p:nvSpPr>
        <p:spPr/>
        <p:txBody>
          <a:bodyPr/>
          <a:lstStyle/>
          <a:p>
            <a:fld id="{51CD67DE-987E-4F48-8A0F-691D3B0041B2}" type="slidenum">
              <a:rPr lang="en-US" smtClean="0"/>
              <a:t>‹Nº›</a:t>
            </a:fld>
            <a:endParaRPr lang="en-US"/>
          </a:p>
        </p:txBody>
      </p:sp>
    </p:spTree>
    <p:extLst>
      <p:ext uri="{BB962C8B-B14F-4D97-AF65-F5344CB8AC3E}">
        <p14:creationId xmlns:p14="http://schemas.microsoft.com/office/powerpoint/2010/main" val="1498586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5F2B33B-36C6-933C-7AF3-868D3B8BAF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766A1E91-9D3B-3FF5-1C36-0F885B178B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6999EDD7-9FE0-6DA8-6C05-CC6C08B0DE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4E20E4-8AEA-4D43-AAD9-1CAD2E1C32F6}" type="datetimeFigureOut">
              <a:rPr lang="en-US" smtClean="0"/>
              <a:t>7/18/24</a:t>
            </a:fld>
            <a:endParaRPr lang="en-US"/>
          </a:p>
        </p:txBody>
      </p:sp>
      <p:sp>
        <p:nvSpPr>
          <p:cNvPr id="5" name="Marcador de pie de página 4">
            <a:extLst>
              <a:ext uri="{FF2B5EF4-FFF2-40B4-BE49-F238E27FC236}">
                <a16:creationId xmlns:a16="http://schemas.microsoft.com/office/drawing/2014/main" id="{CF4E5502-19CC-FE96-221C-D70D14B698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a:extLst>
              <a:ext uri="{FF2B5EF4-FFF2-40B4-BE49-F238E27FC236}">
                <a16:creationId xmlns:a16="http://schemas.microsoft.com/office/drawing/2014/main" id="{B5EDE893-BFAB-3840-4C0B-2491BB2555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D67DE-987E-4F48-8A0F-691D3B0041B2}" type="slidenum">
              <a:rPr lang="en-US" smtClean="0"/>
              <a:t>‹Nº›</a:t>
            </a:fld>
            <a:endParaRPr lang="en-US"/>
          </a:p>
        </p:txBody>
      </p:sp>
      <p:sp>
        <p:nvSpPr>
          <p:cNvPr id="8" name="CuadroTexto 7">
            <a:extLst>
              <a:ext uri="{FF2B5EF4-FFF2-40B4-BE49-F238E27FC236}">
                <a16:creationId xmlns:a16="http://schemas.microsoft.com/office/drawing/2014/main" id="{5D75FFCF-31C5-3A42-AE1E-B072085444C3}"/>
              </a:ext>
            </a:extLst>
          </p:cNvPr>
          <p:cNvSpPr txBox="1"/>
          <p:nvPr userDrawn="1">
            <p:extLst>
              <p:ext uri="{1162E1C5-73C7-4A58-AE30-91384D911F3F}">
                <p184:classification xmlns:p184="http://schemas.microsoft.com/office/powerpoint/2018/4/main" val="hdr"/>
              </p:ext>
            </p:extLst>
          </p:nvPr>
        </p:nvSpPr>
        <p:spPr>
          <a:xfrm>
            <a:off x="10985500" y="190500"/>
            <a:ext cx="1044575" cy="152400"/>
          </a:xfrm>
          <a:prstGeom prst="rect">
            <a:avLst/>
          </a:prstGeom>
        </p:spPr>
        <p:txBody>
          <a:bodyPr horzOverflow="overflow" lIns="0" tIns="0" rIns="0" bIns="0">
            <a:spAutoFit/>
          </a:bodyPr>
          <a:lstStyle/>
          <a:p>
            <a:pPr algn="l"/>
            <a:r>
              <a:rPr lang="es-DO" sz="1000">
                <a:solidFill>
                  <a:srgbClr val="000000"/>
                </a:solidFill>
                <a:latin typeface="Calibri" panose="020F0502020204030204" pitchFamily="34" charset="0"/>
                <a:cs typeface="Calibri" panose="020F0502020204030204" pitchFamily="34" charset="0"/>
              </a:rPr>
              <a:t>Restringido Externo</a:t>
            </a:r>
          </a:p>
        </p:txBody>
      </p:sp>
    </p:spTree>
    <p:extLst>
      <p:ext uri="{BB962C8B-B14F-4D97-AF65-F5344CB8AC3E}">
        <p14:creationId xmlns:p14="http://schemas.microsoft.com/office/powerpoint/2010/main" val="2384755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uniapravi@uniapravi.org"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uniapravi.org/"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image" Target="../media/image2.jpeg"/><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F8E39E-6903-D3BA-3924-F3EBD4642FA5}"/>
              </a:ext>
            </a:extLst>
          </p:cNvPr>
          <p:cNvSpPr>
            <a:spLocks noGrp="1"/>
          </p:cNvSpPr>
          <p:nvPr>
            <p:ph type="ctrTitle"/>
          </p:nvPr>
        </p:nvSpPr>
        <p:spPr>
          <a:xfrm>
            <a:off x="5421086" y="3429000"/>
            <a:ext cx="6531428" cy="2387600"/>
          </a:xfrm>
        </p:spPr>
        <p:txBody>
          <a:bodyPr>
            <a:normAutofit fontScale="90000"/>
          </a:bodyPr>
          <a:lstStyle/>
          <a:p>
            <a:r>
              <a:rPr lang="en-US" b="1" dirty="0"/>
              <a:t>Housing Finance in Latin America and the Caribbean (LAC)</a:t>
            </a:r>
          </a:p>
        </p:txBody>
      </p:sp>
      <p:grpSp>
        <p:nvGrpSpPr>
          <p:cNvPr id="4" name="2 Grupo">
            <a:extLst>
              <a:ext uri="{FF2B5EF4-FFF2-40B4-BE49-F238E27FC236}">
                <a16:creationId xmlns:a16="http://schemas.microsoft.com/office/drawing/2014/main" id="{F84413FF-0877-3395-A4EF-3D2D41343CFC}"/>
              </a:ext>
            </a:extLst>
          </p:cNvPr>
          <p:cNvGrpSpPr>
            <a:grpSpLocks noChangeAspect="1"/>
          </p:cNvGrpSpPr>
          <p:nvPr/>
        </p:nvGrpSpPr>
        <p:grpSpPr>
          <a:xfrm>
            <a:off x="7522028" y="476673"/>
            <a:ext cx="3391155" cy="2672408"/>
            <a:chOff x="483051" y="134164"/>
            <a:chExt cx="1955165" cy="1541419"/>
          </a:xfrm>
        </p:grpSpPr>
        <p:grpSp>
          <p:nvGrpSpPr>
            <p:cNvPr id="5" name="3 Grupo">
              <a:extLst>
                <a:ext uri="{FF2B5EF4-FFF2-40B4-BE49-F238E27FC236}">
                  <a16:creationId xmlns:a16="http://schemas.microsoft.com/office/drawing/2014/main" id="{F944D9B9-326F-CAC2-A279-60D3F8F27589}"/>
                </a:ext>
              </a:extLst>
            </p:cNvPr>
            <p:cNvGrpSpPr/>
            <p:nvPr/>
          </p:nvGrpSpPr>
          <p:grpSpPr>
            <a:xfrm>
              <a:off x="483051" y="1203778"/>
              <a:ext cx="1955165" cy="471805"/>
              <a:chOff x="5050790" y="267970"/>
              <a:chExt cx="1955165" cy="471805"/>
            </a:xfrm>
          </p:grpSpPr>
          <p:sp>
            <p:nvSpPr>
              <p:cNvPr id="110" name="Freeform 6">
                <a:extLst>
                  <a:ext uri="{FF2B5EF4-FFF2-40B4-BE49-F238E27FC236}">
                    <a16:creationId xmlns:a16="http://schemas.microsoft.com/office/drawing/2014/main" id="{618C7938-C0F6-2AF7-D691-AA4BDBE6098A}"/>
                  </a:ext>
                </a:extLst>
              </p:cNvPr>
              <p:cNvSpPr>
                <a:spLocks/>
              </p:cNvSpPr>
              <p:nvPr/>
            </p:nvSpPr>
            <p:spPr bwMode="auto">
              <a:xfrm>
                <a:off x="5102860" y="691515"/>
                <a:ext cx="38735" cy="48260"/>
              </a:xfrm>
              <a:custGeom>
                <a:avLst/>
                <a:gdLst>
                  <a:gd name="T0" fmla="*/ 61 w 61"/>
                  <a:gd name="T1" fmla="*/ 44 h 76"/>
                  <a:gd name="T2" fmla="*/ 60 w 61"/>
                  <a:gd name="T3" fmla="*/ 52 h 76"/>
                  <a:gd name="T4" fmla="*/ 58 w 61"/>
                  <a:gd name="T5" fmla="*/ 59 h 76"/>
                  <a:gd name="T6" fmla="*/ 57 w 61"/>
                  <a:gd name="T7" fmla="*/ 64 h 76"/>
                  <a:gd name="T8" fmla="*/ 53 w 61"/>
                  <a:gd name="T9" fmla="*/ 68 h 76"/>
                  <a:gd name="T10" fmla="*/ 48 w 61"/>
                  <a:gd name="T11" fmla="*/ 72 h 76"/>
                  <a:gd name="T12" fmla="*/ 44 w 61"/>
                  <a:gd name="T13" fmla="*/ 73 h 76"/>
                  <a:gd name="T14" fmla="*/ 37 w 61"/>
                  <a:gd name="T15" fmla="*/ 75 h 76"/>
                  <a:gd name="T16" fmla="*/ 31 w 61"/>
                  <a:gd name="T17" fmla="*/ 76 h 76"/>
                  <a:gd name="T18" fmla="*/ 24 w 61"/>
                  <a:gd name="T19" fmla="*/ 75 h 76"/>
                  <a:gd name="T20" fmla="*/ 17 w 61"/>
                  <a:gd name="T21" fmla="*/ 73 h 76"/>
                  <a:gd name="T22" fmla="*/ 13 w 61"/>
                  <a:gd name="T23" fmla="*/ 72 h 76"/>
                  <a:gd name="T24" fmla="*/ 8 w 61"/>
                  <a:gd name="T25" fmla="*/ 68 h 76"/>
                  <a:gd name="T26" fmla="*/ 4 w 61"/>
                  <a:gd name="T27" fmla="*/ 64 h 76"/>
                  <a:gd name="T28" fmla="*/ 1 w 61"/>
                  <a:gd name="T29" fmla="*/ 59 h 76"/>
                  <a:gd name="T30" fmla="*/ 0 w 61"/>
                  <a:gd name="T31" fmla="*/ 52 h 76"/>
                  <a:gd name="T32" fmla="*/ 0 w 61"/>
                  <a:gd name="T33" fmla="*/ 44 h 76"/>
                  <a:gd name="T34" fmla="*/ 0 w 61"/>
                  <a:gd name="T35" fmla="*/ 0 h 76"/>
                  <a:gd name="T36" fmla="*/ 11 w 61"/>
                  <a:gd name="T37" fmla="*/ 0 h 76"/>
                  <a:gd name="T38" fmla="*/ 11 w 61"/>
                  <a:gd name="T39" fmla="*/ 44 h 76"/>
                  <a:gd name="T40" fmla="*/ 11 w 61"/>
                  <a:gd name="T41" fmla="*/ 51 h 76"/>
                  <a:gd name="T42" fmla="*/ 11 w 61"/>
                  <a:gd name="T43" fmla="*/ 54 h 76"/>
                  <a:gd name="T44" fmla="*/ 13 w 61"/>
                  <a:gd name="T45" fmla="*/ 57 h 76"/>
                  <a:gd name="T46" fmla="*/ 14 w 61"/>
                  <a:gd name="T47" fmla="*/ 60 h 76"/>
                  <a:gd name="T48" fmla="*/ 17 w 61"/>
                  <a:gd name="T49" fmla="*/ 64 h 76"/>
                  <a:gd name="T50" fmla="*/ 21 w 61"/>
                  <a:gd name="T51" fmla="*/ 65 h 76"/>
                  <a:gd name="T52" fmla="*/ 26 w 61"/>
                  <a:gd name="T53" fmla="*/ 67 h 76"/>
                  <a:gd name="T54" fmla="*/ 31 w 61"/>
                  <a:gd name="T55" fmla="*/ 67 h 76"/>
                  <a:gd name="T56" fmla="*/ 35 w 61"/>
                  <a:gd name="T57" fmla="*/ 67 h 76"/>
                  <a:gd name="T58" fmla="*/ 40 w 61"/>
                  <a:gd name="T59" fmla="*/ 65 h 76"/>
                  <a:gd name="T60" fmla="*/ 44 w 61"/>
                  <a:gd name="T61" fmla="*/ 64 h 76"/>
                  <a:gd name="T62" fmla="*/ 47 w 61"/>
                  <a:gd name="T63" fmla="*/ 60 h 76"/>
                  <a:gd name="T64" fmla="*/ 48 w 61"/>
                  <a:gd name="T65" fmla="*/ 57 h 76"/>
                  <a:gd name="T66" fmla="*/ 50 w 61"/>
                  <a:gd name="T67" fmla="*/ 54 h 76"/>
                  <a:gd name="T68" fmla="*/ 50 w 61"/>
                  <a:gd name="T69" fmla="*/ 51 h 76"/>
                  <a:gd name="T70" fmla="*/ 52 w 61"/>
                  <a:gd name="T71" fmla="*/ 44 h 76"/>
                  <a:gd name="T72" fmla="*/ 52 w 61"/>
                  <a:gd name="T73" fmla="*/ 0 h 76"/>
                  <a:gd name="T74" fmla="*/ 61 w 61"/>
                  <a:gd name="T75" fmla="*/ 0 h 76"/>
                  <a:gd name="T76" fmla="*/ 61 w 61"/>
                  <a:gd name="T77" fmla="*/ 44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1" h="76">
                    <a:moveTo>
                      <a:pt x="61" y="44"/>
                    </a:moveTo>
                    <a:lnTo>
                      <a:pt x="60" y="52"/>
                    </a:lnTo>
                    <a:lnTo>
                      <a:pt x="58" y="59"/>
                    </a:lnTo>
                    <a:lnTo>
                      <a:pt x="57" y="64"/>
                    </a:lnTo>
                    <a:lnTo>
                      <a:pt x="53" y="68"/>
                    </a:lnTo>
                    <a:lnTo>
                      <a:pt x="48" y="72"/>
                    </a:lnTo>
                    <a:lnTo>
                      <a:pt x="44" y="73"/>
                    </a:lnTo>
                    <a:lnTo>
                      <a:pt x="37" y="75"/>
                    </a:lnTo>
                    <a:lnTo>
                      <a:pt x="31" y="76"/>
                    </a:lnTo>
                    <a:lnTo>
                      <a:pt x="24" y="75"/>
                    </a:lnTo>
                    <a:lnTo>
                      <a:pt x="17" y="73"/>
                    </a:lnTo>
                    <a:lnTo>
                      <a:pt x="13" y="72"/>
                    </a:lnTo>
                    <a:lnTo>
                      <a:pt x="8" y="68"/>
                    </a:lnTo>
                    <a:lnTo>
                      <a:pt x="4" y="64"/>
                    </a:lnTo>
                    <a:lnTo>
                      <a:pt x="1" y="59"/>
                    </a:lnTo>
                    <a:lnTo>
                      <a:pt x="0" y="52"/>
                    </a:lnTo>
                    <a:lnTo>
                      <a:pt x="0" y="44"/>
                    </a:lnTo>
                    <a:lnTo>
                      <a:pt x="0" y="0"/>
                    </a:lnTo>
                    <a:lnTo>
                      <a:pt x="11" y="0"/>
                    </a:lnTo>
                    <a:lnTo>
                      <a:pt x="11" y="44"/>
                    </a:lnTo>
                    <a:lnTo>
                      <a:pt x="11" y="51"/>
                    </a:lnTo>
                    <a:lnTo>
                      <a:pt x="11" y="54"/>
                    </a:lnTo>
                    <a:lnTo>
                      <a:pt x="13" y="57"/>
                    </a:lnTo>
                    <a:lnTo>
                      <a:pt x="14" y="60"/>
                    </a:lnTo>
                    <a:lnTo>
                      <a:pt x="17" y="64"/>
                    </a:lnTo>
                    <a:lnTo>
                      <a:pt x="21" y="65"/>
                    </a:lnTo>
                    <a:lnTo>
                      <a:pt x="26" y="67"/>
                    </a:lnTo>
                    <a:lnTo>
                      <a:pt x="31" y="67"/>
                    </a:lnTo>
                    <a:lnTo>
                      <a:pt x="35" y="67"/>
                    </a:lnTo>
                    <a:lnTo>
                      <a:pt x="40" y="65"/>
                    </a:lnTo>
                    <a:lnTo>
                      <a:pt x="44" y="64"/>
                    </a:lnTo>
                    <a:lnTo>
                      <a:pt x="47" y="60"/>
                    </a:lnTo>
                    <a:lnTo>
                      <a:pt x="48" y="57"/>
                    </a:lnTo>
                    <a:lnTo>
                      <a:pt x="50" y="54"/>
                    </a:lnTo>
                    <a:lnTo>
                      <a:pt x="50" y="51"/>
                    </a:lnTo>
                    <a:lnTo>
                      <a:pt x="52" y="44"/>
                    </a:lnTo>
                    <a:lnTo>
                      <a:pt x="52" y="0"/>
                    </a:lnTo>
                    <a:lnTo>
                      <a:pt x="61" y="0"/>
                    </a:lnTo>
                    <a:lnTo>
                      <a:pt x="61"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1" name="Freeform 7">
                <a:extLst>
                  <a:ext uri="{FF2B5EF4-FFF2-40B4-BE49-F238E27FC236}">
                    <a16:creationId xmlns:a16="http://schemas.microsoft.com/office/drawing/2014/main" id="{68BBED0E-CCF1-F248-BD10-BDD2A5ECD50A}"/>
                  </a:ext>
                </a:extLst>
              </p:cNvPr>
              <p:cNvSpPr>
                <a:spLocks/>
              </p:cNvSpPr>
              <p:nvPr/>
            </p:nvSpPr>
            <p:spPr bwMode="auto">
              <a:xfrm>
                <a:off x="5154295" y="691515"/>
                <a:ext cx="39370" cy="47625"/>
              </a:xfrm>
              <a:custGeom>
                <a:avLst/>
                <a:gdLst>
                  <a:gd name="T0" fmla="*/ 62 w 62"/>
                  <a:gd name="T1" fmla="*/ 75 h 75"/>
                  <a:gd name="T2" fmla="*/ 47 w 62"/>
                  <a:gd name="T3" fmla="*/ 75 h 75"/>
                  <a:gd name="T4" fmla="*/ 10 w 62"/>
                  <a:gd name="T5" fmla="*/ 7 h 75"/>
                  <a:gd name="T6" fmla="*/ 10 w 62"/>
                  <a:gd name="T7" fmla="*/ 75 h 75"/>
                  <a:gd name="T8" fmla="*/ 0 w 62"/>
                  <a:gd name="T9" fmla="*/ 75 h 75"/>
                  <a:gd name="T10" fmla="*/ 0 w 62"/>
                  <a:gd name="T11" fmla="*/ 0 h 75"/>
                  <a:gd name="T12" fmla="*/ 16 w 62"/>
                  <a:gd name="T13" fmla="*/ 0 h 75"/>
                  <a:gd name="T14" fmla="*/ 52 w 62"/>
                  <a:gd name="T15" fmla="*/ 60 h 75"/>
                  <a:gd name="T16" fmla="*/ 52 w 62"/>
                  <a:gd name="T17" fmla="*/ 0 h 75"/>
                  <a:gd name="T18" fmla="*/ 62 w 62"/>
                  <a:gd name="T19" fmla="*/ 0 h 75"/>
                  <a:gd name="T20" fmla="*/ 62 w 62"/>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 h="75">
                    <a:moveTo>
                      <a:pt x="62" y="75"/>
                    </a:moveTo>
                    <a:lnTo>
                      <a:pt x="47" y="75"/>
                    </a:lnTo>
                    <a:lnTo>
                      <a:pt x="10" y="7"/>
                    </a:lnTo>
                    <a:lnTo>
                      <a:pt x="10" y="75"/>
                    </a:lnTo>
                    <a:lnTo>
                      <a:pt x="0" y="75"/>
                    </a:lnTo>
                    <a:lnTo>
                      <a:pt x="0" y="0"/>
                    </a:lnTo>
                    <a:lnTo>
                      <a:pt x="16" y="0"/>
                    </a:lnTo>
                    <a:lnTo>
                      <a:pt x="52" y="60"/>
                    </a:lnTo>
                    <a:lnTo>
                      <a:pt x="52" y="0"/>
                    </a:lnTo>
                    <a:lnTo>
                      <a:pt x="62" y="0"/>
                    </a:lnTo>
                    <a:lnTo>
                      <a:pt x="62"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2" name="Freeform 8">
                <a:extLst>
                  <a:ext uri="{FF2B5EF4-FFF2-40B4-BE49-F238E27FC236}">
                    <a16:creationId xmlns:a16="http://schemas.microsoft.com/office/drawing/2014/main" id="{E1E95C09-9636-B13D-5019-757111C58777}"/>
                  </a:ext>
                </a:extLst>
              </p:cNvPr>
              <p:cNvSpPr>
                <a:spLocks/>
              </p:cNvSpPr>
              <p:nvPr/>
            </p:nvSpPr>
            <p:spPr bwMode="auto">
              <a:xfrm>
                <a:off x="5203825" y="691515"/>
                <a:ext cx="20955" cy="47625"/>
              </a:xfrm>
              <a:custGeom>
                <a:avLst/>
                <a:gdLst>
                  <a:gd name="T0" fmla="*/ 33 w 33"/>
                  <a:gd name="T1" fmla="*/ 75 h 75"/>
                  <a:gd name="T2" fmla="*/ 0 w 33"/>
                  <a:gd name="T3" fmla="*/ 75 h 75"/>
                  <a:gd name="T4" fmla="*/ 0 w 33"/>
                  <a:gd name="T5" fmla="*/ 67 h 75"/>
                  <a:gd name="T6" fmla="*/ 11 w 33"/>
                  <a:gd name="T7" fmla="*/ 67 h 75"/>
                  <a:gd name="T8" fmla="*/ 11 w 33"/>
                  <a:gd name="T9" fmla="*/ 7 h 75"/>
                  <a:gd name="T10" fmla="*/ 0 w 33"/>
                  <a:gd name="T11" fmla="*/ 7 h 75"/>
                  <a:gd name="T12" fmla="*/ 0 w 33"/>
                  <a:gd name="T13" fmla="*/ 0 h 75"/>
                  <a:gd name="T14" fmla="*/ 33 w 33"/>
                  <a:gd name="T15" fmla="*/ 0 h 75"/>
                  <a:gd name="T16" fmla="*/ 33 w 33"/>
                  <a:gd name="T17" fmla="*/ 7 h 75"/>
                  <a:gd name="T18" fmla="*/ 21 w 33"/>
                  <a:gd name="T19" fmla="*/ 7 h 75"/>
                  <a:gd name="T20" fmla="*/ 21 w 33"/>
                  <a:gd name="T21" fmla="*/ 67 h 75"/>
                  <a:gd name="T22" fmla="*/ 33 w 33"/>
                  <a:gd name="T23" fmla="*/ 67 h 75"/>
                  <a:gd name="T24" fmla="*/ 33 w 33"/>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75">
                    <a:moveTo>
                      <a:pt x="33" y="75"/>
                    </a:moveTo>
                    <a:lnTo>
                      <a:pt x="0" y="75"/>
                    </a:lnTo>
                    <a:lnTo>
                      <a:pt x="0" y="67"/>
                    </a:lnTo>
                    <a:lnTo>
                      <a:pt x="11" y="67"/>
                    </a:lnTo>
                    <a:lnTo>
                      <a:pt x="11" y="7"/>
                    </a:lnTo>
                    <a:lnTo>
                      <a:pt x="0" y="7"/>
                    </a:lnTo>
                    <a:lnTo>
                      <a:pt x="0" y="0"/>
                    </a:lnTo>
                    <a:lnTo>
                      <a:pt x="33" y="0"/>
                    </a:lnTo>
                    <a:lnTo>
                      <a:pt x="33" y="7"/>
                    </a:lnTo>
                    <a:lnTo>
                      <a:pt x="21" y="7"/>
                    </a:lnTo>
                    <a:lnTo>
                      <a:pt x="21" y="67"/>
                    </a:lnTo>
                    <a:lnTo>
                      <a:pt x="33" y="67"/>
                    </a:lnTo>
                    <a:lnTo>
                      <a:pt x="33"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3" name="Freeform 9">
                <a:extLst>
                  <a:ext uri="{FF2B5EF4-FFF2-40B4-BE49-F238E27FC236}">
                    <a16:creationId xmlns:a16="http://schemas.microsoft.com/office/drawing/2014/main" id="{DD5C1364-7D94-C5C8-04DF-8F9B770A4465}"/>
                  </a:ext>
                </a:extLst>
              </p:cNvPr>
              <p:cNvSpPr>
                <a:spLocks noEditPoints="1"/>
              </p:cNvSpPr>
              <p:nvPr/>
            </p:nvSpPr>
            <p:spPr bwMode="auto">
              <a:xfrm>
                <a:off x="5233035" y="689610"/>
                <a:ext cx="46990" cy="50165"/>
              </a:xfrm>
              <a:custGeom>
                <a:avLst/>
                <a:gdLst>
                  <a:gd name="T0" fmla="*/ 68 w 74"/>
                  <a:gd name="T1" fmla="*/ 16 h 79"/>
                  <a:gd name="T2" fmla="*/ 73 w 74"/>
                  <a:gd name="T3" fmla="*/ 31 h 79"/>
                  <a:gd name="T4" fmla="*/ 73 w 74"/>
                  <a:gd name="T5" fmla="*/ 49 h 79"/>
                  <a:gd name="T6" fmla="*/ 68 w 74"/>
                  <a:gd name="T7" fmla="*/ 63 h 79"/>
                  <a:gd name="T8" fmla="*/ 58 w 74"/>
                  <a:gd name="T9" fmla="*/ 73 h 79"/>
                  <a:gd name="T10" fmla="*/ 45 w 74"/>
                  <a:gd name="T11" fmla="*/ 78 h 79"/>
                  <a:gd name="T12" fmla="*/ 29 w 74"/>
                  <a:gd name="T13" fmla="*/ 78 h 79"/>
                  <a:gd name="T14" fmla="*/ 16 w 74"/>
                  <a:gd name="T15" fmla="*/ 73 h 79"/>
                  <a:gd name="T16" fmla="*/ 6 w 74"/>
                  <a:gd name="T17" fmla="*/ 63 h 79"/>
                  <a:gd name="T18" fmla="*/ 1 w 74"/>
                  <a:gd name="T19" fmla="*/ 49 h 79"/>
                  <a:gd name="T20" fmla="*/ 1 w 74"/>
                  <a:gd name="T21" fmla="*/ 31 h 79"/>
                  <a:gd name="T22" fmla="*/ 6 w 74"/>
                  <a:gd name="T23" fmla="*/ 16 h 79"/>
                  <a:gd name="T24" fmla="*/ 16 w 74"/>
                  <a:gd name="T25" fmla="*/ 6 h 79"/>
                  <a:gd name="T26" fmla="*/ 29 w 74"/>
                  <a:gd name="T27" fmla="*/ 2 h 79"/>
                  <a:gd name="T28" fmla="*/ 45 w 74"/>
                  <a:gd name="T29" fmla="*/ 2 h 79"/>
                  <a:gd name="T30" fmla="*/ 58 w 74"/>
                  <a:gd name="T31" fmla="*/ 6 h 79"/>
                  <a:gd name="T32" fmla="*/ 63 w 74"/>
                  <a:gd name="T33" fmla="*/ 39 h 79"/>
                  <a:gd name="T34" fmla="*/ 61 w 74"/>
                  <a:gd name="T35" fmla="*/ 28 h 79"/>
                  <a:gd name="T36" fmla="*/ 55 w 74"/>
                  <a:gd name="T37" fmla="*/ 18 h 79"/>
                  <a:gd name="T38" fmla="*/ 47 w 74"/>
                  <a:gd name="T39" fmla="*/ 11 h 79"/>
                  <a:gd name="T40" fmla="*/ 37 w 74"/>
                  <a:gd name="T41" fmla="*/ 10 h 79"/>
                  <a:gd name="T42" fmla="*/ 26 w 74"/>
                  <a:gd name="T43" fmla="*/ 11 h 79"/>
                  <a:gd name="T44" fmla="*/ 17 w 74"/>
                  <a:gd name="T45" fmla="*/ 18 h 79"/>
                  <a:gd name="T46" fmla="*/ 13 w 74"/>
                  <a:gd name="T47" fmla="*/ 28 h 79"/>
                  <a:gd name="T48" fmla="*/ 11 w 74"/>
                  <a:gd name="T49" fmla="*/ 39 h 79"/>
                  <a:gd name="T50" fmla="*/ 13 w 74"/>
                  <a:gd name="T51" fmla="*/ 54 h 79"/>
                  <a:gd name="T52" fmla="*/ 17 w 74"/>
                  <a:gd name="T53" fmla="*/ 62 h 79"/>
                  <a:gd name="T54" fmla="*/ 26 w 74"/>
                  <a:gd name="T55" fmla="*/ 68 h 79"/>
                  <a:gd name="T56" fmla="*/ 37 w 74"/>
                  <a:gd name="T57" fmla="*/ 70 h 79"/>
                  <a:gd name="T58" fmla="*/ 47 w 74"/>
                  <a:gd name="T59" fmla="*/ 68 h 79"/>
                  <a:gd name="T60" fmla="*/ 55 w 74"/>
                  <a:gd name="T61" fmla="*/ 62 h 79"/>
                  <a:gd name="T62" fmla="*/ 61 w 74"/>
                  <a:gd name="T63" fmla="*/ 54 h 79"/>
                  <a:gd name="T64" fmla="*/ 63 w 74"/>
                  <a:gd name="T65" fmla="*/ 3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4" h="79">
                    <a:moveTo>
                      <a:pt x="63" y="11"/>
                    </a:moveTo>
                    <a:lnTo>
                      <a:pt x="68" y="16"/>
                    </a:lnTo>
                    <a:lnTo>
                      <a:pt x="71" y="23"/>
                    </a:lnTo>
                    <a:lnTo>
                      <a:pt x="73" y="31"/>
                    </a:lnTo>
                    <a:lnTo>
                      <a:pt x="74" y="39"/>
                    </a:lnTo>
                    <a:lnTo>
                      <a:pt x="73" y="49"/>
                    </a:lnTo>
                    <a:lnTo>
                      <a:pt x="71" y="57"/>
                    </a:lnTo>
                    <a:lnTo>
                      <a:pt x="68" y="63"/>
                    </a:lnTo>
                    <a:lnTo>
                      <a:pt x="63" y="68"/>
                    </a:lnTo>
                    <a:lnTo>
                      <a:pt x="58" y="73"/>
                    </a:lnTo>
                    <a:lnTo>
                      <a:pt x="52" y="76"/>
                    </a:lnTo>
                    <a:lnTo>
                      <a:pt x="45" y="78"/>
                    </a:lnTo>
                    <a:lnTo>
                      <a:pt x="37" y="79"/>
                    </a:lnTo>
                    <a:lnTo>
                      <a:pt x="29" y="78"/>
                    </a:lnTo>
                    <a:lnTo>
                      <a:pt x="21" y="76"/>
                    </a:lnTo>
                    <a:lnTo>
                      <a:pt x="16" y="73"/>
                    </a:lnTo>
                    <a:lnTo>
                      <a:pt x="9" y="68"/>
                    </a:lnTo>
                    <a:lnTo>
                      <a:pt x="6" y="63"/>
                    </a:lnTo>
                    <a:lnTo>
                      <a:pt x="3" y="57"/>
                    </a:lnTo>
                    <a:lnTo>
                      <a:pt x="1" y="49"/>
                    </a:lnTo>
                    <a:lnTo>
                      <a:pt x="0" y="39"/>
                    </a:lnTo>
                    <a:lnTo>
                      <a:pt x="1" y="31"/>
                    </a:lnTo>
                    <a:lnTo>
                      <a:pt x="3" y="23"/>
                    </a:lnTo>
                    <a:lnTo>
                      <a:pt x="6" y="16"/>
                    </a:lnTo>
                    <a:lnTo>
                      <a:pt x="9" y="11"/>
                    </a:lnTo>
                    <a:lnTo>
                      <a:pt x="16" y="6"/>
                    </a:lnTo>
                    <a:lnTo>
                      <a:pt x="21" y="3"/>
                    </a:lnTo>
                    <a:lnTo>
                      <a:pt x="29" y="2"/>
                    </a:lnTo>
                    <a:lnTo>
                      <a:pt x="37" y="0"/>
                    </a:lnTo>
                    <a:lnTo>
                      <a:pt x="45" y="2"/>
                    </a:lnTo>
                    <a:lnTo>
                      <a:pt x="52" y="3"/>
                    </a:lnTo>
                    <a:lnTo>
                      <a:pt x="58" y="6"/>
                    </a:lnTo>
                    <a:lnTo>
                      <a:pt x="63" y="11"/>
                    </a:lnTo>
                    <a:close/>
                    <a:moveTo>
                      <a:pt x="63" y="39"/>
                    </a:moveTo>
                    <a:lnTo>
                      <a:pt x="63" y="32"/>
                    </a:lnTo>
                    <a:lnTo>
                      <a:pt x="61" y="28"/>
                    </a:lnTo>
                    <a:lnTo>
                      <a:pt x="58" y="21"/>
                    </a:lnTo>
                    <a:lnTo>
                      <a:pt x="55" y="18"/>
                    </a:lnTo>
                    <a:lnTo>
                      <a:pt x="52" y="15"/>
                    </a:lnTo>
                    <a:lnTo>
                      <a:pt x="47" y="11"/>
                    </a:lnTo>
                    <a:lnTo>
                      <a:pt x="42" y="10"/>
                    </a:lnTo>
                    <a:lnTo>
                      <a:pt x="37" y="10"/>
                    </a:lnTo>
                    <a:lnTo>
                      <a:pt x="30" y="10"/>
                    </a:lnTo>
                    <a:lnTo>
                      <a:pt x="26" y="11"/>
                    </a:lnTo>
                    <a:lnTo>
                      <a:pt x="21" y="15"/>
                    </a:lnTo>
                    <a:lnTo>
                      <a:pt x="17" y="18"/>
                    </a:lnTo>
                    <a:lnTo>
                      <a:pt x="14" y="21"/>
                    </a:lnTo>
                    <a:lnTo>
                      <a:pt x="13" y="28"/>
                    </a:lnTo>
                    <a:lnTo>
                      <a:pt x="11" y="32"/>
                    </a:lnTo>
                    <a:lnTo>
                      <a:pt x="11" y="39"/>
                    </a:lnTo>
                    <a:lnTo>
                      <a:pt x="11" y="47"/>
                    </a:lnTo>
                    <a:lnTo>
                      <a:pt x="13" y="54"/>
                    </a:lnTo>
                    <a:lnTo>
                      <a:pt x="14" y="58"/>
                    </a:lnTo>
                    <a:lnTo>
                      <a:pt x="17" y="62"/>
                    </a:lnTo>
                    <a:lnTo>
                      <a:pt x="22" y="67"/>
                    </a:lnTo>
                    <a:lnTo>
                      <a:pt x="26" y="68"/>
                    </a:lnTo>
                    <a:lnTo>
                      <a:pt x="30" y="70"/>
                    </a:lnTo>
                    <a:lnTo>
                      <a:pt x="37" y="70"/>
                    </a:lnTo>
                    <a:lnTo>
                      <a:pt x="42" y="70"/>
                    </a:lnTo>
                    <a:lnTo>
                      <a:pt x="47" y="68"/>
                    </a:lnTo>
                    <a:lnTo>
                      <a:pt x="52" y="67"/>
                    </a:lnTo>
                    <a:lnTo>
                      <a:pt x="55" y="62"/>
                    </a:lnTo>
                    <a:lnTo>
                      <a:pt x="58" y="58"/>
                    </a:lnTo>
                    <a:lnTo>
                      <a:pt x="61" y="54"/>
                    </a:lnTo>
                    <a:lnTo>
                      <a:pt x="63" y="47"/>
                    </a:lnTo>
                    <a:lnTo>
                      <a:pt x="63" y="3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4" name="Freeform 10">
                <a:extLst>
                  <a:ext uri="{FF2B5EF4-FFF2-40B4-BE49-F238E27FC236}">
                    <a16:creationId xmlns:a16="http://schemas.microsoft.com/office/drawing/2014/main" id="{1A66E63B-DDE3-1C8D-4C1D-80A83BE46992}"/>
                  </a:ext>
                </a:extLst>
              </p:cNvPr>
              <p:cNvSpPr>
                <a:spLocks/>
              </p:cNvSpPr>
              <p:nvPr/>
            </p:nvSpPr>
            <p:spPr bwMode="auto">
              <a:xfrm>
                <a:off x="5290820" y="691515"/>
                <a:ext cx="38100" cy="47625"/>
              </a:xfrm>
              <a:custGeom>
                <a:avLst/>
                <a:gdLst>
                  <a:gd name="T0" fmla="*/ 60 w 60"/>
                  <a:gd name="T1" fmla="*/ 75 h 75"/>
                  <a:gd name="T2" fmla="*/ 47 w 60"/>
                  <a:gd name="T3" fmla="*/ 75 h 75"/>
                  <a:gd name="T4" fmla="*/ 9 w 60"/>
                  <a:gd name="T5" fmla="*/ 7 h 75"/>
                  <a:gd name="T6" fmla="*/ 9 w 60"/>
                  <a:gd name="T7" fmla="*/ 75 h 75"/>
                  <a:gd name="T8" fmla="*/ 0 w 60"/>
                  <a:gd name="T9" fmla="*/ 75 h 75"/>
                  <a:gd name="T10" fmla="*/ 0 w 60"/>
                  <a:gd name="T11" fmla="*/ 0 h 75"/>
                  <a:gd name="T12" fmla="*/ 16 w 60"/>
                  <a:gd name="T13" fmla="*/ 0 h 75"/>
                  <a:gd name="T14" fmla="*/ 50 w 60"/>
                  <a:gd name="T15" fmla="*/ 60 h 75"/>
                  <a:gd name="T16" fmla="*/ 50 w 60"/>
                  <a:gd name="T17" fmla="*/ 0 h 75"/>
                  <a:gd name="T18" fmla="*/ 60 w 60"/>
                  <a:gd name="T19" fmla="*/ 0 h 75"/>
                  <a:gd name="T20" fmla="*/ 60 w 60"/>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75">
                    <a:moveTo>
                      <a:pt x="60" y="75"/>
                    </a:moveTo>
                    <a:lnTo>
                      <a:pt x="47" y="75"/>
                    </a:lnTo>
                    <a:lnTo>
                      <a:pt x="9" y="7"/>
                    </a:lnTo>
                    <a:lnTo>
                      <a:pt x="9" y="75"/>
                    </a:lnTo>
                    <a:lnTo>
                      <a:pt x="0" y="75"/>
                    </a:lnTo>
                    <a:lnTo>
                      <a:pt x="0" y="0"/>
                    </a:lnTo>
                    <a:lnTo>
                      <a:pt x="16" y="0"/>
                    </a:lnTo>
                    <a:lnTo>
                      <a:pt x="50" y="60"/>
                    </a:lnTo>
                    <a:lnTo>
                      <a:pt x="50" y="0"/>
                    </a:lnTo>
                    <a:lnTo>
                      <a:pt x="60" y="0"/>
                    </a:lnTo>
                    <a:lnTo>
                      <a:pt x="60"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5" name="Freeform 11">
                <a:extLst>
                  <a:ext uri="{FF2B5EF4-FFF2-40B4-BE49-F238E27FC236}">
                    <a16:creationId xmlns:a16="http://schemas.microsoft.com/office/drawing/2014/main" id="{6D581A6F-EFEA-0BED-09BE-7FCD6C86FCE9}"/>
                  </a:ext>
                </a:extLst>
              </p:cNvPr>
              <p:cNvSpPr>
                <a:spLocks/>
              </p:cNvSpPr>
              <p:nvPr/>
            </p:nvSpPr>
            <p:spPr bwMode="auto">
              <a:xfrm>
                <a:off x="5365115" y="691515"/>
                <a:ext cx="19685" cy="47625"/>
              </a:xfrm>
              <a:custGeom>
                <a:avLst/>
                <a:gdLst>
                  <a:gd name="T0" fmla="*/ 31 w 31"/>
                  <a:gd name="T1" fmla="*/ 75 h 75"/>
                  <a:gd name="T2" fmla="*/ 0 w 31"/>
                  <a:gd name="T3" fmla="*/ 75 h 75"/>
                  <a:gd name="T4" fmla="*/ 0 w 31"/>
                  <a:gd name="T5" fmla="*/ 67 h 75"/>
                  <a:gd name="T6" fmla="*/ 10 w 31"/>
                  <a:gd name="T7" fmla="*/ 67 h 75"/>
                  <a:gd name="T8" fmla="*/ 10 w 31"/>
                  <a:gd name="T9" fmla="*/ 7 h 75"/>
                  <a:gd name="T10" fmla="*/ 0 w 31"/>
                  <a:gd name="T11" fmla="*/ 7 h 75"/>
                  <a:gd name="T12" fmla="*/ 0 w 31"/>
                  <a:gd name="T13" fmla="*/ 0 h 75"/>
                  <a:gd name="T14" fmla="*/ 31 w 31"/>
                  <a:gd name="T15" fmla="*/ 0 h 75"/>
                  <a:gd name="T16" fmla="*/ 31 w 31"/>
                  <a:gd name="T17" fmla="*/ 7 h 75"/>
                  <a:gd name="T18" fmla="*/ 21 w 31"/>
                  <a:gd name="T19" fmla="*/ 7 h 75"/>
                  <a:gd name="T20" fmla="*/ 21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10" y="67"/>
                    </a:lnTo>
                    <a:lnTo>
                      <a:pt x="10" y="7"/>
                    </a:lnTo>
                    <a:lnTo>
                      <a:pt x="0" y="7"/>
                    </a:lnTo>
                    <a:lnTo>
                      <a:pt x="0" y="0"/>
                    </a:lnTo>
                    <a:lnTo>
                      <a:pt x="31" y="0"/>
                    </a:lnTo>
                    <a:lnTo>
                      <a:pt x="31" y="7"/>
                    </a:lnTo>
                    <a:lnTo>
                      <a:pt x="21" y="7"/>
                    </a:lnTo>
                    <a:lnTo>
                      <a:pt x="21"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6" name="Freeform 12">
                <a:extLst>
                  <a:ext uri="{FF2B5EF4-FFF2-40B4-BE49-F238E27FC236}">
                    <a16:creationId xmlns:a16="http://schemas.microsoft.com/office/drawing/2014/main" id="{3288A5D7-3D4D-6996-8BF5-B88C720406BD}"/>
                  </a:ext>
                </a:extLst>
              </p:cNvPr>
              <p:cNvSpPr>
                <a:spLocks/>
              </p:cNvSpPr>
              <p:nvPr/>
            </p:nvSpPr>
            <p:spPr bwMode="auto">
              <a:xfrm>
                <a:off x="5396230" y="691515"/>
                <a:ext cx="38735" cy="47625"/>
              </a:xfrm>
              <a:custGeom>
                <a:avLst/>
                <a:gdLst>
                  <a:gd name="T0" fmla="*/ 61 w 61"/>
                  <a:gd name="T1" fmla="*/ 75 h 75"/>
                  <a:gd name="T2" fmla="*/ 47 w 61"/>
                  <a:gd name="T3" fmla="*/ 75 h 75"/>
                  <a:gd name="T4" fmla="*/ 9 w 61"/>
                  <a:gd name="T5" fmla="*/ 7 h 75"/>
                  <a:gd name="T6" fmla="*/ 9 w 61"/>
                  <a:gd name="T7" fmla="*/ 75 h 75"/>
                  <a:gd name="T8" fmla="*/ 0 w 61"/>
                  <a:gd name="T9" fmla="*/ 75 h 75"/>
                  <a:gd name="T10" fmla="*/ 0 w 61"/>
                  <a:gd name="T11" fmla="*/ 0 h 75"/>
                  <a:gd name="T12" fmla="*/ 16 w 61"/>
                  <a:gd name="T13" fmla="*/ 0 h 75"/>
                  <a:gd name="T14" fmla="*/ 50 w 61"/>
                  <a:gd name="T15" fmla="*/ 60 h 75"/>
                  <a:gd name="T16" fmla="*/ 50 w 61"/>
                  <a:gd name="T17" fmla="*/ 0 h 75"/>
                  <a:gd name="T18" fmla="*/ 61 w 61"/>
                  <a:gd name="T19" fmla="*/ 0 h 75"/>
                  <a:gd name="T20" fmla="*/ 61 w 6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 h="75">
                    <a:moveTo>
                      <a:pt x="61" y="75"/>
                    </a:moveTo>
                    <a:lnTo>
                      <a:pt x="47" y="75"/>
                    </a:lnTo>
                    <a:lnTo>
                      <a:pt x="9" y="7"/>
                    </a:lnTo>
                    <a:lnTo>
                      <a:pt x="9" y="75"/>
                    </a:lnTo>
                    <a:lnTo>
                      <a:pt x="0" y="75"/>
                    </a:lnTo>
                    <a:lnTo>
                      <a:pt x="0" y="0"/>
                    </a:lnTo>
                    <a:lnTo>
                      <a:pt x="16" y="0"/>
                    </a:lnTo>
                    <a:lnTo>
                      <a:pt x="50" y="60"/>
                    </a:lnTo>
                    <a:lnTo>
                      <a:pt x="50" y="0"/>
                    </a:lnTo>
                    <a:lnTo>
                      <a:pt x="61" y="0"/>
                    </a:lnTo>
                    <a:lnTo>
                      <a:pt x="6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7" name="Freeform 13">
                <a:extLst>
                  <a:ext uri="{FF2B5EF4-FFF2-40B4-BE49-F238E27FC236}">
                    <a16:creationId xmlns:a16="http://schemas.microsoft.com/office/drawing/2014/main" id="{52337AF7-8EAC-0697-A718-B7EA428FE518}"/>
                  </a:ext>
                </a:extLst>
              </p:cNvPr>
              <p:cNvSpPr>
                <a:spLocks/>
              </p:cNvSpPr>
              <p:nvPr/>
            </p:nvSpPr>
            <p:spPr bwMode="auto">
              <a:xfrm>
                <a:off x="5441315" y="691515"/>
                <a:ext cx="43180" cy="47625"/>
              </a:xfrm>
              <a:custGeom>
                <a:avLst/>
                <a:gdLst>
                  <a:gd name="T0" fmla="*/ 68 w 68"/>
                  <a:gd name="T1" fmla="*/ 8 h 75"/>
                  <a:gd name="T2" fmla="*/ 39 w 68"/>
                  <a:gd name="T3" fmla="*/ 8 h 75"/>
                  <a:gd name="T4" fmla="*/ 39 w 68"/>
                  <a:gd name="T5" fmla="*/ 75 h 75"/>
                  <a:gd name="T6" fmla="*/ 29 w 68"/>
                  <a:gd name="T7" fmla="*/ 75 h 75"/>
                  <a:gd name="T8" fmla="*/ 29 w 68"/>
                  <a:gd name="T9" fmla="*/ 8 h 75"/>
                  <a:gd name="T10" fmla="*/ 0 w 68"/>
                  <a:gd name="T11" fmla="*/ 8 h 75"/>
                  <a:gd name="T12" fmla="*/ 0 w 68"/>
                  <a:gd name="T13" fmla="*/ 0 h 75"/>
                  <a:gd name="T14" fmla="*/ 68 w 68"/>
                  <a:gd name="T15" fmla="*/ 0 h 75"/>
                  <a:gd name="T16" fmla="*/ 68 w 68"/>
                  <a:gd name="T17" fmla="*/ 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75">
                    <a:moveTo>
                      <a:pt x="68" y="8"/>
                    </a:moveTo>
                    <a:lnTo>
                      <a:pt x="39" y="8"/>
                    </a:lnTo>
                    <a:lnTo>
                      <a:pt x="39" y="75"/>
                    </a:lnTo>
                    <a:lnTo>
                      <a:pt x="29" y="75"/>
                    </a:lnTo>
                    <a:lnTo>
                      <a:pt x="29" y="8"/>
                    </a:lnTo>
                    <a:lnTo>
                      <a:pt x="0" y="8"/>
                    </a:lnTo>
                    <a:lnTo>
                      <a:pt x="0" y="0"/>
                    </a:lnTo>
                    <a:lnTo>
                      <a:pt x="68" y="0"/>
                    </a:lnTo>
                    <a:lnTo>
                      <a:pt x="68" y="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8" name="Freeform 14">
                <a:extLst>
                  <a:ext uri="{FF2B5EF4-FFF2-40B4-BE49-F238E27FC236}">
                    <a16:creationId xmlns:a16="http://schemas.microsoft.com/office/drawing/2014/main" id="{B5C15263-34F5-63F3-C54A-181BAE7EC6F7}"/>
                  </a:ext>
                </a:extLst>
              </p:cNvPr>
              <p:cNvSpPr>
                <a:spLocks/>
              </p:cNvSpPr>
              <p:nvPr/>
            </p:nvSpPr>
            <p:spPr bwMode="auto">
              <a:xfrm>
                <a:off x="5490845" y="691515"/>
                <a:ext cx="33020" cy="47625"/>
              </a:xfrm>
              <a:custGeom>
                <a:avLst/>
                <a:gdLst>
                  <a:gd name="T0" fmla="*/ 52 w 52"/>
                  <a:gd name="T1" fmla="*/ 75 h 75"/>
                  <a:gd name="T2" fmla="*/ 0 w 52"/>
                  <a:gd name="T3" fmla="*/ 75 h 75"/>
                  <a:gd name="T4" fmla="*/ 0 w 52"/>
                  <a:gd name="T5" fmla="*/ 0 h 75"/>
                  <a:gd name="T6" fmla="*/ 52 w 52"/>
                  <a:gd name="T7" fmla="*/ 0 h 75"/>
                  <a:gd name="T8" fmla="*/ 52 w 52"/>
                  <a:gd name="T9" fmla="*/ 8 h 75"/>
                  <a:gd name="T10" fmla="*/ 10 w 52"/>
                  <a:gd name="T11" fmla="*/ 8 h 75"/>
                  <a:gd name="T12" fmla="*/ 10 w 52"/>
                  <a:gd name="T13" fmla="*/ 29 h 75"/>
                  <a:gd name="T14" fmla="*/ 52 w 52"/>
                  <a:gd name="T15" fmla="*/ 29 h 75"/>
                  <a:gd name="T16" fmla="*/ 52 w 52"/>
                  <a:gd name="T17" fmla="*/ 38 h 75"/>
                  <a:gd name="T18" fmla="*/ 10 w 52"/>
                  <a:gd name="T19" fmla="*/ 38 h 75"/>
                  <a:gd name="T20" fmla="*/ 10 w 52"/>
                  <a:gd name="T21" fmla="*/ 65 h 75"/>
                  <a:gd name="T22" fmla="*/ 52 w 52"/>
                  <a:gd name="T23" fmla="*/ 65 h 75"/>
                  <a:gd name="T24" fmla="*/ 52 w 52"/>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75">
                    <a:moveTo>
                      <a:pt x="52" y="75"/>
                    </a:moveTo>
                    <a:lnTo>
                      <a:pt x="0" y="75"/>
                    </a:lnTo>
                    <a:lnTo>
                      <a:pt x="0" y="0"/>
                    </a:lnTo>
                    <a:lnTo>
                      <a:pt x="52" y="0"/>
                    </a:lnTo>
                    <a:lnTo>
                      <a:pt x="52" y="8"/>
                    </a:lnTo>
                    <a:lnTo>
                      <a:pt x="10" y="8"/>
                    </a:lnTo>
                    <a:lnTo>
                      <a:pt x="10" y="29"/>
                    </a:lnTo>
                    <a:lnTo>
                      <a:pt x="52" y="29"/>
                    </a:lnTo>
                    <a:lnTo>
                      <a:pt x="52" y="38"/>
                    </a:lnTo>
                    <a:lnTo>
                      <a:pt x="10" y="38"/>
                    </a:lnTo>
                    <a:lnTo>
                      <a:pt x="10" y="65"/>
                    </a:lnTo>
                    <a:lnTo>
                      <a:pt x="52" y="65"/>
                    </a:lnTo>
                    <a:lnTo>
                      <a:pt x="52"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9" name="Freeform 15">
                <a:extLst>
                  <a:ext uri="{FF2B5EF4-FFF2-40B4-BE49-F238E27FC236}">
                    <a16:creationId xmlns:a16="http://schemas.microsoft.com/office/drawing/2014/main" id="{2600616A-C233-34D0-17A3-086BA66C3CD7}"/>
                  </a:ext>
                </a:extLst>
              </p:cNvPr>
              <p:cNvSpPr>
                <a:spLocks noEditPoints="1"/>
              </p:cNvSpPr>
              <p:nvPr/>
            </p:nvSpPr>
            <p:spPr bwMode="auto">
              <a:xfrm>
                <a:off x="5535295" y="691515"/>
                <a:ext cx="41275" cy="47625"/>
              </a:xfrm>
              <a:custGeom>
                <a:avLst/>
                <a:gdLst>
                  <a:gd name="T0" fmla="*/ 65 w 65"/>
                  <a:gd name="T1" fmla="*/ 75 h 75"/>
                  <a:gd name="T2" fmla="*/ 52 w 65"/>
                  <a:gd name="T3" fmla="*/ 75 h 75"/>
                  <a:gd name="T4" fmla="*/ 25 w 65"/>
                  <a:gd name="T5" fmla="*/ 44 h 75"/>
                  <a:gd name="T6" fmla="*/ 10 w 65"/>
                  <a:gd name="T7" fmla="*/ 44 h 75"/>
                  <a:gd name="T8" fmla="*/ 10 w 65"/>
                  <a:gd name="T9" fmla="*/ 75 h 75"/>
                  <a:gd name="T10" fmla="*/ 0 w 65"/>
                  <a:gd name="T11" fmla="*/ 75 h 75"/>
                  <a:gd name="T12" fmla="*/ 0 w 65"/>
                  <a:gd name="T13" fmla="*/ 0 h 75"/>
                  <a:gd name="T14" fmla="*/ 21 w 65"/>
                  <a:gd name="T15" fmla="*/ 0 h 75"/>
                  <a:gd name="T16" fmla="*/ 28 w 65"/>
                  <a:gd name="T17" fmla="*/ 0 h 75"/>
                  <a:gd name="T18" fmla="*/ 34 w 65"/>
                  <a:gd name="T19" fmla="*/ 0 h 75"/>
                  <a:gd name="T20" fmla="*/ 39 w 65"/>
                  <a:gd name="T21" fmla="*/ 2 h 75"/>
                  <a:gd name="T22" fmla="*/ 42 w 65"/>
                  <a:gd name="T23" fmla="*/ 3 h 75"/>
                  <a:gd name="T24" fmla="*/ 46 w 65"/>
                  <a:gd name="T25" fmla="*/ 7 h 75"/>
                  <a:gd name="T26" fmla="*/ 49 w 65"/>
                  <a:gd name="T27" fmla="*/ 10 h 75"/>
                  <a:gd name="T28" fmla="*/ 51 w 65"/>
                  <a:gd name="T29" fmla="*/ 15 h 75"/>
                  <a:gd name="T30" fmla="*/ 52 w 65"/>
                  <a:gd name="T31" fmla="*/ 20 h 75"/>
                  <a:gd name="T32" fmla="*/ 51 w 65"/>
                  <a:gd name="T33" fmla="*/ 28 h 75"/>
                  <a:gd name="T34" fmla="*/ 47 w 65"/>
                  <a:gd name="T35" fmla="*/ 33 h 75"/>
                  <a:gd name="T36" fmla="*/ 42 w 65"/>
                  <a:gd name="T37" fmla="*/ 38 h 75"/>
                  <a:gd name="T38" fmla="*/ 36 w 65"/>
                  <a:gd name="T39" fmla="*/ 42 h 75"/>
                  <a:gd name="T40" fmla="*/ 65 w 65"/>
                  <a:gd name="T41" fmla="*/ 75 h 75"/>
                  <a:gd name="T42" fmla="*/ 41 w 65"/>
                  <a:gd name="T43" fmla="*/ 20 h 75"/>
                  <a:gd name="T44" fmla="*/ 41 w 65"/>
                  <a:gd name="T45" fmla="*/ 18 h 75"/>
                  <a:gd name="T46" fmla="*/ 39 w 65"/>
                  <a:gd name="T47" fmla="*/ 15 h 75"/>
                  <a:gd name="T48" fmla="*/ 38 w 65"/>
                  <a:gd name="T49" fmla="*/ 13 h 75"/>
                  <a:gd name="T50" fmla="*/ 36 w 65"/>
                  <a:gd name="T51" fmla="*/ 12 h 75"/>
                  <a:gd name="T52" fmla="*/ 33 w 65"/>
                  <a:gd name="T53" fmla="*/ 10 h 75"/>
                  <a:gd name="T54" fmla="*/ 29 w 65"/>
                  <a:gd name="T55" fmla="*/ 8 h 75"/>
                  <a:gd name="T56" fmla="*/ 26 w 65"/>
                  <a:gd name="T57" fmla="*/ 8 h 75"/>
                  <a:gd name="T58" fmla="*/ 23 w 65"/>
                  <a:gd name="T59" fmla="*/ 8 h 75"/>
                  <a:gd name="T60" fmla="*/ 10 w 65"/>
                  <a:gd name="T61" fmla="*/ 8 h 75"/>
                  <a:gd name="T62" fmla="*/ 10 w 65"/>
                  <a:gd name="T63" fmla="*/ 36 h 75"/>
                  <a:gd name="T64" fmla="*/ 21 w 65"/>
                  <a:gd name="T65" fmla="*/ 36 h 75"/>
                  <a:gd name="T66" fmla="*/ 26 w 65"/>
                  <a:gd name="T67" fmla="*/ 36 h 75"/>
                  <a:gd name="T68" fmla="*/ 29 w 65"/>
                  <a:gd name="T69" fmla="*/ 36 h 75"/>
                  <a:gd name="T70" fmla="*/ 33 w 65"/>
                  <a:gd name="T71" fmla="*/ 34 h 75"/>
                  <a:gd name="T72" fmla="*/ 36 w 65"/>
                  <a:gd name="T73" fmla="*/ 33 h 75"/>
                  <a:gd name="T74" fmla="*/ 38 w 65"/>
                  <a:gd name="T75" fmla="*/ 29 h 75"/>
                  <a:gd name="T76" fmla="*/ 39 w 65"/>
                  <a:gd name="T77" fmla="*/ 28 h 75"/>
                  <a:gd name="T78" fmla="*/ 41 w 65"/>
                  <a:gd name="T79" fmla="*/ 25 h 75"/>
                  <a:gd name="T80" fmla="*/ 41 w 65"/>
                  <a:gd name="T81"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5" h="75">
                    <a:moveTo>
                      <a:pt x="65" y="75"/>
                    </a:moveTo>
                    <a:lnTo>
                      <a:pt x="52" y="75"/>
                    </a:lnTo>
                    <a:lnTo>
                      <a:pt x="25" y="44"/>
                    </a:lnTo>
                    <a:lnTo>
                      <a:pt x="10" y="44"/>
                    </a:lnTo>
                    <a:lnTo>
                      <a:pt x="10" y="75"/>
                    </a:lnTo>
                    <a:lnTo>
                      <a:pt x="0" y="75"/>
                    </a:lnTo>
                    <a:lnTo>
                      <a:pt x="0" y="0"/>
                    </a:lnTo>
                    <a:lnTo>
                      <a:pt x="21" y="0"/>
                    </a:lnTo>
                    <a:lnTo>
                      <a:pt x="28" y="0"/>
                    </a:lnTo>
                    <a:lnTo>
                      <a:pt x="34" y="0"/>
                    </a:lnTo>
                    <a:lnTo>
                      <a:pt x="39" y="2"/>
                    </a:lnTo>
                    <a:lnTo>
                      <a:pt x="42" y="3"/>
                    </a:lnTo>
                    <a:lnTo>
                      <a:pt x="46" y="7"/>
                    </a:lnTo>
                    <a:lnTo>
                      <a:pt x="49" y="10"/>
                    </a:lnTo>
                    <a:lnTo>
                      <a:pt x="51" y="15"/>
                    </a:lnTo>
                    <a:lnTo>
                      <a:pt x="52" y="20"/>
                    </a:lnTo>
                    <a:lnTo>
                      <a:pt x="51" y="28"/>
                    </a:lnTo>
                    <a:lnTo>
                      <a:pt x="47" y="33"/>
                    </a:lnTo>
                    <a:lnTo>
                      <a:pt x="42" y="38"/>
                    </a:lnTo>
                    <a:lnTo>
                      <a:pt x="36" y="42"/>
                    </a:lnTo>
                    <a:lnTo>
                      <a:pt x="65" y="75"/>
                    </a:lnTo>
                    <a:close/>
                    <a:moveTo>
                      <a:pt x="41" y="20"/>
                    </a:moveTo>
                    <a:lnTo>
                      <a:pt x="41" y="18"/>
                    </a:lnTo>
                    <a:lnTo>
                      <a:pt x="39" y="15"/>
                    </a:lnTo>
                    <a:lnTo>
                      <a:pt x="38" y="13"/>
                    </a:lnTo>
                    <a:lnTo>
                      <a:pt x="36" y="12"/>
                    </a:lnTo>
                    <a:lnTo>
                      <a:pt x="33" y="10"/>
                    </a:lnTo>
                    <a:lnTo>
                      <a:pt x="29" y="8"/>
                    </a:lnTo>
                    <a:lnTo>
                      <a:pt x="26" y="8"/>
                    </a:lnTo>
                    <a:lnTo>
                      <a:pt x="23" y="8"/>
                    </a:lnTo>
                    <a:lnTo>
                      <a:pt x="10" y="8"/>
                    </a:lnTo>
                    <a:lnTo>
                      <a:pt x="10" y="36"/>
                    </a:lnTo>
                    <a:lnTo>
                      <a:pt x="21" y="36"/>
                    </a:lnTo>
                    <a:lnTo>
                      <a:pt x="26" y="36"/>
                    </a:lnTo>
                    <a:lnTo>
                      <a:pt x="29" y="36"/>
                    </a:lnTo>
                    <a:lnTo>
                      <a:pt x="33" y="34"/>
                    </a:lnTo>
                    <a:lnTo>
                      <a:pt x="36" y="33"/>
                    </a:lnTo>
                    <a:lnTo>
                      <a:pt x="38" y="29"/>
                    </a:lnTo>
                    <a:lnTo>
                      <a:pt x="39" y="28"/>
                    </a:lnTo>
                    <a:lnTo>
                      <a:pt x="41" y="25"/>
                    </a:lnTo>
                    <a:lnTo>
                      <a:pt x="41"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0" name="Freeform 16">
                <a:extLst>
                  <a:ext uri="{FF2B5EF4-FFF2-40B4-BE49-F238E27FC236}">
                    <a16:creationId xmlns:a16="http://schemas.microsoft.com/office/drawing/2014/main" id="{C9F58533-4B6D-EB49-AFFE-B471F73356C4}"/>
                  </a:ext>
                </a:extLst>
              </p:cNvPr>
              <p:cNvSpPr>
                <a:spLocks noEditPoints="1"/>
              </p:cNvSpPr>
              <p:nvPr/>
            </p:nvSpPr>
            <p:spPr bwMode="auto">
              <a:xfrm>
                <a:off x="5577840" y="691515"/>
                <a:ext cx="45085" cy="47625"/>
              </a:xfrm>
              <a:custGeom>
                <a:avLst/>
                <a:gdLst>
                  <a:gd name="T0" fmla="*/ 71 w 71"/>
                  <a:gd name="T1" fmla="*/ 75 h 75"/>
                  <a:gd name="T2" fmla="*/ 60 w 71"/>
                  <a:gd name="T3" fmla="*/ 75 h 75"/>
                  <a:gd name="T4" fmla="*/ 52 w 71"/>
                  <a:gd name="T5" fmla="*/ 54 h 75"/>
                  <a:gd name="T6" fmla="*/ 18 w 71"/>
                  <a:gd name="T7" fmla="*/ 54 h 75"/>
                  <a:gd name="T8" fmla="*/ 10 w 71"/>
                  <a:gd name="T9" fmla="*/ 75 h 75"/>
                  <a:gd name="T10" fmla="*/ 0 w 71"/>
                  <a:gd name="T11" fmla="*/ 75 h 75"/>
                  <a:gd name="T12" fmla="*/ 29 w 71"/>
                  <a:gd name="T13" fmla="*/ 0 h 75"/>
                  <a:gd name="T14" fmla="*/ 42 w 71"/>
                  <a:gd name="T15" fmla="*/ 0 h 75"/>
                  <a:gd name="T16" fmla="*/ 71 w 71"/>
                  <a:gd name="T17" fmla="*/ 75 h 75"/>
                  <a:gd name="T18" fmla="*/ 49 w 71"/>
                  <a:gd name="T19" fmla="*/ 44 h 75"/>
                  <a:gd name="T20" fmla="*/ 36 w 71"/>
                  <a:gd name="T21" fmla="*/ 8 h 75"/>
                  <a:gd name="T22" fmla="*/ 21 w 71"/>
                  <a:gd name="T23" fmla="*/ 44 h 75"/>
                  <a:gd name="T24" fmla="*/ 49 w 71"/>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1" h="75">
                    <a:moveTo>
                      <a:pt x="71" y="75"/>
                    </a:moveTo>
                    <a:lnTo>
                      <a:pt x="60" y="75"/>
                    </a:lnTo>
                    <a:lnTo>
                      <a:pt x="52" y="54"/>
                    </a:lnTo>
                    <a:lnTo>
                      <a:pt x="18" y="54"/>
                    </a:lnTo>
                    <a:lnTo>
                      <a:pt x="10" y="75"/>
                    </a:lnTo>
                    <a:lnTo>
                      <a:pt x="0" y="75"/>
                    </a:lnTo>
                    <a:lnTo>
                      <a:pt x="29" y="0"/>
                    </a:lnTo>
                    <a:lnTo>
                      <a:pt x="42" y="0"/>
                    </a:lnTo>
                    <a:lnTo>
                      <a:pt x="71" y="75"/>
                    </a:lnTo>
                    <a:close/>
                    <a:moveTo>
                      <a:pt x="49" y="44"/>
                    </a:moveTo>
                    <a:lnTo>
                      <a:pt x="36"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1" name="Freeform 17">
                <a:extLst>
                  <a:ext uri="{FF2B5EF4-FFF2-40B4-BE49-F238E27FC236}">
                    <a16:creationId xmlns:a16="http://schemas.microsoft.com/office/drawing/2014/main" id="{1C78DE22-4DED-8925-F932-59A5AB46F5DB}"/>
                  </a:ext>
                </a:extLst>
              </p:cNvPr>
              <p:cNvSpPr>
                <a:spLocks/>
              </p:cNvSpPr>
              <p:nvPr/>
            </p:nvSpPr>
            <p:spPr bwMode="auto">
              <a:xfrm>
                <a:off x="5630545" y="691515"/>
                <a:ext cx="45085" cy="47625"/>
              </a:xfrm>
              <a:custGeom>
                <a:avLst/>
                <a:gdLst>
                  <a:gd name="T0" fmla="*/ 71 w 71"/>
                  <a:gd name="T1" fmla="*/ 75 h 75"/>
                  <a:gd name="T2" fmla="*/ 62 w 71"/>
                  <a:gd name="T3" fmla="*/ 75 h 75"/>
                  <a:gd name="T4" fmla="*/ 62 w 71"/>
                  <a:gd name="T5" fmla="*/ 10 h 75"/>
                  <a:gd name="T6" fmla="*/ 39 w 71"/>
                  <a:gd name="T7" fmla="*/ 54 h 75"/>
                  <a:gd name="T8" fmla="*/ 32 w 71"/>
                  <a:gd name="T9" fmla="*/ 54 h 75"/>
                  <a:gd name="T10" fmla="*/ 11 w 71"/>
                  <a:gd name="T11" fmla="*/ 10 h 75"/>
                  <a:gd name="T12" fmla="*/ 11 w 71"/>
                  <a:gd name="T13" fmla="*/ 75 h 75"/>
                  <a:gd name="T14" fmla="*/ 0 w 71"/>
                  <a:gd name="T15" fmla="*/ 75 h 75"/>
                  <a:gd name="T16" fmla="*/ 0 w 71"/>
                  <a:gd name="T17" fmla="*/ 0 h 75"/>
                  <a:gd name="T18" fmla="*/ 16 w 71"/>
                  <a:gd name="T19" fmla="*/ 0 h 75"/>
                  <a:gd name="T20" fmla="*/ 36 w 71"/>
                  <a:gd name="T21" fmla="*/ 41 h 75"/>
                  <a:gd name="T22" fmla="*/ 57 w 71"/>
                  <a:gd name="T23" fmla="*/ 0 h 75"/>
                  <a:gd name="T24" fmla="*/ 71 w 71"/>
                  <a:gd name="T25" fmla="*/ 0 h 75"/>
                  <a:gd name="T26" fmla="*/ 71 w 71"/>
                  <a:gd name="T27"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1" h="75">
                    <a:moveTo>
                      <a:pt x="71" y="75"/>
                    </a:moveTo>
                    <a:lnTo>
                      <a:pt x="62" y="75"/>
                    </a:lnTo>
                    <a:lnTo>
                      <a:pt x="62" y="10"/>
                    </a:lnTo>
                    <a:lnTo>
                      <a:pt x="39" y="54"/>
                    </a:lnTo>
                    <a:lnTo>
                      <a:pt x="32" y="54"/>
                    </a:lnTo>
                    <a:lnTo>
                      <a:pt x="11" y="10"/>
                    </a:lnTo>
                    <a:lnTo>
                      <a:pt x="11" y="75"/>
                    </a:lnTo>
                    <a:lnTo>
                      <a:pt x="0" y="75"/>
                    </a:lnTo>
                    <a:lnTo>
                      <a:pt x="0" y="0"/>
                    </a:lnTo>
                    <a:lnTo>
                      <a:pt x="16" y="0"/>
                    </a:lnTo>
                    <a:lnTo>
                      <a:pt x="36" y="41"/>
                    </a:lnTo>
                    <a:lnTo>
                      <a:pt x="57" y="0"/>
                    </a:lnTo>
                    <a:lnTo>
                      <a:pt x="71" y="0"/>
                    </a:lnTo>
                    <a:lnTo>
                      <a:pt x="7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2" name="Freeform 18">
                <a:extLst>
                  <a:ext uri="{FF2B5EF4-FFF2-40B4-BE49-F238E27FC236}">
                    <a16:creationId xmlns:a16="http://schemas.microsoft.com/office/drawing/2014/main" id="{DAF4B909-0B9B-F333-6C89-2EA58D78ABA4}"/>
                  </a:ext>
                </a:extLst>
              </p:cNvPr>
              <p:cNvSpPr>
                <a:spLocks/>
              </p:cNvSpPr>
              <p:nvPr/>
            </p:nvSpPr>
            <p:spPr bwMode="auto">
              <a:xfrm>
                <a:off x="5689600" y="691515"/>
                <a:ext cx="33020" cy="47625"/>
              </a:xfrm>
              <a:custGeom>
                <a:avLst/>
                <a:gdLst>
                  <a:gd name="T0" fmla="*/ 52 w 52"/>
                  <a:gd name="T1" fmla="*/ 75 h 75"/>
                  <a:gd name="T2" fmla="*/ 0 w 52"/>
                  <a:gd name="T3" fmla="*/ 75 h 75"/>
                  <a:gd name="T4" fmla="*/ 0 w 52"/>
                  <a:gd name="T5" fmla="*/ 0 h 75"/>
                  <a:gd name="T6" fmla="*/ 52 w 52"/>
                  <a:gd name="T7" fmla="*/ 0 h 75"/>
                  <a:gd name="T8" fmla="*/ 52 w 52"/>
                  <a:gd name="T9" fmla="*/ 8 h 75"/>
                  <a:gd name="T10" fmla="*/ 11 w 52"/>
                  <a:gd name="T11" fmla="*/ 8 h 75"/>
                  <a:gd name="T12" fmla="*/ 11 w 52"/>
                  <a:gd name="T13" fmla="*/ 29 h 75"/>
                  <a:gd name="T14" fmla="*/ 52 w 52"/>
                  <a:gd name="T15" fmla="*/ 29 h 75"/>
                  <a:gd name="T16" fmla="*/ 52 w 52"/>
                  <a:gd name="T17" fmla="*/ 38 h 75"/>
                  <a:gd name="T18" fmla="*/ 11 w 52"/>
                  <a:gd name="T19" fmla="*/ 38 h 75"/>
                  <a:gd name="T20" fmla="*/ 11 w 52"/>
                  <a:gd name="T21" fmla="*/ 65 h 75"/>
                  <a:gd name="T22" fmla="*/ 52 w 52"/>
                  <a:gd name="T23" fmla="*/ 65 h 75"/>
                  <a:gd name="T24" fmla="*/ 52 w 52"/>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75">
                    <a:moveTo>
                      <a:pt x="52" y="75"/>
                    </a:moveTo>
                    <a:lnTo>
                      <a:pt x="0" y="75"/>
                    </a:lnTo>
                    <a:lnTo>
                      <a:pt x="0" y="0"/>
                    </a:lnTo>
                    <a:lnTo>
                      <a:pt x="52" y="0"/>
                    </a:lnTo>
                    <a:lnTo>
                      <a:pt x="52" y="8"/>
                    </a:lnTo>
                    <a:lnTo>
                      <a:pt x="11" y="8"/>
                    </a:lnTo>
                    <a:lnTo>
                      <a:pt x="11" y="29"/>
                    </a:lnTo>
                    <a:lnTo>
                      <a:pt x="52" y="29"/>
                    </a:lnTo>
                    <a:lnTo>
                      <a:pt x="52" y="38"/>
                    </a:lnTo>
                    <a:lnTo>
                      <a:pt x="11" y="38"/>
                    </a:lnTo>
                    <a:lnTo>
                      <a:pt x="11" y="65"/>
                    </a:lnTo>
                    <a:lnTo>
                      <a:pt x="52" y="65"/>
                    </a:lnTo>
                    <a:lnTo>
                      <a:pt x="52"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3" name="Freeform 19">
                <a:extLst>
                  <a:ext uri="{FF2B5EF4-FFF2-40B4-BE49-F238E27FC236}">
                    <a16:creationId xmlns:a16="http://schemas.microsoft.com/office/drawing/2014/main" id="{9A39CB08-FC18-1B79-2A85-0D52BD6F70FF}"/>
                  </a:ext>
                </a:extLst>
              </p:cNvPr>
              <p:cNvSpPr>
                <a:spLocks noEditPoints="1"/>
              </p:cNvSpPr>
              <p:nvPr/>
            </p:nvSpPr>
            <p:spPr bwMode="auto">
              <a:xfrm>
                <a:off x="5733415" y="691515"/>
                <a:ext cx="41910" cy="47625"/>
              </a:xfrm>
              <a:custGeom>
                <a:avLst/>
                <a:gdLst>
                  <a:gd name="T0" fmla="*/ 66 w 66"/>
                  <a:gd name="T1" fmla="*/ 75 h 75"/>
                  <a:gd name="T2" fmla="*/ 53 w 66"/>
                  <a:gd name="T3" fmla="*/ 75 h 75"/>
                  <a:gd name="T4" fmla="*/ 25 w 66"/>
                  <a:gd name="T5" fmla="*/ 44 h 75"/>
                  <a:gd name="T6" fmla="*/ 10 w 66"/>
                  <a:gd name="T7" fmla="*/ 44 h 75"/>
                  <a:gd name="T8" fmla="*/ 10 w 66"/>
                  <a:gd name="T9" fmla="*/ 75 h 75"/>
                  <a:gd name="T10" fmla="*/ 0 w 66"/>
                  <a:gd name="T11" fmla="*/ 75 h 75"/>
                  <a:gd name="T12" fmla="*/ 0 w 66"/>
                  <a:gd name="T13" fmla="*/ 0 h 75"/>
                  <a:gd name="T14" fmla="*/ 23 w 66"/>
                  <a:gd name="T15" fmla="*/ 0 h 75"/>
                  <a:gd name="T16" fmla="*/ 30 w 66"/>
                  <a:gd name="T17" fmla="*/ 0 h 75"/>
                  <a:gd name="T18" fmla="*/ 35 w 66"/>
                  <a:gd name="T19" fmla="*/ 0 h 75"/>
                  <a:gd name="T20" fmla="*/ 40 w 66"/>
                  <a:gd name="T21" fmla="*/ 2 h 75"/>
                  <a:gd name="T22" fmla="*/ 43 w 66"/>
                  <a:gd name="T23" fmla="*/ 3 h 75"/>
                  <a:gd name="T24" fmla="*/ 48 w 66"/>
                  <a:gd name="T25" fmla="*/ 7 h 75"/>
                  <a:gd name="T26" fmla="*/ 49 w 66"/>
                  <a:gd name="T27" fmla="*/ 10 h 75"/>
                  <a:gd name="T28" fmla="*/ 51 w 66"/>
                  <a:gd name="T29" fmla="*/ 15 h 75"/>
                  <a:gd name="T30" fmla="*/ 53 w 66"/>
                  <a:gd name="T31" fmla="*/ 20 h 75"/>
                  <a:gd name="T32" fmla="*/ 51 w 66"/>
                  <a:gd name="T33" fmla="*/ 28 h 75"/>
                  <a:gd name="T34" fmla="*/ 48 w 66"/>
                  <a:gd name="T35" fmla="*/ 33 h 75"/>
                  <a:gd name="T36" fmla="*/ 43 w 66"/>
                  <a:gd name="T37" fmla="*/ 38 h 75"/>
                  <a:gd name="T38" fmla="*/ 36 w 66"/>
                  <a:gd name="T39" fmla="*/ 42 h 75"/>
                  <a:gd name="T40" fmla="*/ 66 w 66"/>
                  <a:gd name="T41" fmla="*/ 75 h 75"/>
                  <a:gd name="T42" fmla="*/ 41 w 66"/>
                  <a:gd name="T43" fmla="*/ 20 h 75"/>
                  <a:gd name="T44" fmla="*/ 41 w 66"/>
                  <a:gd name="T45" fmla="*/ 18 h 75"/>
                  <a:gd name="T46" fmla="*/ 40 w 66"/>
                  <a:gd name="T47" fmla="*/ 15 h 75"/>
                  <a:gd name="T48" fmla="*/ 38 w 66"/>
                  <a:gd name="T49" fmla="*/ 13 h 75"/>
                  <a:gd name="T50" fmla="*/ 36 w 66"/>
                  <a:gd name="T51" fmla="*/ 12 h 75"/>
                  <a:gd name="T52" fmla="*/ 33 w 66"/>
                  <a:gd name="T53" fmla="*/ 10 h 75"/>
                  <a:gd name="T54" fmla="*/ 31 w 66"/>
                  <a:gd name="T55" fmla="*/ 8 h 75"/>
                  <a:gd name="T56" fmla="*/ 28 w 66"/>
                  <a:gd name="T57" fmla="*/ 8 h 75"/>
                  <a:gd name="T58" fmla="*/ 23 w 66"/>
                  <a:gd name="T59" fmla="*/ 8 h 75"/>
                  <a:gd name="T60" fmla="*/ 10 w 66"/>
                  <a:gd name="T61" fmla="*/ 8 h 75"/>
                  <a:gd name="T62" fmla="*/ 10 w 66"/>
                  <a:gd name="T63" fmla="*/ 36 h 75"/>
                  <a:gd name="T64" fmla="*/ 22 w 66"/>
                  <a:gd name="T65" fmla="*/ 36 h 75"/>
                  <a:gd name="T66" fmla="*/ 27 w 66"/>
                  <a:gd name="T67" fmla="*/ 36 h 75"/>
                  <a:gd name="T68" fmla="*/ 30 w 66"/>
                  <a:gd name="T69" fmla="*/ 36 h 75"/>
                  <a:gd name="T70" fmla="*/ 33 w 66"/>
                  <a:gd name="T71" fmla="*/ 34 h 75"/>
                  <a:gd name="T72" fmla="*/ 36 w 66"/>
                  <a:gd name="T73" fmla="*/ 33 h 75"/>
                  <a:gd name="T74" fmla="*/ 38 w 66"/>
                  <a:gd name="T75" fmla="*/ 29 h 75"/>
                  <a:gd name="T76" fmla="*/ 40 w 66"/>
                  <a:gd name="T77" fmla="*/ 28 h 75"/>
                  <a:gd name="T78" fmla="*/ 41 w 66"/>
                  <a:gd name="T79" fmla="*/ 25 h 75"/>
                  <a:gd name="T80" fmla="*/ 41 w 66"/>
                  <a:gd name="T81"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6" h="75">
                    <a:moveTo>
                      <a:pt x="66" y="75"/>
                    </a:moveTo>
                    <a:lnTo>
                      <a:pt x="53" y="75"/>
                    </a:lnTo>
                    <a:lnTo>
                      <a:pt x="25" y="44"/>
                    </a:lnTo>
                    <a:lnTo>
                      <a:pt x="10" y="44"/>
                    </a:lnTo>
                    <a:lnTo>
                      <a:pt x="10" y="75"/>
                    </a:lnTo>
                    <a:lnTo>
                      <a:pt x="0" y="75"/>
                    </a:lnTo>
                    <a:lnTo>
                      <a:pt x="0" y="0"/>
                    </a:lnTo>
                    <a:lnTo>
                      <a:pt x="23" y="0"/>
                    </a:lnTo>
                    <a:lnTo>
                      <a:pt x="30" y="0"/>
                    </a:lnTo>
                    <a:lnTo>
                      <a:pt x="35" y="0"/>
                    </a:lnTo>
                    <a:lnTo>
                      <a:pt x="40" y="2"/>
                    </a:lnTo>
                    <a:lnTo>
                      <a:pt x="43" y="3"/>
                    </a:lnTo>
                    <a:lnTo>
                      <a:pt x="48" y="7"/>
                    </a:lnTo>
                    <a:lnTo>
                      <a:pt x="49" y="10"/>
                    </a:lnTo>
                    <a:lnTo>
                      <a:pt x="51" y="15"/>
                    </a:lnTo>
                    <a:lnTo>
                      <a:pt x="53" y="20"/>
                    </a:lnTo>
                    <a:lnTo>
                      <a:pt x="51" y="28"/>
                    </a:lnTo>
                    <a:lnTo>
                      <a:pt x="48" y="33"/>
                    </a:lnTo>
                    <a:lnTo>
                      <a:pt x="43" y="38"/>
                    </a:lnTo>
                    <a:lnTo>
                      <a:pt x="36" y="42"/>
                    </a:lnTo>
                    <a:lnTo>
                      <a:pt x="66" y="75"/>
                    </a:lnTo>
                    <a:close/>
                    <a:moveTo>
                      <a:pt x="41" y="20"/>
                    </a:moveTo>
                    <a:lnTo>
                      <a:pt x="41" y="18"/>
                    </a:lnTo>
                    <a:lnTo>
                      <a:pt x="40" y="15"/>
                    </a:lnTo>
                    <a:lnTo>
                      <a:pt x="38" y="13"/>
                    </a:lnTo>
                    <a:lnTo>
                      <a:pt x="36" y="12"/>
                    </a:lnTo>
                    <a:lnTo>
                      <a:pt x="33" y="10"/>
                    </a:lnTo>
                    <a:lnTo>
                      <a:pt x="31" y="8"/>
                    </a:lnTo>
                    <a:lnTo>
                      <a:pt x="28" y="8"/>
                    </a:lnTo>
                    <a:lnTo>
                      <a:pt x="23" y="8"/>
                    </a:lnTo>
                    <a:lnTo>
                      <a:pt x="10" y="8"/>
                    </a:lnTo>
                    <a:lnTo>
                      <a:pt x="10" y="36"/>
                    </a:lnTo>
                    <a:lnTo>
                      <a:pt x="22" y="36"/>
                    </a:lnTo>
                    <a:lnTo>
                      <a:pt x="27" y="36"/>
                    </a:lnTo>
                    <a:lnTo>
                      <a:pt x="30" y="36"/>
                    </a:lnTo>
                    <a:lnTo>
                      <a:pt x="33" y="34"/>
                    </a:lnTo>
                    <a:lnTo>
                      <a:pt x="36" y="33"/>
                    </a:lnTo>
                    <a:lnTo>
                      <a:pt x="38" y="29"/>
                    </a:lnTo>
                    <a:lnTo>
                      <a:pt x="40" y="28"/>
                    </a:lnTo>
                    <a:lnTo>
                      <a:pt x="41" y="25"/>
                    </a:lnTo>
                    <a:lnTo>
                      <a:pt x="41"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4" name="Freeform 20">
                <a:extLst>
                  <a:ext uri="{FF2B5EF4-FFF2-40B4-BE49-F238E27FC236}">
                    <a16:creationId xmlns:a16="http://schemas.microsoft.com/office/drawing/2014/main" id="{05E4B4A8-EBF9-03B7-2D43-915DDA258DAE}"/>
                  </a:ext>
                </a:extLst>
              </p:cNvPr>
              <p:cNvSpPr>
                <a:spLocks/>
              </p:cNvSpPr>
              <p:nvPr/>
            </p:nvSpPr>
            <p:spPr bwMode="auto">
              <a:xfrm>
                <a:off x="5780405" y="691515"/>
                <a:ext cx="19685" cy="47625"/>
              </a:xfrm>
              <a:custGeom>
                <a:avLst/>
                <a:gdLst>
                  <a:gd name="T0" fmla="*/ 31 w 31"/>
                  <a:gd name="T1" fmla="*/ 75 h 75"/>
                  <a:gd name="T2" fmla="*/ 0 w 31"/>
                  <a:gd name="T3" fmla="*/ 75 h 75"/>
                  <a:gd name="T4" fmla="*/ 0 w 31"/>
                  <a:gd name="T5" fmla="*/ 67 h 75"/>
                  <a:gd name="T6" fmla="*/ 9 w 31"/>
                  <a:gd name="T7" fmla="*/ 67 h 75"/>
                  <a:gd name="T8" fmla="*/ 9 w 31"/>
                  <a:gd name="T9" fmla="*/ 7 h 75"/>
                  <a:gd name="T10" fmla="*/ 0 w 31"/>
                  <a:gd name="T11" fmla="*/ 7 h 75"/>
                  <a:gd name="T12" fmla="*/ 0 w 31"/>
                  <a:gd name="T13" fmla="*/ 0 h 75"/>
                  <a:gd name="T14" fmla="*/ 31 w 31"/>
                  <a:gd name="T15" fmla="*/ 0 h 75"/>
                  <a:gd name="T16" fmla="*/ 31 w 31"/>
                  <a:gd name="T17" fmla="*/ 7 h 75"/>
                  <a:gd name="T18" fmla="*/ 19 w 31"/>
                  <a:gd name="T19" fmla="*/ 7 h 75"/>
                  <a:gd name="T20" fmla="*/ 19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9" y="67"/>
                    </a:lnTo>
                    <a:lnTo>
                      <a:pt x="9" y="7"/>
                    </a:lnTo>
                    <a:lnTo>
                      <a:pt x="0" y="7"/>
                    </a:lnTo>
                    <a:lnTo>
                      <a:pt x="0" y="0"/>
                    </a:lnTo>
                    <a:lnTo>
                      <a:pt x="31" y="0"/>
                    </a:lnTo>
                    <a:lnTo>
                      <a:pt x="31" y="7"/>
                    </a:lnTo>
                    <a:lnTo>
                      <a:pt x="19" y="7"/>
                    </a:lnTo>
                    <a:lnTo>
                      <a:pt x="19"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5" name="Freeform 21">
                <a:extLst>
                  <a:ext uri="{FF2B5EF4-FFF2-40B4-BE49-F238E27FC236}">
                    <a16:creationId xmlns:a16="http://schemas.microsoft.com/office/drawing/2014/main" id="{E87BA589-46B5-8B28-9B86-99E67C3AFD67}"/>
                  </a:ext>
                </a:extLst>
              </p:cNvPr>
              <p:cNvSpPr>
                <a:spLocks/>
              </p:cNvSpPr>
              <p:nvPr/>
            </p:nvSpPr>
            <p:spPr bwMode="auto">
              <a:xfrm>
                <a:off x="5808345" y="690880"/>
                <a:ext cx="41910" cy="48895"/>
              </a:xfrm>
              <a:custGeom>
                <a:avLst/>
                <a:gdLst>
                  <a:gd name="T0" fmla="*/ 66 w 66"/>
                  <a:gd name="T1" fmla="*/ 69 h 77"/>
                  <a:gd name="T2" fmla="*/ 63 w 66"/>
                  <a:gd name="T3" fmla="*/ 71 h 77"/>
                  <a:gd name="T4" fmla="*/ 61 w 66"/>
                  <a:gd name="T5" fmla="*/ 73 h 77"/>
                  <a:gd name="T6" fmla="*/ 58 w 66"/>
                  <a:gd name="T7" fmla="*/ 73 h 77"/>
                  <a:gd name="T8" fmla="*/ 53 w 66"/>
                  <a:gd name="T9" fmla="*/ 74 h 77"/>
                  <a:gd name="T10" fmla="*/ 52 w 66"/>
                  <a:gd name="T11" fmla="*/ 76 h 77"/>
                  <a:gd name="T12" fmla="*/ 47 w 66"/>
                  <a:gd name="T13" fmla="*/ 76 h 77"/>
                  <a:gd name="T14" fmla="*/ 44 w 66"/>
                  <a:gd name="T15" fmla="*/ 76 h 77"/>
                  <a:gd name="T16" fmla="*/ 39 w 66"/>
                  <a:gd name="T17" fmla="*/ 77 h 77"/>
                  <a:gd name="T18" fmla="*/ 30 w 66"/>
                  <a:gd name="T19" fmla="*/ 76 h 77"/>
                  <a:gd name="T20" fmla="*/ 22 w 66"/>
                  <a:gd name="T21" fmla="*/ 74 h 77"/>
                  <a:gd name="T22" fmla="*/ 16 w 66"/>
                  <a:gd name="T23" fmla="*/ 71 h 77"/>
                  <a:gd name="T24" fmla="*/ 11 w 66"/>
                  <a:gd name="T25" fmla="*/ 68 h 77"/>
                  <a:gd name="T26" fmla="*/ 6 w 66"/>
                  <a:gd name="T27" fmla="*/ 61 h 77"/>
                  <a:gd name="T28" fmla="*/ 3 w 66"/>
                  <a:gd name="T29" fmla="*/ 55 h 77"/>
                  <a:gd name="T30" fmla="*/ 1 w 66"/>
                  <a:gd name="T31" fmla="*/ 47 h 77"/>
                  <a:gd name="T32" fmla="*/ 0 w 66"/>
                  <a:gd name="T33" fmla="*/ 37 h 77"/>
                  <a:gd name="T34" fmla="*/ 0 w 66"/>
                  <a:gd name="T35" fmla="*/ 29 h 77"/>
                  <a:gd name="T36" fmla="*/ 3 w 66"/>
                  <a:gd name="T37" fmla="*/ 21 h 77"/>
                  <a:gd name="T38" fmla="*/ 6 w 66"/>
                  <a:gd name="T39" fmla="*/ 14 h 77"/>
                  <a:gd name="T40" fmla="*/ 11 w 66"/>
                  <a:gd name="T41" fmla="*/ 9 h 77"/>
                  <a:gd name="T42" fmla="*/ 16 w 66"/>
                  <a:gd name="T43" fmla="*/ 4 h 77"/>
                  <a:gd name="T44" fmla="*/ 22 w 66"/>
                  <a:gd name="T45" fmla="*/ 1 h 77"/>
                  <a:gd name="T46" fmla="*/ 30 w 66"/>
                  <a:gd name="T47" fmla="*/ 0 h 77"/>
                  <a:gd name="T48" fmla="*/ 39 w 66"/>
                  <a:gd name="T49" fmla="*/ 0 h 77"/>
                  <a:gd name="T50" fmla="*/ 45 w 66"/>
                  <a:gd name="T51" fmla="*/ 0 h 77"/>
                  <a:gd name="T52" fmla="*/ 52 w 66"/>
                  <a:gd name="T53" fmla="*/ 1 h 77"/>
                  <a:gd name="T54" fmla="*/ 58 w 66"/>
                  <a:gd name="T55" fmla="*/ 3 h 77"/>
                  <a:gd name="T56" fmla="*/ 66 w 66"/>
                  <a:gd name="T57" fmla="*/ 6 h 77"/>
                  <a:gd name="T58" fmla="*/ 66 w 66"/>
                  <a:gd name="T59" fmla="*/ 17 h 77"/>
                  <a:gd name="T60" fmla="*/ 65 w 66"/>
                  <a:gd name="T61" fmla="*/ 17 h 77"/>
                  <a:gd name="T62" fmla="*/ 58 w 66"/>
                  <a:gd name="T63" fmla="*/ 13 h 77"/>
                  <a:gd name="T64" fmla="*/ 52 w 66"/>
                  <a:gd name="T65" fmla="*/ 9 h 77"/>
                  <a:gd name="T66" fmla="*/ 45 w 66"/>
                  <a:gd name="T67" fmla="*/ 8 h 77"/>
                  <a:gd name="T68" fmla="*/ 39 w 66"/>
                  <a:gd name="T69" fmla="*/ 8 h 77"/>
                  <a:gd name="T70" fmla="*/ 32 w 66"/>
                  <a:gd name="T71" fmla="*/ 8 h 77"/>
                  <a:gd name="T72" fmla="*/ 27 w 66"/>
                  <a:gd name="T73" fmla="*/ 9 h 77"/>
                  <a:gd name="T74" fmla="*/ 22 w 66"/>
                  <a:gd name="T75" fmla="*/ 11 h 77"/>
                  <a:gd name="T76" fmla="*/ 19 w 66"/>
                  <a:gd name="T77" fmla="*/ 14 h 77"/>
                  <a:gd name="T78" fmla="*/ 16 w 66"/>
                  <a:gd name="T79" fmla="*/ 19 h 77"/>
                  <a:gd name="T80" fmla="*/ 13 w 66"/>
                  <a:gd name="T81" fmla="*/ 24 h 77"/>
                  <a:gd name="T82" fmla="*/ 11 w 66"/>
                  <a:gd name="T83" fmla="*/ 30 h 77"/>
                  <a:gd name="T84" fmla="*/ 11 w 66"/>
                  <a:gd name="T85" fmla="*/ 37 h 77"/>
                  <a:gd name="T86" fmla="*/ 11 w 66"/>
                  <a:gd name="T87" fmla="*/ 45 h 77"/>
                  <a:gd name="T88" fmla="*/ 13 w 66"/>
                  <a:gd name="T89" fmla="*/ 52 h 77"/>
                  <a:gd name="T90" fmla="*/ 16 w 66"/>
                  <a:gd name="T91" fmla="*/ 56 h 77"/>
                  <a:gd name="T92" fmla="*/ 19 w 66"/>
                  <a:gd name="T93" fmla="*/ 61 h 77"/>
                  <a:gd name="T94" fmla="*/ 22 w 66"/>
                  <a:gd name="T95" fmla="*/ 65 h 77"/>
                  <a:gd name="T96" fmla="*/ 27 w 66"/>
                  <a:gd name="T97" fmla="*/ 66 h 77"/>
                  <a:gd name="T98" fmla="*/ 32 w 66"/>
                  <a:gd name="T99" fmla="*/ 68 h 77"/>
                  <a:gd name="T100" fmla="*/ 39 w 66"/>
                  <a:gd name="T101" fmla="*/ 68 h 77"/>
                  <a:gd name="T102" fmla="*/ 45 w 66"/>
                  <a:gd name="T103" fmla="*/ 68 h 77"/>
                  <a:gd name="T104" fmla="*/ 53 w 66"/>
                  <a:gd name="T105" fmla="*/ 66 h 77"/>
                  <a:gd name="T106" fmla="*/ 58 w 66"/>
                  <a:gd name="T107" fmla="*/ 63 h 77"/>
                  <a:gd name="T108" fmla="*/ 65 w 66"/>
                  <a:gd name="T109" fmla="*/ 58 h 77"/>
                  <a:gd name="T110" fmla="*/ 66 w 66"/>
                  <a:gd name="T111" fmla="*/ 58 h 77"/>
                  <a:gd name="T112" fmla="*/ 66 w 66"/>
                  <a:gd name="T113" fmla="*/ 6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 h="77">
                    <a:moveTo>
                      <a:pt x="66" y="69"/>
                    </a:moveTo>
                    <a:lnTo>
                      <a:pt x="63" y="71"/>
                    </a:lnTo>
                    <a:lnTo>
                      <a:pt x="61" y="73"/>
                    </a:lnTo>
                    <a:lnTo>
                      <a:pt x="58" y="73"/>
                    </a:lnTo>
                    <a:lnTo>
                      <a:pt x="53" y="74"/>
                    </a:lnTo>
                    <a:lnTo>
                      <a:pt x="52" y="76"/>
                    </a:lnTo>
                    <a:lnTo>
                      <a:pt x="47" y="76"/>
                    </a:lnTo>
                    <a:lnTo>
                      <a:pt x="44" y="76"/>
                    </a:lnTo>
                    <a:lnTo>
                      <a:pt x="39" y="77"/>
                    </a:lnTo>
                    <a:lnTo>
                      <a:pt x="30" y="76"/>
                    </a:lnTo>
                    <a:lnTo>
                      <a:pt x="22" y="74"/>
                    </a:lnTo>
                    <a:lnTo>
                      <a:pt x="16" y="71"/>
                    </a:lnTo>
                    <a:lnTo>
                      <a:pt x="11" y="68"/>
                    </a:lnTo>
                    <a:lnTo>
                      <a:pt x="6" y="61"/>
                    </a:lnTo>
                    <a:lnTo>
                      <a:pt x="3" y="55"/>
                    </a:lnTo>
                    <a:lnTo>
                      <a:pt x="1" y="47"/>
                    </a:lnTo>
                    <a:lnTo>
                      <a:pt x="0" y="37"/>
                    </a:lnTo>
                    <a:lnTo>
                      <a:pt x="0" y="29"/>
                    </a:lnTo>
                    <a:lnTo>
                      <a:pt x="3" y="21"/>
                    </a:lnTo>
                    <a:lnTo>
                      <a:pt x="6" y="14"/>
                    </a:lnTo>
                    <a:lnTo>
                      <a:pt x="11" y="9"/>
                    </a:lnTo>
                    <a:lnTo>
                      <a:pt x="16" y="4"/>
                    </a:lnTo>
                    <a:lnTo>
                      <a:pt x="22" y="1"/>
                    </a:lnTo>
                    <a:lnTo>
                      <a:pt x="30" y="0"/>
                    </a:lnTo>
                    <a:lnTo>
                      <a:pt x="39" y="0"/>
                    </a:lnTo>
                    <a:lnTo>
                      <a:pt x="45" y="0"/>
                    </a:lnTo>
                    <a:lnTo>
                      <a:pt x="52" y="1"/>
                    </a:lnTo>
                    <a:lnTo>
                      <a:pt x="58" y="3"/>
                    </a:lnTo>
                    <a:lnTo>
                      <a:pt x="66" y="6"/>
                    </a:lnTo>
                    <a:lnTo>
                      <a:pt x="66" y="17"/>
                    </a:lnTo>
                    <a:lnTo>
                      <a:pt x="65" y="17"/>
                    </a:lnTo>
                    <a:lnTo>
                      <a:pt x="58" y="13"/>
                    </a:lnTo>
                    <a:lnTo>
                      <a:pt x="52" y="9"/>
                    </a:lnTo>
                    <a:lnTo>
                      <a:pt x="45" y="8"/>
                    </a:lnTo>
                    <a:lnTo>
                      <a:pt x="39" y="8"/>
                    </a:lnTo>
                    <a:lnTo>
                      <a:pt x="32" y="8"/>
                    </a:lnTo>
                    <a:lnTo>
                      <a:pt x="27" y="9"/>
                    </a:lnTo>
                    <a:lnTo>
                      <a:pt x="22" y="11"/>
                    </a:lnTo>
                    <a:lnTo>
                      <a:pt x="19" y="14"/>
                    </a:lnTo>
                    <a:lnTo>
                      <a:pt x="16" y="19"/>
                    </a:lnTo>
                    <a:lnTo>
                      <a:pt x="13" y="24"/>
                    </a:lnTo>
                    <a:lnTo>
                      <a:pt x="11" y="30"/>
                    </a:lnTo>
                    <a:lnTo>
                      <a:pt x="11" y="37"/>
                    </a:lnTo>
                    <a:lnTo>
                      <a:pt x="11" y="45"/>
                    </a:lnTo>
                    <a:lnTo>
                      <a:pt x="13" y="52"/>
                    </a:lnTo>
                    <a:lnTo>
                      <a:pt x="16" y="56"/>
                    </a:lnTo>
                    <a:lnTo>
                      <a:pt x="19" y="61"/>
                    </a:lnTo>
                    <a:lnTo>
                      <a:pt x="22" y="65"/>
                    </a:lnTo>
                    <a:lnTo>
                      <a:pt x="27" y="66"/>
                    </a:lnTo>
                    <a:lnTo>
                      <a:pt x="32" y="68"/>
                    </a:lnTo>
                    <a:lnTo>
                      <a:pt x="39" y="68"/>
                    </a:lnTo>
                    <a:lnTo>
                      <a:pt x="45" y="68"/>
                    </a:lnTo>
                    <a:lnTo>
                      <a:pt x="53" y="66"/>
                    </a:lnTo>
                    <a:lnTo>
                      <a:pt x="58" y="63"/>
                    </a:lnTo>
                    <a:lnTo>
                      <a:pt x="65" y="58"/>
                    </a:lnTo>
                    <a:lnTo>
                      <a:pt x="66" y="58"/>
                    </a:lnTo>
                    <a:lnTo>
                      <a:pt x="66" y="6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6" name="Freeform 22">
                <a:extLst>
                  <a:ext uri="{FF2B5EF4-FFF2-40B4-BE49-F238E27FC236}">
                    <a16:creationId xmlns:a16="http://schemas.microsoft.com/office/drawing/2014/main" id="{EAB177D9-1143-066E-9394-0520291E3738}"/>
                  </a:ext>
                </a:extLst>
              </p:cNvPr>
              <p:cNvSpPr>
                <a:spLocks noEditPoints="1"/>
              </p:cNvSpPr>
              <p:nvPr/>
            </p:nvSpPr>
            <p:spPr bwMode="auto">
              <a:xfrm>
                <a:off x="5853430" y="691515"/>
                <a:ext cx="45720" cy="47625"/>
              </a:xfrm>
              <a:custGeom>
                <a:avLst/>
                <a:gdLst>
                  <a:gd name="T0" fmla="*/ 72 w 72"/>
                  <a:gd name="T1" fmla="*/ 75 h 75"/>
                  <a:gd name="T2" fmla="*/ 60 w 72"/>
                  <a:gd name="T3" fmla="*/ 75 h 75"/>
                  <a:gd name="T4" fmla="*/ 54 w 72"/>
                  <a:gd name="T5" fmla="*/ 54 h 75"/>
                  <a:gd name="T6" fmla="*/ 18 w 72"/>
                  <a:gd name="T7" fmla="*/ 54 h 75"/>
                  <a:gd name="T8" fmla="*/ 12 w 72"/>
                  <a:gd name="T9" fmla="*/ 75 h 75"/>
                  <a:gd name="T10" fmla="*/ 0 w 72"/>
                  <a:gd name="T11" fmla="*/ 75 h 75"/>
                  <a:gd name="T12" fmla="*/ 29 w 72"/>
                  <a:gd name="T13" fmla="*/ 0 h 75"/>
                  <a:gd name="T14" fmla="*/ 44 w 72"/>
                  <a:gd name="T15" fmla="*/ 0 h 75"/>
                  <a:gd name="T16" fmla="*/ 72 w 72"/>
                  <a:gd name="T17" fmla="*/ 75 h 75"/>
                  <a:gd name="T18" fmla="*/ 51 w 72"/>
                  <a:gd name="T19" fmla="*/ 44 h 75"/>
                  <a:gd name="T20" fmla="*/ 36 w 72"/>
                  <a:gd name="T21" fmla="*/ 8 h 75"/>
                  <a:gd name="T22" fmla="*/ 21 w 72"/>
                  <a:gd name="T23" fmla="*/ 44 h 75"/>
                  <a:gd name="T24" fmla="*/ 51 w 72"/>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75">
                    <a:moveTo>
                      <a:pt x="72" y="75"/>
                    </a:moveTo>
                    <a:lnTo>
                      <a:pt x="60" y="75"/>
                    </a:lnTo>
                    <a:lnTo>
                      <a:pt x="54" y="54"/>
                    </a:lnTo>
                    <a:lnTo>
                      <a:pt x="18" y="54"/>
                    </a:lnTo>
                    <a:lnTo>
                      <a:pt x="12" y="75"/>
                    </a:lnTo>
                    <a:lnTo>
                      <a:pt x="0" y="75"/>
                    </a:lnTo>
                    <a:lnTo>
                      <a:pt x="29" y="0"/>
                    </a:lnTo>
                    <a:lnTo>
                      <a:pt x="44" y="0"/>
                    </a:lnTo>
                    <a:lnTo>
                      <a:pt x="72" y="75"/>
                    </a:lnTo>
                    <a:close/>
                    <a:moveTo>
                      <a:pt x="51" y="44"/>
                    </a:moveTo>
                    <a:lnTo>
                      <a:pt x="36" y="8"/>
                    </a:lnTo>
                    <a:lnTo>
                      <a:pt x="21" y="44"/>
                    </a:lnTo>
                    <a:lnTo>
                      <a:pt x="51"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7" name="Freeform 23">
                <a:extLst>
                  <a:ext uri="{FF2B5EF4-FFF2-40B4-BE49-F238E27FC236}">
                    <a16:creationId xmlns:a16="http://schemas.microsoft.com/office/drawing/2014/main" id="{A7FAFDC8-BD83-10AB-1D44-25004C5BEE7E}"/>
                  </a:ext>
                </a:extLst>
              </p:cNvPr>
              <p:cNvSpPr>
                <a:spLocks/>
              </p:cNvSpPr>
              <p:nvPr/>
            </p:nvSpPr>
            <p:spPr bwMode="auto">
              <a:xfrm>
                <a:off x="5907405" y="691515"/>
                <a:ext cx="38100" cy="47625"/>
              </a:xfrm>
              <a:custGeom>
                <a:avLst/>
                <a:gdLst>
                  <a:gd name="T0" fmla="*/ 60 w 60"/>
                  <a:gd name="T1" fmla="*/ 75 h 75"/>
                  <a:gd name="T2" fmla="*/ 47 w 60"/>
                  <a:gd name="T3" fmla="*/ 75 h 75"/>
                  <a:gd name="T4" fmla="*/ 10 w 60"/>
                  <a:gd name="T5" fmla="*/ 7 h 75"/>
                  <a:gd name="T6" fmla="*/ 10 w 60"/>
                  <a:gd name="T7" fmla="*/ 75 h 75"/>
                  <a:gd name="T8" fmla="*/ 0 w 60"/>
                  <a:gd name="T9" fmla="*/ 75 h 75"/>
                  <a:gd name="T10" fmla="*/ 0 w 60"/>
                  <a:gd name="T11" fmla="*/ 0 h 75"/>
                  <a:gd name="T12" fmla="*/ 16 w 60"/>
                  <a:gd name="T13" fmla="*/ 0 h 75"/>
                  <a:gd name="T14" fmla="*/ 50 w 60"/>
                  <a:gd name="T15" fmla="*/ 60 h 75"/>
                  <a:gd name="T16" fmla="*/ 50 w 60"/>
                  <a:gd name="T17" fmla="*/ 0 h 75"/>
                  <a:gd name="T18" fmla="*/ 60 w 60"/>
                  <a:gd name="T19" fmla="*/ 0 h 75"/>
                  <a:gd name="T20" fmla="*/ 60 w 60"/>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75">
                    <a:moveTo>
                      <a:pt x="60" y="75"/>
                    </a:moveTo>
                    <a:lnTo>
                      <a:pt x="47" y="75"/>
                    </a:lnTo>
                    <a:lnTo>
                      <a:pt x="10" y="7"/>
                    </a:lnTo>
                    <a:lnTo>
                      <a:pt x="10" y="75"/>
                    </a:lnTo>
                    <a:lnTo>
                      <a:pt x="0" y="75"/>
                    </a:lnTo>
                    <a:lnTo>
                      <a:pt x="0" y="0"/>
                    </a:lnTo>
                    <a:lnTo>
                      <a:pt x="16" y="0"/>
                    </a:lnTo>
                    <a:lnTo>
                      <a:pt x="50" y="60"/>
                    </a:lnTo>
                    <a:lnTo>
                      <a:pt x="50" y="0"/>
                    </a:lnTo>
                    <a:lnTo>
                      <a:pt x="60" y="0"/>
                    </a:lnTo>
                    <a:lnTo>
                      <a:pt x="60"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8" name="Freeform 24">
                <a:extLst>
                  <a:ext uri="{FF2B5EF4-FFF2-40B4-BE49-F238E27FC236}">
                    <a16:creationId xmlns:a16="http://schemas.microsoft.com/office/drawing/2014/main" id="{6F335A06-ABB7-4836-DD4A-E3D508776EEC}"/>
                  </a:ext>
                </a:extLst>
              </p:cNvPr>
              <p:cNvSpPr>
                <a:spLocks noEditPoints="1"/>
              </p:cNvSpPr>
              <p:nvPr/>
            </p:nvSpPr>
            <p:spPr bwMode="auto">
              <a:xfrm>
                <a:off x="5952490" y="691515"/>
                <a:ext cx="46990" cy="47625"/>
              </a:xfrm>
              <a:custGeom>
                <a:avLst/>
                <a:gdLst>
                  <a:gd name="T0" fmla="*/ 74 w 74"/>
                  <a:gd name="T1" fmla="*/ 75 h 75"/>
                  <a:gd name="T2" fmla="*/ 62 w 74"/>
                  <a:gd name="T3" fmla="*/ 75 h 75"/>
                  <a:gd name="T4" fmla="*/ 54 w 74"/>
                  <a:gd name="T5" fmla="*/ 54 h 75"/>
                  <a:gd name="T6" fmla="*/ 20 w 74"/>
                  <a:gd name="T7" fmla="*/ 54 h 75"/>
                  <a:gd name="T8" fmla="*/ 12 w 74"/>
                  <a:gd name="T9" fmla="*/ 75 h 75"/>
                  <a:gd name="T10" fmla="*/ 0 w 74"/>
                  <a:gd name="T11" fmla="*/ 75 h 75"/>
                  <a:gd name="T12" fmla="*/ 30 w 74"/>
                  <a:gd name="T13" fmla="*/ 0 h 75"/>
                  <a:gd name="T14" fmla="*/ 44 w 74"/>
                  <a:gd name="T15" fmla="*/ 0 h 75"/>
                  <a:gd name="T16" fmla="*/ 74 w 74"/>
                  <a:gd name="T17" fmla="*/ 75 h 75"/>
                  <a:gd name="T18" fmla="*/ 51 w 74"/>
                  <a:gd name="T19" fmla="*/ 44 h 75"/>
                  <a:gd name="T20" fmla="*/ 36 w 74"/>
                  <a:gd name="T21" fmla="*/ 8 h 75"/>
                  <a:gd name="T22" fmla="*/ 23 w 74"/>
                  <a:gd name="T23" fmla="*/ 44 h 75"/>
                  <a:gd name="T24" fmla="*/ 51 w 74"/>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75">
                    <a:moveTo>
                      <a:pt x="74" y="75"/>
                    </a:moveTo>
                    <a:lnTo>
                      <a:pt x="62" y="75"/>
                    </a:lnTo>
                    <a:lnTo>
                      <a:pt x="54" y="54"/>
                    </a:lnTo>
                    <a:lnTo>
                      <a:pt x="20" y="54"/>
                    </a:lnTo>
                    <a:lnTo>
                      <a:pt x="12" y="75"/>
                    </a:lnTo>
                    <a:lnTo>
                      <a:pt x="0" y="75"/>
                    </a:lnTo>
                    <a:lnTo>
                      <a:pt x="30" y="0"/>
                    </a:lnTo>
                    <a:lnTo>
                      <a:pt x="44" y="0"/>
                    </a:lnTo>
                    <a:lnTo>
                      <a:pt x="74" y="75"/>
                    </a:lnTo>
                    <a:close/>
                    <a:moveTo>
                      <a:pt x="51" y="44"/>
                    </a:moveTo>
                    <a:lnTo>
                      <a:pt x="36" y="8"/>
                    </a:lnTo>
                    <a:lnTo>
                      <a:pt x="23" y="44"/>
                    </a:lnTo>
                    <a:lnTo>
                      <a:pt x="51"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9" name="Freeform 25">
                <a:extLst>
                  <a:ext uri="{FF2B5EF4-FFF2-40B4-BE49-F238E27FC236}">
                    <a16:creationId xmlns:a16="http://schemas.microsoft.com/office/drawing/2014/main" id="{04868258-3AAD-7316-C755-C08F4C3B7AB3}"/>
                  </a:ext>
                </a:extLst>
              </p:cNvPr>
              <p:cNvSpPr>
                <a:spLocks noEditPoints="1"/>
              </p:cNvSpPr>
              <p:nvPr/>
            </p:nvSpPr>
            <p:spPr bwMode="auto">
              <a:xfrm>
                <a:off x="6142990" y="691515"/>
                <a:ext cx="31750" cy="47625"/>
              </a:xfrm>
              <a:custGeom>
                <a:avLst/>
                <a:gdLst>
                  <a:gd name="T0" fmla="*/ 50 w 50"/>
                  <a:gd name="T1" fmla="*/ 23 h 75"/>
                  <a:gd name="T2" fmla="*/ 50 w 50"/>
                  <a:gd name="T3" fmla="*/ 26 h 75"/>
                  <a:gd name="T4" fmla="*/ 48 w 50"/>
                  <a:gd name="T5" fmla="*/ 31 h 75"/>
                  <a:gd name="T6" fmla="*/ 47 w 50"/>
                  <a:gd name="T7" fmla="*/ 36 h 75"/>
                  <a:gd name="T8" fmla="*/ 44 w 50"/>
                  <a:gd name="T9" fmla="*/ 39 h 75"/>
                  <a:gd name="T10" fmla="*/ 39 w 50"/>
                  <a:gd name="T11" fmla="*/ 42 h 75"/>
                  <a:gd name="T12" fmla="*/ 34 w 50"/>
                  <a:gd name="T13" fmla="*/ 44 h 75"/>
                  <a:gd name="T14" fmla="*/ 27 w 50"/>
                  <a:gd name="T15" fmla="*/ 46 h 75"/>
                  <a:gd name="T16" fmla="*/ 21 w 50"/>
                  <a:gd name="T17" fmla="*/ 46 h 75"/>
                  <a:gd name="T18" fmla="*/ 9 w 50"/>
                  <a:gd name="T19" fmla="*/ 46 h 75"/>
                  <a:gd name="T20" fmla="*/ 9 w 50"/>
                  <a:gd name="T21" fmla="*/ 75 h 75"/>
                  <a:gd name="T22" fmla="*/ 0 w 50"/>
                  <a:gd name="T23" fmla="*/ 75 h 75"/>
                  <a:gd name="T24" fmla="*/ 0 w 50"/>
                  <a:gd name="T25" fmla="*/ 0 h 75"/>
                  <a:gd name="T26" fmla="*/ 21 w 50"/>
                  <a:gd name="T27" fmla="*/ 0 h 75"/>
                  <a:gd name="T28" fmla="*/ 27 w 50"/>
                  <a:gd name="T29" fmla="*/ 0 h 75"/>
                  <a:gd name="T30" fmla="*/ 32 w 50"/>
                  <a:gd name="T31" fmla="*/ 0 h 75"/>
                  <a:gd name="T32" fmla="*/ 37 w 50"/>
                  <a:gd name="T33" fmla="*/ 2 h 75"/>
                  <a:gd name="T34" fmla="*/ 42 w 50"/>
                  <a:gd name="T35" fmla="*/ 3 h 75"/>
                  <a:gd name="T36" fmla="*/ 45 w 50"/>
                  <a:gd name="T37" fmla="*/ 7 h 75"/>
                  <a:gd name="T38" fmla="*/ 48 w 50"/>
                  <a:gd name="T39" fmla="*/ 12 h 75"/>
                  <a:gd name="T40" fmla="*/ 50 w 50"/>
                  <a:gd name="T41" fmla="*/ 16 h 75"/>
                  <a:gd name="T42" fmla="*/ 50 w 50"/>
                  <a:gd name="T43" fmla="*/ 23 h 75"/>
                  <a:gd name="T44" fmla="*/ 40 w 50"/>
                  <a:gd name="T45" fmla="*/ 23 h 75"/>
                  <a:gd name="T46" fmla="*/ 40 w 50"/>
                  <a:gd name="T47" fmla="*/ 18 h 75"/>
                  <a:gd name="T48" fmla="*/ 39 w 50"/>
                  <a:gd name="T49" fmla="*/ 16 h 75"/>
                  <a:gd name="T50" fmla="*/ 37 w 50"/>
                  <a:gd name="T51" fmla="*/ 13 h 75"/>
                  <a:gd name="T52" fmla="*/ 34 w 50"/>
                  <a:gd name="T53" fmla="*/ 12 h 75"/>
                  <a:gd name="T54" fmla="*/ 32 w 50"/>
                  <a:gd name="T55" fmla="*/ 10 h 75"/>
                  <a:gd name="T56" fmla="*/ 29 w 50"/>
                  <a:gd name="T57" fmla="*/ 8 h 75"/>
                  <a:gd name="T58" fmla="*/ 24 w 50"/>
                  <a:gd name="T59" fmla="*/ 8 h 75"/>
                  <a:gd name="T60" fmla="*/ 19 w 50"/>
                  <a:gd name="T61" fmla="*/ 8 h 75"/>
                  <a:gd name="T62" fmla="*/ 9 w 50"/>
                  <a:gd name="T63" fmla="*/ 8 h 75"/>
                  <a:gd name="T64" fmla="*/ 9 w 50"/>
                  <a:gd name="T65" fmla="*/ 38 h 75"/>
                  <a:gd name="T66" fmla="*/ 19 w 50"/>
                  <a:gd name="T67" fmla="*/ 38 h 75"/>
                  <a:gd name="T68" fmla="*/ 24 w 50"/>
                  <a:gd name="T69" fmla="*/ 38 h 75"/>
                  <a:gd name="T70" fmla="*/ 29 w 50"/>
                  <a:gd name="T71" fmla="*/ 36 h 75"/>
                  <a:gd name="T72" fmla="*/ 32 w 50"/>
                  <a:gd name="T73" fmla="*/ 36 h 75"/>
                  <a:gd name="T74" fmla="*/ 35 w 50"/>
                  <a:gd name="T75" fmla="*/ 33 h 75"/>
                  <a:gd name="T76" fmla="*/ 37 w 50"/>
                  <a:gd name="T77" fmla="*/ 31 h 75"/>
                  <a:gd name="T78" fmla="*/ 39 w 50"/>
                  <a:gd name="T79" fmla="*/ 28 h 75"/>
                  <a:gd name="T80" fmla="*/ 40 w 50"/>
                  <a:gd name="T81" fmla="*/ 26 h 75"/>
                  <a:gd name="T82" fmla="*/ 40 w 50"/>
                  <a:gd name="T83" fmla="*/ 2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0" h="75">
                    <a:moveTo>
                      <a:pt x="50" y="23"/>
                    </a:moveTo>
                    <a:lnTo>
                      <a:pt x="50" y="26"/>
                    </a:lnTo>
                    <a:lnTo>
                      <a:pt x="48" y="31"/>
                    </a:lnTo>
                    <a:lnTo>
                      <a:pt x="47" y="36"/>
                    </a:lnTo>
                    <a:lnTo>
                      <a:pt x="44" y="39"/>
                    </a:lnTo>
                    <a:lnTo>
                      <a:pt x="39" y="42"/>
                    </a:lnTo>
                    <a:lnTo>
                      <a:pt x="34" y="44"/>
                    </a:lnTo>
                    <a:lnTo>
                      <a:pt x="27" y="46"/>
                    </a:lnTo>
                    <a:lnTo>
                      <a:pt x="21" y="46"/>
                    </a:lnTo>
                    <a:lnTo>
                      <a:pt x="9" y="46"/>
                    </a:lnTo>
                    <a:lnTo>
                      <a:pt x="9" y="75"/>
                    </a:lnTo>
                    <a:lnTo>
                      <a:pt x="0" y="75"/>
                    </a:lnTo>
                    <a:lnTo>
                      <a:pt x="0" y="0"/>
                    </a:lnTo>
                    <a:lnTo>
                      <a:pt x="21" y="0"/>
                    </a:lnTo>
                    <a:lnTo>
                      <a:pt x="27" y="0"/>
                    </a:lnTo>
                    <a:lnTo>
                      <a:pt x="32" y="0"/>
                    </a:lnTo>
                    <a:lnTo>
                      <a:pt x="37" y="2"/>
                    </a:lnTo>
                    <a:lnTo>
                      <a:pt x="42" y="3"/>
                    </a:lnTo>
                    <a:lnTo>
                      <a:pt x="45" y="7"/>
                    </a:lnTo>
                    <a:lnTo>
                      <a:pt x="48" y="12"/>
                    </a:lnTo>
                    <a:lnTo>
                      <a:pt x="50" y="16"/>
                    </a:lnTo>
                    <a:lnTo>
                      <a:pt x="50" y="23"/>
                    </a:lnTo>
                    <a:close/>
                    <a:moveTo>
                      <a:pt x="40" y="23"/>
                    </a:moveTo>
                    <a:lnTo>
                      <a:pt x="40" y="18"/>
                    </a:lnTo>
                    <a:lnTo>
                      <a:pt x="39" y="16"/>
                    </a:lnTo>
                    <a:lnTo>
                      <a:pt x="37" y="13"/>
                    </a:lnTo>
                    <a:lnTo>
                      <a:pt x="34" y="12"/>
                    </a:lnTo>
                    <a:lnTo>
                      <a:pt x="32" y="10"/>
                    </a:lnTo>
                    <a:lnTo>
                      <a:pt x="29" y="8"/>
                    </a:lnTo>
                    <a:lnTo>
                      <a:pt x="24" y="8"/>
                    </a:lnTo>
                    <a:lnTo>
                      <a:pt x="19" y="8"/>
                    </a:lnTo>
                    <a:lnTo>
                      <a:pt x="9" y="8"/>
                    </a:lnTo>
                    <a:lnTo>
                      <a:pt x="9" y="38"/>
                    </a:lnTo>
                    <a:lnTo>
                      <a:pt x="19" y="38"/>
                    </a:lnTo>
                    <a:lnTo>
                      <a:pt x="24" y="38"/>
                    </a:lnTo>
                    <a:lnTo>
                      <a:pt x="29" y="36"/>
                    </a:lnTo>
                    <a:lnTo>
                      <a:pt x="32" y="36"/>
                    </a:lnTo>
                    <a:lnTo>
                      <a:pt x="35" y="33"/>
                    </a:lnTo>
                    <a:lnTo>
                      <a:pt x="37" y="31"/>
                    </a:lnTo>
                    <a:lnTo>
                      <a:pt x="39" y="28"/>
                    </a:lnTo>
                    <a:lnTo>
                      <a:pt x="40" y="26"/>
                    </a:lnTo>
                    <a:lnTo>
                      <a:pt x="40" y="2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0" name="Freeform 26">
                <a:extLst>
                  <a:ext uri="{FF2B5EF4-FFF2-40B4-BE49-F238E27FC236}">
                    <a16:creationId xmlns:a16="http://schemas.microsoft.com/office/drawing/2014/main" id="{69A01D1E-647A-32EE-46DA-D9ED513E1A2C}"/>
                  </a:ext>
                </a:extLst>
              </p:cNvPr>
              <p:cNvSpPr>
                <a:spLocks noEditPoints="1"/>
              </p:cNvSpPr>
              <p:nvPr/>
            </p:nvSpPr>
            <p:spPr bwMode="auto">
              <a:xfrm>
                <a:off x="6176645" y="691515"/>
                <a:ext cx="44450" cy="47625"/>
              </a:xfrm>
              <a:custGeom>
                <a:avLst/>
                <a:gdLst>
                  <a:gd name="T0" fmla="*/ 70 w 70"/>
                  <a:gd name="T1" fmla="*/ 75 h 75"/>
                  <a:gd name="T2" fmla="*/ 59 w 70"/>
                  <a:gd name="T3" fmla="*/ 75 h 75"/>
                  <a:gd name="T4" fmla="*/ 51 w 70"/>
                  <a:gd name="T5" fmla="*/ 54 h 75"/>
                  <a:gd name="T6" fmla="*/ 18 w 70"/>
                  <a:gd name="T7" fmla="*/ 54 h 75"/>
                  <a:gd name="T8" fmla="*/ 10 w 70"/>
                  <a:gd name="T9" fmla="*/ 75 h 75"/>
                  <a:gd name="T10" fmla="*/ 0 w 70"/>
                  <a:gd name="T11" fmla="*/ 75 h 75"/>
                  <a:gd name="T12" fmla="*/ 28 w 70"/>
                  <a:gd name="T13" fmla="*/ 0 h 75"/>
                  <a:gd name="T14" fmla="*/ 43 w 70"/>
                  <a:gd name="T15" fmla="*/ 0 h 75"/>
                  <a:gd name="T16" fmla="*/ 70 w 70"/>
                  <a:gd name="T17" fmla="*/ 75 h 75"/>
                  <a:gd name="T18" fmla="*/ 49 w 70"/>
                  <a:gd name="T19" fmla="*/ 44 h 75"/>
                  <a:gd name="T20" fmla="*/ 34 w 70"/>
                  <a:gd name="T21" fmla="*/ 8 h 75"/>
                  <a:gd name="T22" fmla="*/ 21 w 70"/>
                  <a:gd name="T23" fmla="*/ 44 h 75"/>
                  <a:gd name="T24" fmla="*/ 49 w 70"/>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75">
                    <a:moveTo>
                      <a:pt x="70" y="75"/>
                    </a:moveTo>
                    <a:lnTo>
                      <a:pt x="59" y="75"/>
                    </a:lnTo>
                    <a:lnTo>
                      <a:pt x="51" y="54"/>
                    </a:lnTo>
                    <a:lnTo>
                      <a:pt x="18" y="54"/>
                    </a:lnTo>
                    <a:lnTo>
                      <a:pt x="10" y="75"/>
                    </a:lnTo>
                    <a:lnTo>
                      <a:pt x="0" y="75"/>
                    </a:lnTo>
                    <a:lnTo>
                      <a:pt x="28" y="0"/>
                    </a:lnTo>
                    <a:lnTo>
                      <a:pt x="43" y="0"/>
                    </a:lnTo>
                    <a:lnTo>
                      <a:pt x="70" y="75"/>
                    </a:lnTo>
                    <a:close/>
                    <a:moveTo>
                      <a:pt x="49" y="44"/>
                    </a:moveTo>
                    <a:lnTo>
                      <a:pt x="34"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1" name="Freeform 27">
                <a:extLst>
                  <a:ext uri="{FF2B5EF4-FFF2-40B4-BE49-F238E27FC236}">
                    <a16:creationId xmlns:a16="http://schemas.microsoft.com/office/drawing/2014/main" id="{FF7C1DDC-80D2-3D5B-0628-06EDE07F1457}"/>
                  </a:ext>
                </a:extLst>
              </p:cNvPr>
              <p:cNvSpPr>
                <a:spLocks noEditPoints="1"/>
              </p:cNvSpPr>
              <p:nvPr/>
            </p:nvSpPr>
            <p:spPr bwMode="auto">
              <a:xfrm>
                <a:off x="6228715" y="691515"/>
                <a:ext cx="41910" cy="47625"/>
              </a:xfrm>
              <a:custGeom>
                <a:avLst/>
                <a:gdLst>
                  <a:gd name="T0" fmla="*/ 66 w 66"/>
                  <a:gd name="T1" fmla="*/ 75 h 75"/>
                  <a:gd name="T2" fmla="*/ 52 w 66"/>
                  <a:gd name="T3" fmla="*/ 75 h 75"/>
                  <a:gd name="T4" fmla="*/ 26 w 66"/>
                  <a:gd name="T5" fmla="*/ 44 h 75"/>
                  <a:gd name="T6" fmla="*/ 11 w 66"/>
                  <a:gd name="T7" fmla="*/ 44 h 75"/>
                  <a:gd name="T8" fmla="*/ 11 w 66"/>
                  <a:gd name="T9" fmla="*/ 75 h 75"/>
                  <a:gd name="T10" fmla="*/ 0 w 66"/>
                  <a:gd name="T11" fmla="*/ 75 h 75"/>
                  <a:gd name="T12" fmla="*/ 0 w 66"/>
                  <a:gd name="T13" fmla="*/ 0 h 75"/>
                  <a:gd name="T14" fmla="*/ 22 w 66"/>
                  <a:gd name="T15" fmla="*/ 0 h 75"/>
                  <a:gd name="T16" fmla="*/ 29 w 66"/>
                  <a:gd name="T17" fmla="*/ 0 h 75"/>
                  <a:gd name="T18" fmla="*/ 35 w 66"/>
                  <a:gd name="T19" fmla="*/ 0 h 75"/>
                  <a:gd name="T20" fmla="*/ 39 w 66"/>
                  <a:gd name="T21" fmla="*/ 2 h 75"/>
                  <a:gd name="T22" fmla="*/ 44 w 66"/>
                  <a:gd name="T23" fmla="*/ 3 h 75"/>
                  <a:gd name="T24" fmla="*/ 47 w 66"/>
                  <a:gd name="T25" fmla="*/ 7 h 75"/>
                  <a:gd name="T26" fmla="*/ 50 w 66"/>
                  <a:gd name="T27" fmla="*/ 10 h 75"/>
                  <a:gd name="T28" fmla="*/ 52 w 66"/>
                  <a:gd name="T29" fmla="*/ 15 h 75"/>
                  <a:gd name="T30" fmla="*/ 52 w 66"/>
                  <a:gd name="T31" fmla="*/ 20 h 75"/>
                  <a:gd name="T32" fmla="*/ 52 w 66"/>
                  <a:gd name="T33" fmla="*/ 28 h 75"/>
                  <a:gd name="T34" fmla="*/ 47 w 66"/>
                  <a:gd name="T35" fmla="*/ 33 h 75"/>
                  <a:gd name="T36" fmla="*/ 42 w 66"/>
                  <a:gd name="T37" fmla="*/ 38 h 75"/>
                  <a:gd name="T38" fmla="*/ 35 w 66"/>
                  <a:gd name="T39" fmla="*/ 42 h 75"/>
                  <a:gd name="T40" fmla="*/ 66 w 66"/>
                  <a:gd name="T41" fmla="*/ 75 h 75"/>
                  <a:gd name="T42" fmla="*/ 40 w 66"/>
                  <a:gd name="T43" fmla="*/ 20 h 75"/>
                  <a:gd name="T44" fmla="*/ 40 w 66"/>
                  <a:gd name="T45" fmla="*/ 18 h 75"/>
                  <a:gd name="T46" fmla="*/ 40 w 66"/>
                  <a:gd name="T47" fmla="*/ 15 h 75"/>
                  <a:gd name="T48" fmla="*/ 39 w 66"/>
                  <a:gd name="T49" fmla="*/ 13 h 75"/>
                  <a:gd name="T50" fmla="*/ 35 w 66"/>
                  <a:gd name="T51" fmla="*/ 12 h 75"/>
                  <a:gd name="T52" fmla="*/ 34 w 66"/>
                  <a:gd name="T53" fmla="*/ 10 h 75"/>
                  <a:gd name="T54" fmla="*/ 31 w 66"/>
                  <a:gd name="T55" fmla="*/ 8 h 75"/>
                  <a:gd name="T56" fmla="*/ 27 w 66"/>
                  <a:gd name="T57" fmla="*/ 8 h 75"/>
                  <a:gd name="T58" fmla="*/ 24 w 66"/>
                  <a:gd name="T59" fmla="*/ 8 h 75"/>
                  <a:gd name="T60" fmla="*/ 11 w 66"/>
                  <a:gd name="T61" fmla="*/ 8 h 75"/>
                  <a:gd name="T62" fmla="*/ 11 w 66"/>
                  <a:gd name="T63" fmla="*/ 36 h 75"/>
                  <a:gd name="T64" fmla="*/ 21 w 66"/>
                  <a:gd name="T65" fmla="*/ 36 h 75"/>
                  <a:gd name="T66" fmla="*/ 26 w 66"/>
                  <a:gd name="T67" fmla="*/ 36 h 75"/>
                  <a:gd name="T68" fmla="*/ 31 w 66"/>
                  <a:gd name="T69" fmla="*/ 36 h 75"/>
                  <a:gd name="T70" fmla="*/ 34 w 66"/>
                  <a:gd name="T71" fmla="*/ 34 h 75"/>
                  <a:gd name="T72" fmla="*/ 37 w 66"/>
                  <a:gd name="T73" fmla="*/ 33 h 75"/>
                  <a:gd name="T74" fmla="*/ 39 w 66"/>
                  <a:gd name="T75" fmla="*/ 29 h 75"/>
                  <a:gd name="T76" fmla="*/ 40 w 66"/>
                  <a:gd name="T77" fmla="*/ 28 h 75"/>
                  <a:gd name="T78" fmla="*/ 40 w 66"/>
                  <a:gd name="T79" fmla="*/ 25 h 75"/>
                  <a:gd name="T80" fmla="*/ 40 w 66"/>
                  <a:gd name="T81"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6" h="75">
                    <a:moveTo>
                      <a:pt x="66" y="75"/>
                    </a:moveTo>
                    <a:lnTo>
                      <a:pt x="52" y="75"/>
                    </a:lnTo>
                    <a:lnTo>
                      <a:pt x="26" y="44"/>
                    </a:lnTo>
                    <a:lnTo>
                      <a:pt x="11" y="44"/>
                    </a:lnTo>
                    <a:lnTo>
                      <a:pt x="11" y="75"/>
                    </a:lnTo>
                    <a:lnTo>
                      <a:pt x="0" y="75"/>
                    </a:lnTo>
                    <a:lnTo>
                      <a:pt x="0" y="0"/>
                    </a:lnTo>
                    <a:lnTo>
                      <a:pt x="22" y="0"/>
                    </a:lnTo>
                    <a:lnTo>
                      <a:pt x="29" y="0"/>
                    </a:lnTo>
                    <a:lnTo>
                      <a:pt x="35" y="0"/>
                    </a:lnTo>
                    <a:lnTo>
                      <a:pt x="39" y="2"/>
                    </a:lnTo>
                    <a:lnTo>
                      <a:pt x="44" y="3"/>
                    </a:lnTo>
                    <a:lnTo>
                      <a:pt x="47" y="7"/>
                    </a:lnTo>
                    <a:lnTo>
                      <a:pt x="50" y="10"/>
                    </a:lnTo>
                    <a:lnTo>
                      <a:pt x="52" y="15"/>
                    </a:lnTo>
                    <a:lnTo>
                      <a:pt x="52" y="20"/>
                    </a:lnTo>
                    <a:lnTo>
                      <a:pt x="52" y="28"/>
                    </a:lnTo>
                    <a:lnTo>
                      <a:pt x="47" y="33"/>
                    </a:lnTo>
                    <a:lnTo>
                      <a:pt x="42" y="38"/>
                    </a:lnTo>
                    <a:lnTo>
                      <a:pt x="35" y="42"/>
                    </a:lnTo>
                    <a:lnTo>
                      <a:pt x="66" y="75"/>
                    </a:lnTo>
                    <a:close/>
                    <a:moveTo>
                      <a:pt x="40" y="20"/>
                    </a:moveTo>
                    <a:lnTo>
                      <a:pt x="40" y="18"/>
                    </a:lnTo>
                    <a:lnTo>
                      <a:pt x="40" y="15"/>
                    </a:lnTo>
                    <a:lnTo>
                      <a:pt x="39" y="13"/>
                    </a:lnTo>
                    <a:lnTo>
                      <a:pt x="35" y="12"/>
                    </a:lnTo>
                    <a:lnTo>
                      <a:pt x="34" y="10"/>
                    </a:lnTo>
                    <a:lnTo>
                      <a:pt x="31" y="8"/>
                    </a:lnTo>
                    <a:lnTo>
                      <a:pt x="27" y="8"/>
                    </a:lnTo>
                    <a:lnTo>
                      <a:pt x="24" y="8"/>
                    </a:lnTo>
                    <a:lnTo>
                      <a:pt x="11" y="8"/>
                    </a:lnTo>
                    <a:lnTo>
                      <a:pt x="11" y="36"/>
                    </a:lnTo>
                    <a:lnTo>
                      <a:pt x="21" y="36"/>
                    </a:lnTo>
                    <a:lnTo>
                      <a:pt x="26" y="36"/>
                    </a:lnTo>
                    <a:lnTo>
                      <a:pt x="31" y="36"/>
                    </a:lnTo>
                    <a:lnTo>
                      <a:pt x="34" y="34"/>
                    </a:lnTo>
                    <a:lnTo>
                      <a:pt x="37" y="33"/>
                    </a:lnTo>
                    <a:lnTo>
                      <a:pt x="39" y="29"/>
                    </a:lnTo>
                    <a:lnTo>
                      <a:pt x="40" y="28"/>
                    </a:lnTo>
                    <a:lnTo>
                      <a:pt x="40" y="25"/>
                    </a:lnTo>
                    <a:lnTo>
                      <a:pt x="40"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2" name="Freeform 28">
                <a:extLst>
                  <a:ext uri="{FF2B5EF4-FFF2-40B4-BE49-F238E27FC236}">
                    <a16:creationId xmlns:a16="http://schemas.microsoft.com/office/drawing/2014/main" id="{2B0B986D-4FD5-49B1-B393-18EDE28BAB1C}"/>
                  </a:ext>
                </a:extLst>
              </p:cNvPr>
              <p:cNvSpPr>
                <a:spLocks noEditPoints="1"/>
              </p:cNvSpPr>
              <p:nvPr/>
            </p:nvSpPr>
            <p:spPr bwMode="auto">
              <a:xfrm>
                <a:off x="6270625" y="691515"/>
                <a:ext cx="45720" cy="47625"/>
              </a:xfrm>
              <a:custGeom>
                <a:avLst/>
                <a:gdLst>
                  <a:gd name="T0" fmla="*/ 72 w 72"/>
                  <a:gd name="T1" fmla="*/ 75 h 75"/>
                  <a:gd name="T2" fmla="*/ 61 w 72"/>
                  <a:gd name="T3" fmla="*/ 75 h 75"/>
                  <a:gd name="T4" fmla="*/ 52 w 72"/>
                  <a:gd name="T5" fmla="*/ 54 h 75"/>
                  <a:gd name="T6" fmla="*/ 18 w 72"/>
                  <a:gd name="T7" fmla="*/ 54 h 75"/>
                  <a:gd name="T8" fmla="*/ 12 w 72"/>
                  <a:gd name="T9" fmla="*/ 75 h 75"/>
                  <a:gd name="T10" fmla="*/ 0 w 72"/>
                  <a:gd name="T11" fmla="*/ 75 h 75"/>
                  <a:gd name="T12" fmla="*/ 30 w 72"/>
                  <a:gd name="T13" fmla="*/ 0 h 75"/>
                  <a:gd name="T14" fmla="*/ 43 w 72"/>
                  <a:gd name="T15" fmla="*/ 0 h 75"/>
                  <a:gd name="T16" fmla="*/ 72 w 72"/>
                  <a:gd name="T17" fmla="*/ 75 h 75"/>
                  <a:gd name="T18" fmla="*/ 49 w 72"/>
                  <a:gd name="T19" fmla="*/ 44 h 75"/>
                  <a:gd name="T20" fmla="*/ 36 w 72"/>
                  <a:gd name="T21" fmla="*/ 8 h 75"/>
                  <a:gd name="T22" fmla="*/ 21 w 72"/>
                  <a:gd name="T23" fmla="*/ 44 h 75"/>
                  <a:gd name="T24" fmla="*/ 49 w 72"/>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75">
                    <a:moveTo>
                      <a:pt x="72" y="75"/>
                    </a:moveTo>
                    <a:lnTo>
                      <a:pt x="61" y="75"/>
                    </a:lnTo>
                    <a:lnTo>
                      <a:pt x="52" y="54"/>
                    </a:lnTo>
                    <a:lnTo>
                      <a:pt x="18" y="54"/>
                    </a:lnTo>
                    <a:lnTo>
                      <a:pt x="12" y="75"/>
                    </a:lnTo>
                    <a:lnTo>
                      <a:pt x="0" y="75"/>
                    </a:lnTo>
                    <a:lnTo>
                      <a:pt x="30" y="0"/>
                    </a:lnTo>
                    <a:lnTo>
                      <a:pt x="43" y="0"/>
                    </a:lnTo>
                    <a:lnTo>
                      <a:pt x="72" y="75"/>
                    </a:lnTo>
                    <a:close/>
                    <a:moveTo>
                      <a:pt x="49" y="44"/>
                    </a:moveTo>
                    <a:lnTo>
                      <a:pt x="36"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3" name="Freeform 29">
                <a:extLst>
                  <a:ext uri="{FF2B5EF4-FFF2-40B4-BE49-F238E27FC236}">
                    <a16:creationId xmlns:a16="http://schemas.microsoft.com/office/drawing/2014/main" id="{47F8B4AD-DC56-C7B5-30B2-20F4691012A4}"/>
                  </a:ext>
                </a:extLst>
              </p:cNvPr>
              <p:cNvSpPr>
                <a:spLocks/>
              </p:cNvSpPr>
              <p:nvPr/>
            </p:nvSpPr>
            <p:spPr bwMode="auto">
              <a:xfrm>
                <a:off x="6347460" y="691515"/>
                <a:ext cx="31750" cy="47625"/>
              </a:xfrm>
              <a:custGeom>
                <a:avLst/>
                <a:gdLst>
                  <a:gd name="T0" fmla="*/ 50 w 50"/>
                  <a:gd name="T1" fmla="*/ 75 h 75"/>
                  <a:gd name="T2" fmla="*/ 0 w 50"/>
                  <a:gd name="T3" fmla="*/ 75 h 75"/>
                  <a:gd name="T4" fmla="*/ 0 w 50"/>
                  <a:gd name="T5" fmla="*/ 0 h 75"/>
                  <a:gd name="T6" fmla="*/ 11 w 50"/>
                  <a:gd name="T7" fmla="*/ 0 h 75"/>
                  <a:gd name="T8" fmla="*/ 11 w 50"/>
                  <a:gd name="T9" fmla="*/ 65 h 75"/>
                  <a:gd name="T10" fmla="*/ 50 w 50"/>
                  <a:gd name="T11" fmla="*/ 65 h 75"/>
                  <a:gd name="T12" fmla="*/ 50 w 50"/>
                  <a:gd name="T13" fmla="*/ 75 h 75"/>
                </a:gdLst>
                <a:ahLst/>
                <a:cxnLst>
                  <a:cxn ang="0">
                    <a:pos x="T0" y="T1"/>
                  </a:cxn>
                  <a:cxn ang="0">
                    <a:pos x="T2" y="T3"/>
                  </a:cxn>
                  <a:cxn ang="0">
                    <a:pos x="T4" y="T5"/>
                  </a:cxn>
                  <a:cxn ang="0">
                    <a:pos x="T6" y="T7"/>
                  </a:cxn>
                  <a:cxn ang="0">
                    <a:pos x="T8" y="T9"/>
                  </a:cxn>
                  <a:cxn ang="0">
                    <a:pos x="T10" y="T11"/>
                  </a:cxn>
                  <a:cxn ang="0">
                    <a:pos x="T12" y="T13"/>
                  </a:cxn>
                </a:cxnLst>
                <a:rect l="0" t="0" r="r" b="b"/>
                <a:pathLst>
                  <a:path w="50" h="75">
                    <a:moveTo>
                      <a:pt x="50" y="75"/>
                    </a:moveTo>
                    <a:lnTo>
                      <a:pt x="0" y="75"/>
                    </a:lnTo>
                    <a:lnTo>
                      <a:pt x="0" y="0"/>
                    </a:lnTo>
                    <a:lnTo>
                      <a:pt x="11" y="0"/>
                    </a:lnTo>
                    <a:lnTo>
                      <a:pt x="11" y="65"/>
                    </a:lnTo>
                    <a:lnTo>
                      <a:pt x="50" y="65"/>
                    </a:lnTo>
                    <a:lnTo>
                      <a:pt x="50"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4" name="Freeform 30">
                <a:extLst>
                  <a:ext uri="{FF2B5EF4-FFF2-40B4-BE49-F238E27FC236}">
                    <a16:creationId xmlns:a16="http://schemas.microsoft.com/office/drawing/2014/main" id="{B0718A8E-A35A-ABEA-34DD-A8B31CFEEF63}"/>
                  </a:ext>
                </a:extLst>
              </p:cNvPr>
              <p:cNvSpPr>
                <a:spLocks noEditPoints="1"/>
              </p:cNvSpPr>
              <p:nvPr/>
            </p:nvSpPr>
            <p:spPr bwMode="auto">
              <a:xfrm>
                <a:off x="6380480" y="691515"/>
                <a:ext cx="44450" cy="47625"/>
              </a:xfrm>
              <a:custGeom>
                <a:avLst/>
                <a:gdLst>
                  <a:gd name="T0" fmla="*/ 70 w 70"/>
                  <a:gd name="T1" fmla="*/ 75 h 75"/>
                  <a:gd name="T2" fmla="*/ 60 w 70"/>
                  <a:gd name="T3" fmla="*/ 75 h 75"/>
                  <a:gd name="T4" fmla="*/ 52 w 70"/>
                  <a:gd name="T5" fmla="*/ 54 h 75"/>
                  <a:gd name="T6" fmla="*/ 18 w 70"/>
                  <a:gd name="T7" fmla="*/ 54 h 75"/>
                  <a:gd name="T8" fmla="*/ 10 w 70"/>
                  <a:gd name="T9" fmla="*/ 75 h 75"/>
                  <a:gd name="T10" fmla="*/ 0 w 70"/>
                  <a:gd name="T11" fmla="*/ 75 h 75"/>
                  <a:gd name="T12" fmla="*/ 27 w 70"/>
                  <a:gd name="T13" fmla="*/ 0 h 75"/>
                  <a:gd name="T14" fmla="*/ 42 w 70"/>
                  <a:gd name="T15" fmla="*/ 0 h 75"/>
                  <a:gd name="T16" fmla="*/ 70 w 70"/>
                  <a:gd name="T17" fmla="*/ 75 h 75"/>
                  <a:gd name="T18" fmla="*/ 49 w 70"/>
                  <a:gd name="T19" fmla="*/ 44 h 75"/>
                  <a:gd name="T20" fmla="*/ 34 w 70"/>
                  <a:gd name="T21" fmla="*/ 8 h 75"/>
                  <a:gd name="T22" fmla="*/ 21 w 70"/>
                  <a:gd name="T23" fmla="*/ 44 h 75"/>
                  <a:gd name="T24" fmla="*/ 49 w 70"/>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75">
                    <a:moveTo>
                      <a:pt x="70" y="75"/>
                    </a:moveTo>
                    <a:lnTo>
                      <a:pt x="60" y="75"/>
                    </a:lnTo>
                    <a:lnTo>
                      <a:pt x="52" y="54"/>
                    </a:lnTo>
                    <a:lnTo>
                      <a:pt x="18" y="54"/>
                    </a:lnTo>
                    <a:lnTo>
                      <a:pt x="10" y="75"/>
                    </a:lnTo>
                    <a:lnTo>
                      <a:pt x="0" y="75"/>
                    </a:lnTo>
                    <a:lnTo>
                      <a:pt x="27" y="0"/>
                    </a:lnTo>
                    <a:lnTo>
                      <a:pt x="42" y="0"/>
                    </a:lnTo>
                    <a:lnTo>
                      <a:pt x="70" y="75"/>
                    </a:lnTo>
                    <a:close/>
                    <a:moveTo>
                      <a:pt x="49" y="44"/>
                    </a:moveTo>
                    <a:lnTo>
                      <a:pt x="34"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5" name="Freeform 31">
                <a:extLst>
                  <a:ext uri="{FF2B5EF4-FFF2-40B4-BE49-F238E27FC236}">
                    <a16:creationId xmlns:a16="http://schemas.microsoft.com/office/drawing/2014/main" id="{86A57345-7AD0-458B-BD8E-EB215F4EE4CE}"/>
                  </a:ext>
                </a:extLst>
              </p:cNvPr>
              <p:cNvSpPr>
                <a:spLocks/>
              </p:cNvSpPr>
              <p:nvPr/>
            </p:nvSpPr>
            <p:spPr bwMode="auto">
              <a:xfrm>
                <a:off x="6450330" y="691515"/>
                <a:ext cx="45720" cy="47625"/>
              </a:xfrm>
              <a:custGeom>
                <a:avLst/>
                <a:gdLst>
                  <a:gd name="T0" fmla="*/ 72 w 72"/>
                  <a:gd name="T1" fmla="*/ 0 h 75"/>
                  <a:gd name="T2" fmla="*/ 43 w 72"/>
                  <a:gd name="T3" fmla="*/ 75 h 75"/>
                  <a:gd name="T4" fmla="*/ 30 w 72"/>
                  <a:gd name="T5" fmla="*/ 75 h 75"/>
                  <a:gd name="T6" fmla="*/ 0 w 72"/>
                  <a:gd name="T7" fmla="*/ 0 h 75"/>
                  <a:gd name="T8" fmla="*/ 12 w 72"/>
                  <a:gd name="T9" fmla="*/ 0 h 75"/>
                  <a:gd name="T10" fmla="*/ 36 w 72"/>
                  <a:gd name="T11" fmla="*/ 65 h 75"/>
                  <a:gd name="T12" fmla="*/ 62 w 72"/>
                  <a:gd name="T13" fmla="*/ 0 h 75"/>
                  <a:gd name="T14" fmla="*/ 72 w 72"/>
                  <a:gd name="T15" fmla="*/ 0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75">
                    <a:moveTo>
                      <a:pt x="72" y="0"/>
                    </a:moveTo>
                    <a:lnTo>
                      <a:pt x="43" y="75"/>
                    </a:lnTo>
                    <a:lnTo>
                      <a:pt x="30" y="75"/>
                    </a:lnTo>
                    <a:lnTo>
                      <a:pt x="0" y="0"/>
                    </a:lnTo>
                    <a:lnTo>
                      <a:pt x="12" y="0"/>
                    </a:lnTo>
                    <a:lnTo>
                      <a:pt x="36" y="65"/>
                    </a:lnTo>
                    <a:lnTo>
                      <a:pt x="62" y="0"/>
                    </a:lnTo>
                    <a:lnTo>
                      <a:pt x="72"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6" name="Freeform 32">
                <a:extLst>
                  <a:ext uri="{FF2B5EF4-FFF2-40B4-BE49-F238E27FC236}">
                    <a16:creationId xmlns:a16="http://schemas.microsoft.com/office/drawing/2014/main" id="{2A358870-195C-D159-F458-FE771AF12988}"/>
                  </a:ext>
                </a:extLst>
              </p:cNvPr>
              <p:cNvSpPr>
                <a:spLocks/>
              </p:cNvSpPr>
              <p:nvPr/>
            </p:nvSpPr>
            <p:spPr bwMode="auto">
              <a:xfrm>
                <a:off x="6502400" y="691515"/>
                <a:ext cx="19685" cy="47625"/>
              </a:xfrm>
              <a:custGeom>
                <a:avLst/>
                <a:gdLst>
                  <a:gd name="T0" fmla="*/ 31 w 31"/>
                  <a:gd name="T1" fmla="*/ 75 h 75"/>
                  <a:gd name="T2" fmla="*/ 0 w 31"/>
                  <a:gd name="T3" fmla="*/ 75 h 75"/>
                  <a:gd name="T4" fmla="*/ 0 w 31"/>
                  <a:gd name="T5" fmla="*/ 67 h 75"/>
                  <a:gd name="T6" fmla="*/ 9 w 31"/>
                  <a:gd name="T7" fmla="*/ 67 h 75"/>
                  <a:gd name="T8" fmla="*/ 9 w 31"/>
                  <a:gd name="T9" fmla="*/ 7 h 75"/>
                  <a:gd name="T10" fmla="*/ 0 w 31"/>
                  <a:gd name="T11" fmla="*/ 7 h 75"/>
                  <a:gd name="T12" fmla="*/ 0 w 31"/>
                  <a:gd name="T13" fmla="*/ 0 h 75"/>
                  <a:gd name="T14" fmla="*/ 31 w 31"/>
                  <a:gd name="T15" fmla="*/ 0 h 75"/>
                  <a:gd name="T16" fmla="*/ 31 w 31"/>
                  <a:gd name="T17" fmla="*/ 7 h 75"/>
                  <a:gd name="T18" fmla="*/ 19 w 31"/>
                  <a:gd name="T19" fmla="*/ 7 h 75"/>
                  <a:gd name="T20" fmla="*/ 19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9" y="67"/>
                    </a:lnTo>
                    <a:lnTo>
                      <a:pt x="9" y="7"/>
                    </a:lnTo>
                    <a:lnTo>
                      <a:pt x="0" y="7"/>
                    </a:lnTo>
                    <a:lnTo>
                      <a:pt x="0" y="0"/>
                    </a:lnTo>
                    <a:lnTo>
                      <a:pt x="31" y="0"/>
                    </a:lnTo>
                    <a:lnTo>
                      <a:pt x="31" y="7"/>
                    </a:lnTo>
                    <a:lnTo>
                      <a:pt x="19" y="7"/>
                    </a:lnTo>
                    <a:lnTo>
                      <a:pt x="19"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7" name="Freeform 33">
                <a:extLst>
                  <a:ext uri="{FF2B5EF4-FFF2-40B4-BE49-F238E27FC236}">
                    <a16:creationId xmlns:a16="http://schemas.microsoft.com/office/drawing/2014/main" id="{ACD8BA69-AD5C-580F-9C61-5EE8639A4E89}"/>
                  </a:ext>
                </a:extLst>
              </p:cNvPr>
              <p:cNvSpPr>
                <a:spLocks/>
              </p:cNvSpPr>
              <p:nvPr/>
            </p:nvSpPr>
            <p:spPr bwMode="auto">
              <a:xfrm>
                <a:off x="6527165" y="691515"/>
                <a:ext cx="44450" cy="47625"/>
              </a:xfrm>
              <a:custGeom>
                <a:avLst/>
                <a:gdLst>
                  <a:gd name="T0" fmla="*/ 70 w 70"/>
                  <a:gd name="T1" fmla="*/ 0 h 75"/>
                  <a:gd name="T2" fmla="*/ 42 w 70"/>
                  <a:gd name="T3" fmla="*/ 75 h 75"/>
                  <a:gd name="T4" fmla="*/ 27 w 70"/>
                  <a:gd name="T5" fmla="*/ 75 h 75"/>
                  <a:gd name="T6" fmla="*/ 0 w 70"/>
                  <a:gd name="T7" fmla="*/ 0 h 75"/>
                  <a:gd name="T8" fmla="*/ 11 w 70"/>
                  <a:gd name="T9" fmla="*/ 0 h 75"/>
                  <a:gd name="T10" fmla="*/ 36 w 70"/>
                  <a:gd name="T11" fmla="*/ 65 h 75"/>
                  <a:gd name="T12" fmla="*/ 60 w 70"/>
                  <a:gd name="T13" fmla="*/ 0 h 75"/>
                  <a:gd name="T14" fmla="*/ 70 w 70"/>
                  <a:gd name="T15" fmla="*/ 0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 h="75">
                    <a:moveTo>
                      <a:pt x="70" y="0"/>
                    </a:moveTo>
                    <a:lnTo>
                      <a:pt x="42" y="75"/>
                    </a:lnTo>
                    <a:lnTo>
                      <a:pt x="27" y="75"/>
                    </a:lnTo>
                    <a:lnTo>
                      <a:pt x="0" y="0"/>
                    </a:lnTo>
                    <a:lnTo>
                      <a:pt x="11" y="0"/>
                    </a:lnTo>
                    <a:lnTo>
                      <a:pt x="36" y="65"/>
                    </a:lnTo>
                    <a:lnTo>
                      <a:pt x="60" y="0"/>
                    </a:lnTo>
                    <a:lnTo>
                      <a:pt x="7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8" name="Freeform 34">
                <a:extLst>
                  <a:ext uri="{FF2B5EF4-FFF2-40B4-BE49-F238E27FC236}">
                    <a16:creationId xmlns:a16="http://schemas.microsoft.com/office/drawing/2014/main" id="{CC9628E0-B16A-52A0-5B5D-52F6F4C2A608}"/>
                  </a:ext>
                </a:extLst>
              </p:cNvPr>
              <p:cNvSpPr>
                <a:spLocks/>
              </p:cNvSpPr>
              <p:nvPr/>
            </p:nvSpPr>
            <p:spPr bwMode="auto">
              <a:xfrm>
                <a:off x="6577330" y="691515"/>
                <a:ext cx="19685" cy="47625"/>
              </a:xfrm>
              <a:custGeom>
                <a:avLst/>
                <a:gdLst>
                  <a:gd name="T0" fmla="*/ 31 w 31"/>
                  <a:gd name="T1" fmla="*/ 75 h 75"/>
                  <a:gd name="T2" fmla="*/ 0 w 31"/>
                  <a:gd name="T3" fmla="*/ 75 h 75"/>
                  <a:gd name="T4" fmla="*/ 0 w 31"/>
                  <a:gd name="T5" fmla="*/ 67 h 75"/>
                  <a:gd name="T6" fmla="*/ 10 w 31"/>
                  <a:gd name="T7" fmla="*/ 67 h 75"/>
                  <a:gd name="T8" fmla="*/ 10 w 31"/>
                  <a:gd name="T9" fmla="*/ 7 h 75"/>
                  <a:gd name="T10" fmla="*/ 0 w 31"/>
                  <a:gd name="T11" fmla="*/ 7 h 75"/>
                  <a:gd name="T12" fmla="*/ 0 w 31"/>
                  <a:gd name="T13" fmla="*/ 0 h 75"/>
                  <a:gd name="T14" fmla="*/ 31 w 31"/>
                  <a:gd name="T15" fmla="*/ 0 h 75"/>
                  <a:gd name="T16" fmla="*/ 31 w 31"/>
                  <a:gd name="T17" fmla="*/ 7 h 75"/>
                  <a:gd name="T18" fmla="*/ 22 w 31"/>
                  <a:gd name="T19" fmla="*/ 7 h 75"/>
                  <a:gd name="T20" fmla="*/ 22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10" y="67"/>
                    </a:lnTo>
                    <a:lnTo>
                      <a:pt x="10" y="7"/>
                    </a:lnTo>
                    <a:lnTo>
                      <a:pt x="0" y="7"/>
                    </a:lnTo>
                    <a:lnTo>
                      <a:pt x="0" y="0"/>
                    </a:lnTo>
                    <a:lnTo>
                      <a:pt x="31" y="0"/>
                    </a:lnTo>
                    <a:lnTo>
                      <a:pt x="31" y="7"/>
                    </a:lnTo>
                    <a:lnTo>
                      <a:pt x="22" y="7"/>
                    </a:lnTo>
                    <a:lnTo>
                      <a:pt x="22"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9" name="Freeform 35">
                <a:extLst>
                  <a:ext uri="{FF2B5EF4-FFF2-40B4-BE49-F238E27FC236}">
                    <a16:creationId xmlns:a16="http://schemas.microsoft.com/office/drawing/2014/main" id="{0908C432-02D6-00CC-E654-B5C042C33536}"/>
                  </a:ext>
                </a:extLst>
              </p:cNvPr>
              <p:cNvSpPr>
                <a:spLocks/>
              </p:cNvSpPr>
              <p:nvPr/>
            </p:nvSpPr>
            <p:spPr bwMode="auto">
              <a:xfrm>
                <a:off x="6608445" y="691515"/>
                <a:ext cx="32385" cy="47625"/>
              </a:xfrm>
              <a:custGeom>
                <a:avLst/>
                <a:gdLst>
                  <a:gd name="T0" fmla="*/ 51 w 51"/>
                  <a:gd name="T1" fmla="*/ 75 h 75"/>
                  <a:gd name="T2" fmla="*/ 0 w 51"/>
                  <a:gd name="T3" fmla="*/ 75 h 75"/>
                  <a:gd name="T4" fmla="*/ 0 w 51"/>
                  <a:gd name="T5" fmla="*/ 0 h 75"/>
                  <a:gd name="T6" fmla="*/ 51 w 51"/>
                  <a:gd name="T7" fmla="*/ 0 h 75"/>
                  <a:gd name="T8" fmla="*/ 51 w 51"/>
                  <a:gd name="T9" fmla="*/ 8 h 75"/>
                  <a:gd name="T10" fmla="*/ 10 w 51"/>
                  <a:gd name="T11" fmla="*/ 8 h 75"/>
                  <a:gd name="T12" fmla="*/ 10 w 51"/>
                  <a:gd name="T13" fmla="*/ 29 h 75"/>
                  <a:gd name="T14" fmla="*/ 51 w 51"/>
                  <a:gd name="T15" fmla="*/ 29 h 75"/>
                  <a:gd name="T16" fmla="*/ 51 w 51"/>
                  <a:gd name="T17" fmla="*/ 38 h 75"/>
                  <a:gd name="T18" fmla="*/ 10 w 51"/>
                  <a:gd name="T19" fmla="*/ 38 h 75"/>
                  <a:gd name="T20" fmla="*/ 10 w 51"/>
                  <a:gd name="T21" fmla="*/ 65 h 75"/>
                  <a:gd name="T22" fmla="*/ 51 w 51"/>
                  <a:gd name="T23" fmla="*/ 65 h 75"/>
                  <a:gd name="T24" fmla="*/ 51 w 5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 h="75">
                    <a:moveTo>
                      <a:pt x="51" y="75"/>
                    </a:moveTo>
                    <a:lnTo>
                      <a:pt x="0" y="75"/>
                    </a:lnTo>
                    <a:lnTo>
                      <a:pt x="0" y="0"/>
                    </a:lnTo>
                    <a:lnTo>
                      <a:pt x="51" y="0"/>
                    </a:lnTo>
                    <a:lnTo>
                      <a:pt x="51" y="8"/>
                    </a:lnTo>
                    <a:lnTo>
                      <a:pt x="10" y="8"/>
                    </a:lnTo>
                    <a:lnTo>
                      <a:pt x="10" y="29"/>
                    </a:lnTo>
                    <a:lnTo>
                      <a:pt x="51" y="29"/>
                    </a:lnTo>
                    <a:lnTo>
                      <a:pt x="51" y="38"/>
                    </a:lnTo>
                    <a:lnTo>
                      <a:pt x="10" y="38"/>
                    </a:lnTo>
                    <a:lnTo>
                      <a:pt x="10" y="65"/>
                    </a:lnTo>
                    <a:lnTo>
                      <a:pt x="51" y="65"/>
                    </a:lnTo>
                    <a:lnTo>
                      <a:pt x="5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0" name="Freeform 36">
                <a:extLst>
                  <a:ext uri="{FF2B5EF4-FFF2-40B4-BE49-F238E27FC236}">
                    <a16:creationId xmlns:a16="http://schemas.microsoft.com/office/drawing/2014/main" id="{D9F10E8B-BC01-1A6E-BAF1-11A278371AE4}"/>
                  </a:ext>
                </a:extLst>
              </p:cNvPr>
              <p:cNvSpPr>
                <a:spLocks/>
              </p:cNvSpPr>
              <p:nvPr/>
            </p:nvSpPr>
            <p:spPr bwMode="auto">
              <a:xfrm>
                <a:off x="6652260" y="691515"/>
                <a:ext cx="36830" cy="47625"/>
              </a:xfrm>
              <a:custGeom>
                <a:avLst/>
                <a:gdLst>
                  <a:gd name="T0" fmla="*/ 58 w 58"/>
                  <a:gd name="T1" fmla="*/ 75 h 75"/>
                  <a:gd name="T2" fmla="*/ 47 w 58"/>
                  <a:gd name="T3" fmla="*/ 75 h 75"/>
                  <a:gd name="T4" fmla="*/ 8 w 58"/>
                  <a:gd name="T5" fmla="*/ 7 h 75"/>
                  <a:gd name="T6" fmla="*/ 8 w 58"/>
                  <a:gd name="T7" fmla="*/ 75 h 75"/>
                  <a:gd name="T8" fmla="*/ 0 w 58"/>
                  <a:gd name="T9" fmla="*/ 75 h 75"/>
                  <a:gd name="T10" fmla="*/ 0 w 58"/>
                  <a:gd name="T11" fmla="*/ 0 h 75"/>
                  <a:gd name="T12" fmla="*/ 16 w 58"/>
                  <a:gd name="T13" fmla="*/ 0 h 75"/>
                  <a:gd name="T14" fmla="*/ 50 w 58"/>
                  <a:gd name="T15" fmla="*/ 60 h 75"/>
                  <a:gd name="T16" fmla="*/ 50 w 58"/>
                  <a:gd name="T17" fmla="*/ 0 h 75"/>
                  <a:gd name="T18" fmla="*/ 58 w 58"/>
                  <a:gd name="T19" fmla="*/ 0 h 75"/>
                  <a:gd name="T20" fmla="*/ 58 w 58"/>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75">
                    <a:moveTo>
                      <a:pt x="58" y="75"/>
                    </a:moveTo>
                    <a:lnTo>
                      <a:pt x="47" y="75"/>
                    </a:lnTo>
                    <a:lnTo>
                      <a:pt x="8" y="7"/>
                    </a:lnTo>
                    <a:lnTo>
                      <a:pt x="8" y="75"/>
                    </a:lnTo>
                    <a:lnTo>
                      <a:pt x="0" y="75"/>
                    </a:lnTo>
                    <a:lnTo>
                      <a:pt x="0" y="0"/>
                    </a:lnTo>
                    <a:lnTo>
                      <a:pt x="16" y="0"/>
                    </a:lnTo>
                    <a:lnTo>
                      <a:pt x="50" y="60"/>
                    </a:lnTo>
                    <a:lnTo>
                      <a:pt x="50" y="0"/>
                    </a:lnTo>
                    <a:lnTo>
                      <a:pt x="58" y="0"/>
                    </a:lnTo>
                    <a:lnTo>
                      <a:pt x="58"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1" name="Freeform 37">
                <a:extLst>
                  <a:ext uri="{FF2B5EF4-FFF2-40B4-BE49-F238E27FC236}">
                    <a16:creationId xmlns:a16="http://schemas.microsoft.com/office/drawing/2014/main" id="{0A68B935-45F7-9F0F-E66F-655D4CD033E6}"/>
                  </a:ext>
                </a:extLst>
              </p:cNvPr>
              <p:cNvSpPr>
                <a:spLocks noEditPoints="1"/>
              </p:cNvSpPr>
              <p:nvPr/>
            </p:nvSpPr>
            <p:spPr bwMode="auto">
              <a:xfrm>
                <a:off x="6702425" y="691515"/>
                <a:ext cx="42545" cy="47625"/>
              </a:xfrm>
              <a:custGeom>
                <a:avLst/>
                <a:gdLst>
                  <a:gd name="T0" fmla="*/ 67 w 67"/>
                  <a:gd name="T1" fmla="*/ 36 h 75"/>
                  <a:gd name="T2" fmla="*/ 65 w 67"/>
                  <a:gd name="T3" fmla="*/ 47 h 75"/>
                  <a:gd name="T4" fmla="*/ 62 w 67"/>
                  <a:gd name="T5" fmla="*/ 55 h 75"/>
                  <a:gd name="T6" fmla="*/ 57 w 67"/>
                  <a:gd name="T7" fmla="*/ 64 h 75"/>
                  <a:gd name="T8" fmla="*/ 49 w 67"/>
                  <a:gd name="T9" fmla="*/ 68 h 75"/>
                  <a:gd name="T10" fmla="*/ 44 w 67"/>
                  <a:gd name="T11" fmla="*/ 72 h 75"/>
                  <a:gd name="T12" fmla="*/ 38 w 67"/>
                  <a:gd name="T13" fmla="*/ 73 h 75"/>
                  <a:gd name="T14" fmla="*/ 30 w 67"/>
                  <a:gd name="T15" fmla="*/ 75 h 75"/>
                  <a:gd name="T16" fmla="*/ 20 w 67"/>
                  <a:gd name="T17" fmla="*/ 75 h 75"/>
                  <a:gd name="T18" fmla="*/ 0 w 67"/>
                  <a:gd name="T19" fmla="*/ 75 h 75"/>
                  <a:gd name="T20" fmla="*/ 0 w 67"/>
                  <a:gd name="T21" fmla="*/ 0 h 75"/>
                  <a:gd name="T22" fmla="*/ 20 w 67"/>
                  <a:gd name="T23" fmla="*/ 0 h 75"/>
                  <a:gd name="T24" fmla="*/ 31 w 67"/>
                  <a:gd name="T25" fmla="*/ 0 h 75"/>
                  <a:gd name="T26" fmla="*/ 38 w 67"/>
                  <a:gd name="T27" fmla="*/ 0 h 75"/>
                  <a:gd name="T28" fmla="*/ 44 w 67"/>
                  <a:gd name="T29" fmla="*/ 3 h 75"/>
                  <a:gd name="T30" fmla="*/ 49 w 67"/>
                  <a:gd name="T31" fmla="*/ 5 h 75"/>
                  <a:gd name="T32" fmla="*/ 57 w 67"/>
                  <a:gd name="T33" fmla="*/ 12 h 75"/>
                  <a:gd name="T34" fmla="*/ 62 w 67"/>
                  <a:gd name="T35" fmla="*/ 18 h 75"/>
                  <a:gd name="T36" fmla="*/ 65 w 67"/>
                  <a:gd name="T37" fmla="*/ 26 h 75"/>
                  <a:gd name="T38" fmla="*/ 67 w 67"/>
                  <a:gd name="T39" fmla="*/ 36 h 75"/>
                  <a:gd name="T40" fmla="*/ 56 w 67"/>
                  <a:gd name="T41" fmla="*/ 36 h 75"/>
                  <a:gd name="T42" fmla="*/ 56 w 67"/>
                  <a:gd name="T43" fmla="*/ 29 h 75"/>
                  <a:gd name="T44" fmla="*/ 54 w 67"/>
                  <a:gd name="T45" fmla="*/ 23 h 75"/>
                  <a:gd name="T46" fmla="*/ 49 w 67"/>
                  <a:gd name="T47" fmla="*/ 16 h 75"/>
                  <a:gd name="T48" fmla="*/ 43 w 67"/>
                  <a:gd name="T49" fmla="*/ 13 h 75"/>
                  <a:gd name="T50" fmla="*/ 39 w 67"/>
                  <a:gd name="T51" fmla="*/ 10 h 75"/>
                  <a:gd name="T52" fmla="*/ 34 w 67"/>
                  <a:gd name="T53" fmla="*/ 8 h 75"/>
                  <a:gd name="T54" fmla="*/ 28 w 67"/>
                  <a:gd name="T55" fmla="*/ 8 h 75"/>
                  <a:gd name="T56" fmla="*/ 21 w 67"/>
                  <a:gd name="T57" fmla="*/ 8 h 75"/>
                  <a:gd name="T58" fmla="*/ 12 w 67"/>
                  <a:gd name="T59" fmla="*/ 8 h 75"/>
                  <a:gd name="T60" fmla="*/ 12 w 67"/>
                  <a:gd name="T61" fmla="*/ 65 h 75"/>
                  <a:gd name="T62" fmla="*/ 21 w 67"/>
                  <a:gd name="T63" fmla="*/ 65 h 75"/>
                  <a:gd name="T64" fmla="*/ 28 w 67"/>
                  <a:gd name="T65" fmla="*/ 65 h 75"/>
                  <a:gd name="T66" fmla="*/ 34 w 67"/>
                  <a:gd name="T67" fmla="*/ 65 h 75"/>
                  <a:gd name="T68" fmla="*/ 39 w 67"/>
                  <a:gd name="T69" fmla="*/ 64 h 75"/>
                  <a:gd name="T70" fmla="*/ 44 w 67"/>
                  <a:gd name="T71" fmla="*/ 60 h 75"/>
                  <a:gd name="T72" fmla="*/ 49 w 67"/>
                  <a:gd name="T73" fmla="*/ 57 h 75"/>
                  <a:gd name="T74" fmla="*/ 54 w 67"/>
                  <a:gd name="T75" fmla="*/ 51 h 75"/>
                  <a:gd name="T76" fmla="*/ 56 w 67"/>
                  <a:gd name="T77" fmla="*/ 44 h 75"/>
                  <a:gd name="T78" fmla="*/ 56 w 67"/>
                  <a:gd name="T79" fmla="*/ 3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7" h="75">
                    <a:moveTo>
                      <a:pt x="67" y="36"/>
                    </a:moveTo>
                    <a:lnTo>
                      <a:pt x="65" y="47"/>
                    </a:lnTo>
                    <a:lnTo>
                      <a:pt x="62" y="55"/>
                    </a:lnTo>
                    <a:lnTo>
                      <a:pt x="57" y="64"/>
                    </a:lnTo>
                    <a:lnTo>
                      <a:pt x="49" y="68"/>
                    </a:lnTo>
                    <a:lnTo>
                      <a:pt x="44" y="72"/>
                    </a:lnTo>
                    <a:lnTo>
                      <a:pt x="38" y="73"/>
                    </a:lnTo>
                    <a:lnTo>
                      <a:pt x="30" y="75"/>
                    </a:lnTo>
                    <a:lnTo>
                      <a:pt x="20" y="75"/>
                    </a:lnTo>
                    <a:lnTo>
                      <a:pt x="0" y="75"/>
                    </a:lnTo>
                    <a:lnTo>
                      <a:pt x="0" y="0"/>
                    </a:lnTo>
                    <a:lnTo>
                      <a:pt x="20" y="0"/>
                    </a:lnTo>
                    <a:lnTo>
                      <a:pt x="31" y="0"/>
                    </a:lnTo>
                    <a:lnTo>
                      <a:pt x="38" y="0"/>
                    </a:lnTo>
                    <a:lnTo>
                      <a:pt x="44" y="3"/>
                    </a:lnTo>
                    <a:lnTo>
                      <a:pt x="49" y="5"/>
                    </a:lnTo>
                    <a:lnTo>
                      <a:pt x="57" y="12"/>
                    </a:lnTo>
                    <a:lnTo>
                      <a:pt x="62" y="18"/>
                    </a:lnTo>
                    <a:lnTo>
                      <a:pt x="65" y="26"/>
                    </a:lnTo>
                    <a:lnTo>
                      <a:pt x="67" y="36"/>
                    </a:lnTo>
                    <a:close/>
                    <a:moveTo>
                      <a:pt x="56" y="36"/>
                    </a:moveTo>
                    <a:lnTo>
                      <a:pt x="56" y="29"/>
                    </a:lnTo>
                    <a:lnTo>
                      <a:pt x="54" y="23"/>
                    </a:lnTo>
                    <a:lnTo>
                      <a:pt x="49" y="16"/>
                    </a:lnTo>
                    <a:lnTo>
                      <a:pt x="43" y="13"/>
                    </a:lnTo>
                    <a:lnTo>
                      <a:pt x="39" y="10"/>
                    </a:lnTo>
                    <a:lnTo>
                      <a:pt x="34" y="8"/>
                    </a:lnTo>
                    <a:lnTo>
                      <a:pt x="28" y="8"/>
                    </a:lnTo>
                    <a:lnTo>
                      <a:pt x="21" y="8"/>
                    </a:lnTo>
                    <a:lnTo>
                      <a:pt x="12" y="8"/>
                    </a:lnTo>
                    <a:lnTo>
                      <a:pt x="12" y="65"/>
                    </a:lnTo>
                    <a:lnTo>
                      <a:pt x="21" y="65"/>
                    </a:lnTo>
                    <a:lnTo>
                      <a:pt x="28" y="65"/>
                    </a:lnTo>
                    <a:lnTo>
                      <a:pt x="34" y="65"/>
                    </a:lnTo>
                    <a:lnTo>
                      <a:pt x="39" y="64"/>
                    </a:lnTo>
                    <a:lnTo>
                      <a:pt x="44" y="60"/>
                    </a:lnTo>
                    <a:lnTo>
                      <a:pt x="49" y="57"/>
                    </a:lnTo>
                    <a:lnTo>
                      <a:pt x="54" y="51"/>
                    </a:lnTo>
                    <a:lnTo>
                      <a:pt x="56" y="44"/>
                    </a:lnTo>
                    <a:lnTo>
                      <a:pt x="56"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2" name="Freeform 38">
                <a:extLst>
                  <a:ext uri="{FF2B5EF4-FFF2-40B4-BE49-F238E27FC236}">
                    <a16:creationId xmlns:a16="http://schemas.microsoft.com/office/drawing/2014/main" id="{E7577B0A-5FCF-720E-98A3-C9B10001D932}"/>
                  </a:ext>
                </a:extLst>
              </p:cNvPr>
              <p:cNvSpPr>
                <a:spLocks noEditPoints="1"/>
              </p:cNvSpPr>
              <p:nvPr/>
            </p:nvSpPr>
            <p:spPr bwMode="auto">
              <a:xfrm>
                <a:off x="6750050" y="691515"/>
                <a:ext cx="45720" cy="47625"/>
              </a:xfrm>
              <a:custGeom>
                <a:avLst/>
                <a:gdLst>
                  <a:gd name="T0" fmla="*/ 72 w 72"/>
                  <a:gd name="T1" fmla="*/ 75 h 75"/>
                  <a:gd name="T2" fmla="*/ 60 w 72"/>
                  <a:gd name="T3" fmla="*/ 75 h 75"/>
                  <a:gd name="T4" fmla="*/ 52 w 72"/>
                  <a:gd name="T5" fmla="*/ 54 h 75"/>
                  <a:gd name="T6" fmla="*/ 18 w 72"/>
                  <a:gd name="T7" fmla="*/ 54 h 75"/>
                  <a:gd name="T8" fmla="*/ 10 w 72"/>
                  <a:gd name="T9" fmla="*/ 75 h 75"/>
                  <a:gd name="T10" fmla="*/ 0 w 72"/>
                  <a:gd name="T11" fmla="*/ 75 h 75"/>
                  <a:gd name="T12" fmla="*/ 29 w 72"/>
                  <a:gd name="T13" fmla="*/ 0 h 75"/>
                  <a:gd name="T14" fmla="*/ 42 w 72"/>
                  <a:gd name="T15" fmla="*/ 0 h 75"/>
                  <a:gd name="T16" fmla="*/ 72 w 72"/>
                  <a:gd name="T17" fmla="*/ 75 h 75"/>
                  <a:gd name="T18" fmla="*/ 49 w 72"/>
                  <a:gd name="T19" fmla="*/ 44 h 75"/>
                  <a:gd name="T20" fmla="*/ 36 w 72"/>
                  <a:gd name="T21" fmla="*/ 8 h 75"/>
                  <a:gd name="T22" fmla="*/ 21 w 72"/>
                  <a:gd name="T23" fmla="*/ 44 h 75"/>
                  <a:gd name="T24" fmla="*/ 49 w 72"/>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75">
                    <a:moveTo>
                      <a:pt x="72" y="75"/>
                    </a:moveTo>
                    <a:lnTo>
                      <a:pt x="60" y="75"/>
                    </a:lnTo>
                    <a:lnTo>
                      <a:pt x="52" y="54"/>
                    </a:lnTo>
                    <a:lnTo>
                      <a:pt x="18" y="54"/>
                    </a:lnTo>
                    <a:lnTo>
                      <a:pt x="10" y="75"/>
                    </a:lnTo>
                    <a:lnTo>
                      <a:pt x="0" y="75"/>
                    </a:lnTo>
                    <a:lnTo>
                      <a:pt x="29" y="0"/>
                    </a:lnTo>
                    <a:lnTo>
                      <a:pt x="42" y="0"/>
                    </a:lnTo>
                    <a:lnTo>
                      <a:pt x="72" y="75"/>
                    </a:lnTo>
                    <a:close/>
                    <a:moveTo>
                      <a:pt x="49" y="44"/>
                    </a:moveTo>
                    <a:lnTo>
                      <a:pt x="36"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3" name="Freeform 39">
                <a:extLst>
                  <a:ext uri="{FF2B5EF4-FFF2-40B4-BE49-F238E27FC236}">
                    <a16:creationId xmlns:a16="http://schemas.microsoft.com/office/drawing/2014/main" id="{1EE8476A-19F5-1FC8-4AF2-3FDB4BB2E830}"/>
                  </a:ext>
                </a:extLst>
              </p:cNvPr>
              <p:cNvSpPr>
                <a:spLocks noEditPoints="1"/>
              </p:cNvSpPr>
              <p:nvPr/>
            </p:nvSpPr>
            <p:spPr bwMode="auto">
              <a:xfrm>
                <a:off x="5050790" y="267970"/>
                <a:ext cx="1955165" cy="466725"/>
              </a:xfrm>
              <a:custGeom>
                <a:avLst/>
                <a:gdLst>
                  <a:gd name="T0" fmla="*/ 3076 w 3079"/>
                  <a:gd name="T1" fmla="*/ 67 h 735"/>
                  <a:gd name="T2" fmla="*/ 2938 w 3079"/>
                  <a:gd name="T3" fmla="*/ 602 h 735"/>
                  <a:gd name="T4" fmla="*/ 2940 w 3079"/>
                  <a:gd name="T5" fmla="*/ 222 h 735"/>
                  <a:gd name="T6" fmla="*/ 3071 w 3079"/>
                  <a:gd name="T7" fmla="*/ 328 h 735"/>
                  <a:gd name="T8" fmla="*/ 3008 w 3079"/>
                  <a:gd name="T9" fmla="*/ 599 h 735"/>
                  <a:gd name="T10" fmla="*/ 2572 w 3079"/>
                  <a:gd name="T11" fmla="*/ 209 h 735"/>
                  <a:gd name="T12" fmla="*/ 2821 w 3079"/>
                  <a:gd name="T13" fmla="*/ 270 h 735"/>
                  <a:gd name="T14" fmla="*/ 2788 w 3079"/>
                  <a:gd name="T15" fmla="*/ 552 h 735"/>
                  <a:gd name="T16" fmla="*/ 1952 w 3079"/>
                  <a:gd name="T17" fmla="*/ 429 h 735"/>
                  <a:gd name="T18" fmla="*/ 2073 w 3079"/>
                  <a:gd name="T19" fmla="*/ 206 h 735"/>
                  <a:gd name="T20" fmla="*/ 2130 w 3079"/>
                  <a:gd name="T21" fmla="*/ 213 h 735"/>
                  <a:gd name="T22" fmla="*/ 2191 w 3079"/>
                  <a:gd name="T23" fmla="*/ 294 h 735"/>
                  <a:gd name="T24" fmla="*/ 2077 w 3079"/>
                  <a:gd name="T25" fmla="*/ 362 h 735"/>
                  <a:gd name="T26" fmla="*/ 1973 w 3079"/>
                  <a:gd name="T27" fmla="*/ 601 h 735"/>
                  <a:gd name="T28" fmla="*/ 1850 w 3079"/>
                  <a:gd name="T29" fmla="*/ 237 h 735"/>
                  <a:gd name="T30" fmla="*/ 1860 w 3079"/>
                  <a:gd name="T31" fmla="*/ 537 h 735"/>
                  <a:gd name="T32" fmla="*/ 1640 w 3079"/>
                  <a:gd name="T33" fmla="*/ 617 h 735"/>
                  <a:gd name="T34" fmla="*/ 1520 w 3079"/>
                  <a:gd name="T35" fmla="*/ 709 h 735"/>
                  <a:gd name="T36" fmla="*/ 1555 w 3079"/>
                  <a:gd name="T37" fmla="*/ 209 h 735"/>
                  <a:gd name="T38" fmla="*/ 1655 w 3079"/>
                  <a:gd name="T39" fmla="*/ 498 h 735"/>
                  <a:gd name="T40" fmla="*/ 1768 w 3079"/>
                  <a:gd name="T41" fmla="*/ 490 h 735"/>
                  <a:gd name="T42" fmla="*/ 1725 w 3079"/>
                  <a:gd name="T43" fmla="*/ 258 h 735"/>
                  <a:gd name="T44" fmla="*/ 1336 w 3079"/>
                  <a:gd name="T45" fmla="*/ 394 h 735"/>
                  <a:gd name="T46" fmla="*/ 1277 w 3079"/>
                  <a:gd name="T47" fmla="*/ 544 h 735"/>
                  <a:gd name="T48" fmla="*/ 1271 w 3079"/>
                  <a:gd name="T49" fmla="*/ 609 h 735"/>
                  <a:gd name="T50" fmla="*/ 1131 w 3079"/>
                  <a:gd name="T51" fmla="*/ 515 h 735"/>
                  <a:gd name="T52" fmla="*/ 1282 w 3079"/>
                  <a:gd name="T53" fmla="*/ 372 h 735"/>
                  <a:gd name="T54" fmla="*/ 1248 w 3079"/>
                  <a:gd name="T55" fmla="*/ 260 h 735"/>
                  <a:gd name="T56" fmla="*/ 1310 w 3079"/>
                  <a:gd name="T57" fmla="*/ 196 h 735"/>
                  <a:gd name="T58" fmla="*/ 1451 w 3079"/>
                  <a:gd name="T59" fmla="*/ 333 h 735"/>
                  <a:gd name="T60" fmla="*/ 1489 w 3079"/>
                  <a:gd name="T61" fmla="*/ 593 h 735"/>
                  <a:gd name="T62" fmla="*/ 973 w 3079"/>
                  <a:gd name="T63" fmla="*/ 41 h 735"/>
                  <a:gd name="T64" fmla="*/ 1092 w 3079"/>
                  <a:gd name="T65" fmla="*/ 102 h 735"/>
                  <a:gd name="T66" fmla="*/ 970 w 3079"/>
                  <a:gd name="T67" fmla="*/ 565 h 735"/>
                  <a:gd name="T68" fmla="*/ 1004 w 3079"/>
                  <a:gd name="T69" fmla="*/ 209 h 735"/>
                  <a:gd name="T70" fmla="*/ 1100 w 3079"/>
                  <a:gd name="T71" fmla="*/ 390 h 735"/>
                  <a:gd name="T72" fmla="*/ 1002 w 3079"/>
                  <a:gd name="T73" fmla="*/ 601 h 735"/>
                  <a:gd name="T74" fmla="*/ 555 w 3079"/>
                  <a:gd name="T75" fmla="*/ 279 h 735"/>
                  <a:gd name="T76" fmla="*/ 745 w 3079"/>
                  <a:gd name="T77" fmla="*/ 208 h 735"/>
                  <a:gd name="T78" fmla="*/ 921 w 3079"/>
                  <a:gd name="T79" fmla="*/ 313 h 735"/>
                  <a:gd name="T80" fmla="*/ 901 w 3079"/>
                  <a:gd name="T81" fmla="*/ 601 h 735"/>
                  <a:gd name="T82" fmla="*/ 799 w 3079"/>
                  <a:gd name="T83" fmla="*/ 338 h 735"/>
                  <a:gd name="T84" fmla="*/ 708 w 3079"/>
                  <a:gd name="T85" fmla="*/ 286 h 735"/>
                  <a:gd name="T86" fmla="*/ 641 w 3079"/>
                  <a:gd name="T87" fmla="*/ 599 h 735"/>
                  <a:gd name="T88" fmla="*/ 163 w 3079"/>
                  <a:gd name="T89" fmla="*/ 49 h 735"/>
                  <a:gd name="T90" fmla="*/ 189 w 3079"/>
                  <a:gd name="T91" fmla="*/ 506 h 735"/>
                  <a:gd name="T92" fmla="*/ 423 w 3079"/>
                  <a:gd name="T93" fmla="*/ 453 h 735"/>
                  <a:gd name="T94" fmla="*/ 472 w 3079"/>
                  <a:gd name="T95" fmla="*/ 52 h 735"/>
                  <a:gd name="T96" fmla="*/ 513 w 3079"/>
                  <a:gd name="T97" fmla="*/ 446 h 735"/>
                  <a:gd name="T98" fmla="*/ 130 w 3079"/>
                  <a:gd name="T99" fmla="*/ 594 h 735"/>
                  <a:gd name="T100" fmla="*/ 7 w 3079"/>
                  <a:gd name="T101" fmla="*/ 258 h 735"/>
                  <a:gd name="T102" fmla="*/ 2317 w 3079"/>
                  <a:gd name="T103" fmla="*/ 443 h 735"/>
                  <a:gd name="T104" fmla="*/ 2400 w 3079"/>
                  <a:gd name="T105" fmla="*/ 506 h 735"/>
                  <a:gd name="T106" fmla="*/ 2248 w 3079"/>
                  <a:gd name="T107" fmla="*/ 601 h 735"/>
                  <a:gd name="T108" fmla="*/ 2217 w 3079"/>
                  <a:gd name="T109" fmla="*/ 433 h 735"/>
                  <a:gd name="T110" fmla="*/ 2404 w 3079"/>
                  <a:gd name="T111" fmla="*/ 318 h 735"/>
                  <a:gd name="T112" fmla="*/ 2252 w 3079"/>
                  <a:gd name="T113" fmla="*/ 299 h 735"/>
                  <a:gd name="T114" fmla="*/ 2473 w 3079"/>
                  <a:gd name="T115" fmla="*/ 222 h 735"/>
                  <a:gd name="T116" fmla="*/ 2526 w 3079"/>
                  <a:gd name="T117" fmla="*/ 550 h 735"/>
                  <a:gd name="T118" fmla="*/ 2474 w 3079"/>
                  <a:gd name="T119" fmla="*/ 612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79" h="735">
                    <a:moveTo>
                      <a:pt x="2941" y="67"/>
                    </a:moveTo>
                    <a:lnTo>
                      <a:pt x="2941" y="54"/>
                    </a:lnTo>
                    <a:lnTo>
                      <a:pt x="2946" y="41"/>
                    </a:lnTo>
                    <a:lnTo>
                      <a:pt x="2951" y="29"/>
                    </a:lnTo>
                    <a:lnTo>
                      <a:pt x="2961" y="20"/>
                    </a:lnTo>
                    <a:lnTo>
                      <a:pt x="2971" y="10"/>
                    </a:lnTo>
                    <a:lnTo>
                      <a:pt x="2982" y="5"/>
                    </a:lnTo>
                    <a:lnTo>
                      <a:pt x="2995" y="0"/>
                    </a:lnTo>
                    <a:lnTo>
                      <a:pt x="3008" y="0"/>
                    </a:lnTo>
                    <a:lnTo>
                      <a:pt x="3021" y="0"/>
                    </a:lnTo>
                    <a:lnTo>
                      <a:pt x="3034" y="5"/>
                    </a:lnTo>
                    <a:lnTo>
                      <a:pt x="3045" y="10"/>
                    </a:lnTo>
                    <a:lnTo>
                      <a:pt x="3057" y="20"/>
                    </a:lnTo>
                    <a:lnTo>
                      <a:pt x="3065" y="29"/>
                    </a:lnTo>
                    <a:lnTo>
                      <a:pt x="3071" y="41"/>
                    </a:lnTo>
                    <a:lnTo>
                      <a:pt x="3075" y="54"/>
                    </a:lnTo>
                    <a:lnTo>
                      <a:pt x="3076" y="67"/>
                    </a:lnTo>
                    <a:lnTo>
                      <a:pt x="3075" y="80"/>
                    </a:lnTo>
                    <a:lnTo>
                      <a:pt x="3071" y="91"/>
                    </a:lnTo>
                    <a:lnTo>
                      <a:pt x="3065" y="102"/>
                    </a:lnTo>
                    <a:lnTo>
                      <a:pt x="3055" y="112"/>
                    </a:lnTo>
                    <a:lnTo>
                      <a:pt x="3045" y="122"/>
                    </a:lnTo>
                    <a:lnTo>
                      <a:pt x="3034" y="127"/>
                    </a:lnTo>
                    <a:lnTo>
                      <a:pt x="3021" y="130"/>
                    </a:lnTo>
                    <a:lnTo>
                      <a:pt x="3008" y="132"/>
                    </a:lnTo>
                    <a:lnTo>
                      <a:pt x="2995" y="130"/>
                    </a:lnTo>
                    <a:lnTo>
                      <a:pt x="2982" y="127"/>
                    </a:lnTo>
                    <a:lnTo>
                      <a:pt x="2971" y="122"/>
                    </a:lnTo>
                    <a:lnTo>
                      <a:pt x="2961" y="112"/>
                    </a:lnTo>
                    <a:lnTo>
                      <a:pt x="2951" y="102"/>
                    </a:lnTo>
                    <a:lnTo>
                      <a:pt x="2946" y="91"/>
                    </a:lnTo>
                    <a:lnTo>
                      <a:pt x="2941" y="80"/>
                    </a:lnTo>
                    <a:lnTo>
                      <a:pt x="2941" y="67"/>
                    </a:lnTo>
                    <a:close/>
                    <a:moveTo>
                      <a:pt x="2938" y="602"/>
                    </a:moveTo>
                    <a:lnTo>
                      <a:pt x="2940" y="591"/>
                    </a:lnTo>
                    <a:lnTo>
                      <a:pt x="2941" y="578"/>
                    </a:lnTo>
                    <a:lnTo>
                      <a:pt x="2943" y="565"/>
                    </a:lnTo>
                    <a:lnTo>
                      <a:pt x="2943" y="550"/>
                    </a:lnTo>
                    <a:lnTo>
                      <a:pt x="2944" y="536"/>
                    </a:lnTo>
                    <a:lnTo>
                      <a:pt x="2944" y="518"/>
                    </a:lnTo>
                    <a:lnTo>
                      <a:pt x="2944" y="500"/>
                    </a:lnTo>
                    <a:lnTo>
                      <a:pt x="2944" y="479"/>
                    </a:lnTo>
                    <a:lnTo>
                      <a:pt x="2944" y="406"/>
                    </a:lnTo>
                    <a:lnTo>
                      <a:pt x="2944" y="373"/>
                    </a:lnTo>
                    <a:lnTo>
                      <a:pt x="2944" y="343"/>
                    </a:lnTo>
                    <a:lnTo>
                      <a:pt x="2944" y="317"/>
                    </a:lnTo>
                    <a:lnTo>
                      <a:pt x="2944" y="294"/>
                    </a:lnTo>
                    <a:lnTo>
                      <a:pt x="2943" y="274"/>
                    </a:lnTo>
                    <a:lnTo>
                      <a:pt x="2941" y="257"/>
                    </a:lnTo>
                    <a:lnTo>
                      <a:pt x="2941" y="239"/>
                    </a:lnTo>
                    <a:lnTo>
                      <a:pt x="2940" y="222"/>
                    </a:lnTo>
                    <a:lnTo>
                      <a:pt x="2936" y="206"/>
                    </a:lnTo>
                    <a:lnTo>
                      <a:pt x="2957" y="209"/>
                    </a:lnTo>
                    <a:lnTo>
                      <a:pt x="2975" y="209"/>
                    </a:lnTo>
                    <a:lnTo>
                      <a:pt x="2993" y="211"/>
                    </a:lnTo>
                    <a:lnTo>
                      <a:pt x="3008" y="211"/>
                    </a:lnTo>
                    <a:lnTo>
                      <a:pt x="3023" y="211"/>
                    </a:lnTo>
                    <a:lnTo>
                      <a:pt x="3040" y="209"/>
                    </a:lnTo>
                    <a:lnTo>
                      <a:pt x="3058" y="209"/>
                    </a:lnTo>
                    <a:lnTo>
                      <a:pt x="3079" y="206"/>
                    </a:lnTo>
                    <a:lnTo>
                      <a:pt x="3076" y="221"/>
                    </a:lnTo>
                    <a:lnTo>
                      <a:pt x="3075" y="235"/>
                    </a:lnTo>
                    <a:lnTo>
                      <a:pt x="3075" y="250"/>
                    </a:lnTo>
                    <a:lnTo>
                      <a:pt x="3073" y="265"/>
                    </a:lnTo>
                    <a:lnTo>
                      <a:pt x="3071" y="279"/>
                    </a:lnTo>
                    <a:lnTo>
                      <a:pt x="3071" y="295"/>
                    </a:lnTo>
                    <a:lnTo>
                      <a:pt x="3071" y="312"/>
                    </a:lnTo>
                    <a:lnTo>
                      <a:pt x="3071" y="328"/>
                    </a:lnTo>
                    <a:lnTo>
                      <a:pt x="3071" y="344"/>
                    </a:lnTo>
                    <a:lnTo>
                      <a:pt x="3071" y="367"/>
                    </a:lnTo>
                    <a:lnTo>
                      <a:pt x="3071" y="390"/>
                    </a:lnTo>
                    <a:lnTo>
                      <a:pt x="3071" y="404"/>
                    </a:lnTo>
                    <a:lnTo>
                      <a:pt x="3071" y="471"/>
                    </a:lnTo>
                    <a:lnTo>
                      <a:pt x="3071" y="495"/>
                    </a:lnTo>
                    <a:lnTo>
                      <a:pt x="3071" y="516"/>
                    </a:lnTo>
                    <a:lnTo>
                      <a:pt x="3073" y="534"/>
                    </a:lnTo>
                    <a:lnTo>
                      <a:pt x="3073" y="550"/>
                    </a:lnTo>
                    <a:lnTo>
                      <a:pt x="3075" y="565"/>
                    </a:lnTo>
                    <a:lnTo>
                      <a:pt x="3075" y="578"/>
                    </a:lnTo>
                    <a:lnTo>
                      <a:pt x="3076" y="591"/>
                    </a:lnTo>
                    <a:lnTo>
                      <a:pt x="3078" y="602"/>
                    </a:lnTo>
                    <a:lnTo>
                      <a:pt x="3065" y="602"/>
                    </a:lnTo>
                    <a:lnTo>
                      <a:pt x="3049" y="601"/>
                    </a:lnTo>
                    <a:lnTo>
                      <a:pt x="3023" y="599"/>
                    </a:lnTo>
                    <a:lnTo>
                      <a:pt x="3008" y="599"/>
                    </a:lnTo>
                    <a:lnTo>
                      <a:pt x="3000" y="599"/>
                    </a:lnTo>
                    <a:lnTo>
                      <a:pt x="2988" y="599"/>
                    </a:lnTo>
                    <a:lnTo>
                      <a:pt x="2975" y="601"/>
                    </a:lnTo>
                    <a:lnTo>
                      <a:pt x="2959" y="601"/>
                    </a:lnTo>
                    <a:lnTo>
                      <a:pt x="2946" y="602"/>
                    </a:lnTo>
                    <a:lnTo>
                      <a:pt x="2938" y="602"/>
                    </a:lnTo>
                    <a:close/>
                    <a:moveTo>
                      <a:pt x="2673" y="602"/>
                    </a:moveTo>
                    <a:lnTo>
                      <a:pt x="2658" y="554"/>
                    </a:lnTo>
                    <a:lnTo>
                      <a:pt x="2644" y="505"/>
                    </a:lnTo>
                    <a:lnTo>
                      <a:pt x="2627" y="456"/>
                    </a:lnTo>
                    <a:lnTo>
                      <a:pt x="2611" y="407"/>
                    </a:lnTo>
                    <a:lnTo>
                      <a:pt x="2593" y="357"/>
                    </a:lnTo>
                    <a:lnTo>
                      <a:pt x="2574" y="308"/>
                    </a:lnTo>
                    <a:lnTo>
                      <a:pt x="2552" y="258"/>
                    </a:lnTo>
                    <a:lnTo>
                      <a:pt x="2531" y="206"/>
                    </a:lnTo>
                    <a:lnTo>
                      <a:pt x="2552" y="208"/>
                    </a:lnTo>
                    <a:lnTo>
                      <a:pt x="2572" y="209"/>
                    </a:lnTo>
                    <a:lnTo>
                      <a:pt x="2592" y="209"/>
                    </a:lnTo>
                    <a:lnTo>
                      <a:pt x="2609" y="209"/>
                    </a:lnTo>
                    <a:lnTo>
                      <a:pt x="2624" y="209"/>
                    </a:lnTo>
                    <a:lnTo>
                      <a:pt x="2640" y="209"/>
                    </a:lnTo>
                    <a:lnTo>
                      <a:pt x="2660" y="208"/>
                    </a:lnTo>
                    <a:lnTo>
                      <a:pt x="2679" y="206"/>
                    </a:lnTo>
                    <a:lnTo>
                      <a:pt x="2684" y="222"/>
                    </a:lnTo>
                    <a:lnTo>
                      <a:pt x="2689" y="244"/>
                    </a:lnTo>
                    <a:lnTo>
                      <a:pt x="2697" y="274"/>
                    </a:lnTo>
                    <a:lnTo>
                      <a:pt x="2700" y="287"/>
                    </a:lnTo>
                    <a:lnTo>
                      <a:pt x="2756" y="468"/>
                    </a:lnTo>
                    <a:lnTo>
                      <a:pt x="2769" y="433"/>
                    </a:lnTo>
                    <a:lnTo>
                      <a:pt x="2780" y="399"/>
                    </a:lnTo>
                    <a:lnTo>
                      <a:pt x="2792" y="365"/>
                    </a:lnTo>
                    <a:lnTo>
                      <a:pt x="2801" y="333"/>
                    </a:lnTo>
                    <a:lnTo>
                      <a:pt x="2811" y="300"/>
                    </a:lnTo>
                    <a:lnTo>
                      <a:pt x="2821" y="270"/>
                    </a:lnTo>
                    <a:lnTo>
                      <a:pt x="2829" y="237"/>
                    </a:lnTo>
                    <a:lnTo>
                      <a:pt x="2837" y="206"/>
                    </a:lnTo>
                    <a:lnTo>
                      <a:pt x="2847" y="208"/>
                    </a:lnTo>
                    <a:lnTo>
                      <a:pt x="2858" y="209"/>
                    </a:lnTo>
                    <a:lnTo>
                      <a:pt x="2866" y="209"/>
                    </a:lnTo>
                    <a:lnTo>
                      <a:pt x="2875" y="209"/>
                    </a:lnTo>
                    <a:lnTo>
                      <a:pt x="2884" y="209"/>
                    </a:lnTo>
                    <a:lnTo>
                      <a:pt x="2896" y="209"/>
                    </a:lnTo>
                    <a:lnTo>
                      <a:pt x="2905" y="208"/>
                    </a:lnTo>
                    <a:lnTo>
                      <a:pt x="2918" y="206"/>
                    </a:lnTo>
                    <a:lnTo>
                      <a:pt x="2899" y="255"/>
                    </a:lnTo>
                    <a:lnTo>
                      <a:pt x="2878" y="304"/>
                    </a:lnTo>
                    <a:lnTo>
                      <a:pt x="2860" y="352"/>
                    </a:lnTo>
                    <a:lnTo>
                      <a:pt x="2840" y="403"/>
                    </a:lnTo>
                    <a:lnTo>
                      <a:pt x="2824" y="451"/>
                    </a:lnTo>
                    <a:lnTo>
                      <a:pt x="2806" y="502"/>
                    </a:lnTo>
                    <a:lnTo>
                      <a:pt x="2788" y="552"/>
                    </a:lnTo>
                    <a:lnTo>
                      <a:pt x="2772" y="602"/>
                    </a:lnTo>
                    <a:lnTo>
                      <a:pt x="2756" y="601"/>
                    </a:lnTo>
                    <a:lnTo>
                      <a:pt x="2743" y="599"/>
                    </a:lnTo>
                    <a:lnTo>
                      <a:pt x="2731" y="599"/>
                    </a:lnTo>
                    <a:lnTo>
                      <a:pt x="2723" y="597"/>
                    </a:lnTo>
                    <a:lnTo>
                      <a:pt x="2713" y="599"/>
                    </a:lnTo>
                    <a:lnTo>
                      <a:pt x="2704" y="599"/>
                    </a:lnTo>
                    <a:lnTo>
                      <a:pt x="2691" y="601"/>
                    </a:lnTo>
                    <a:lnTo>
                      <a:pt x="2673" y="602"/>
                    </a:lnTo>
                    <a:close/>
                    <a:moveTo>
                      <a:pt x="1944" y="602"/>
                    </a:moveTo>
                    <a:lnTo>
                      <a:pt x="1946" y="578"/>
                    </a:lnTo>
                    <a:lnTo>
                      <a:pt x="1947" y="554"/>
                    </a:lnTo>
                    <a:lnTo>
                      <a:pt x="1949" y="528"/>
                    </a:lnTo>
                    <a:lnTo>
                      <a:pt x="1951" y="503"/>
                    </a:lnTo>
                    <a:lnTo>
                      <a:pt x="1951" y="479"/>
                    </a:lnTo>
                    <a:lnTo>
                      <a:pt x="1952" y="455"/>
                    </a:lnTo>
                    <a:lnTo>
                      <a:pt x="1952" y="429"/>
                    </a:lnTo>
                    <a:lnTo>
                      <a:pt x="1952" y="404"/>
                    </a:lnTo>
                    <a:lnTo>
                      <a:pt x="1952" y="378"/>
                    </a:lnTo>
                    <a:lnTo>
                      <a:pt x="1952" y="354"/>
                    </a:lnTo>
                    <a:lnTo>
                      <a:pt x="1951" y="328"/>
                    </a:lnTo>
                    <a:lnTo>
                      <a:pt x="1951" y="304"/>
                    </a:lnTo>
                    <a:lnTo>
                      <a:pt x="1949" y="279"/>
                    </a:lnTo>
                    <a:lnTo>
                      <a:pt x="1947" y="255"/>
                    </a:lnTo>
                    <a:lnTo>
                      <a:pt x="1946" y="231"/>
                    </a:lnTo>
                    <a:lnTo>
                      <a:pt x="1944" y="206"/>
                    </a:lnTo>
                    <a:lnTo>
                      <a:pt x="1962" y="208"/>
                    </a:lnTo>
                    <a:lnTo>
                      <a:pt x="1980" y="209"/>
                    </a:lnTo>
                    <a:lnTo>
                      <a:pt x="1995" y="209"/>
                    </a:lnTo>
                    <a:lnTo>
                      <a:pt x="2004" y="209"/>
                    </a:lnTo>
                    <a:lnTo>
                      <a:pt x="2021" y="209"/>
                    </a:lnTo>
                    <a:lnTo>
                      <a:pt x="2037" y="209"/>
                    </a:lnTo>
                    <a:lnTo>
                      <a:pt x="2055" y="208"/>
                    </a:lnTo>
                    <a:lnTo>
                      <a:pt x="2073" y="206"/>
                    </a:lnTo>
                    <a:lnTo>
                      <a:pt x="2069" y="226"/>
                    </a:lnTo>
                    <a:lnTo>
                      <a:pt x="2068" y="245"/>
                    </a:lnTo>
                    <a:lnTo>
                      <a:pt x="2064" y="265"/>
                    </a:lnTo>
                    <a:lnTo>
                      <a:pt x="2064" y="284"/>
                    </a:lnTo>
                    <a:lnTo>
                      <a:pt x="2064" y="287"/>
                    </a:lnTo>
                    <a:lnTo>
                      <a:pt x="2064" y="292"/>
                    </a:lnTo>
                    <a:lnTo>
                      <a:pt x="2064" y="299"/>
                    </a:lnTo>
                    <a:lnTo>
                      <a:pt x="2064" y="302"/>
                    </a:lnTo>
                    <a:lnTo>
                      <a:pt x="2069" y="302"/>
                    </a:lnTo>
                    <a:lnTo>
                      <a:pt x="2077" y="278"/>
                    </a:lnTo>
                    <a:lnTo>
                      <a:pt x="2089" y="257"/>
                    </a:lnTo>
                    <a:lnTo>
                      <a:pt x="2095" y="247"/>
                    </a:lnTo>
                    <a:lnTo>
                      <a:pt x="2100" y="239"/>
                    </a:lnTo>
                    <a:lnTo>
                      <a:pt x="2108" y="231"/>
                    </a:lnTo>
                    <a:lnTo>
                      <a:pt x="2115" y="224"/>
                    </a:lnTo>
                    <a:lnTo>
                      <a:pt x="2123" y="218"/>
                    </a:lnTo>
                    <a:lnTo>
                      <a:pt x="2130" y="213"/>
                    </a:lnTo>
                    <a:lnTo>
                      <a:pt x="2138" y="208"/>
                    </a:lnTo>
                    <a:lnTo>
                      <a:pt x="2147" y="203"/>
                    </a:lnTo>
                    <a:lnTo>
                      <a:pt x="2156" y="201"/>
                    </a:lnTo>
                    <a:lnTo>
                      <a:pt x="2165" y="198"/>
                    </a:lnTo>
                    <a:lnTo>
                      <a:pt x="2175" y="196"/>
                    </a:lnTo>
                    <a:lnTo>
                      <a:pt x="2185" y="196"/>
                    </a:lnTo>
                    <a:lnTo>
                      <a:pt x="2190" y="196"/>
                    </a:lnTo>
                    <a:lnTo>
                      <a:pt x="2193" y="196"/>
                    </a:lnTo>
                    <a:lnTo>
                      <a:pt x="2196" y="198"/>
                    </a:lnTo>
                    <a:lnTo>
                      <a:pt x="2199" y="198"/>
                    </a:lnTo>
                    <a:lnTo>
                      <a:pt x="2198" y="213"/>
                    </a:lnTo>
                    <a:lnTo>
                      <a:pt x="2195" y="226"/>
                    </a:lnTo>
                    <a:lnTo>
                      <a:pt x="2193" y="240"/>
                    </a:lnTo>
                    <a:lnTo>
                      <a:pt x="2193" y="253"/>
                    </a:lnTo>
                    <a:lnTo>
                      <a:pt x="2191" y="268"/>
                    </a:lnTo>
                    <a:lnTo>
                      <a:pt x="2191" y="281"/>
                    </a:lnTo>
                    <a:lnTo>
                      <a:pt x="2191" y="294"/>
                    </a:lnTo>
                    <a:lnTo>
                      <a:pt x="2190" y="308"/>
                    </a:lnTo>
                    <a:lnTo>
                      <a:pt x="2190" y="313"/>
                    </a:lnTo>
                    <a:lnTo>
                      <a:pt x="2190" y="320"/>
                    </a:lnTo>
                    <a:lnTo>
                      <a:pt x="2191" y="326"/>
                    </a:lnTo>
                    <a:lnTo>
                      <a:pt x="2191" y="331"/>
                    </a:lnTo>
                    <a:lnTo>
                      <a:pt x="2177" y="323"/>
                    </a:lnTo>
                    <a:lnTo>
                      <a:pt x="2164" y="318"/>
                    </a:lnTo>
                    <a:lnTo>
                      <a:pt x="2152" y="315"/>
                    </a:lnTo>
                    <a:lnTo>
                      <a:pt x="2141" y="313"/>
                    </a:lnTo>
                    <a:lnTo>
                      <a:pt x="2125" y="315"/>
                    </a:lnTo>
                    <a:lnTo>
                      <a:pt x="2112" y="318"/>
                    </a:lnTo>
                    <a:lnTo>
                      <a:pt x="2105" y="321"/>
                    </a:lnTo>
                    <a:lnTo>
                      <a:pt x="2100" y="325"/>
                    </a:lnTo>
                    <a:lnTo>
                      <a:pt x="2095" y="330"/>
                    </a:lnTo>
                    <a:lnTo>
                      <a:pt x="2090" y="334"/>
                    </a:lnTo>
                    <a:lnTo>
                      <a:pt x="2084" y="347"/>
                    </a:lnTo>
                    <a:lnTo>
                      <a:pt x="2077" y="362"/>
                    </a:lnTo>
                    <a:lnTo>
                      <a:pt x="2076" y="380"/>
                    </a:lnTo>
                    <a:lnTo>
                      <a:pt x="2074" y="401"/>
                    </a:lnTo>
                    <a:lnTo>
                      <a:pt x="2074" y="427"/>
                    </a:lnTo>
                    <a:lnTo>
                      <a:pt x="2074" y="453"/>
                    </a:lnTo>
                    <a:lnTo>
                      <a:pt x="2076" y="479"/>
                    </a:lnTo>
                    <a:lnTo>
                      <a:pt x="2076" y="505"/>
                    </a:lnTo>
                    <a:lnTo>
                      <a:pt x="2077" y="529"/>
                    </a:lnTo>
                    <a:lnTo>
                      <a:pt x="2079" y="554"/>
                    </a:lnTo>
                    <a:lnTo>
                      <a:pt x="2081" y="578"/>
                    </a:lnTo>
                    <a:lnTo>
                      <a:pt x="2082" y="602"/>
                    </a:lnTo>
                    <a:lnTo>
                      <a:pt x="2058" y="601"/>
                    </a:lnTo>
                    <a:lnTo>
                      <a:pt x="2038" y="599"/>
                    </a:lnTo>
                    <a:lnTo>
                      <a:pt x="2022" y="599"/>
                    </a:lnTo>
                    <a:lnTo>
                      <a:pt x="2008" y="597"/>
                    </a:lnTo>
                    <a:lnTo>
                      <a:pt x="2001" y="599"/>
                    </a:lnTo>
                    <a:lnTo>
                      <a:pt x="1991" y="599"/>
                    </a:lnTo>
                    <a:lnTo>
                      <a:pt x="1973" y="601"/>
                    </a:lnTo>
                    <a:lnTo>
                      <a:pt x="1944" y="602"/>
                    </a:lnTo>
                    <a:close/>
                    <a:moveTo>
                      <a:pt x="1640" y="253"/>
                    </a:moveTo>
                    <a:lnTo>
                      <a:pt x="1651" y="240"/>
                    </a:lnTo>
                    <a:lnTo>
                      <a:pt x="1663" y="229"/>
                    </a:lnTo>
                    <a:lnTo>
                      <a:pt x="1676" y="219"/>
                    </a:lnTo>
                    <a:lnTo>
                      <a:pt x="1689" y="211"/>
                    </a:lnTo>
                    <a:lnTo>
                      <a:pt x="1702" y="205"/>
                    </a:lnTo>
                    <a:lnTo>
                      <a:pt x="1716" y="200"/>
                    </a:lnTo>
                    <a:lnTo>
                      <a:pt x="1733" y="198"/>
                    </a:lnTo>
                    <a:lnTo>
                      <a:pt x="1749" y="196"/>
                    </a:lnTo>
                    <a:lnTo>
                      <a:pt x="1767" y="198"/>
                    </a:lnTo>
                    <a:lnTo>
                      <a:pt x="1783" y="200"/>
                    </a:lnTo>
                    <a:lnTo>
                      <a:pt x="1798" y="205"/>
                    </a:lnTo>
                    <a:lnTo>
                      <a:pt x="1812" y="209"/>
                    </a:lnTo>
                    <a:lnTo>
                      <a:pt x="1825" y="218"/>
                    </a:lnTo>
                    <a:lnTo>
                      <a:pt x="1838" y="227"/>
                    </a:lnTo>
                    <a:lnTo>
                      <a:pt x="1850" y="237"/>
                    </a:lnTo>
                    <a:lnTo>
                      <a:pt x="1860" y="250"/>
                    </a:lnTo>
                    <a:lnTo>
                      <a:pt x="1869" y="265"/>
                    </a:lnTo>
                    <a:lnTo>
                      <a:pt x="1877" y="279"/>
                    </a:lnTo>
                    <a:lnTo>
                      <a:pt x="1884" y="295"/>
                    </a:lnTo>
                    <a:lnTo>
                      <a:pt x="1890" y="313"/>
                    </a:lnTo>
                    <a:lnTo>
                      <a:pt x="1894" y="333"/>
                    </a:lnTo>
                    <a:lnTo>
                      <a:pt x="1897" y="354"/>
                    </a:lnTo>
                    <a:lnTo>
                      <a:pt x="1899" y="375"/>
                    </a:lnTo>
                    <a:lnTo>
                      <a:pt x="1900" y="398"/>
                    </a:lnTo>
                    <a:lnTo>
                      <a:pt x="1899" y="420"/>
                    </a:lnTo>
                    <a:lnTo>
                      <a:pt x="1897" y="440"/>
                    </a:lnTo>
                    <a:lnTo>
                      <a:pt x="1894" y="459"/>
                    </a:lnTo>
                    <a:lnTo>
                      <a:pt x="1890" y="477"/>
                    </a:lnTo>
                    <a:lnTo>
                      <a:pt x="1884" y="494"/>
                    </a:lnTo>
                    <a:lnTo>
                      <a:pt x="1877" y="510"/>
                    </a:lnTo>
                    <a:lnTo>
                      <a:pt x="1869" y="524"/>
                    </a:lnTo>
                    <a:lnTo>
                      <a:pt x="1860" y="537"/>
                    </a:lnTo>
                    <a:lnTo>
                      <a:pt x="1848" y="549"/>
                    </a:lnTo>
                    <a:lnTo>
                      <a:pt x="1837" y="558"/>
                    </a:lnTo>
                    <a:lnTo>
                      <a:pt x="1825" y="568"/>
                    </a:lnTo>
                    <a:lnTo>
                      <a:pt x="1811" y="575"/>
                    </a:lnTo>
                    <a:lnTo>
                      <a:pt x="1796" y="580"/>
                    </a:lnTo>
                    <a:lnTo>
                      <a:pt x="1781" y="584"/>
                    </a:lnTo>
                    <a:lnTo>
                      <a:pt x="1764" y="586"/>
                    </a:lnTo>
                    <a:lnTo>
                      <a:pt x="1747" y="588"/>
                    </a:lnTo>
                    <a:lnTo>
                      <a:pt x="1728" y="586"/>
                    </a:lnTo>
                    <a:lnTo>
                      <a:pt x="1711" y="584"/>
                    </a:lnTo>
                    <a:lnTo>
                      <a:pt x="1697" y="580"/>
                    </a:lnTo>
                    <a:lnTo>
                      <a:pt x="1684" y="573"/>
                    </a:lnTo>
                    <a:lnTo>
                      <a:pt x="1672" y="567"/>
                    </a:lnTo>
                    <a:lnTo>
                      <a:pt x="1661" y="557"/>
                    </a:lnTo>
                    <a:lnTo>
                      <a:pt x="1650" y="545"/>
                    </a:lnTo>
                    <a:lnTo>
                      <a:pt x="1640" y="531"/>
                    </a:lnTo>
                    <a:lnTo>
                      <a:pt x="1640" y="617"/>
                    </a:lnTo>
                    <a:lnTo>
                      <a:pt x="1640" y="630"/>
                    </a:lnTo>
                    <a:lnTo>
                      <a:pt x="1640" y="651"/>
                    </a:lnTo>
                    <a:lnTo>
                      <a:pt x="1640" y="677"/>
                    </a:lnTo>
                    <a:lnTo>
                      <a:pt x="1642" y="701"/>
                    </a:lnTo>
                    <a:lnTo>
                      <a:pt x="1642" y="711"/>
                    </a:lnTo>
                    <a:lnTo>
                      <a:pt x="1642" y="709"/>
                    </a:lnTo>
                    <a:lnTo>
                      <a:pt x="1643" y="713"/>
                    </a:lnTo>
                    <a:lnTo>
                      <a:pt x="1645" y="735"/>
                    </a:lnTo>
                    <a:lnTo>
                      <a:pt x="1622" y="732"/>
                    </a:lnTo>
                    <a:lnTo>
                      <a:pt x="1604" y="731"/>
                    </a:lnTo>
                    <a:lnTo>
                      <a:pt x="1593" y="731"/>
                    </a:lnTo>
                    <a:lnTo>
                      <a:pt x="1581" y="729"/>
                    </a:lnTo>
                    <a:lnTo>
                      <a:pt x="1568" y="731"/>
                    </a:lnTo>
                    <a:lnTo>
                      <a:pt x="1554" y="731"/>
                    </a:lnTo>
                    <a:lnTo>
                      <a:pt x="1537" y="732"/>
                    </a:lnTo>
                    <a:lnTo>
                      <a:pt x="1520" y="735"/>
                    </a:lnTo>
                    <a:lnTo>
                      <a:pt x="1520" y="709"/>
                    </a:lnTo>
                    <a:lnTo>
                      <a:pt x="1521" y="677"/>
                    </a:lnTo>
                    <a:lnTo>
                      <a:pt x="1523" y="644"/>
                    </a:lnTo>
                    <a:lnTo>
                      <a:pt x="1523" y="619"/>
                    </a:lnTo>
                    <a:lnTo>
                      <a:pt x="1523" y="609"/>
                    </a:lnTo>
                    <a:lnTo>
                      <a:pt x="1524" y="612"/>
                    </a:lnTo>
                    <a:lnTo>
                      <a:pt x="1524" y="614"/>
                    </a:lnTo>
                    <a:lnTo>
                      <a:pt x="1524" y="596"/>
                    </a:lnTo>
                    <a:lnTo>
                      <a:pt x="1524" y="532"/>
                    </a:lnTo>
                    <a:lnTo>
                      <a:pt x="1524" y="476"/>
                    </a:lnTo>
                    <a:lnTo>
                      <a:pt x="1523" y="424"/>
                    </a:lnTo>
                    <a:lnTo>
                      <a:pt x="1523" y="377"/>
                    </a:lnTo>
                    <a:lnTo>
                      <a:pt x="1523" y="334"/>
                    </a:lnTo>
                    <a:lnTo>
                      <a:pt x="1521" y="291"/>
                    </a:lnTo>
                    <a:lnTo>
                      <a:pt x="1520" y="248"/>
                    </a:lnTo>
                    <a:lnTo>
                      <a:pt x="1520" y="206"/>
                    </a:lnTo>
                    <a:lnTo>
                      <a:pt x="1539" y="208"/>
                    </a:lnTo>
                    <a:lnTo>
                      <a:pt x="1555" y="209"/>
                    </a:lnTo>
                    <a:lnTo>
                      <a:pt x="1570" y="209"/>
                    </a:lnTo>
                    <a:lnTo>
                      <a:pt x="1581" y="209"/>
                    </a:lnTo>
                    <a:lnTo>
                      <a:pt x="1591" y="209"/>
                    </a:lnTo>
                    <a:lnTo>
                      <a:pt x="1603" y="209"/>
                    </a:lnTo>
                    <a:lnTo>
                      <a:pt x="1619" y="208"/>
                    </a:lnTo>
                    <a:lnTo>
                      <a:pt x="1643" y="206"/>
                    </a:lnTo>
                    <a:lnTo>
                      <a:pt x="1642" y="218"/>
                    </a:lnTo>
                    <a:lnTo>
                      <a:pt x="1642" y="229"/>
                    </a:lnTo>
                    <a:lnTo>
                      <a:pt x="1640" y="240"/>
                    </a:lnTo>
                    <a:lnTo>
                      <a:pt x="1640" y="253"/>
                    </a:lnTo>
                    <a:close/>
                    <a:moveTo>
                      <a:pt x="1637" y="394"/>
                    </a:moveTo>
                    <a:lnTo>
                      <a:pt x="1637" y="427"/>
                    </a:lnTo>
                    <a:lnTo>
                      <a:pt x="1642" y="456"/>
                    </a:lnTo>
                    <a:lnTo>
                      <a:pt x="1643" y="468"/>
                    </a:lnTo>
                    <a:lnTo>
                      <a:pt x="1646" y="479"/>
                    </a:lnTo>
                    <a:lnTo>
                      <a:pt x="1651" y="490"/>
                    </a:lnTo>
                    <a:lnTo>
                      <a:pt x="1655" y="498"/>
                    </a:lnTo>
                    <a:lnTo>
                      <a:pt x="1659" y="506"/>
                    </a:lnTo>
                    <a:lnTo>
                      <a:pt x="1666" y="515"/>
                    </a:lnTo>
                    <a:lnTo>
                      <a:pt x="1672" y="521"/>
                    </a:lnTo>
                    <a:lnTo>
                      <a:pt x="1679" y="526"/>
                    </a:lnTo>
                    <a:lnTo>
                      <a:pt x="1685" y="529"/>
                    </a:lnTo>
                    <a:lnTo>
                      <a:pt x="1694" y="532"/>
                    </a:lnTo>
                    <a:lnTo>
                      <a:pt x="1702" y="534"/>
                    </a:lnTo>
                    <a:lnTo>
                      <a:pt x="1710" y="534"/>
                    </a:lnTo>
                    <a:lnTo>
                      <a:pt x="1720" y="534"/>
                    </a:lnTo>
                    <a:lnTo>
                      <a:pt x="1728" y="532"/>
                    </a:lnTo>
                    <a:lnTo>
                      <a:pt x="1736" y="529"/>
                    </a:lnTo>
                    <a:lnTo>
                      <a:pt x="1742" y="526"/>
                    </a:lnTo>
                    <a:lnTo>
                      <a:pt x="1749" y="521"/>
                    </a:lnTo>
                    <a:lnTo>
                      <a:pt x="1754" y="515"/>
                    </a:lnTo>
                    <a:lnTo>
                      <a:pt x="1760" y="508"/>
                    </a:lnTo>
                    <a:lnTo>
                      <a:pt x="1764" y="500"/>
                    </a:lnTo>
                    <a:lnTo>
                      <a:pt x="1768" y="490"/>
                    </a:lnTo>
                    <a:lnTo>
                      <a:pt x="1772" y="479"/>
                    </a:lnTo>
                    <a:lnTo>
                      <a:pt x="1775" y="468"/>
                    </a:lnTo>
                    <a:lnTo>
                      <a:pt x="1777" y="455"/>
                    </a:lnTo>
                    <a:lnTo>
                      <a:pt x="1780" y="424"/>
                    </a:lnTo>
                    <a:lnTo>
                      <a:pt x="1781" y="388"/>
                    </a:lnTo>
                    <a:lnTo>
                      <a:pt x="1780" y="357"/>
                    </a:lnTo>
                    <a:lnTo>
                      <a:pt x="1777" y="330"/>
                    </a:lnTo>
                    <a:lnTo>
                      <a:pt x="1775" y="318"/>
                    </a:lnTo>
                    <a:lnTo>
                      <a:pt x="1772" y="307"/>
                    </a:lnTo>
                    <a:lnTo>
                      <a:pt x="1767" y="297"/>
                    </a:lnTo>
                    <a:lnTo>
                      <a:pt x="1764" y="289"/>
                    </a:lnTo>
                    <a:lnTo>
                      <a:pt x="1759" y="281"/>
                    </a:lnTo>
                    <a:lnTo>
                      <a:pt x="1752" y="274"/>
                    </a:lnTo>
                    <a:lnTo>
                      <a:pt x="1747" y="268"/>
                    </a:lnTo>
                    <a:lnTo>
                      <a:pt x="1739" y="265"/>
                    </a:lnTo>
                    <a:lnTo>
                      <a:pt x="1733" y="260"/>
                    </a:lnTo>
                    <a:lnTo>
                      <a:pt x="1725" y="258"/>
                    </a:lnTo>
                    <a:lnTo>
                      <a:pt x="1716" y="257"/>
                    </a:lnTo>
                    <a:lnTo>
                      <a:pt x="1707" y="257"/>
                    </a:lnTo>
                    <a:lnTo>
                      <a:pt x="1698" y="257"/>
                    </a:lnTo>
                    <a:lnTo>
                      <a:pt x="1692" y="258"/>
                    </a:lnTo>
                    <a:lnTo>
                      <a:pt x="1684" y="261"/>
                    </a:lnTo>
                    <a:lnTo>
                      <a:pt x="1677" y="265"/>
                    </a:lnTo>
                    <a:lnTo>
                      <a:pt x="1671" y="270"/>
                    </a:lnTo>
                    <a:lnTo>
                      <a:pt x="1666" y="276"/>
                    </a:lnTo>
                    <a:lnTo>
                      <a:pt x="1659" y="282"/>
                    </a:lnTo>
                    <a:lnTo>
                      <a:pt x="1655" y="292"/>
                    </a:lnTo>
                    <a:lnTo>
                      <a:pt x="1651" y="300"/>
                    </a:lnTo>
                    <a:lnTo>
                      <a:pt x="1646" y="312"/>
                    </a:lnTo>
                    <a:lnTo>
                      <a:pt x="1643" y="323"/>
                    </a:lnTo>
                    <a:lnTo>
                      <a:pt x="1642" y="336"/>
                    </a:lnTo>
                    <a:lnTo>
                      <a:pt x="1637" y="364"/>
                    </a:lnTo>
                    <a:lnTo>
                      <a:pt x="1637" y="394"/>
                    </a:lnTo>
                    <a:close/>
                    <a:moveTo>
                      <a:pt x="1336" y="394"/>
                    </a:moveTo>
                    <a:lnTo>
                      <a:pt x="1313" y="399"/>
                    </a:lnTo>
                    <a:lnTo>
                      <a:pt x="1293" y="406"/>
                    </a:lnTo>
                    <a:lnTo>
                      <a:pt x="1277" y="414"/>
                    </a:lnTo>
                    <a:lnTo>
                      <a:pt x="1264" y="424"/>
                    </a:lnTo>
                    <a:lnTo>
                      <a:pt x="1258" y="430"/>
                    </a:lnTo>
                    <a:lnTo>
                      <a:pt x="1254" y="437"/>
                    </a:lnTo>
                    <a:lnTo>
                      <a:pt x="1250" y="443"/>
                    </a:lnTo>
                    <a:lnTo>
                      <a:pt x="1246" y="451"/>
                    </a:lnTo>
                    <a:lnTo>
                      <a:pt x="1241" y="466"/>
                    </a:lnTo>
                    <a:lnTo>
                      <a:pt x="1240" y="484"/>
                    </a:lnTo>
                    <a:lnTo>
                      <a:pt x="1241" y="497"/>
                    </a:lnTo>
                    <a:lnTo>
                      <a:pt x="1243" y="508"/>
                    </a:lnTo>
                    <a:lnTo>
                      <a:pt x="1248" y="519"/>
                    </a:lnTo>
                    <a:lnTo>
                      <a:pt x="1253" y="528"/>
                    </a:lnTo>
                    <a:lnTo>
                      <a:pt x="1261" y="536"/>
                    </a:lnTo>
                    <a:lnTo>
                      <a:pt x="1267" y="541"/>
                    </a:lnTo>
                    <a:lnTo>
                      <a:pt x="1277" y="544"/>
                    </a:lnTo>
                    <a:lnTo>
                      <a:pt x="1287" y="545"/>
                    </a:lnTo>
                    <a:lnTo>
                      <a:pt x="1298" y="544"/>
                    </a:lnTo>
                    <a:lnTo>
                      <a:pt x="1308" y="541"/>
                    </a:lnTo>
                    <a:lnTo>
                      <a:pt x="1316" y="536"/>
                    </a:lnTo>
                    <a:lnTo>
                      <a:pt x="1324" y="528"/>
                    </a:lnTo>
                    <a:lnTo>
                      <a:pt x="1329" y="519"/>
                    </a:lnTo>
                    <a:lnTo>
                      <a:pt x="1332" y="506"/>
                    </a:lnTo>
                    <a:lnTo>
                      <a:pt x="1336" y="494"/>
                    </a:lnTo>
                    <a:lnTo>
                      <a:pt x="1336" y="477"/>
                    </a:lnTo>
                    <a:lnTo>
                      <a:pt x="1336" y="394"/>
                    </a:lnTo>
                    <a:close/>
                    <a:moveTo>
                      <a:pt x="1344" y="565"/>
                    </a:moveTo>
                    <a:lnTo>
                      <a:pt x="1334" y="576"/>
                    </a:lnTo>
                    <a:lnTo>
                      <a:pt x="1323" y="586"/>
                    </a:lnTo>
                    <a:lnTo>
                      <a:pt x="1311" y="594"/>
                    </a:lnTo>
                    <a:lnTo>
                      <a:pt x="1298" y="601"/>
                    </a:lnTo>
                    <a:lnTo>
                      <a:pt x="1285" y="606"/>
                    </a:lnTo>
                    <a:lnTo>
                      <a:pt x="1271" y="609"/>
                    </a:lnTo>
                    <a:lnTo>
                      <a:pt x="1254" y="612"/>
                    </a:lnTo>
                    <a:lnTo>
                      <a:pt x="1237" y="612"/>
                    </a:lnTo>
                    <a:lnTo>
                      <a:pt x="1223" y="612"/>
                    </a:lnTo>
                    <a:lnTo>
                      <a:pt x="1212" y="610"/>
                    </a:lnTo>
                    <a:lnTo>
                      <a:pt x="1202" y="609"/>
                    </a:lnTo>
                    <a:lnTo>
                      <a:pt x="1191" y="606"/>
                    </a:lnTo>
                    <a:lnTo>
                      <a:pt x="1183" y="601"/>
                    </a:lnTo>
                    <a:lnTo>
                      <a:pt x="1173" y="596"/>
                    </a:lnTo>
                    <a:lnTo>
                      <a:pt x="1165" y="589"/>
                    </a:lnTo>
                    <a:lnTo>
                      <a:pt x="1158" y="583"/>
                    </a:lnTo>
                    <a:lnTo>
                      <a:pt x="1152" y="575"/>
                    </a:lnTo>
                    <a:lnTo>
                      <a:pt x="1145" y="567"/>
                    </a:lnTo>
                    <a:lnTo>
                      <a:pt x="1141" y="557"/>
                    </a:lnTo>
                    <a:lnTo>
                      <a:pt x="1137" y="547"/>
                    </a:lnTo>
                    <a:lnTo>
                      <a:pt x="1134" y="537"/>
                    </a:lnTo>
                    <a:lnTo>
                      <a:pt x="1131" y="526"/>
                    </a:lnTo>
                    <a:lnTo>
                      <a:pt x="1131" y="515"/>
                    </a:lnTo>
                    <a:lnTo>
                      <a:pt x="1129" y="502"/>
                    </a:lnTo>
                    <a:lnTo>
                      <a:pt x="1131" y="482"/>
                    </a:lnTo>
                    <a:lnTo>
                      <a:pt x="1136" y="463"/>
                    </a:lnTo>
                    <a:lnTo>
                      <a:pt x="1137" y="455"/>
                    </a:lnTo>
                    <a:lnTo>
                      <a:pt x="1142" y="446"/>
                    </a:lnTo>
                    <a:lnTo>
                      <a:pt x="1145" y="440"/>
                    </a:lnTo>
                    <a:lnTo>
                      <a:pt x="1152" y="433"/>
                    </a:lnTo>
                    <a:lnTo>
                      <a:pt x="1157" y="427"/>
                    </a:lnTo>
                    <a:lnTo>
                      <a:pt x="1165" y="420"/>
                    </a:lnTo>
                    <a:lnTo>
                      <a:pt x="1173" y="414"/>
                    </a:lnTo>
                    <a:lnTo>
                      <a:pt x="1181" y="409"/>
                    </a:lnTo>
                    <a:lnTo>
                      <a:pt x="1204" y="398"/>
                    </a:lnTo>
                    <a:lnTo>
                      <a:pt x="1230" y="388"/>
                    </a:lnTo>
                    <a:lnTo>
                      <a:pt x="1240" y="385"/>
                    </a:lnTo>
                    <a:lnTo>
                      <a:pt x="1253" y="380"/>
                    </a:lnTo>
                    <a:lnTo>
                      <a:pt x="1267" y="377"/>
                    </a:lnTo>
                    <a:lnTo>
                      <a:pt x="1282" y="372"/>
                    </a:lnTo>
                    <a:lnTo>
                      <a:pt x="1306" y="364"/>
                    </a:lnTo>
                    <a:lnTo>
                      <a:pt x="1324" y="354"/>
                    </a:lnTo>
                    <a:lnTo>
                      <a:pt x="1331" y="349"/>
                    </a:lnTo>
                    <a:lnTo>
                      <a:pt x="1336" y="346"/>
                    </a:lnTo>
                    <a:lnTo>
                      <a:pt x="1337" y="341"/>
                    </a:lnTo>
                    <a:lnTo>
                      <a:pt x="1339" y="336"/>
                    </a:lnTo>
                    <a:lnTo>
                      <a:pt x="1337" y="318"/>
                    </a:lnTo>
                    <a:lnTo>
                      <a:pt x="1334" y="304"/>
                    </a:lnTo>
                    <a:lnTo>
                      <a:pt x="1331" y="295"/>
                    </a:lnTo>
                    <a:lnTo>
                      <a:pt x="1328" y="289"/>
                    </a:lnTo>
                    <a:lnTo>
                      <a:pt x="1323" y="284"/>
                    </a:lnTo>
                    <a:lnTo>
                      <a:pt x="1318" y="279"/>
                    </a:lnTo>
                    <a:lnTo>
                      <a:pt x="1306" y="270"/>
                    </a:lnTo>
                    <a:lnTo>
                      <a:pt x="1293" y="263"/>
                    </a:lnTo>
                    <a:lnTo>
                      <a:pt x="1277" y="260"/>
                    </a:lnTo>
                    <a:lnTo>
                      <a:pt x="1261" y="258"/>
                    </a:lnTo>
                    <a:lnTo>
                      <a:pt x="1248" y="260"/>
                    </a:lnTo>
                    <a:lnTo>
                      <a:pt x="1237" y="261"/>
                    </a:lnTo>
                    <a:lnTo>
                      <a:pt x="1225" y="265"/>
                    </a:lnTo>
                    <a:lnTo>
                      <a:pt x="1215" y="270"/>
                    </a:lnTo>
                    <a:lnTo>
                      <a:pt x="1206" y="274"/>
                    </a:lnTo>
                    <a:lnTo>
                      <a:pt x="1197" y="282"/>
                    </a:lnTo>
                    <a:lnTo>
                      <a:pt x="1189" y="289"/>
                    </a:lnTo>
                    <a:lnTo>
                      <a:pt x="1184" y="299"/>
                    </a:lnTo>
                    <a:lnTo>
                      <a:pt x="1181" y="299"/>
                    </a:lnTo>
                    <a:lnTo>
                      <a:pt x="1168" y="253"/>
                    </a:lnTo>
                    <a:lnTo>
                      <a:pt x="1183" y="240"/>
                    </a:lnTo>
                    <a:lnTo>
                      <a:pt x="1197" y="229"/>
                    </a:lnTo>
                    <a:lnTo>
                      <a:pt x="1215" y="219"/>
                    </a:lnTo>
                    <a:lnTo>
                      <a:pt x="1233" y="211"/>
                    </a:lnTo>
                    <a:lnTo>
                      <a:pt x="1251" y="205"/>
                    </a:lnTo>
                    <a:lnTo>
                      <a:pt x="1271" y="200"/>
                    </a:lnTo>
                    <a:lnTo>
                      <a:pt x="1290" y="198"/>
                    </a:lnTo>
                    <a:lnTo>
                      <a:pt x="1310" y="196"/>
                    </a:lnTo>
                    <a:lnTo>
                      <a:pt x="1326" y="196"/>
                    </a:lnTo>
                    <a:lnTo>
                      <a:pt x="1342" y="198"/>
                    </a:lnTo>
                    <a:lnTo>
                      <a:pt x="1357" y="201"/>
                    </a:lnTo>
                    <a:lnTo>
                      <a:pt x="1372" y="205"/>
                    </a:lnTo>
                    <a:lnTo>
                      <a:pt x="1383" y="209"/>
                    </a:lnTo>
                    <a:lnTo>
                      <a:pt x="1394" y="216"/>
                    </a:lnTo>
                    <a:lnTo>
                      <a:pt x="1406" y="222"/>
                    </a:lnTo>
                    <a:lnTo>
                      <a:pt x="1415" y="231"/>
                    </a:lnTo>
                    <a:lnTo>
                      <a:pt x="1424" y="240"/>
                    </a:lnTo>
                    <a:lnTo>
                      <a:pt x="1430" y="250"/>
                    </a:lnTo>
                    <a:lnTo>
                      <a:pt x="1437" y="260"/>
                    </a:lnTo>
                    <a:lnTo>
                      <a:pt x="1441" y="273"/>
                    </a:lnTo>
                    <a:lnTo>
                      <a:pt x="1446" y="286"/>
                    </a:lnTo>
                    <a:lnTo>
                      <a:pt x="1448" y="299"/>
                    </a:lnTo>
                    <a:lnTo>
                      <a:pt x="1450" y="313"/>
                    </a:lnTo>
                    <a:lnTo>
                      <a:pt x="1451" y="330"/>
                    </a:lnTo>
                    <a:lnTo>
                      <a:pt x="1451" y="333"/>
                    </a:lnTo>
                    <a:lnTo>
                      <a:pt x="1450" y="474"/>
                    </a:lnTo>
                    <a:lnTo>
                      <a:pt x="1450" y="502"/>
                    </a:lnTo>
                    <a:lnTo>
                      <a:pt x="1451" y="516"/>
                    </a:lnTo>
                    <a:lnTo>
                      <a:pt x="1451" y="528"/>
                    </a:lnTo>
                    <a:lnTo>
                      <a:pt x="1453" y="537"/>
                    </a:lnTo>
                    <a:lnTo>
                      <a:pt x="1456" y="544"/>
                    </a:lnTo>
                    <a:lnTo>
                      <a:pt x="1461" y="550"/>
                    </a:lnTo>
                    <a:lnTo>
                      <a:pt x="1466" y="554"/>
                    </a:lnTo>
                    <a:lnTo>
                      <a:pt x="1472" y="557"/>
                    </a:lnTo>
                    <a:lnTo>
                      <a:pt x="1479" y="557"/>
                    </a:lnTo>
                    <a:lnTo>
                      <a:pt x="1485" y="557"/>
                    </a:lnTo>
                    <a:lnTo>
                      <a:pt x="1492" y="555"/>
                    </a:lnTo>
                    <a:lnTo>
                      <a:pt x="1500" y="554"/>
                    </a:lnTo>
                    <a:lnTo>
                      <a:pt x="1507" y="550"/>
                    </a:lnTo>
                    <a:lnTo>
                      <a:pt x="1510" y="578"/>
                    </a:lnTo>
                    <a:lnTo>
                      <a:pt x="1498" y="586"/>
                    </a:lnTo>
                    <a:lnTo>
                      <a:pt x="1489" y="593"/>
                    </a:lnTo>
                    <a:lnTo>
                      <a:pt x="1477" y="599"/>
                    </a:lnTo>
                    <a:lnTo>
                      <a:pt x="1466" y="604"/>
                    </a:lnTo>
                    <a:lnTo>
                      <a:pt x="1454" y="607"/>
                    </a:lnTo>
                    <a:lnTo>
                      <a:pt x="1443" y="610"/>
                    </a:lnTo>
                    <a:lnTo>
                      <a:pt x="1432" y="612"/>
                    </a:lnTo>
                    <a:lnTo>
                      <a:pt x="1420" y="612"/>
                    </a:lnTo>
                    <a:lnTo>
                      <a:pt x="1409" y="612"/>
                    </a:lnTo>
                    <a:lnTo>
                      <a:pt x="1396" y="609"/>
                    </a:lnTo>
                    <a:lnTo>
                      <a:pt x="1386" y="606"/>
                    </a:lnTo>
                    <a:lnTo>
                      <a:pt x="1375" y="601"/>
                    </a:lnTo>
                    <a:lnTo>
                      <a:pt x="1367" y="593"/>
                    </a:lnTo>
                    <a:lnTo>
                      <a:pt x="1357" y="584"/>
                    </a:lnTo>
                    <a:lnTo>
                      <a:pt x="1350" y="575"/>
                    </a:lnTo>
                    <a:lnTo>
                      <a:pt x="1344" y="565"/>
                    </a:lnTo>
                    <a:close/>
                    <a:moveTo>
                      <a:pt x="968" y="67"/>
                    </a:moveTo>
                    <a:lnTo>
                      <a:pt x="970" y="54"/>
                    </a:lnTo>
                    <a:lnTo>
                      <a:pt x="973" y="41"/>
                    </a:lnTo>
                    <a:lnTo>
                      <a:pt x="980" y="29"/>
                    </a:lnTo>
                    <a:lnTo>
                      <a:pt x="988" y="20"/>
                    </a:lnTo>
                    <a:lnTo>
                      <a:pt x="999" y="10"/>
                    </a:lnTo>
                    <a:lnTo>
                      <a:pt x="1010" y="5"/>
                    </a:lnTo>
                    <a:lnTo>
                      <a:pt x="1023" y="0"/>
                    </a:lnTo>
                    <a:lnTo>
                      <a:pt x="1036" y="0"/>
                    </a:lnTo>
                    <a:lnTo>
                      <a:pt x="1049" y="0"/>
                    </a:lnTo>
                    <a:lnTo>
                      <a:pt x="1062" y="5"/>
                    </a:lnTo>
                    <a:lnTo>
                      <a:pt x="1074" y="10"/>
                    </a:lnTo>
                    <a:lnTo>
                      <a:pt x="1084" y="20"/>
                    </a:lnTo>
                    <a:lnTo>
                      <a:pt x="1092" y="29"/>
                    </a:lnTo>
                    <a:lnTo>
                      <a:pt x="1098" y="41"/>
                    </a:lnTo>
                    <a:lnTo>
                      <a:pt x="1103" y="54"/>
                    </a:lnTo>
                    <a:lnTo>
                      <a:pt x="1103" y="67"/>
                    </a:lnTo>
                    <a:lnTo>
                      <a:pt x="1103" y="80"/>
                    </a:lnTo>
                    <a:lnTo>
                      <a:pt x="1098" y="91"/>
                    </a:lnTo>
                    <a:lnTo>
                      <a:pt x="1092" y="102"/>
                    </a:lnTo>
                    <a:lnTo>
                      <a:pt x="1084" y="112"/>
                    </a:lnTo>
                    <a:lnTo>
                      <a:pt x="1074" y="122"/>
                    </a:lnTo>
                    <a:lnTo>
                      <a:pt x="1061" y="127"/>
                    </a:lnTo>
                    <a:lnTo>
                      <a:pt x="1049" y="130"/>
                    </a:lnTo>
                    <a:lnTo>
                      <a:pt x="1035" y="132"/>
                    </a:lnTo>
                    <a:lnTo>
                      <a:pt x="1022" y="130"/>
                    </a:lnTo>
                    <a:lnTo>
                      <a:pt x="1010" y="127"/>
                    </a:lnTo>
                    <a:lnTo>
                      <a:pt x="999" y="122"/>
                    </a:lnTo>
                    <a:lnTo>
                      <a:pt x="988" y="112"/>
                    </a:lnTo>
                    <a:lnTo>
                      <a:pt x="980" y="102"/>
                    </a:lnTo>
                    <a:lnTo>
                      <a:pt x="973" y="91"/>
                    </a:lnTo>
                    <a:lnTo>
                      <a:pt x="970" y="80"/>
                    </a:lnTo>
                    <a:lnTo>
                      <a:pt x="968" y="67"/>
                    </a:lnTo>
                    <a:close/>
                    <a:moveTo>
                      <a:pt x="966" y="602"/>
                    </a:moveTo>
                    <a:lnTo>
                      <a:pt x="968" y="591"/>
                    </a:lnTo>
                    <a:lnTo>
                      <a:pt x="970" y="578"/>
                    </a:lnTo>
                    <a:lnTo>
                      <a:pt x="970" y="565"/>
                    </a:lnTo>
                    <a:lnTo>
                      <a:pt x="971" y="550"/>
                    </a:lnTo>
                    <a:lnTo>
                      <a:pt x="971" y="536"/>
                    </a:lnTo>
                    <a:lnTo>
                      <a:pt x="973" y="518"/>
                    </a:lnTo>
                    <a:lnTo>
                      <a:pt x="973" y="500"/>
                    </a:lnTo>
                    <a:lnTo>
                      <a:pt x="973" y="479"/>
                    </a:lnTo>
                    <a:lnTo>
                      <a:pt x="973" y="406"/>
                    </a:lnTo>
                    <a:lnTo>
                      <a:pt x="973" y="373"/>
                    </a:lnTo>
                    <a:lnTo>
                      <a:pt x="973" y="343"/>
                    </a:lnTo>
                    <a:lnTo>
                      <a:pt x="973" y="317"/>
                    </a:lnTo>
                    <a:lnTo>
                      <a:pt x="971" y="294"/>
                    </a:lnTo>
                    <a:lnTo>
                      <a:pt x="971" y="274"/>
                    </a:lnTo>
                    <a:lnTo>
                      <a:pt x="970" y="257"/>
                    </a:lnTo>
                    <a:lnTo>
                      <a:pt x="968" y="239"/>
                    </a:lnTo>
                    <a:lnTo>
                      <a:pt x="966" y="222"/>
                    </a:lnTo>
                    <a:lnTo>
                      <a:pt x="965" y="206"/>
                    </a:lnTo>
                    <a:lnTo>
                      <a:pt x="986" y="209"/>
                    </a:lnTo>
                    <a:lnTo>
                      <a:pt x="1004" y="209"/>
                    </a:lnTo>
                    <a:lnTo>
                      <a:pt x="1020" y="211"/>
                    </a:lnTo>
                    <a:lnTo>
                      <a:pt x="1035" y="211"/>
                    </a:lnTo>
                    <a:lnTo>
                      <a:pt x="1051" y="211"/>
                    </a:lnTo>
                    <a:lnTo>
                      <a:pt x="1067" y="209"/>
                    </a:lnTo>
                    <a:lnTo>
                      <a:pt x="1087" y="209"/>
                    </a:lnTo>
                    <a:lnTo>
                      <a:pt x="1106" y="206"/>
                    </a:lnTo>
                    <a:lnTo>
                      <a:pt x="1105" y="221"/>
                    </a:lnTo>
                    <a:lnTo>
                      <a:pt x="1103" y="235"/>
                    </a:lnTo>
                    <a:lnTo>
                      <a:pt x="1102" y="250"/>
                    </a:lnTo>
                    <a:lnTo>
                      <a:pt x="1100" y="265"/>
                    </a:lnTo>
                    <a:lnTo>
                      <a:pt x="1100" y="279"/>
                    </a:lnTo>
                    <a:lnTo>
                      <a:pt x="1100" y="295"/>
                    </a:lnTo>
                    <a:lnTo>
                      <a:pt x="1098" y="312"/>
                    </a:lnTo>
                    <a:lnTo>
                      <a:pt x="1098" y="328"/>
                    </a:lnTo>
                    <a:lnTo>
                      <a:pt x="1098" y="344"/>
                    </a:lnTo>
                    <a:lnTo>
                      <a:pt x="1098" y="367"/>
                    </a:lnTo>
                    <a:lnTo>
                      <a:pt x="1100" y="390"/>
                    </a:lnTo>
                    <a:lnTo>
                      <a:pt x="1100" y="404"/>
                    </a:lnTo>
                    <a:lnTo>
                      <a:pt x="1100" y="471"/>
                    </a:lnTo>
                    <a:lnTo>
                      <a:pt x="1100" y="495"/>
                    </a:lnTo>
                    <a:lnTo>
                      <a:pt x="1100" y="516"/>
                    </a:lnTo>
                    <a:lnTo>
                      <a:pt x="1100" y="534"/>
                    </a:lnTo>
                    <a:lnTo>
                      <a:pt x="1102" y="550"/>
                    </a:lnTo>
                    <a:lnTo>
                      <a:pt x="1102" y="565"/>
                    </a:lnTo>
                    <a:lnTo>
                      <a:pt x="1103" y="578"/>
                    </a:lnTo>
                    <a:lnTo>
                      <a:pt x="1105" y="591"/>
                    </a:lnTo>
                    <a:lnTo>
                      <a:pt x="1106" y="602"/>
                    </a:lnTo>
                    <a:lnTo>
                      <a:pt x="1093" y="602"/>
                    </a:lnTo>
                    <a:lnTo>
                      <a:pt x="1077" y="601"/>
                    </a:lnTo>
                    <a:lnTo>
                      <a:pt x="1051" y="599"/>
                    </a:lnTo>
                    <a:lnTo>
                      <a:pt x="1035" y="599"/>
                    </a:lnTo>
                    <a:lnTo>
                      <a:pt x="1028" y="599"/>
                    </a:lnTo>
                    <a:lnTo>
                      <a:pt x="1017" y="599"/>
                    </a:lnTo>
                    <a:lnTo>
                      <a:pt x="1002" y="601"/>
                    </a:lnTo>
                    <a:lnTo>
                      <a:pt x="986" y="601"/>
                    </a:lnTo>
                    <a:lnTo>
                      <a:pt x="975" y="602"/>
                    </a:lnTo>
                    <a:lnTo>
                      <a:pt x="966" y="602"/>
                    </a:lnTo>
                    <a:close/>
                    <a:moveTo>
                      <a:pt x="550" y="602"/>
                    </a:moveTo>
                    <a:lnTo>
                      <a:pt x="552" y="578"/>
                    </a:lnTo>
                    <a:lnTo>
                      <a:pt x="553" y="554"/>
                    </a:lnTo>
                    <a:lnTo>
                      <a:pt x="555" y="528"/>
                    </a:lnTo>
                    <a:lnTo>
                      <a:pt x="557" y="503"/>
                    </a:lnTo>
                    <a:lnTo>
                      <a:pt x="557" y="479"/>
                    </a:lnTo>
                    <a:lnTo>
                      <a:pt x="557" y="455"/>
                    </a:lnTo>
                    <a:lnTo>
                      <a:pt x="558" y="429"/>
                    </a:lnTo>
                    <a:lnTo>
                      <a:pt x="558" y="404"/>
                    </a:lnTo>
                    <a:lnTo>
                      <a:pt x="558" y="378"/>
                    </a:lnTo>
                    <a:lnTo>
                      <a:pt x="557" y="354"/>
                    </a:lnTo>
                    <a:lnTo>
                      <a:pt x="557" y="328"/>
                    </a:lnTo>
                    <a:lnTo>
                      <a:pt x="557" y="304"/>
                    </a:lnTo>
                    <a:lnTo>
                      <a:pt x="555" y="279"/>
                    </a:lnTo>
                    <a:lnTo>
                      <a:pt x="553" y="255"/>
                    </a:lnTo>
                    <a:lnTo>
                      <a:pt x="552" y="231"/>
                    </a:lnTo>
                    <a:lnTo>
                      <a:pt x="550" y="206"/>
                    </a:lnTo>
                    <a:lnTo>
                      <a:pt x="566" y="208"/>
                    </a:lnTo>
                    <a:lnTo>
                      <a:pt x="581" y="209"/>
                    </a:lnTo>
                    <a:lnTo>
                      <a:pt x="596" y="209"/>
                    </a:lnTo>
                    <a:lnTo>
                      <a:pt x="609" y="209"/>
                    </a:lnTo>
                    <a:lnTo>
                      <a:pt x="623" y="209"/>
                    </a:lnTo>
                    <a:lnTo>
                      <a:pt x="640" y="209"/>
                    </a:lnTo>
                    <a:lnTo>
                      <a:pt x="656" y="208"/>
                    </a:lnTo>
                    <a:lnTo>
                      <a:pt x="674" y="206"/>
                    </a:lnTo>
                    <a:lnTo>
                      <a:pt x="674" y="265"/>
                    </a:lnTo>
                    <a:lnTo>
                      <a:pt x="687" y="248"/>
                    </a:lnTo>
                    <a:lnTo>
                      <a:pt x="701" y="234"/>
                    </a:lnTo>
                    <a:lnTo>
                      <a:pt x="716" y="222"/>
                    </a:lnTo>
                    <a:lnTo>
                      <a:pt x="731" y="214"/>
                    </a:lnTo>
                    <a:lnTo>
                      <a:pt x="745" y="208"/>
                    </a:lnTo>
                    <a:lnTo>
                      <a:pt x="763" y="203"/>
                    </a:lnTo>
                    <a:lnTo>
                      <a:pt x="781" y="200"/>
                    </a:lnTo>
                    <a:lnTo>
                      <a:pt x="802" y="198"/>
                    </a:lnTo>
                    <a:lnTo>
                      <a:pt x="817" y="200"/>
                    </a:lnTo>
                    <a:lnTo>
                      <a:pt x="831" y="201"/>
                    </a:lnTo>
                    <a:lnTo>
                      <a:pt x="844" y="203"/>
                    </a:lnTo>
                    <a:lnTo>
                      <a:pt x="856" y="208"/>
                    </a:lnTo>
                    <a:lnTo>
                      <a:pt x="867" y="213"/>
                    </a:lnTo>
                    <a:lnTo>
                      <a:pt x="877" y="219"/>
                    </a:lnTo>
                    <a:lnTo>
                      <a:pt x="885" y="226"/>
                    </a:lnTo>
                    <a:lnTo>
                      <a:pt x="893" y="234"/>
                    </a:lnTo>
                    <a:lnTo>
                      <a:pt x="900" y="244"/>
                    </a:lnTo>
                    <a:lnTo>
                      <a:pt x="906" y="255"/>
                    </a:lnTo>
                    <a:lnTo>
                      <a:pt x="911" y="268"/>
                    </a:lnTo>
                    <a:lnTo>
                      <a:pt x="914" y="281"/>
                    </a:lnTo>
                    <a:lnTo>
                      <a:pt x="918" y="297"/>
                    </a:lnTo>
                    <a:lnTo>
                      <a:pt x="921" y="313"/>
                    </a:lnTo>
                    <a:lnTo>
                      <a:pt x="923" y="331"/>
                    </a:lnTo>
                    <a:lnTo>
                      <a:pt x="923" y="349"/>
                    </a:lnTo>
                    <a:lnTo>
                      <a:pt x="923" y="360"/>
                    </a:lnTo>
                    <a:lnTo>
                      <a:pt x="921" y="391"/>
                    </a:lnTo>
                    <a:lnTo>
                      <a:pt x="921" y="409"/>
                    </a:lnTo>
                    <a:lnTo>
                      <a:pt x="921" y="429"/>
                    </a:lnTo>
                    <a:lnTo>
                      <a:pt x="921" y="446"/>
                    </a:lnTo>
                    <a:lnTo>
                      <a:pt x="921" y="464"/>
                    </a:lnTo>
                    <a:lnTo>
                      <a:pt x="921" y="485"/>
                    </a:lnTo>
                    <a:lnTo>
                      <a:pt x="921" y="505"/>
                    </a:lnTo>
                    <a:lnTo>
                      <a:pt x="921" y="524"/>
                    </a:lnTo>
                    <a:lnTo>
                      <a:pt x="923" y="541"/>
                    </a:lnTo>
                    <a:lnTo>
                      <a:pt x="923" y="555"/>
                    </a:lnTo>
                    <a:lnTo>
                      <a:pt x="924" y="571"/>
                    </a:lnTo>
                    <a:lnTo>
                      <a:pt x="924" y="586"/>
                    </a:lnTo>
                    <a:lnTo>
                      <a:pt x="926" y="602"/>
                    </a:lnTo>
                    <a:lnTo>
                      <a:pt x="901" y="601"/>
                    </a:lnTo>
                    <a:lnTo>
                      <a:pt x="884" y="599"/>
                    </a:lnTo>
                    <a:lnTo>
                      <a:pt x="872" y="599"/>
                    </a:lnTo>
                    <a:lnTo>
                      <a:pt x="862" y="597"/>
                    </a:lnTo>
                    <a:lnTo>
                      <a:pt x="851" y="599"/>
                    </a:lnTo>
                    <a:lnTo>
                      <a:pt x="835" y="599"/>
                    </a:lnTo>
                    <a:lnTo>
                      <a:pt x="817" y="601"/>
                    </a:lnTo>
                    <a:lnTo>
                      <a:pt x="796" y="602"/>
                    </a:lnTo>
                    <a:lnTo>
                      <a:pt x="797" y="586"/>
                    </a:lnTo>
                    <a:lnTo>
                      <a:pt x="797" y="567"/>
                    </a:lnTo>
                    <a:lnTo>
                      <a:pt x="799" y="545"/>
                    </a:lnTo>
                    <a:lnTo>
                      <a:pt x="799" y="521"/>
                    </a:lnTo>
                    <a:lnTo>
                      <a:pt x="801" y="495"/>
                    </a:lnTo>
                    <a:lnTo>
                      <a:pt x="801" y="468"/>
                    </a:lnTo>
                    <a:lnTo>
                      <a:pt x="802" y="437"/>
                    </a:lnTo>
                    <a:lnTo>
                      <a:pt x="802" y="404"/>
                    </a:lnTo>
                    <a:lnTo>
                      <a:pt x="801" y="367"/>
                    </a:lnTo>
                    <a:lnTo>
                      <a:pt x="799" y="338"/>
                    </a:lnTo>
                    <a:lnTo>
                      <a:pt x="796" y="326"/>
                    </a:lnTo>
                    <a:lnTo>
                      <a:pt x="794" y="315"/>
                    </a:lnTo>
                    <a:lnTo>
                      <a:pt x="791" y="307"/>
                    </a:lnTo>
                    <a:lnTo>
                      <a:pt x="789" y="299"/>
                    </a:lnTo>
                    <a:lnTo>
                      <a:pt x="784" y="294"/>
                    </a:lnTo>
                    <a:lnTo>
                      <a:pt x="781" y="289"/>
                    </a:lnTo>
                    <a:lnTo>
                      <a:pt x="776" y="284"/>
                    </a:lnTo>
                    <a:lnTo>
                      <a:pt x="770" y="281"/>
                    </a:lnTo>
                    <a:lnTo>
                      <a:pt x="765" y="278"/>
                    </a:lnTo>
                    <a:lnTo>
                      <a:pt x="757" y="276"/>
                    </a:lnTo>
                    <a:lnTo>
                      <a:pt x="750" y="274"/>
                    </a:lnTo>
                    <a:lnTo>
                      <a:pt x="742" y="274"/>
                    </a:lnTo>
                    <a:lnTo>
                      <a:pt x="734" y="274"/>
                    </a:lnTo>
                    <a:lnTo>
                      <a:pt x="726" y="276"/>
                    </a:lnTo>
                    <a:lnTo>
                      <a:pt x="719" y="279"/>
                    </a:lnTo>
                    <a:lnTo>
                      <a:pt x="713" y="282"/>
                    </a:lnTo>
                    <a:lnTo>
                      <a:pt x="708" y="286"/>
                    </a:lnTo>
                    <a:lnTo>
                      <a:pt x="701" y="291"/>
                    </a:lnTo>
                    <a:lnTo>
                      <a:pt x="696" y="297"/>
                    </a:lnTo>
                    <a:lnTo>
                      <a:pt x="693" y="305"/>
                    </a:lnTo>
                    <a:lnTo>
                      <a:pt x="687" y="323"/>
                    </a:lnTo>
                    <a:lnTo>
                      <a:pt x="682" y="346"/>
                    </a:lnTo>
                    <a:lnTo>
                      <a:pt x="680" y="375"/>
                    </a:lnTo>
                    <a:lnTo>
                      <a:pt x="679" y="411"/>
                    </a:lnTo>
                    <a:lnTo>
                      <a:pt x="679" y="432"/>
                    </a:lnTo>
                    <a:lnTo>
                      <a:pt x="679" y="455"/>
                    </a:lnTo>
                    <a:lnTo>
                      <a:pt x="680" y="479"/>
                    </a:lnTo>
                    <a:lnTo>
                      <a:pt x="680" y="502"/>
                    </a:lnTo>
                    <a:lnTo>
                      <a:pt x="680" y="526"/>
                    </a:lnTo>
                    <a:lnTo>
                      <a:pt x="682" y="552"/>
                    </a:lnTo>
                    <a:lnTo>
                      <a:pt x="682" y="576"/>
                    </a:lnTo>
                    <a:lnTo>
                      <a:pt x="683" y="602"/>
                    </a:lnTo>
                    <a:lnTo>
                      <a:pt x="659" y="601"/>
                    </a:lnTo>
                    <a:lnTo>
                      <a:pt x="641" y="599"/>
                    </a:lnTo>
                    <a:lnTo>
                      <a:pt x="625" y="599"/>
                    </a:lnTo>
                    <a:lnTo>
                      <a:pt x="612" y="597"/>
                    </a:lnTo>
                    <a:lnTo>
                      <a:pt x="605" y="599"/>
                    </a:lnTo>
                    <a:lnTo>
                      <a:pt x="596" y="599"/>
                    </a:lnTo>
                    <a:lnTo>
                      <a:pt x="579" y="601"/>
                    </a:lnTo>
                    <a:lnTo>
                      <a:pt x="550" y="602"/>
                    </a:lnTo>
                    <a:close/>
                    <a:moveTo>
                      <a:pt x="0" y="49"/>
                    </a:moveTo>
                    <a:lnTo>
                      <a:pt x="25" y="50"/>
                    </a:lnTo>
                    <a:lnTo>
                      <a:pt x="47" y="52"/>
                    </a:lnTo>
                    <a:lnTo>
                      <a:pt x="65" y="52"/>
                    </a:lnTo>
                    <a:lnTo>
                      <a:pt x="82" y="52"/>
                    </a:lnTo>
                    <a:lnTo>
                      <a:pt x="96" y="52"/>
                    </a:lnTo>
                    <a:lnTo>
                      <a:pt x="113" y="52"/>
                    </a:lnTo>
                    <a:lnTo>
                      <a:pt x="124" y="50"/>
                    </a:lnTo>
                    <a:lnTo>
                      <a:pt x="135" y="50"/>
                    </a:lnTo>
                    <a:lnTo>
                      <a:pt x="148" y="49"/>
                    </a:lnTo>
                    <a:lnTo>
                      <a:pt x="163" y="49"/>
                    </a:lnTo>
                    <a:lnTo>
                      <a:pt x="160" y="78"/>
                    </a:lnTo>
                    <a:lnTo>
                      <a:pt x="158" y="109"/>
                    </a:lnTo>
                    <a:lnTo>
                      <a:pt x="156" y="141"/>
                    </a:lnTo>
                    <a:lnTo>
                      <a:pt x="155" y="174"/>
                    </a:lnTo>
                    <a:lnTo>
                      <a:pt x="153" y="206"/>
                    </a:lnTo>
                    <a:lnTo>
                      <a:pt x="153" y="242"/>
                    </a:lnTo>
                    <a:lnTo>
                      <a:pt x="152" y="279"/>
                    </a:lnTo>
                    <a:lnTo>
                      <a:pt x="152" y="318"/>
                    </a:lnTo>
                    <a:lnTo>
                      <a:pt x="152" y="351"/>
                    </a:lnTo>
                    <a:lnTo>
                      <a:pt x="153" y="380"/>
                    </a:lnTo>
                    <a:lnTo>
                      <a:pt x="156" y="406"/>
                    </a:lnTo>
                    <a:lnTo>
                      <a:pt x="160" y="430"/>
                    </a:lnTo>
                    <a:lnTo>
                      <a:pt x="163" y="451"/>
                    </a:lnTo>
                    <a:lnTo>
                      <a:pt x="168" y="469"/>
                    </a:lnTo>
                    <a:lnTo>
                      <a:pt x="174" y="484"/>
                    </a:lnTo>
                    <a:lnTo>
                      <a:pt x="181" y="495"/>
                    </a:lnTo>
                    <a:lnTo>
                      <a:pt x="189" y="506"/>
                    </a:lnTo>
                    <a:lnTo>
                      <a:pt x="199" y="515"/>
                    </a:lnTo>
                    <a:lnTo>
                      <a:pt x="210" y="521"/>
                    </a:lnTo>
                    <a:lnTo>
                      <a:pt x="221" y="528"/>
                    </a:lnTo>
                    <a:lnTo>
                      <a:pt x="236" y="532"/>
                    </a:lnTo>
                    <a:lnTo>
                      <a:pt x="251" y="536"/>
                    </a:lnTo>
                    <a:lnTo>
                      <a:pt x="267" y="537"/>
                    </a:lnTo>
                    <a:lnTo>
                      <a:pt x="285" y="539"/>
                    </a:lnTo>
                    <a:lnTo>
                      <a:pt x="306" y="537"/>
                    </a:lnTo>
                    <a:lnTo>
                      <a:pt x="324" y="534"/>
                    </a:lnTo>
                    <a:lnTo>
                      <a:pt x="342" y="529"/>
                    </a:lnTo>
                    <a:lnTo>
                      <a:pt x="360" y="523"/>
                    </a:lnTo>
                    <a:lnTo>
                      <a:pt x="374" y="515"/>
                    </a:lnTo>
                    <a:lnTo>
                      <a:pt x="387" y="505"/>
                    </a:lnTo>
                    <a:lnTo>
                      <a:pt x="399" y="494"/>
                    </a:lnTo>
                    <a:lnTo>
                      <a:pt x="410" y="481"/>
                    </a:lnTo>
                    <a:lnTo>
                      <a:pt x="417" y="468"/>
                    </a:lnTo>
                    <a:lnTo>
                      <a:pt x="423" y="453"/>
                    </a:lnTo>
                    <a:lnTo>
                      <a:pt x="428" y="437"/>
                    </a:lnTo>
                    <a:lnTo>
                      <a:pt x="433" y="417"/>
                    </a:lnTo>
                    <a:lnTo>
                      <a:pt x="435" y="396"/>
                    </a:lnTo>
                    <a:lnTo>
                      <a:pt x="438" y="369"/>
                    </a:lnTo>
                    <a:lnTo>
                      <a:pt x="439" y="336"/>
                    </a:lnTo>
                    <a:lnTo>
                      <a:pt x="439" y="297"/>
                    </a:lnTo>
                    <a:lnTo>
                      <a:pt x="439" y="263"/>
                    </a:lnTo>
                    <a:lnTo>
                      <a:pt x="439" y="231"/>
                    </a:lnTo>
                    <a:lnTo>
                      <a:pt x="438" y="198"/>
                    </a:lnTo>
                    <a:lnTo>
                      <a:pt x="436" y="166"/>
                    </a:lnTo>
                    <a:lnTo>
                      <a:pt x="435" y="135"/>
                    </a:lnTo>
                    <a:lnTo>
                      <a:pt x="433" y="106"/>
                    </a:lnTo>
                    <a:lnTo>
                      <a:pt x="431" y="76"/>
                    </a:lnTo>
                    <a:lnTo>
                      <a:pt x="430" y="49"/>
                    </a:lnTo>
                    <a:lnTo>
                      <a:pt x="448" y="50"/>
                    </a:lnTo>
                    <a:lnTo>
                      <a:pt x="462" y="52"/>
                    </a:lnTo>
                    <a:lnTo>
                      <a:pt x="472" y="52"/>
                    </a:lnTo>
                    <a:lnTo>
                      <a:pt x="480" y="52"/>
                    </a:lnTo>
                    <a:lnTo>
                      <a:pt x="488" y="52"/>
                    </a:lnTo>
                    <a:lnTo>
                      <a:pt x="498" y="52"/>
                    </a:lnTo>
                    <a:lnTo>
                      <a:pt x="511" y="50"/>
                    </a:lnTo>
                    <a:lnTo>
                      <a:pt x="527" y="49"/>
                    </a:lnTo>
                    <a:lnTo>
                      <a:pt x="526" y="75"/>
                    </a:lnTo>
                    <a:lnTo>
                      <a:pt x="524" y="99"/>
                    </a:lnTo>
                    <a:lnTo>
                      <a:pt x="522" y="123"/>
                    </a:lnTo>
                    <a:lnTo>
                      <a:pt x="522" y="146"/>
                    </a:lnTo>
                    <a:lnTo>
                      <a:pt x="521" y="167"/>
                    </a:lnTo>
                    <a:lnTo>
                      <a:pt x="521" y="188"/>
                    </a:lnTo>
                    <a:lnTo>
                      <a:pt x="519" y="206"/>
                    </a:lnTo>
                    <a:lnTo>
                      <a:pt x="519" y="224"/>
                    </a:lnTo>
                    <a:lnTo>
                      <a:pt x="519" y="344"/>
                    </a:lnTo>
                    <a:lnTo>
                      <a:pt x="519" y="383"/>
                    </a:lnTo>
                    <a:lnTo>
                      <a:pt x="516" y="417"/>
                    </a:lnTo>
                    <a:lnTo>
                      <a:pt x="513" y="446"/>
                    </a:lnTo>
                    <a:lnTo>
                      <a:pt x="508" y="469"/>
                    </a:lnTo>
                    <a:lnTo>
                      <a:pt x="501" y="490"/>
                    </a:lnTo>
                    <a:lnTo>
                      <a:pt x="492" y="510"/>
                    </a:lnTo>
                    <a:lnTo>
                      <a:pt x="482" y="526"/>
                    </a:lnTo>
                    <a:lnTo>
                      <a:pt x="469" y="542"/>
                    </a:lnTo>
                    <a:lnTo>
                      <a:pt x="451" y="558"/>
                    </a:lnTo>
                    <a:lnTo>
                      <a:pt x="430" y="573"/>
                    </a:lnTo>
                    <a:lnTo>
                      <a:pt x="409" y="586"/>
                    </a:lnTo>
                    <a:lnTo>
                      <a:pt x="384" y="596"/>
                    </a:lnTo>
                    <a:lnTo>
                      <a:pt x="356" y="602"/>
                    </a:lnTo>
                    <a:lnTo>
                      <a:pt x="327" y="609"/>
                    </a:lnTo>
                    <a:lnTo>
                      <a:pt x="296" y="612"/>
                    </a:lnTo>
                    <a:lnTo>
                      <a:pt x="262" y="612"/>
                    </a:lnTo>
                    <a:lnTo>
                      <a:pt x="225" y="612"/>
                    </a:lnTo>
                    <a:lnTo>
                      <a:pt x="191" y="607"/>
                    </a:lnTo>
                    <a:lnTo>
                      <a:pt x="160" y="602"/>
                    </a:lnTo>
                    <a:lnTo>
                      <a:pt x="130" y="594"/>
                    </a:lnTo>
                    <a:lnTo>
                      <a:pt x="117" y="588"/>
                    </a:lnTo>
                    <a:lnTo>
                      <a:pt x="104" y="583"/>
                    </a:lnTo>
                    <a:lnTo>
                      <a:pt x="93" y="576"/>
                    </a:lnTo>
                    <a:lnTo>
                      <a:pt x="82" y="570"/>
                    </a:lnTo>
                    <a:lnTo>
                      <a:pt x="72" y="562"/>
                    </a:lnTo>
                    <a:lnTo>
                      <a:pt x="62" y="554"/>
                    </a:lnTo>
                    <a:lnTo>
                      <a:pt x="54" y="545"/>
                    </a:lnTo>
                    <a:lnTo>
                      <a:pt x="46" y="536"/>
                    </a:lnTo>
                    <a:lnTo>
                      <a:pt x="36" y="521"/>
                    </a:lnTo>
                    <a:lnTo>
                      <a:pt x="28" y="505"/>
                    </a:lnTo>
                    <a:lnTo>
                      <a:pt x="21" y="487"/>
                    </a:lnTo>
                    <a:lnTo>
                      <a:pt x="17" y="466"/>
                    </a:lnTo>
                    <a:lnTo>
                      <a:pt x="12" y="442"/>
                    </a:lnTo>
                    <a:lnTo>
                      <a:pt x="10" y="411"/>
                    </a:lnTo>
                    <a:lnTo>
                      <a:pt x="8" y="373"/>
                    </a:lnTo>
                    <a:lnTo>
                      <a:pt x="7" y="330"/>
                    </a:lnTo>
                    <a:lnTo>
                      <a:pt x="7" y="258"/>
                    </a:lnTo>
                    <a:lnTo>
                      <a:pt x="7" y="231"/>
                    </a:lnTo>
                    <a:lnTo>
                      <a:pt x="7" y="203"/>
                    </a:lnTo>
                    <a:lnTo>
                      <a:pt x="7" y="179"/>
                    </a:lnTo>
                    <a:lnTo>
                      <a:pt x="7" y="154"/>
                    </a:lnTo>
                    <a:lnTo>
                      <a:pt x="5" y="133"/>
                    </a:lnTo>
                    <a:lnTo>
                      <a:pt x="4" y="112"/>
                    </a:lnTo>
                    <a:lnTo>
                      <a:pt x="4" y="91"/>
                    </a:lnTo>
                    <a:lnTo>
                      <a:pt x="2" y="70"/>
                    </a:lnTo>
                    <a:lnTo>
                      <a:pt x="0" y="49"/>
                    </a:lnTo>
                    <a:close/>
                    <a:moveTo>
                      <a:pt x="2403" y="394"/>
                    </a:moveTo>
                    <a:lnTo>
                      <a:pt x="2380" y="399"/>
                    </a:lnTo>
                    <a:lnTo>
                      <a:pt x="2361" y="406"/>
                    </a:lnTo>
                    <a:lnTo>
                      <a:pt x="2344" y="414"/>
                    </a:lnTo>
                    <a:lnTo>
                      <a:pt x="2331" y="424"/>
                    </a:lnTo>
                    <a:lnTo>
                      <a:pt x="2325" y="430"/>
                    </a:lnTo>
                    <a:lnTo>
                      <a:pt x="2320" y="437"/>
                    </a:lnTo>
                    <a:lnTo>
                      <a:pt x="2317" y="443"/>
                    </a:lnTo>
                    <a:lnTo>
                      <a:pt x="2313" y="451"/>
                    </a:lnTo>
                    <a:lnTo>
                      <a:pt x="2308" y="466"/>
                    </a:lnTo>
                    <a:lnTo>
                      <a:pt x="2307" y="484"/>
                    </a:lnTo>
                    <a:lnTo>
                      <a:pt x="2308" y="497"/>
                    </a:lnTo>
                    <a:lnTo>
                      <a:pt x="2310" y="508"/>
                    </a:lnTo>
                    <a:lnTo>
                      <a:pt x="2315" y="519"/>
                    </a:lnTo>
                    <a:lnTo>
                      <a:pt x="2320" y="528"/>
                    </a:lnTo>
                    <a:lnTo>
                      <a:pt x="2326" y="536"/>
                    </a:lnTo>
                    <a:lnTo>
                      <a:pt x="2334" y="541"/>
                    </a:lnTo>
                    <a:lnTo>
                      <a:pt x="2343" y="544"/>
                    </a:lnTo>
                    <a:lnTo>
                      <a:pt x="2352" y="545"/>
                    </a:lnTo>
                    <a:lnTo>
                      <a:pt x="2365" y="544"/>
                    </a:lnTo>
                    <a:lnTo>
                      <a:pt x="2375" y="541"/>
                    </a:lnTo>
                    <a:lnTo>
                      <a:pt x="2383" y="536"/>
                    </a:lnTo>
                    <a:lnTo>
                      <a:pt x="2390" y="528"/>
                    </a:lnTo>
                    <a:lnTo>
                      <a:pt x="2396" y="519"/>
                    </a:lnTo>
                    <a:lnTo>
                      <a:pt x="2400" y="506"/>
                    </a:lnTo>
                    <a:lnTo>
                      <a:pt x="2403" y="494"/>
                    </a:lnTo>
                    <a:lnTo>
                      <a:pt x="2403" y="477"/>
                    </a:lnTo>
                    <a:lnTo>
                      <a:pt x="2403" y="394"/>
                    </a:lnTo>
                    <a:close/>
                    <a:moveTo>
                      <a:pt x="2411" y="565"/>
                    </a:moveTo>
                    <a:lnTo>
                      <a:pt x="2401" y="576"/>
                    </a:lnTo>
                    <a:lnTo>
                      <a:pt x="2390" y="586"/>
                    </a:lnTo>
                    <a:lnTo>
                      <a:pt x="2378" y="594"/>
                    </a:lnTo>
                    <a:lnTo>
                      <a:pt x="2365" y="601"/>
                    </a:lnTo>
                    <a:lnTo>
                      <a:pt x="2351" y="606"/>
                    </a:lnTo>
                    <a:lnTo>
                      <a:pt x="2336" y="609"/>
                    </a:lnTo>
                    <a:lnTo>
                      <a:pt x="2320" y="612"/>
                    </a:lnTo>
                    <a:lnTo>
                      <a:pt x="2304" y="612"/>
                    </a:lnTo>
                    <a:lnTo>
                      <a:pt x="2291" y="612"/>
                    </a:lnTo>
                    <a:lnTo>
                      <a:pt x="2279" y="610"/>
                    </a:lnTo>
                    <a:lnTo>
                      <a:pt x="2268" y="609"/>
                    </a:lnTo>
                    <a:lnTo>
                      <a:pt x="2258" y="606"/>
                    </a:lnTo>
                    <a:lnTo>
                      <a:pt x="2248" y="601"/>
                    </a:lnTo>
                    <a:lnTo>
                      <a:pt x="2240" y="596"/>
                    </a:lnTo>
                    <a:lnTo>
                      <a:pt x="2232" y="589"/>
                    </a:lnTo>
                    <a:lnTo>
                      <a:pt x="2224" y="583"/>
                    </a:lnTo>
                    <a:lnTo>
                      <a:pt x="2217" y="575"/>
                    </a:lnTo>
                    <a:lnTo>
                      <a:pt x="2212" y="567"/>
                    </a:lnTo>
                    <a:lnTo>
                      <a:pt x="2208" y="557"/>
                    </a:lnTo>
                    <a:lnTo>
                      <a:pt x="2203" y="547"/>
                    </a:lnTo>
                    <a:lnTo>
                      <a:pt x="2199" y="537"/>
                    </a:lnTo>
                    <a:lnTo>
                      <a:pt x="2198" y="526"/>
                    </a:lnTo>
                    <a:lnTo>
                      <a:pt x="2196" y="515"/>
                    </a:lnTo>
                    <a:lnTo>
                      <a:pt x="2196" y="502"/>
                    </a:lnTo>
                    <a:lnTo>
                      <a:pt x="2198" y="482"/>
                    </a:lnTo>
                    <a:lnTo>
                      <a:pt x="2201" y="463"/>
                    </a:lnTo>
                    <a:lnTo>
                      <a:pt x="2204" y="455"/>
                    </a:lnTo>
                    <a:lnTo>
                      <a:pt x="2208" y="446"/>
                    </a:lnTo>
                    <a:lnTo>
                      <a:pt x="2212" y="440"/>
                    </a:lnTo>
                    <a:lnTo>
                      <a:pt x="2217" y="433"/>
                    </a:lnTo>
                    <a:lnTo>
                      <a:pt x="2224" y="427"/>
                    </a:lnTo>
                    <a:lnTo>
                      <a:pt x="2230" y="420"/>
                    </a:lnTo>
                    <a:lnTo>
                      <a:pt x="2239" y="414"/>
                    </a:lnTo>
                    <a:lnTo>
                      <a:pt x="2248" y="409"/>
                    </a:lnTo>
                    <a:lnTo>
                      <a:pt x="2269" y="398"/>
                    </a:lnTo>
                    <a:lnTo>
                      <a:pt x="2295" y="388"/>
                    </a:lnTo>
                    <a:lnTo>
                      <a:pt x="2307" y="385"/>
                    </a:lnTo>
                    <a:lnTo>
                      <a:pt x="2320" y="380"/>
                    </a:lnTo>
                    <a:lnTo>
                      <a:pt x="2334" y="377"/>
                    </a:lnTo>
                    <a:lnTo>
                      <a:pt x="2349" y="372"/>
                    </a:lnTo>
                    <a:lnTo>
                      <a:pt x="2374" y="364"/>
                    </a:lnTo>
                    <a:lnTo>
                      <a:pt x="2391" y="354"/>
                    </a:lnTo>
                    <a:lnTo>
                      <a:pt x="2398" y="349"/>
                    </a:lnTo>
                    <a:lnTo>
                      <a:pt x="2401" y="346"/>
                    </a:lnTo>
                    <a:lnTo>
                      <a:pt x="2404" y="341"/>
                    </a:lnTo>
                    <a:lnTo>
                      <a:pt x="2404" y="336"/>
                    </a:lnTo>
                    <a:lnTo>
                      <a:pt x="2404" y="318"/>
                    </a:lnTo>
                    <a:lnTo>
                      <a:pt x="2400" y="304"/>
                    </a:lnTo>
                    <a:lnTo>
                      <a:pt x="2396" y="295"/>
                    </a:lnTo>
                    <a:lnTo>
                      <a:pt x="2393" y="289"/>
                    </a:lnTo>
                    <a:lnTo>
                      <a:pt x="2390" y="284"/>
                    </a:lnTo>
                    <a:lnTo>
                      <a:pt x="2385" y="279"/>
                    </a:lnTo>
                    <a:lnTo>
                      <a:pt x="2374" y="270"/>
                    </a:lnTo>
                    <a:lnTo>
                      <a:pt x="2361" y="263"/>
                    </a:lnTo>
                    <a:lnTo>
                      <a:pt x="2344" y="260"/>
                    </a:lnTo>
                    <a:lnTo>
                      <a:pt x="2326" y="258"/>
                    </a:lnTo>
                    <a:lnTo>
                      <a:pt x="2315" y="260"/>
                    </a:lnTo>
                    <a:lnTo>
                      <a:pt x="2302" y="261"/>
                    </a:lnTo>
                    <a:lnTo>
                      <a:pt x="2292" y="265"/>
                    </a:lnTo>
                    <a:lnTo>
                      <a:pt x="2281" y="270"/>
                    </a:lnTo>
                    <a:lnTo>
                      <a:pt x="2273" y="274"/>
                    </a:lnTo>
                    <a:lnTo>
                      <a:pt x="2265" y="282"/>
                    </a:lnTo>
                    <a:lnTo>
                      <a:pt x="2256" y="289"/>
                    </a:lnTo>
                    <a:lnTo>
                      <a:pt x="2252" y="299"/>
                    </a:lnTo>
                    <a:lnTo>
                      <a:pt x="2247" y="299"/>
                    </a:lnTo>
                    <a:lnTo>
                      <a:pt x="2235" y="253"/>
                    </a:lnTo>
                    <a:lnTo>
                      <a:pt x="2250" y="240"/>
                    </a:lnTo>
                    <a:lnTo>
                      <a:pt x="2265" y="229"/>
                    </a:lnTo>
                    <a:lnTo>
                      <a:pt x="2281" y="219"/>
                    </a:lnTo>
                    <a:lnTo>
                      <a:pt x="2299" y="211"/>
                    </a:lnTo>
                    <a:lnTo>
                      <a:pt x="2318" y="205"/>
                    </a:lnTo>
                    <a:lnTo>
                      <a:pt x="2338" y="200"/>
                    </a:lnTo>
                    <a:lnTo>
                      <a:pt x="2357" y="198"/>
                    </a:lnTo>
                    <a:lnTo>
                      <a:pt x="2377" y="196"/>
                    </a:lnTo>
                    <a:lnTo>
                      <a:pt x="2393" y="196"/>
                    </a:lnTo>
                    <a:lnTo>
                      <a:pt x="2409" y="198"/>
                    </a:lnTo>
                    <a:lnTo>
                      <a:pt x="2424" y="201"/>
                    </a:lnTo>
                    <a:lnTo>
                      <a:pt x="2437" y="205"/>
                    </a:lnTo>
                    <a:lnTo>
                      <a:pt x="2450" y="209"/>
                    </a:lnTo>
                    <a:lnTo>
                      <a:pt x="2461" y="216"/>
                    </a:lnTo>
                    <a:lnTo>
                      <a:pt x="2473" y="222"/>
                    </a:lnTo>
                    <a:lnTo>
                      <a:pt x="2481" y="231"/>
                    </a:lnTo>
                    <a:lnTo>
                      <a:pt x="2491" y="240"/>
                    </a:lnTo>
                    <a:lnTo>
                      <a:pt x="2497" y="250"/>
                    </a:lnTo>
                    <a:lnTo>
                      <a:pt x="2504" y="260"/>
                    </a:lnTo>
                    <a:lnTo>
                      <a:pt x="2509" y="273"/>
                    </a:lnTo>
                    <a:lnTo>
                      <a:pt x="2512" y="286"/>
                    </a:lnTo>
                    <a:lnTo>
                      <a:pt x="2515" y="299"/>
                    </a:lnTo>
                    <a:lnTo>
                      <a:pt x="2517" y="313"/>
                    </a:lnTo>
                    <a:lnTo>
                      <a:pt x="2517" y="330"/>
                    </a:lnTo>
                    <a:lnTo>
                      <a:pt x="2517" y="333"/>
                    </a:lnTo>
                    <a:lnTo>
                      <a:pt x="2517" y="474"/>
                    </a:lnTo>
                    <a:lnTo>
                      <a:pt x="2517" y="502"/>
                    </a:lnTo>
                    <a:lnTo>
                      <a:pt x="2517" y="516"/>
                    </a:lnTo>
                    <a:lnTo>
                      <a:pt x="2518" y="528"/>
                    </a:lnTo>
                    <a:lnTo>
                      <a:pt x="2520" y="537"/>
                    </a:lnTo>
                    <a:lnTo>
                      <a:pt x="2523" y="544"/>
                    </a:lnTo>
                    <a:lnTo>
                      <a:pt x="2526" y="550"/>
                    </a:lnTo>
                    <a:lnTo>
                      <a:pt x="2533" y="554"/>
                    </a:lnTo>
                    <a:lnTo>
                      <a:pt x="2538" y="557"/>
                    </a:lnTo>
                    <a:lnTo>
                      <a:pt x="2546" y="557"/>
                    </a:lnTo>
                    <a:lnTo>
                      <a:pt x="2552" y="557"/>
                    </a:lnTo>
                    <a:lnTo>
                      <a:pt x="2559" y="555"/>
                    </a:lnTo>
                    <a:lnTo>
                      <a:pt x="2565" y="554"/>
                    </a:lnTo>
                    <a:lnTo>
                      <a:pt x="2574" y="550"/>
                    </a:lnTo>
                    <a:lnTo>
                      <a:pt x="2577" y="578"/>
                    </a:lnTo>
                    <a:lnTo>
                      <a:pt x="2565" y="586"/>
                    </a:lnTo>
                    <a:lnTo>
                      <a:pt x="2556" y="593"/>
                    </a:lnTo>
                    <a:lnTo>
                      <a:pt x="2544" y="599"/>
                    </a:lnTo>
                    <a:lnTo>
                      <a:pt x="2533" y="604"/>
                    </a:lnTo>
                    <a:lnTo>
                      <a:pt x="2522" y="607"/>
                    </a:lnTo>
                    <a:lnTo>
                      <a:pt x="2510" y="610"/>
                    </a:lnTo>
                    <a:lnTo>
                      <a:pt x="2499" y="612"/>
                    </a:lnTo>
                    <a:lnTo>
                      <a:pt x="2487" y="612"/>
                    </a:lnTo>
                    <a:lnTo>
                      <a:pt x="2474" y="612"/>
                    </a:lnTo>
                    <a:lnTo>
                      <a:pt x="2463" y="609"/>
                    </a:lnTo>
                    <a:lnTo>
                      <a:pt x="2452" y="606"/>
                    </a:lnTo>
                    <a:lnTo>
                      <a:pt x="2442" y="601"/>
                    </a:lnTo>
                    <a:lnTo>
                      <a:pt x="2432" y="593"/>
                    </a:lnTo>
                    <a:lnTo>
                      <a:pt x="2424" y="584"/>
                    </a:lnTo>
                    <a:lnTo>
                      <a:pt x="2417" y="575"/>
                    </a:lnTo>
                    <a:lnTo>
                      <a:pt x="2411" y="565"/>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grpSp>
        <p:grpSp>
          <p:nvGrpSpPr>
            <p:cNvPr id="6" name="38 Grupo">
              <a:extLst>
                <a:ext uri="{FF2B5EF4-FFF2-40B4-BE49-F238E27FC236}">
                  <a16:creationId xmlns:a16="http://schemas.microsoft.com/office/drawing/2014/main" id="{22D2B894-699C-FE63-E947-392DB0CF30B8}"/>
                </a:ext>
              </a:extLst>
            </p:cNvPr>
            <p:cNvGrpSpPr/>
            <p:nvPr/>
          </p:nvGrpSpPr>
          <p:grpSpPr>
            <a:xfrm>
              <a:off x="603848" y="134164"/>
              <a:ext cx="1694180" cy="1018540"/>
              <a:chOff x="5080" y="5080"/>
              <a:chExt cx="1694180" cy="1018540"/>
            </a:xfrm>
          </p:grpSpPr>
          <p:sp>
            <p:nvSpPr>
              <p:cNvPr id="7" name="Freeform 40">
                <a:extLst>
                  <a:ext uri="{FF2B5EF4-FFF2-40B4-BE49-F238E27FC236}">
                    <a16:creationId xmlns:a16="http://schemas.microsoft.com/office/drawing/2014/main" id="{D6F6733A-CD89-C434-EA3D-98528DCAF6A8}"/>
                  </a:ext>
                </a:extLst>
              </p:cNvPr>
              <p:cNvSpPr>
                <a:spLocks noEditPoints="1"/>
              </p:cNvSpPr>
              <p:nvPr/>
            </p:nvSpPr>
            <p:spPr bwMode="auto">
              <a:xfrm>
                <a:off x="984250" y="14605"/>
                <a:ext cx="36195" cy="46990"/>
              </a:xfrm>
              <a:custGeom>
                <a:avLst/>
                <a:gdLst>
                  <a:gd name="T0" fmla="*/ 0 w 57"/>
                  <a:gd name="T1" fmla="*/ 68 h 74"/>
                  <a:gd name="T2" fmla="*/ 31 w 57"/>
                  <a:gd name="T3" fmla="*/ 0 h 74"/>
                  <a:gd name="T4" fmla="*/ 39 w 57"/>
                  <a:gd name="T5" fmla="*/ 0 h 74"/>
                  <a:gd name="T6" fmla="*/ 57 w 57"/>
                  <a:gd name="T7" fmla="*/ 74 h 74"/>
                  <a:gd name="T8" fmla="*/ 47 w 57"/>
                  <a:gd name="T9" fmla="*/ 73 h 74"/>
                  <a:gd name="T10" fmla="*/ 42 w 57"/>
                  <a:gd name="T11" fmla="*/ 52 h 74"/>
                  <a:gd name="T12" fmla="*/ 18 w 57"/>
                  <a:gd name="T13" fmla="*/ 48 h 74"/>
                  <a:gd name="T14" fmla="*/ 8 w 57"/>
                  <a:gd name="T15" fmla="*/ 70 h 74"/>
                  <a:gd name="T16" fmla="*/ 0 w 57"/>
                  <a:gd name="T17" fmla="*/ 68 h 74"/>
                  <a:gd name="T18" fmla="*/ 21 w 57"/>
                  <a:gd name="T19" fmla="*/ 40 h 74"/>
                  <a:gd name="T20" fmla="*/ 41 w 57"/>
                  <a:gd name="T21" fmla="*/ 44 h 74"/>
                  <a:gd name="T22" fmla="*/ 38 w 57"/>
                  <a:gd name="T23" fmla="*/ 22 h 74"/>
                  <a:gd name="T24" fmla="*/ 36 w 57"/>
                  <a:gd name="T25" fmla="*/ 14 h 74"/>
                  <a:gd name="T26" fmla="*/ 34 w 57"/>
                  <a:gd name="T27" fmla="*/ 6 h 74"/>
                  <a:gd name="T28" fmla="*/ 33 w 57"/>
                  <a:gd name="T29" fmla="*/ 14 h 74"/>
                  <a:gd name="T30" fmla="*/ 29 w 57"/>
                  <a:gd name="T31" fmla="*/ 21 h 74"/>
                  <a:gd name="T32" fmla="*/ 21 w 57"/>
                  <a:gd name="T33" fmla="*/ 4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4">
                    <a:moveTo>
                      <a:pt x="0" y="68"/>
                    </a:moveTo>
                    <a:lnTo>
                      <a:pt x="31" y="0"/>
                    </a:lnTo>
                    <a:lnTo>
                      <a:pt x="39" y="0"/>
                    </a:lnTo>
                    <a:lnTo>
                      <a:pt x="57" y="74"/>
                    </a:lnTo>
                    <a:lnTo>
                      <a:pt x="47" y="73"/>
                    </a:lnTo>
                    <a:lnTo>
                      <a:pt x="42" y="52"/>
                    </a:lnTo>
                    <a:lnTo>
                      <a:pt x="18" y="48"/>
                    </a:lnTo>
                    <a:lnTo>
                      <a:pt x="8" y="70"/>
                    </a:lnTo>
                    <a:lnTo>
                      <a:pt x="0" y="68"/>
                    </a:lnTo>
                    <a:close/>
                    <a:moveTo>
                      <a:pt x="21" y="40"/>
                    </a:moveTo>
                    <a:lnTo>
                      <a:pt x="41" y="44"/>
                    </a:lnTo>
                    <a:lnTo>
                      <a:pt x="38" y="22"/>
                    </a:lnTo>
                    <a:lnTo>
                      <a:pt x="36" y="14"/>
                    </a:lnTo>
                    <a:lnTo>
                      <a:pt x="34" y="6"/>
                    </a:lnTo>
                    <a:lnTo>
                      <a:pt x="33" y="14"/>
                    </a:lnTo>
                    <a:lnTo>
                      <a:pt x="29" y="21"/>
                    </a:lnTo>
                    <a:lnTo>
                      <a:pt x="21"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 name="Freeform 41">
                <a:extLst>
                  <a:ext uri="{FF2B5EF4-FFF2-40B4-BE49-F238E27FC236}">
                    <a16:creationId xmlns:a16="http://schemas.microsoft.com/office/drawing/2014/main" id="{AE81868F-F3CA-6FEA-5544-3B1416D9659C}"/>
                  </a:ext>
                </a:extLst>
              </p:cNvPr>
              <p:cNvSpPr>
                <a:spLocks noEditPoints="1"/>
              </p:cNvSpPr>
              <p:nvPr/>
            </p:nvSpPr>
            <p:spPr bwMode="auto">
              <a:xfrm>
                <a:off x="954405" y="9525"/>
                <a:ext cx="33020" cy="46355"/>
              </a:xfrm>
              <a:custGeom>
                <a:avLst/>
                <a:gdLst>
                  <a:gd name="T0" fmla="*/ 0 w 52"/>
                  <a:gd name="T1" fmla="*/ 73 h 73"/>
                  <a:gd name="T2" fmla="*/ 7 w 52"/>
                  <a:gd name="T3" fmla="*/ 0 h 73"/>
                  <a:gd name="T4" fmla="*/ 29 w 52"/>
                  <a:gd name="T5" fmla="*/ 1 h 73"/>
                  <a:gd name="T6" fmla="*/ 36 w 52"/>
                  <a:gd name="T7" fmla="*/ 3 h 73"/>
                  <a:gd name="T8" fmla="*/ 41 w 52"/>
                  <a:gd name="T9" fmla="*/ 3 h 73"/>
                  <a:gd name="T10" fmla="*/ 46 w 52"/>
                  <a:gd name="T11" fmla="*/ 6 h 73"/>
                  <a:gd name="T12" fmla="*/ 49 w 52"/>
                  <a:gd name="T13" fmla="*/ 11 h 73"/>
                  <a:gd name="T14" fmla="*/ 50 w 52"/>
                  <a:gd name="T15" fmla="*/ 17 h 73"/>
                  <a:gd name="T16" fmla="*/ 52 w 52"/>
                  <a:gd name="T17" fmla="*/ 24 h 73"/>
                  <a:gd name="T18" fmla="*/ 49 w 52"/>
                  <a:gd name="T19" fmla="*/ 32 h 73"/>
                  <a:gd name="T20" fmla="*/ 46 w 52"/>
                  <a:gd name="T21" fmla="*/ 39 h 73"/>
                  <a:gd name="T22" fmla="*/ 42 w 52"/>
                  <a:gd name="T23" fmla="*/ 42 h 73"/>
                  <a:gd name="T24" fmla="*/ 37 w 52"/>
                  <a:gd name="T25" fmla="*/ 43 h 73"/>
                  <a:gd name="T26" fmla="*/ 33 w 52"/>
                  <a:gd name="T27" fmla="*/ 45 h 73"/>
                  <a:gd name="T28" fmla="*/ 26 w 52"/>
                  <a:gd name="T29" fmla="*/ 43 h 73"/>
                  <a:gd name="T30" fmla="*/ 11 w 52"/>
                  <a:gd name="T31" fmla="*/ 43 h 73"/>
                  <a:gd name="T32" fmla="*/ 8 w 52"/>
                  <a:gd name="T33" fmla="*/ 73 h 73"/>
                  <a:gd name="T34" fmla="*/ 0 w 52"/>
                  <a:gd name="T35" fmla="*/ 73 h 73"/>
                  <a:gd name="T36" fmla="*/ 11 w 52"/>
                  <a:gd name="T37" fmla="*/ 35 h 73"/>
                  <a:gd name="T38" fmla="*/ 28 w 52"/>
                  <a:gd name="T39" fmla="*/ 35 h 73"/>
                  <a:gd name="T40" fmla="*/ 34 w 52"/>
                  <a:gd name="T41" fmla="*/ 35 h 73"/>
                  <a:gd name="T42" fmla="*/ 39 w 52"/>
                  <a:gd name="T43" fmla="*/ 34 h 73"/>
                  <a:gd name="T44" fmla="*/ 42 w 52"/>
                  <a:gd name="T45" fmla="*/ 29 h 73"/>
                  <a:gd name="T46" fmla="*/ 42 w 52"/>
                  <a:gd name="T47" fmla="*/ 24 h 73"/>
                  <a:gd name="T48" fmla="*/ 42 w 52"/>
                  <a:gd name="T49" fmla="*/ 19 h 73"/>
                  <a:gd name="T50" fmla="*/ 42 w 52"/>
                  <a:gd name="T51" fmla="*/ 16 h 73"/>
                  <a:gd name="T52" fmla="*/ 41 w 52"/>
                  <a:gd name="T53" fmla="*/ 14 h 73"/>
                  <a:gd name="T54" fmla="*/ 37 w 52"/>
                  <a:gd name="T55" fmla="*/ 11 h 73"/>
                  <a:gd name="T56" fmla="*/ 34 w 52"/>
                  <a:gd name="T57" fmla="*/ 11 h 73"/>
                  <a:gd name="T58" fmla="*/ 29 w 52"/>
                  <a:gd name="T59" fmla="*/ 9 h 73"/>
                  <a:gd name="T60" fmla="*/ 13 w 52"/>
                  <a:gd name="T61" fmla="*/ 9 h 73"/>
                  <a:gd name="T62" fmla="*/ 11 w 52"/>
                  <a:gd name="T63" fmla="*/ 3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2" h="73">
                    <a:moveTo>
                      <a:pt x="0" y="73"/>
                    </a:moveTo>
                    <a:lnTo>
                      <a:pt x="7" y="0"/>
                    </a:lnTo>
                    <a:lnTo>
                      <a:pt x="29" y="1"/>
                    </a:lnTo>
                    <a:lnTo>
                      <a:pt x="36" y="3"/>
                    </a:lnTo>
                    <a:lnTo>
                      <a:pt x="41" y="3"/>
                    </a:lnTo>
                    <a:lnTo>
                      <a:pt x="46" y="6"/>
                    </a:lnTo>
                    <a:lnTo>
                      <a:pt x="49" y="11"/>
                    </a:lnTo>
                    <a:lnTo>
                      <a:pt x="50" y="17"/>
                    </a:lnTo>
                    <a:lnTo>
                      <a:pt x="52" y="24"/>
                    </a:lnTo>
                    <a:lnTo>
                      <a:pt x="49" y="32"/>
                    </a:lnTo>
                    <a:lnTo>
                      <a:pt x="46" y="39"/>
                    </a:lnTo>
                    <a:lnTo>
                      <a:pt x="42" y="42"/>
                    </a:lnTo>
                    <a:lnTo>
                      <a:pt x="37" y="43"/>
                    </a:lnTo>
                    <a:lnTo>
                      <a:pt x="33" y="45"/>
                    </a:lnTo>
                    <a:lnTo>
                      <a:pt x="26" y="43"/>
                    </a:lnTo>
                    <a:lnTo>
                      <a:pt x="11" y="43"/>
                    </a:lnTo>
                    <a:lnTo>
                      <a:pt x="8" y="73"/>
                    </a:lnTo>
                    <a:lnTo>
                      <a:pt x="0" y="73"/>
                    </a:lnTo>
                    <a:close/>
                    <a:moveTo>
                      <a:pt x="11" y="35"/>
                    </a:moveTo>
                    <a:lnTo>
                      <a:pt x="28" y="35"/>
                    </a:lnTo>
                    <a:lnTo>
                      <a:pt x="34" y="35"/>
                    </a:lnTo>
                    <a:lnTo>
                      <a:pt x="39" y="34"/>
                    </a:lnTo>
                    <a:lnTo>
                      <a:pt x="42" y="29"/>
                    </a:lnTo>
                    <a:lnTo>
                      <a:pt x="42" y="24"/>
                    </a:lnTo>
                    <a:lnTo>
                      <a:pt x="42" y="19"/>
                    </a:lnTo>
                    <a:lnTo>
                      <a:pt x="42" y="16"/>
                    </a:lnTo>
                    <a:lnTo>
                      <a:pt x="41" y="14"/>
                    </a:lnTo>
                    <a:lnTo>
                      <a:pt x="37" y="11"/>
                    </a:lnTo>
                    <a:lnTo>
                      <a:pt x="34" y="11"/>
                    </a:lnTo>
                    <a:lnTo>
                      <a:pt x="29" y="9"/>
                    </a:lnTo>
                    <a:lnTo>
                      <a:pt x="13" y="9"/>
                    </a:lnTo>
                    <a:lnTo>
                      <a:pt x="11" y="3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 name="Freeform 42">
                <a:extLst>
                  <a:ext uri="{FF2B5EF4-FFF2-40B4-BE49-F238E27FC236}">
                    <a16:creationId xmlns:a16="http://schemas.microsoft.com/office/drawing/2014/main" id="{AC065929-028A-B40E-14C2-599CAD10CEF7}"/>
                  </a:ext>
                </a:extLst>
              </p:cNvPr>
              <p:cNvSpPr>
                <a:spLocks/>
              </p:cNvSpPr>
              <p:nvPr/>
            </p:nvSpPr>
            <p:spPr bwMode="auto">
              <a:xfrm>
                <a:off x="770255" y="6985"/>
                <a:ext cx="6350" cy="46355"/>
              </a:xfrm>
              <a:custGeom>
                <a:avLst/>
                <a:gdLst>
                  <a:gd name="T0" fmla="*/ 2 w 10"/>
                  <a:gd name="T1" fmla="*/ 73 h 73"/>
                  <a:gd name="T2" fmla="*/ 0 w 10"/>
                  <a:gd name="T3" fmla="*/ 0 h 73"/>
                  <a:gd name="T4" fmla="*/ 9 w 10"/>
                  <a:gd name="T5" fmla="*/ 0 h 73"/>
                  <a:gd name="T6" fmla="*/ 10 w 10"/>
                  <a:gd name="T7" fmla="*/ 73 h 73"/>
                  <a:gd name="T8" fmla="*/ 2 w 10"/>
                  <a:gd name="T9" fmla="*/ 73 h 73"/>
                </a:gdLst>
                <a:ahLst/>
                <a:cxnLst>
                  <a:cxn ang="0">
                    <a:pos x="T0" y="T1"/>
                  </a:cxn>
                  <a:cxn ang="0">
                    <a:pos x="T2" y="T3"/>
                  </a:cxn>
                  <a:cxn ang="0">
                    <a:pos x="T4" y="T5"/>
                  </a:cxn>
                  <a:cxn ang="0">
                    <a:pos x="T6" y="T7"/>
                  </a:cxn>
                  <a:cxn ang="0">
                    <a:pos x="T8" y="T9"/>
                  </a:cxn>
                </a:cxnLst>
                <a:rect l="0" t="0" r="r" b="b"/>
                <a:pathLst>
                  <a:path w="10" h="73">
                    <a:moveTo>
                      <a:pt x="2" y="73"/>
                    </a:moveTo>
                    <a:lnTo>
                      <a:pt x="0" y="0"/>
                    </a:lnTo>
                    <a:lnTo>
                      <a:pt x="9" y="0"/>
                    </a:lnTo>
                    <a:lnTo>
                      <a:pt x="10" y="73"/>
                    </a:lnTo>
                    <a:lnTo>
                      <a:pt x="2"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 name="Freeform 43">
                <a:extLst>
                  <a:ext uri="{FF2B5EF4-FFF2-40B4-BE49-F238E27FC236}">
                    <a16:creationId xmlns:a16="http://schemas.microsoft.com/office/drawing/2014/main" id="{D24684E9-827F-5EB8-F973-E541DA90051E}"/>
                  </a:ext>
                </a:extLst>
              </p:cNvPr>
              <p:cNvSpPr>
                <a:spLocks/>
              </p:cNvSpPr>
              <p:nvPr/>
            </p:nvSpPr>
            <p:spPr bwMode="auto">
              <a:xfrm>
                <a:off x="784860" y="5080"/>
                <a:ext cx="34290" cy="47625"/>
              </a:xfrm>
              <a:custGeom>
                <a:avLst/>
                <a:gdLst>
                  <a:gd name="T0" fmla="*/ 46 w 54"/>
                  <a:gd name="T1" fmla="*/ 47 h 75"/>
                  <a:gd name="T2" fmla="*/ 54 w 54"/>
                  <a:gd name="T3" fmla="*/ 49 h 75"/>
                  <a:gd name="T4" fmla="*/ 51 w 54"/>
                  <a:gd name="T5" fmla="*/ 60 h 75"/>
                  <a:gd name="T6" fmla="*/ 46 w 54"/>
                  <a:gd name="T7" fmla="*/ 68 h 75"/>
                  <a:gd name="T8" fmla="*/ 43 w 54"/>
                  <a:gd name="T9" fmla="*/ 72 h 75"/>
                  <a:gd name="T10" fmla="*/ 38 w 54"/>
                  <a:gd name="T11" fmla="*/ 73 h 75"/>
                  <a:gd name="T12" fmla="*/ 34 w 54"/>
                  <a:gd name="T13" fmla="*/ 75 h 75"/>
                  <a:gd name="T14" fmla="*/ 30 w 54"/>
                  <a:gd name="T15" fmla="*/ 75 h 75"/>
                  <a:gd name="T16" fmla="*/ 21 w 54"/>
                  <a:gd name="T17" fmla="*/ 73 h 75"/>
                  <a:gd name="T18" fmla="*/ 15 w 54"/>
                  <a:gd name="T19" fmla="*/ 72 h 75"/>
                  <a:gd name="T20" fmla="*/ 8 w 54"/>
                  <a:gd name="T21" fmla="*/ 67 h 75"/>
                  <a:gd name="T22" fmla="*/ 5 w 54"/>
                  <a:gd name="T23" fmla="*/ 59 h 75"/>
                  <a:gd name="T24" fmla="*/ 0 w 54"/>
                  <a:gd name="T25" fmla="*/ 49 h 75"/>
                  <a:gd name="T26" fmla="*/ 0 w 54"/>
                  <a:gd name="T27" fmla="*/ 37 h 75"/>
                  <a:gd name="T28" fmla="*/ 0 w 54"/>
                  <a:gd name="T29" fmla="*/ 26 h 75"/>
                  <a:gd name="T30" fmla="*/ 3 w 54"/>
                  <a:gd name="T31" fmla="*/ 18 h 75"/>
                  <a:gd name="T32" fmla="*/ 7 w 54"/>
                  <a:gd name="T33" fmla="*/ 10 h 75"/>
                  <a:gd name="T34" fmla="*/ 13 w 54"/>
                  <a:gd name="T35" fmla="*/ 5 h 75"/>
                  <a:gd name="T36" fmla="*/ 20 w 54"/>
                  <a:gd name="T37" fmla="*/ 2 h 75"/>
                  <a:gd name="T38" fmla="*/ 28 w 54"/>
                  <a:gd name="T39" fmla="*/ 0 h 75"/>
                  <a:gd name="T40" fmla="*/ 36 w 54"/>
                  <a:gd name="T41" fmla="*/ 2 h 75"/>
                  <a:gd name="T42" fmla="*/ 43 w 54"/>
                  <a:gd name="T43" fmla="*/ 5 h 75"/>
                  <a:gd name="T44" fmla="*/ 49 w 54"/>
                  <a:gd name="T45" fmla="*/ 11 h 75"/>
                  <a:gd name="T46" fmla="*/ 52 w 54"/>
                  <a:gd name="T47" fmla="*/ 20 h 75"/>
                  <a:gd name="T48" fmla="*/ 44 w 54"/>
                  <a:gd name="T49" fmla="*/ 23 h 75"/>
                  <a:gd name="T50" fmla="*/ 43 w 54"/>
                  <a:gd name="T51" fmla="*/ 16 h 75"/>
                  <a:gd name="T52" fmla="*/ 38 w 54"/>
                  <a:gd name="T53" fmla="*/ 11 h 75"/>
                  <a:gd name="T54" fmla="*/ 33 w 54"/>
                  <a:gd name="T55" fmla="*/ 8 h 75"/>
                  <a:gd name="T56" fmla="*/ 28 w 54"/>
                  <a:gd name="T57" fmla="*/ 8 h 75"/>
                  <a:gd name="T58" fmla="*/ 21 w 54"/>
                  <a:gd name="T59" fmla="*/ 8 h 75"/>
                  <a:gd name="T60" fmla="*/ 17 w 54"/>
                  <a:gd name="T61" fmla="*/ 11 h 75"/>
                  <a:gd name="T62" fmla="*/ 13 w 54"/>
                  <a:gd name="T63" fmla="*/ 15 h 75"/>
                  <a:gd name="T64" fmla="*/ 10 w 54"/>
                  <a:gd name="T65" fmla="*/ 21 h 75"/>
                  <a:gd name="T66" fmla="*/ 8 w 54"/>
                  <a:gd name="T67" fmla="*/ 28 h 75"/>
                  <a:gd name="T68" fmla="*/ 8 w 54"/>
                  <a:gd name="T69" fmla="*/ 37 h 75"/>
                  <a:gd name="T70" fmla="*/ 8 w 54"/>
                  <a:gd name="T71" fmla="*/ 44 h 75"/>
                  <a:gd name="T72" fmla="*/ 10 w 54"/>
                  <a:gd name="T73" fmla="*/ 50 h 75"/>
                  <a:gd name="T74" fmla="*/ 12 w 54"/>
                  <a:gd name="T75" fmla="*/ 55 h 75"/>
                  <a:gd name="T76" fmla="*/ 15 w 54"/>
                  <a:gd name="T77" fmla="*/ 60 h 75"/>
                  <a:gd name="T78" fmla="*/ 18 w 54"/>
                  <a:gd name="T79" fmla="*/ 63 h 75"/>
                  <a:gd name="T80" fmla="*/ 21 w 54"/>
                  <a:gd name="T81" fmla="*/ 65 h 75"/>
                  <a:gd name="T82" fmla="*/ 25 w 54"/>
                  <a:gd name="T83" fmla="*/ 67 h 75"/>
                  <a:gd name="T84" fmla="*/ 30 w 54"/>
                  <a:gd name="T85" fmla="*/ 67 h 75"/>
                  <a:gd name="T86" fmla="*/ 36 w 54"/>
                  <a:gd name="T87" fmla="*/ 65 h 75"/>
                  <a:gd name="T88" fmla="*/ 41 w 54"/>
                  <a:gd name="T89" fmla="*/ 62 h 75"/>
                  <a:gd name="T90" fmla="*/ 44 w 54"/>
                  <a:gd name="T91" fmla="*/ 55 h 75"/>
                  <a:gd name="T92" fmla="*/ 46 w 54"/>
                  <a:gd name="T93" fmla="*/ 4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4" h="75">
                    <a:moveTo>
                      <a:pt x="46" y="47"/>
                    </a:moveTo>
                    <a:lnTo>
                      <a:pt x="54" y="49"/>
                    </a:lnTo>
                    <a:lnTo>
                      <a:pt x="51" y="60"/>
                    </a:lnTo>
                    <a:lnTo>
                      <a:pt x="46" y="68"/>
                    </a:lnTo>
                    <a:lnTo>
                      <a:pt x="43" y="72"/>
                    </a:lnTo>
                    <a:lnTo>
                      <a:pt x="38" y="73"/>
                    </a:lnTo>
                    <a:lnTo>
                      <a:pt x="34" y="75"/>
                    </a:lnTo>
                    <a:lnTo>
                      <a:pt x="30" y="75"/>
                    </a:lnTo>
                    <a:lnTo>
                      <a:pt x="21" y="73"/>
                    </a:lnTo>
                    <a:lnTo>
                      <a:pt x="15" y="72"/>
                    </a:lnTo>
                    <a:lnTo>
                      <a:pt x="8" y="67"/>
                    </a:lnTo>
                    <a:lnTo>
                      <a:pt x="5" y="59"/>
                    </a:lnTo>
                    <a:lnTo>
                      <a:pt x="0" y="49"/>
                    </a:lnTo>
                    <a:lnTo>
                      <a:pt x="0" y="37"/>
                    </a:lnTo>
                    <a:lnTo>
                      <a:pt x="0" y="26"/>
                    </a:lnTo>
                    <a:lnTo>
                      <a:pt x="3" y="18"/>
                    </a:lnTo>
                    <a:lnTo>
                      <a:pt x="7" y="10"/>
                    </a:lnTo>
                    <a:lnTo>
                      <a:pt x="13" y="5"/>
                    </a:lnTo>
                    <a:lnTo>
                      <a:pt x="20" y="2"/>
                    </a:lnTo>
                    <a:lnTo>
                      <a:pt x="28" y="0"/>
                    </a:lnTo>
                    <a:lnTo>
                      <a:pt x="36" y="2"/>
                    </a:lnTo>
                    <a:lnTo>
                      <a:pt x="43" y="5"/>
                    </a:lnTo>
                    <a:lnTo>
                      <a:pt x="49" y="11"/>
                    </a:lnTo>
                    <a:lnTo>
                      <a:pt x="52" y="20"/>
                    </a:lnTo>
                    <a:lnTo>
                      <a:pt x="44" y="23"/>
                    </a:lnTo>
                    <a:lnTo>
                      <a:pt x="43" y="16"/>
                    </a:lnTo>
                    <a:lnTo>
                      <a:pt x="38" y="11"/>
                    </a:lnTo>
                    <a:lnTo>
                      <a:pt x="33" y="8"/>
                    </a:lnTo>
                    <a:lnTo>
                      <a:pt x="28" y="8"/>
                    </a:lnTo>
                    <a:lnTo>
                      <a:pt x="21" y="8"/>
                    </a:lnTo>
                    <a:lnTo>
                      <a:pt x="17" y="11"/>
                    </a:lnTo>
                    <a:lnTo>
                      <a:pt x="13" y="15"/>
                    </a:lnTo>
                    <a:lnTo>
                      <a:pt x="10" y="21"/>
                    </a:lnTo>
                    <a:lnTo>
                      <a:pt x="8" y="28"/>
                    </a:lnTo>
                    <a:lnTo>
                      <a:pt x="8" y="37"/>
                    </a:lnTo>
                    <a:lnTo>
                      <a:pt x="8" y="44"/>
                    </a:lnTo>
                    <a:lnTo>
                      <a:pt x="10" y="50"/>
                    </a:lnTo>
                    <a:lnTo>
                      <a:pt x="12" y="55"/>
                    </a:lnTo>
                    <a:lnTo>
                      <a:pt x="15" y="60"/>
                    </a:lnTo>
                    <a:lnTo>
                      <a:pt x="18" y="63"/>
                    </a:lnTo>
                    <a:lnTo>
                      <a:pt x="21" y="65"/>
                    </a:lnTo>
                    <a:lnTo>
                      <a:pt x="25" y="67"/>
                    </a:lnTo>
                    <a:lnTo>
                      <a:pt x="30" y="67"/>
                    </a:lnTo>
                    <a:lnTo>
                      <a:pt x="36" y="65"/>
                    </a:lnTo>
                    <a:lnTo>
                      <a:pt x="41" y="62"/>
                    </a:lnTo>
                    <a:lnTo>
                      <a:pt x="44" y="55"/>
                    </a:lnTo>
                    <a:lnTo>
                      <a:pt x="46" y="4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 name="Freeform 44">
                <a:extLst>
                  <a:ext uri="{FF2B5EF4-FFF2-40B4-BE49-F238E27FC236}">
                    <a16:creationId xmlns:a16="http://schemas.microsoft.com/office/drawing/2014/main" id="{F387B584-81FF-5ED2-8C1D-12FB4E15C3AC}"/>
                  </a:ext>
                </a:extLst>
              </p:cNvPr>
              <p:cNvSpPr>
                <a:spLocks noEditPoints="1"/>
              </p:cNvSpPr>
              <p:nvPr/>
            </p:nvSpPr>
            <p:spPr bwMode="auto">
              <a:xfrm>
                <a:off x="901700" y="6985"/>
                <a:ext cx="36195" cy="46355"/>
              </a:xfrm>
              <a:custGeom>
                <a:avLst/>
                <a:gdLst>
                  <a:gd name="T0" fmla="*/ 0 w 57"/>
                  <a:gd name="T1" fmla="*/ 72 h 73"/>
                  <a:gd name="T2" fmla="*/ 26 w 57"/>
                  <a:gd name="T3" fmla="*/ 0 h 73"/>
                  <a:gd name="T4" fmla="*/ 34 w 57"/>
                  <a:gd name="T5" fmla="*/ 0 h 73"/>
                  <a:gd name="T6" fmla="*/ 57 w 57"/>
                  <a:gd name="T7" fmla="*/ 73 h 73"/>
                  <a:gd name="T8" fmla="*/ 47 w 57"/>
                  <a:gd name="T9" fmla="*/ 73 h 73"/>
                  <a:gd name="T10" fmla="*/ 42 w 57"/>
                  <a:gd name="T11" fmla="*/ 51 h 73"/>
                  <a:gd name="T12" fmla="*/ 16 w 57"/>
                  <a:gd name="T13" fmla="*/ 51 h 73"/>
                  <a:gd name="T14" fmla="*/ 8 w 57"/>
                  <a:gd name="T15" fmla="*/ 72 h 73"/>
                  <a:gd name="T16" fmla="*/ 0 w 57"/>
                  <a:gd name="T17" fmla="*/ 72 h 73"/>
                  <a:gd name="T18" fmla="*/ 18 w 57"/>
                  <a:gd name="T19" fmla="*/ 43 h 73"/>
                  <a:gd name="T20" fmla="*/ 39 w 57"/>
                  <a:gd name="T21" fmla="*/ 43 h 73"/>
                  <a:gd name="T22" fmla="*/ 34 w 57"/>
                  <a:gd name="T23" fmla="*/ 23 h 73"/>
                  <a:gd name="T24" fmla="*/ 31 w 57"/>
                  <a:gd name="T25" fmla="*/ 15 h 73"/>
                  <a:gd name="T26" fmla="*/ 29 w 57"/>
                  <a:gd name="T27" fmla="*/ 8 h 73"/>
                  <a:gd name="T28" fmla="*/ 28 w 57"/>
                  <a:gd name="T29" fmla="*/ 15 h 73"/>
                  <a:gd name="T30" fmla="*/ 26 w 57"/>
                  <a:gd name="T31" fmla="*/ 21 h 73"/>
                  <a:gd name="T32" fmla="*/ 18 w 57"/>
                  <a:gd name="T33" fmla="*/ 4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3">
                    <a:moveTo>
                      <a:pt x="0" y="72"/>
                    </a:moveTo>
                    <a:lnTo>
                      <a:pt x="26" y="0"/>
                    </a:lnTo>
                    <a:lnTo>
                      <a:pt x="34" y="0"/>
                    </a:lnTo>
                    <a:lnTo>
                      <a:pt x="57" y="73"/>
                    </a:lnTo>
                    <a:lnTo>
                      <a:pt x="47" y="73"/>
                    </a:lnTo>
                    <a:lnTo>
                      <a:pt x="42" y="51"/>
                    </a:lnTo>
                    <a:lnTo>
                      <a:pt x="16" y="51"/>
                    </a:lnTo>
                    <a:lnTo>
                      <a:pt x="8" y="72"/>
                    </a:lnTo>
                    <a:lnTo>
                      <a:pt x="0" y="72"/>
                    </a:lnTo>
                    <a:close/>
                    <a:moveTo>
                      <a:pt x="18" y="43"/>
                    </a:moveTo>
                    <a:lnTo>
                      <a:pt x="39" y="43"/>
                    </a:lnTo>
                    <a:lnTo>
                      <a:pt x="34" y="23"/>
                    </a:lnTo>
                    <a:lnTo>
                      <a:pt x="31" y="15"/>
                    </a:lnTo>
                    <a:lnTo>
                      <a:pt x="29" y="8"/>
                    </a:lnTo>
                    <a:lnTo>
                      <a:pt x="28" y="15"/>
                    </a:lnTo>
                    <a:lnTo>
                      <a:pt x="26" y="21"/>
                    </a:lnTo>
                    <a:lnTo>
                      <a:pt x="18" y="4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 name="Freeform 45">
                <a:extLst>
                  <a:ext uri="{FF2B5EF4-FFF2-40B4-BE49-F238E27FC236}">
                    <a16:creationId xmlns:a16="http://schemas.microsoft.com/office/drawing/2014/main" id="{CE777D1C-D3E4-31A2-2C79-C7867A79A880}"/>
                  </a:ext>
                </a:extLst>
              </p:cNvPr>
              <p:cNvSpPr>
                <a:spLocks/>
              </p:cNvSpPr>
              <p:nvPr/>
            </p:nvSpPr>
            <p:spPr bwMode="auto">
              <a:xfrm>
                <a:off x="865505" y="5080"/>
                <a:ext cx="32385" cy="46355"/>
              </a:xfrm>
              <a:custGeom>
                <a:avLst/>
                <a:gdLst>
                  <a:gd name="T0" fmla="*/ 0 w 51"/>
                  <a:gd name="T1" fmla="*/ 72 h 73"/>
                  <a:gd name="T2" fmla="*/ 2 w 51"/>
                  <a:gd name="T3" fmla="*/ 0 h 73"/>
                  <a:gd name="T4" fmla="*/ 12 w 51"/>
                  <a:gd name="T5" fmla="*/ 0 h 73"/>
                  <a:gd name="T6" fmla="*/ 41 w 51"/>
                  <a:gd name="T7" fmla="*/ 57 h 73"/>
                  <a:gd name="T8" fmla="*/ 42 w 51"/>
                  <a:gd name="T9" fmla="*/ 0 h 73"/>
                  <a:gd name="T10" fmla="*/ 51 w 51"/>
                  <a:gd name="T11" fmla="*/ 2 h 73"/>
                  <a:gd name="T12" fmla="*/ 49 w 51"/>
                  <a:gd name="T13" fmla="*/ 73 h 73"/>
                  <a:gd name="T14" fmla="*/ 39 w 51"/>
                  <a:gd name="T15" fmla="*/ 73 h 73"/>
                  <a:gd name="T16" fmla="*/ 10 w 51"/>
                  <a:gd name="T17" fmla="*/ 15 h 73"/>
                  <a:gd name="T18" fmla="*/ 8 w 51"/>
                  <a:gd name="T19" fmla="*/ 72 h 73"/>
                  <a:gd name="T20" fmla="*/ 0 w 51"/>
                  <a:gd name="T21"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73">
                    <a:moveTo>
                      <a:pt x="0" y="72"/>
                    </a:moveTo>
                    <a:lnTo>
                      <a:pt x="2" y="0"/>
                    </a:lnTo>
                    <a:lnTo>
                      <a:pt x="12" y="0"/>
                    </a:lnTo>
                    <a:lnTo>
                      <a:pt x="41" y="57"/>
                    </a:lnTo>
                    <a:lnTo>
                      <a:pt x="42" y="0"/>
                    </a:lnTo>
                    <a:lnTo>
                      <a:pt x="51" y="2"/>
                    </a:lnTo>
                    <a:lnTo>
                      <a:pt x="49" y="73"/>
                    </a:lnTo>
                    <a:lnTo>
                      <a:pt x="39" y="73"/>
                    </a:lnTo>
                    <a:lnTo>
                      <a:pt x="10" y="15"/>
                    </a:lnTo>
                    <a:lnTo>
                      <a:pt x="8" y="72"/>
                    </a:lnTo>
                    <a:lnTo>
                      <a:pt x="0" y="7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 name="Freeform 46">
                <a:extLst>
                  <a:ext uri="{FF2B5EF4-FFF2-40B4-BE49-F238E27FC236}">
                    <a16:creationId xmlns:a16="http://schemas.microsoft.com/office/drawing/2014/main" id="{9F6B0A4A-99AB-B088-57CF-3C7D82B2CA0E}"/>
                  </a:ext>
                </a:extLst>
              </p:cNvPr>
              <p:cNvSpPr>
                <a:spLocks noEditPoints="1"/>
              </p:cNvSpPr>
              <p:nvPr/>
            </p:nvSpPr>
            <p:spPr bwMode="auto">
              <a:xfrm>
                <a:off x="822960" y="5080"/>
                <a:ext cx="37465" cy="46355"/>
              </a:xfrm>
              <a:custGeom>
                <a:avLst/>
                <a:gdLst>
                  <a:gd name="T0" fmla="*/ 0 w 59"/>
                  <a:gd name="T1" fmla="*/ 73 h 73"/>
                  <a:gd name="T2" fmla="*/ 25 w 59"/>
                  <a:gd name="T3" fmla="*/ 0 h 73"/>
                  <a:gd name="T4" fmla="*/ 33 w 59"/>
                  <a:gd name="T5" fmla="*/ 0 h 73"/>
                  <a:gd name="T6" fmla="*/ 59 w 59"/>
                  <a:gd name="T7" fmla="*/ 73 h 73"/>
                  <a:gd name="T8" fmla="*/ 49 w 59"/>
                  <a:gd name="T9" fmla="*/ 73 h 73"/>
                  <a:gd name="T10" fmla="*/ 41 w 59"/>
                  <a:gd name="T11" fmla="*/ 50 h 73"/>
                  <a:gd name="T12" fmla="*/ 17 w 59"/>
                  <a:gd name="T13" fmla="*/ 50 h 73"/>
                  <a:gd name="T14" fmla="*/ 9 w 59"/>
                  <a:gd name="T15" fmla="*/ 73 h 73"/>
                  <a:gd name="T16" fmla="*/ 0 w 59"/>
                  <a:gd name="T17" fmla="*/ 73 h 73"/>
                  <a:gd name="T18" fmla="*/ 18 w 59"/>
                  <a:gd name="T19" fmla="*/ 42 h 73"/>
                  <a:gd name="T20" fmla="*/ 39 w 59"/>
                  <a:gd name="T21" fmla="*/ 42 h 73"/>
                  <a:gd name="T22" fmla="*/ 33 w 59"/>
                  <a:gd name="T23" fmla="*/ 23 h 73"/>
                  <a:gd name="T24" fmla="*/ 30 w 59"/>
                  <a:gd name="T25" fmla="*/ 15 h 73"/>
                  <a:gd name="T26" fmla="*/ 28 w 59"/>
                  <a:gd name="T27" fmla="*/ 8 h 73"/>
                  <a:gd name="T28" fmla="*/ 26 w 59"/>
                  <a:gd name="T29" fmla="*/ 15 h 73"/>
                  <a:gd name="T30" fmla="*/ 25 w 59"/>
                  <a:gd name="T31" fmla="*/ 21 h 73"/>
                  <a:gd name="T32" fmla="*/ 18 w 59"/>
                  <a:gd name="T33" fmla="*/ 4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9" h="73">
                    <a:moveTo>
                      <a:pt x="0" y="73"/>
                    </a:moveTo>
                    <a:lnTo>
                      <a:pt x="25" y="0"/>
                    </a:lnTo>
                    <a:lnTo>
                      <a:pt x="33" y="0"/>
                    </a:lnTo>
                    <a:lnTo>
                      <a:pt x="59" y="73"/>
                    </a:lnTo>
                    <a:lnTo>
                      <a:pt x="49" y="73"/>
                    </a:lnTo>
                    <a:lnTo>
                      <a:pt x="41" y="50"/>
                    </a:lnTo>
                    <a:lnTo>
                      <a:pt x="17" y="50"/>
                    </a:lnTo>
                    <a:lnTo>
                      <a:pt x="9" y="73"/>
                    </a:lnTo>
                    <a:lnTo>
                      <a:pt x="0" y="73"/>
                    </a:lnTo>
                    <a:close/>
                    <a:moveTo>
                      <a:pt x="18" y="42"/>
                    </a:moveTo>
                    <a:lnTo>
                      <a:pt x="39" y="42"/>
                    </a:lnTo>
                    <a:lnTo>
                      <a:pt x="33" y="23"/>
                    </a:lnTo>
                    <a:lnTo>
                      <a:pt x="30" y="15"/>
                    </a:lnTo>
                    <a:lnTo>
                      <a:pt x="28" y="8"/>
                    </a:lnTo>
                    <a:lnTo>
                      <a:pt x="26" y="15"/>
                    </a:lnTo>
                    <a:lnTo>
                      <a:pt x="25" y="21"/>
                    </a:lnTo>
                    <a:lnTo>
                      <a:pt x="18" y="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 name="Freeform 47">
                <a:extLst>
                  <a:ext uri="{FF2B5EF4-FFF2-40B4-BE49-F238E27FC236}">
                    <a16:creationId xmlns:a16="http://schemas.microsoft.com/office/drawing/2014/main" id="{8AB5A05F-A885-01E8-79BD-ADFF06DB24CA}"/>
                  </a:ext>
                </a:extLst>
              </p:cNvPr>
              <p:cNvSpPr>
                <a:spLocks noEditPoints="1"/>
              </p:cNvSpPr>
              <p:nvPr/>
            </p:nvSpPr>
            <p:spPr bwMode="auto">
              <a:xfrm>
                <a:off x="1025525" y="17780"/>
                <a:ext cx="35560" cy="49530"/>
              </a:xfrm>
              <a:custGeom>
                <a:avLst/>
                <a:gdLst>
                  <a:gd name="T0" fmla="*/ 0 w 56"/>
                  <a:gd name="T1" fmla="*/ 71 h 78"/>
                  <a:gd name="T2" fmla="*/ 10 w 56"/>
                  <a:gd name="T3" fmla="*/ 0 h 78"/>
                  <a:gd name="T4" fmla="*/ 36 w 56"/>
                  <a:gd name="T5" fmla="*/ 3 h 78"/>
                  <a:gd name="T6" fmla="*/ 44 w 56"/>
                  <a:gd name="T7" fmla="*/ 4 h 78"/>
                  <a:gd name="T8" fmla="*/ 49 w 56"/>
                  <a:gd name="T9" fmla="*/ 6 h 78"/>
                  <a:gd name="T10" fmla="*/ 52 w 56"/>
                  <a:gd name="T11" fmla="*/ 9 h 78"/>
                  <a:gd name="T12" fmla="*/ 56 w 56"/>
                  <a:gd name="T13" fmla="*/ 14 h 78"/>
                  <a:gd name="T14" fmla="*/ 56 w 56"/>
                  <a:gd name="T15" fmla="*/ 19 h 78"/>
                  <a:gd name="T16" fmla="*/ 56 w 56"/>
                  <a:gd name="T17" fmla="*/ 26 h 78"/>
                  <a:gd name="T18" fmla="*/ 54 w 56"/>
                  <a:gd name="T19" fmla="*/ 32 h 78"/>
                  <a:gd name="T20" fmla="*/ 51 w 56"/>
                  <a:gd name="T21" fmla="*/ 37 h 78"/>
                  <a:gd name="T22" fmla="*/ 44 w 56"/>
                  <a:gd name="T23" fmla="*/ 42 h 78"/>
                  <a:gd name="T24" fmla="*/ 36 w 56"/>
                  <a:gd name="T25" fmla="*/ 42 h 78"/>
                  <a:gd name="T26" fmla="*/ 39 w 56"/>
                  <a:gd name="T27" fmla="*/ 45 h 78"/>
                  <a:gd name="T28" fmla="*/ 41 w 56"/>
                  <a:gd name="T29" fmla="*/ 47 h 78"/>
                  <a:gd name="T30" fmla="*/ 44 w 56"/>
                  <a:gd name="T31" fmla="*/ 52 h 78"/>
                  <a:gd name="T32" fmla="*/ 46 w 56"/>
                  <a:gd name="T33" fmla="*/ 56 h 78"/>
                  <a:gd name="T34" fmla="*/ 54 w 56"/>
                  <a:gd name="T35" fmla="*/ 78 h 78"/>
                  <a:gd name="T36" fmla="*/ 44 w 56"/>
                  <a:gd name="T37" fmla="*/ 76 h 78"/>
                  <a:gd name="T38" fmla="*/ 38 w 56"/>
                  <a:gd name="T39" fmla="*/ 61 h 78"/>
                  <a:gd name="T40" fmla="*/ 34 w 56"/>
                  <a:gd name="T41" fmla="*/ 53 h 78"/>
                  <a:gd name="T42" fmla="*/ 33 w 56"/>
                  <a:gd name="T43" fmla="*/ 48 h 78"/>
                  <a:gd name="T44" fmla="*/ 30 w 56"/>
                  <a:gd name="T45" fmla="*/ 45 h 78"/>
                  <a:gd name="T46" fmla="*/ 28 w 56"/>
                  <a:gd name="T47" fmla="*/ 43 h 78"/>
                  <a:gd name="T48" fmla="*/ 26 w 56"/>
                  <a:gd name="T49" fmla="*/ 42 h 78"/>
                  <a:gd name="T50" fmla="*/ 21 w 56"/>
                  <a:gd name="T51" fmla="*/ 42 h 78"/>
                  <a:gd name="T52" fmla="*/ 13 w 56"/>
                  <a:gd name="T53" fmla="*/ 40 h 78"/>
                  <a:gd name="T54" fmla="*/ 8 w 56"/>
                  <a:gd name="T55" fmla="*/ 73 h 78"/>
                  <a:gd name="T56" fmla="*/ 0 w 56"/>
                  <a:gd name="T57" fmla="*/ 71 h 78"/>
                  <a:gd name="T58" fmla="*/ 13 w 56"/>
                  <a:gd name="T59" fmla="*/ 32 h 78"/>
                  <a:gd name="T60" fmla="*/ 31 w 56"/>
                  <a:gd name="T61" fmla="*/ 34 h 78"/>
                  <a:gd name="T62" fmla="*/ 36 w 56"/>
                  <a:gd name="T63" fmla="*/ 35 h 78"/>
                  <a:gd name="T64" fmla="*/ 39 w 56"/>
                  <a:gd name="T65" fmla="*/ 34 h 78"/>
                  <a:gd name="T66" fmla="*/ 43 w 56"/>
                  <a:gd name="T67" fmla="*/ 32 h 78"/>
                  <a:gd name="T68" fmla="*/ 46 w 56"/>
                  <a:gd name="T69" fmla="*/ 30 h 78"/>
                  <a:gd name="T70" fmla="*/ 47 w 56"/>
                  <a:gd name="T71" fmla="*/ 27 h 78"/>
                  <a:gd name="T72" fmla="*/ 47 w 56"/>
                  <a:gd name="T73" fmla="*/ 24 h 78"/>
                  <a:gd name="T74" fmla="*/ 47 w 56"/>
                  <a:gd name="T75" fmla="*/ 19 h 78"/>
                  <a:gd name="T76" fmla="*/ 46 w 56"/>
                  <a:gd name="T77" fmla="*/ 16 h 78"/>
                  <a:gd name="T78" fmla="*/ 41 w 56"/>
                  <a:gd name="T79" fmla="*/ 13 h 78"/>
                  <a:gd name="T80" fmla="*/ 36 w 56"/>
                  <a:gd name="T81" fmla="*/ 11 h 78"/>
                  <a:gd name="T82" fmla="*/ 17 w 56"/>
                  <a:gd name="T83" fmla="*/ 9 h 78"/>
                  <a:gd name="T84" fmla="*/ 13 w 56"/>
                  <a:gd name="T85" fmla="*/ 32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6" h="78">
                    <a:moveTo>
                      <a:pt x="0" y="71"/>
                    </a:moveTo>
                    <a:lnTo>
                      <a:pt x="10" y="0"/>
                    </a:lnTo>
                    <a:lnTo>
                      <a:pt x="36" y="3"/>
                    </a:lnTo>
                    <a:lnTo>
                      <a:pt x="44" y="4"/>
                    </a:lnTo>
                    <a:lnTo>
                      <a:pt x="49" y="6"/>
                    </a:lnTo>
                    <a:lnTo>
                      <a:pt x="52" y="9"/>
                    </a:lnTo>
                    <a:lnTo>
                      <a:pt x="56" y="14"/>
                    </a:lnTo>
                    <a:lnTo>
                      <a:pt x="56" y="19"/>
                    </a:lnTo>
                    <a:lnTo>
                      <a:pt x="56" y="26"/>
                    </a:lnTo>
                    <a:lnTo>
                      <a:pt x="54" y="32"/>
                    </a:lnTo>
                    <a:lnTo>
                      <a:pt x="51" y="37"/>
                    </a:lnTo>
                    <a:lnTo>
                      <a:pt x="44" y="42"/>
                    </a:lnTo>
                    <a:lnTo>
                      <a:pt x="36" y="42"/>
                    </a:lnTo>
                    <a:lnTo>
                      <a:pt x="39" y="45"/>
                    </a:lnTo>
                    <a:lnTo>
                      <a:pt x="41" y="47"/>
                    </a:lnTo>
                    <a:lnTo>
                      <a:pt x="44" y="52"/>
                    </a:lnTo>
                    <a:lnTo>
                      <a:pt x="46" y="56"/>
                    </a:lnTo>
                    <a:lnTo>
                      <a:pt x="54" y="78"/>
                    </a:lnTo>
                    <a:lnTo>
                      <a:pt x="44" y="76"/>
                    </a:lnTo>
                    <a:lnTo>
                      <a:pt x="38" y="61"/>
                    </a:lnTo>
                    <a:lnTo>
                      <a:pt x="34" y="53"/>
                    </a:lnTo>
                    <a:lnTo>
                      <a:pt x="33" y="48"/>
                    </a:lnTo>
                    <a:lnTo>
                      <a:pt x="30" y="45"/>
                    </a:lnTo>
                    <a:lnTo>
                      <a:pt x="28" y="43"/>
                    </a:lnTo>
                    <a:lnTo>
                      <a:pt x="26" y="42"/>
                    </a:lnTo>
                    <a:lnTo>
                      <a:pt x="21" y="42"/>
                    </a:lnTo>
                    <a:lnTo>
                      <a:pt x="13" y="40"/>
                    </a:lnTo>
                    <a:lnTo>
                      <a:pt x="8" y="73"/>
                    </a:lnTo>
                    <a:lnTo>
                      <a:pt x="0" y="71"/>
                    </a:lnTo>
                    <a:close/>
                    <a:moveTo>
                      <a:pt x="13" y="32"/>
                    </a:moveTo>
                    <a:lnTo>
                      <a:pt x="31" y="34"/>
                    </a:lnTo>
                    <a:lnTo>
                      <a:pt x="36" y="35"/>
                    </a:lnTo>
                    <a:lnTo>
                      <a:pt x="39" y="34"/>
                    </a:lnTo>
                    <a:lnTo>
                      <a:pt x="43" y="32"/>
                    </a:lnTo>
                    <a:lnTo>
                      <a:pt x="46" y="30"/>
                    </a:lnTo>
                    <a:lnTo>
                      <a:pt x="47" y="27"/>
                    </a:lnTo>
                    <a:lnTo>
                      <a:pt x="47" y="24"/>
                    </a:lnTo>
                    <a:lnTo>
                      <a:pt x="47" y="19"/>
                    </a:lnTo>
                    <a:lnTo>
                      <a:pt x="46" y="16"/>
                    </a:lnTo>
                    <a:lnTo>
                      <a:pt x="41" y="13"/>
                    </a:lnTo>
                    <a:lnTo>
                      <a:pt x="36" y="11"/>
                    </a:lnTo>
                    <a:lnTo>
                      <a:pt x="17" y="9"/>
                    </a:lnTo>
                    <a:lnTo>
                      <a:pt x="13" y="3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5" name="Freeform 48">
                <a:extLst>
                  <a:ext uri="{FF2B5EF4-FFF2-40B4-BE49-F238E27FC236}">
                    <a16:creationId xmlns:a16="http://schemas.microsoft.com/office/drawing/2014/main" id="{CFF6C747-069C-84B4-3C19-87EDBBC70BEE}"/>
                  </a:ext>
                </a:extLst>
              </p:cNvPr>
              <p:cNvSpPr>
                <a:spLocks/>
              </p:cNvSpPr>
              <p:nvPr/>
            </p:nvSpPr>
            <p:spPr bwMode="auto">
              <a:xfrm>
                <a:off x="687705" y="11430"/>
                <a:ext cx="34290" cy="48260"/>
              </a:xfrm>
              <a:custGeom>
                <a:avLst/>
                <a:gdLst>
                  <a:gd name="T0" fmla="*/ 8 w 54"/>
                  <a:gd name="T1" fmla="*/ 76 h 76"/>
                  <a:gd name="T2" fmla="*/ 0 w 54"/>
                  <a:gd name="T3" fmla="*/ 5 h 76"/>
                  <a:gd name="T4" fmla="*/ 44 w 54"/>
                  <a:gd name="T5" fmla="*/ 0 h 76"/>
                  <a:gd name="T6" fmla="*/ 46 w 54"/>
                  <a:gd name="T7" fmla="*/ 8 h 76"/>
                  <a:gd name="T8" fmla="*/ 10 w 54"/>
                  <a:gd name="T9" fmla="*/ 11 h 76"/>
                  <a:gd name="T10" fmla="*/ 12 w 54"/>
                  <a:gd name="T11" fmla="*/ 34 h 76"/>
                  <a:gd name="T12" fmla="*/ 46 w 54"/>
                  <a:gd name="T13" fmla="*/ 31 h 76"/>
                  <a:gd name="T14" fmla="*/ 46 w 54"/>
                  <a:gd name="T15" fmla="*/ 39 h 76"/>
                  <a:gd name="T16" fmla="*/ 13 w 54"/>
                  <a:gd name="T17" fmla="*/ 42 h 76"/>
                  <a:gd name="T18" fmla="*/ 15 w 54"/>
                  <a:gd name="T19" fmla="*/ 66 h 76"/>
                  <a:gd name="T20" fmla="*/ 52 w 54"/>
                  <a:gd name="T21" fmla="*/ 63 h 76"/>
                  <a:gd name="T22" fmla="*/ 54 w 54"/>
                  <a:gd name="T23" fmla="*/ 71 h 76"/>
                  <a:gd name="T24" fmla="*/ 8 w 54"/>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76">
                    <a:moveTo>
                      <a:pt x="8" y="76"/>
                    </a:moveTo>
                    <a:lnTo>
                      <a:pt x="0" y="5"/>
                    </a:lnTo>
                    <a:lnTo>
                      <a:pt x="44" y="0"/>
                    </a:lnTo>
                    <a:lnTo>
                      <a:pt x="46" y="8"/>
                    </a:lnTo>
                    <a:lnTo>
                      <a:pt x="10" y="11"/>
                    </a:lnTo>
                    <a:lnTo>
                      <a:pt x="12" y="34"/>
                    </a:lnTo>
                    <a:lnTo>
                      <a:pt x="46" y="31"/>
                    </a:lnTo>
                    <a:lnTo>
                      <a:pt x="46" y="39"/>
                    </a:lnTo>
                    <a:lnTo>
                      <a:pt x="13" y="42"/>
                    </a:lnTo>
                    <a:lnTo>
                      <a:pt x="15" y="66"/>
                    </a:lnTo>
                    <a:lnTo>
                      <a:pt x="52" y="63"/>
                    </a:lnTo>
                    <a:lnTo>
                      <a:pt x="54" y="71"/>
                    </a:lnTo>
                    <a:lnTo>
                      <a:pt x="8" y="7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6" name="Freeform 49">
                <a:extLst>
                  <a:ext uri="{FF2B5EF4-FFF2-40B4-BE49-F238E27FC236}">
                    <a16:creationId xmlns:a16="http://schemas.microsoft.com/office/drawing/2014/main" id="{4AAEA7E8-946E-DA86-CF2B-8DC147974ED5}"/>
                  </a:ext>
                </a:extLst>
              </p:cNvPr>
              <p:cNvSpPr>
                <a:spLocks noEditPoints="1"/>
              </p:cNvSpPr>
              <p:nvPr/>
            </p:nvSpPr>
            <p:spPr bwMode="auto">
              <a:xfrm>
                <a:off x="727075" y="9525"/>
                <a:ext cx="37465" cy="46355"/>
              </a:xfrm>
              <a:custGeom>
                <a:avLst/>
                <a:gdLst>
                  <a:gd name="T0" fmla="*/ 5 w 59"/>
                  <a:gd name="T1" fmla="*/ 73 h 73"/>
                  <a:gd name="T2" fmla="*/ 0 w 59"/>
                  <a:gd name="T3" fmla="*/ 1 h 73"/>
                  <a:gd name="T4" fmla="*/ 28 w 59"/>
                  <a:gd name="T5" fmla="*/ 0 h 73"/>
                  <a:gd name="T6" fmla="*/ 34 w 59"/>
                  <a:gd name="T7" fmla="*/ 0 h 73"/>
                  <a:gd name="T8" fmla="*/ 39 w 59"/>
                  <a:gd name="T9" fmla="*/ 0 h 73"/>
                  <a:gd name="T10" fmla="*/ 44 w 59"/>
                  <a:gd name="T11" fmla="*/ 3 h 73"/>
                  <a:gd name="T12" fmla="*/ 47 w 59"/>
                  <a:gd name="T13" fmla="*/ 6 h 73"/>
                  <a:gd name="T14" fmla="*/ 49 w 59"/>
                  <a:gd name="T15" fmla="*/ 11 h 73"/>
                  <a:gd name="T16" fmla="*/ 51 w 59"/>
                  <a:gd name="T17" fmla="*/ 17 h 73"/>
                  <a:gd name="T18" fmla="*/ 51 w 59"/>
                  <a:gd name="T19" fmla="*/ 24 h 73"/>
                  <a:gd name="T20" fmla="*/ 47 w 59"/>
                  <a:gd name="T21" fmla="*/ 30 h 73"/>
                  <a:gd name="T22" fmla="*/ 42 w 59"/>
                  <a:gd name="T23" fmla="*/ 35 h 73"/>
                  <a:gd name="T24" fmla="*/ 34 w 59"/>
                  <a:gd name="T25" fmla="*/ 39 h 73"/>
                  <a:gd name="T26" fmla="*/ 38 w 59"/>
                  <a:gd name="T27" fmla="*/ 40 h 73"/>
                  <a:gd name="T28" fmla="*/ 41 w 59"/>
                  <a:gd name="T29" fmla="*/ 42 h 73"/>
                  <a:gd name="T30" fmla="*/ 44 w 59"/>
                  <a:gd name="T31" fmla="*/ 45 h 73"/>
                  <a:gd name="T32" fmla="*/ 47 w 59"/>
                  <a:gd name="T33" fmla="*/ 50 h 73"/>
                  <a:gd name="T34" fmla="*/ 59 w 59"/>
                  <a:gd name="T35" fmla="*/ 69 h 73"/>
                  <a:gd name="T36" fmla="*/ 49 w 59"/>
                  <a:gd name="T37" fmla="*/ 69 h 73"/>
                  <a:gd name="T38" fmla="*/ 39 w 59"/>
                  <a:gd name="T39" fmla="*/ 56 h 73"/>
                  <a:gd name="T40" fmla="*/ 34 w 59"/>
                  <a:gd name="T41" fmla="*/ 48 h 73"/>
                  <a:gd name="T42" fmla="*/ 31 w 59"/>
                  <a:gd name="T43" fmla="*/ 45 h 73"/>
                  <a:gd name="T44" fmla="*/ 29 w 59"/>
                  <a:gd name="T45" fmla="*/ 42 h 73"/>
                  <a:gd name="T46" fmla="*/ 26 w 59"/>
                  <a:gd name="T47" fmla="*/ 40 h 73"/>
                  <a:gd name="T48" fmla="*/ 25 w 59"/>
                  <a:gd name="T49" fmla="*/ 40 h 73"/>
                  <a:gd name="T50" fmla="*/ 20 w 59"/>
                  <a:gd name="T51" fmla="*/ 40 h 73"/>
                  <a:gd name="T52" fmla="*/ 12 w 59"/>
                  <a:gd name="T53" fmla="*/ 40 h 73"/>
                  <a:gd name="T54" fmla="*/ 13 w 59"/>
                  <a:gd name="T55" fmla="*/ 73 h 73"/>
                  <a:gd name="T56" fmla="*/ 5 w 59"/>
                  <a:gd name="T57" fmla="*/ 73 h 73"/>
                  <a:gd name="T58" fmla="*/ 10 w 59"/>
                  <a:gd name="T59" fmla="*/ 32 h 73"/>
                  <a:gd name="T60" fmla="*/ 28 w 59"/>
                  <a:gd name="T61" fmla="*/ 30 h 73"/>
                  <a:gd name="T62" fmla="*/ 33 w 59"/>
                  <a:gd name="T63" fmla="*/ 30 h 73"/>
                  <a:gd name="T64" fmla="*/ 36 w 59"/>
                  <a:gd name="T65" fmla="*/ 29 h 73"/>
                  <a:gd name="T66" fmla="*/ 39 w 59"/>
                  <a:gd name="T67" fmla="*/ 27 h 73"/>
                  <a:gd name="T68" fmla="*/ 41 w 59"/>
                  <a:gd name="T69" fmla="*/ 24 h 73"/>
                  <a:gd name="T70" fmla="*/ 42 w 59"/>
                  <a:gd name="T71" fmla="*/ 21 h 73"/>
                  <a:gd name="T72" fmla="*/ 42 w 59"/>
                  <a:gd name="T73" fmla="*/ 17 h 73"/>
                  <a:gd name="T74" fmla="*/ 41 w 59"/>
                  <a:gd name="T75" fmla="*/ 13 h 73"/>
                  <a:gd name="T76" fmla="*/ 38 w 59"/>
                  <a:gd name="T77" fmla="*/ 9 h 73"/>
                  <a:gd name="T78" fmla="*/ 34 w 59"/>
                  <a:gd name="T79" fmla="*/ 8 h 73"/>
                  <a:gd name="T80" fmla="*/ 28 w 59"/>
                  <a:gd name="T81" fmla="*/ 8 h 73"/>
                  <a:gd name="T82" fmla="*/ 8 w 59"/>
                  <a:gd name="T83" fmla="*/ 8 h 73"/>
                  <a:gd name="T84" fmla="*/ 10 w 59"/>
                  <a:gd name="T85" fmla="*/ 3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9" h="73">
                    <a:moveTo>
                      <a:pt x="5" y="73"/>
                    </a:moveTo>
                    <a:lnTo>
                      <a:pt x="0" y="1"/>
                    </a:lnTo>
                    <a:lnTo>
                      <a:pt x="28" y="0"/>
                    </a:lnTo>
                    <a:lnTo>
                      <a:pt x="34" y="0"/>
                    </a:lnTo>
                    <a:lnTo>
                      <a:pt x="39" y="0"/>
                    </a:lnTo>
                    <a:lnTo>
                      <a:pt x="44" y="3"/>
                    </a:lnTo>
                    <a:lnTo>
                      <a:pt x="47" y="6"/>
                    </a:lnTo>
                    <a:lnTo>
                      <a:pt x="49" y="11"/>
                    </a:lnTo>
                    <a:lnTo>
                      <a:pt x="51" y="17"/>
                    </a:lnTo>
                    <a:lnTo>
                      <a:pt x="51" y="24"/>
                    </a:lnTo>
                    <a:lnTo>
                      <a:pt x="47" y="30"/>
                    </a:lnTo>
                    <a:lnTo>
                      <a:pt x="42" y="35"/>
                    </a:lnTo>
                    <a:lnTo>
                      <a:pt x="34" y="39"/>
                    </a:lnTo>
                    <a:lnTo>
                      <a:pt x="38" y="40"/>
                    </a:lnTo>
                    <a:lnTo>
                      <a:pt x="41" y="42"/>
                    </a:lnTo>
                    <a:lnTo>
                      <a:pt x="44" y="45"/>
                    </a:lnTo>
                    <a:lnTo>
                      <a:pt x="47" y="50"/>
                    </a:lnTo>
                    <a:lnTo>
                      <a:pt x="59" y="69"/>
                    </a:lnTo>
                    <a:lnTo>
                      <a:pt x="49" y="69"/>
                    </a:lnTo>
                    <a:lnTo>
                      <a:pt x="39" y="56"/>
                    </a:lnTo>
                    <a:lnTo>
                      <a:pt x="34" y="48"/>
                    </a:lnTo>
                    <a:lnTo>
                      <a:pt x="31" y="45"/>
                    </a:lnTo>
                    <a:lnTo>
                      <a:pt x="29" y="42"/>
                    </a:lnTo>
                    <a:lnTo>
                      <a:pt x="26" y="40"/>
                    </a:lnTo>
                    <a:lnTo>
                      <a:pt x="25" y="40"/>
                    </a:lnTo>
                    <a:lnTo>
                      <a:pt x="20" y="40"/>
                    </a:lnTo>
                    <a:lnTo>
                      <a:pt x="12" y="40"/>
                    </a:lnTo>
                    <a:lnTo>
                      <a:pt x="13" y="73"/>
                    </a:lnTo>
                    <a:lnTo>
                      <a:pt x="5" y="73"/>
                    </a:lnTo>
                    <a:close/>
                    <a:moveTo>
                      <a:pt x="10" y="32"/>
                    </a:moveTo>
                    <a:lnTo>
                      <a:pt x="28" y="30"/>
                    </a:lnTo>
                    <a:lnTo>
                      <a:pt x="33" y="30"/>
                    </a:lnTo>
                    <a:lnTo>
                      <a:pt x="36" y="29"/>
                    </a:lnTo>
                    <a:lnTo>
                      <a:pt x="39" y="27"/>
                    </a:lnTo>
                    <a:lnTo>
                      <a:pt x="41" y="24"/>
                    </a:lnTo>
                    <a:lnTo>
                      <a:pt x="42" y="21"/>
                    </a:lnTo>
                    <a:lnTo>
                      <a:pt x="42" y="17"/>
                    </a:lnTo>
                    <a:lnTo>
                      <a:pt x="41" y="13"/>
                    </a:lnTo>
                    <a:lnTo>
                      <a:pt x="38" y="9"/>
                    </a:lnTo>
                    <a:lnTo>
                      <a:pt x="34" y="8"/>
                    </a:lnTo>
                    <a:lnTo>
                      <a:pt x="28" y="8"/>
                    </a:lnTo>
                    <a:lnTo>
                      <a:pt x="8" y="8"/>
                    </a:lnTo>
                    <a:lnTo>
                      <a:pt x="10" y="3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7" name="Freeform 50">
                <a:extLst>
                  <a:ext uri="{FF2B5EF4-FFF2-40B4-BE49-F238E27FC236}">
                    <a16:creationId xmlns:a16="http://schemas.microsoft.com/office/drawing/2014/main" id="{3B339219-5831-21DF-0A54-445DCDE85468}"/>
                  </a:ext>
                </a:extLst>
              </p:cNvPr>
              <p:cNvSpPr>
                <a:spLocks noEditPoints="1"/>
              </p:cNvSpPr>
              <p:nvPr/>
            </p:nvSpPr>
            <p:spPr bwMode="auto">
              <a:xfrm>
                <a:off x="1061720" y="26035"/>
                <a:ext cx="36195" cy="48260"/>
              </a:xfrm>
              <a:custGeom>
                <a:avLst/>
                <a:gdLst>
                  <a:gd name="T0" fmla="*/ 0 w 57"/>
                  <a:gd name="T1" fmla="*/ 66 h 76"/>
                  <a:gd name="T2" fmla="*/ 34 w 57"/>
                  <a:gd name="T3" fmla="*/ 0 h 76"/>
                  <a:gd name="T4" fmla="*/ 44 w 57"/>
                  <a:gd name="T5" fmla="*/ 0 h 76"/>
                  <a:gd name="T6" fmla="*/ 57 w 57"/>
                  <a:gd name="T7" fmla="*/ 76 h 76"/>
                  <a:gd name="T8" fmla="*/ 47 w 57"/>
                  <a:gd name="T9" fmla="*/ 74 h 76"/>
                  <a:gd name="T10" fmla="*/ 44 w 57"/>
                  <a:gd name="T11" fmla="*/ 52 h 76"/>
                  <a:gd name="T12" fmla="*/ 18 w 57"/>
                  <a:gd name="T13" fmla="*/ 47 h 76"/>
                  <a:gd name="T14" fmla="*/ 8 w 57"/>
                  <a:gd name="T15" fmla="*/ 68 h 76"/>
                  <a:gd name="T16" fmla="*/ 0 w 57"/>
                  <a:gd name="T17" fmla="*/ 66 h 76"/>
                  <a:gd name="T18" fmla="*/ 21 w 57"/>
                  <a:gd name="T19" fmla="*/ 40 h 76"/>
                  <a:gd name="T20" fmla="*/ 42 w 57"/>
                  <a:gd name="T21" fmla="*/ 43 h 76"/>
                  <a:gd name="T22" fmla="*/ 39 w 57"/>
                  <a:gd name="T23" fmla="*/ 22 h 76"/>
                  <a:gd name="T24" fmla="*/ 38 w 57"/>
                  <a:gd name="T25" fmla="*/ 14 h 76"/>
                  <a:gd name="T26" fmla="*/ 38 w 57"/>
                  <a:gd name="T27" fmla="*/ 8 h 76"/>
                  <a:gd name="T28" fmla="*/ 34 w 57"/>
                  <a:gd name="T29" fmla="*/ 14 h 76"/>
                  <a:gd name="T30" fmla="*/ 33 w 57"/>
                  <a:gd name="T31" fmla="*/ 21 h 76"/>
                  <a:gd name="T32" fmla="*/ 21 w 57"/>
                  <a:gd name="T33" fmla="*/ 4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6">
                    <a:moveTo>
                      <a:pt x="0" y="66"/>
                    </a:moveTo>
                    <a:lnTo>
                      <a:pt x="34" y="0"/>
                    </a:lnTo>
                    <a:lnTo>
                      <a:pt x="44" y="0"/>
                    </a:lnTo>
                    <a:lnTo>
                      <a:pt x="57" y="76"/>
                    </a:lnTo>
                    <a:lnTo>
                      <a:pt x="47" y="74"/>
                    </a:lnTo>
                    <a:lnTo>
                      <a:pt x="44" y="52"/>
                    </a:lnTo>
                    <a:lnTo>
                      <a:pt x="18" y="47"/>
                    </a:lnTo>
                    <a:lnTo>
                      <a:pt x="8" y="68"/>
                    </a:lnTo>
                    <a:lnTo>
                      <a:pt x="0" y="66"/>
                    </a:lnTo>
                    <a:close/>
                    <a:moveTo>
                      <a:pt x="21" y="40"/>
                    </a:moveTo>
                    <a:lnTo>
                      <a:pt x="42" y="43"/>
                    </a:lnTo>
                    <a:lnTo>
                      <a:pt x="39" y="22"/>
                    </a:lnTo>
                    <a:lnTo>
                      <a:pt x="38" y="14"/>
                    </a:lnTo>
                    <a:lnTo>
                      <a:pt x="38" y="8"/>
                    </a:lnTo>
                    <a:lnTo>
                      <a:pt x="34" y="14"/>
                    </a:lnTo>
                    <a:lnTo>
                      <a:pt x="33" y="21"/>
                    </a:lnTo>
                    <a:lnTo>
                      <a:pt x="21"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8" name="Freeform 51">
                <a:extLst>
                  <a:ext uri="{FF2B5EF4-FFF2-40B4-BE49-F238E27FC236}">
                    <a16:creationId xmlns:a16="http://schemas.microsoft.com/office/drawing/2014/main" id="{2FE42A0E-0B06-CEF1-FCE4-1F0A555D9334}"/>
                  </a:ext>
                </a:extLst>
              </p:cNvPr>
              <p:cNvSpPr>
                <a:spLocks/>
              </p:cNvSpPr>
              <p:nvPr/>
            </p:nvSpPr>
            <p:spPr bwMode="auto">
              <a:xfrm>
                <a:off x="640715" y="15240"/>
                <a:ext cx="43180" cy="49530"/>
              </a:xfrm>
              <a:custGeom>
                <a:avLst/>
                <a:gdLst>
                  <a:gd name="T0" fmla="*/ 9 w 68"/>
                  <a:gd name="T1" fmla="*/ 78 h 78"/>
                  <a:gd name="T2" fmla="*/ 0 w 68"/>
                  <a:gd name="T3" fmla="*/ 7 h 78"/>
                  <a:gd name="T4" fmla="*/ 13 w 68"/>
                  <a:gd name="T5" fmla="*/ 5 h 78"/>
                  <a:gd name="T6" fmla="*/ 34 w 68"/>
                  <a:gd name="T7" fmla="*/ 56 h 78"/>
                  <a:gd name="T8" fmla="*/ 37 w 68"/>
                  <a:gd name="T9" fmla="*/ 65 h 78"/>
                  <a:gd name="T10" fmla="*/ 39 w 68"/>
                  <a:gd name="T11" fmla="*/ 60 h 78"/>
                  <a:gd name="T12" fmla="*/ 40 w 68"/>
                  <a:gd name="T13" fmla="*/ 54 h 78"/>
                  <a:gd name="T14" fmla="*/ 48 w 68"/>
                  <a:gd name="T15" fmla="*/ 2 h 78"/>
                  <a:gd name="T16" fmla="*/ 58 w 68"/>
                  <a:gd name="T17" fmla="*/ 0 h 78"/>
                  <a:gd name="T18" fmla="*/ 68 w 68"/>
                  <a:gd name="T19" fmla="*/ 72 h 78"/>
                  <a:gd name="T20" fmla="*/ 60 w 68"/>
                  <a:gd name="T21" fmla="*/ 73 h 78"/>
                  <a:gd name="T22" fmla="*/ 52 w 68"/>
                  <a:gd name="T23" fmla="*/ 13 h 78"/>
                  <a:gd name="T24" fmla="*/ 42 w 68"/>
                  <a:gd name="T25" fmla="*/ 75 h 78"/>
                  <a:gd name="T26" fmla="*/ 35 w 68"/>
                  <a:gd name="T27" fmla="*/ 77 h 78"/>
                  <a:gd name="T28" fmla="*/ 9 w 68"/>
                  <a:gd name="T29" fmla="*/ 17 h 78"/>
                  <a:gd name="T30" fmla="*/ 17 w 68"/>
                  <a:gd name="T31" fmla="*/ 78 h 78"/>
                  <a:gd name="T32" fmla="*/ 9 w 68"/>
                  <a:gd name="T33"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78">
                    <a:moveTo>
                      <a:pt x="9" y="78"/>
                    </a:moveTo>
                    <a:lnTo>
                      <a:pt x="0" y="7"/>
                    </a:lnTo>
                    <a:lnTo>
                      <a:pt x="13" y="5"/>
                    </a:lnTo>
                    <a:lnTo>
                      <a:pt x="34" y="56"/>
                    </a:lnTo>
                    <a:lnTo>
                      <a:pt x="37" y="65"/>
                    </a:lnTo>
                    <a:lnTo>
                      <a:pt x="39" y="60"/>
                    </a:lnTo>
                    <a:lnTo>
                      <a:pt x="40" y="54"/>
                    </a:lnTo>
                    <a:lnTo>
                      <a:pt x="48" y="2"/>
                    </a:lnTo>
                    <a:lnTo>
                      <a:pt x="58" y="0"/>
                    </a:lnTo>
                    <a:lnTo>
                      <a:pt x="68" y="72"/>
                    </a:lnTo>
                    <a:lnTo>
                      <a:pt x="60" y="73"/>
                    </a:lnTo>
                    <a:lnTo>
                      <a:pt x="52" y="13"/>
                    </a:lnTo>
                    <a:lnTo>
                      <a:pt x="42" y="75"/>
                    </a:lnTo>
                    <a:lnTo>
                      <a:pt x="35" y="77"/>
                    </a:lnTo>
                    <a:lnTo>
                      <a:pt x="9" y="17"/>
                    </a:lnTo>
                    <a:lnTo>
                      <a:pt x="17" y="78"/>
                    </a:lnTo>
                    <a:lnTo>
                      <a:pt x="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9" name="Freeform 52">
                <a:extLst>
                  <a:ext uri="{FF2B5EF4-FFF2-40B4-BE49-F238E27FC236}">
                    <a16:creationId xmlns:a16="http://schemas.microsoft.com/office/drawing/2014/main" id="{F8D492D8-561D-BA76-08D9-085D15192F23}"/>
                  </a:ext>
                </a:extLst>
              </p:cNvPr>
              <p:cNvSpPr>
                <a:spLocks/>
              </p:cNvSpPr>
              <p:nvPr/>
            </p:nvSpPr>
            <p:spPr bwMode="auto">
              <a:xfrm>
                <a:off x="1114425" y="33020"/>
                <a:ext cx="24765" cy="49530"/>
              </a:xfrm>
              <a:custGeom>
                <a:avLst/>
                <a:gdLst>
                  <a:gd name="T0" fmla="*/ 0 w 39"/>
                  <a:gd name="T1" fmla="*/ 70 h 78"/>
                  <a:gd name="T2" fmla="*/ 16 w 39"/>
                  <a:gd name="T3" fmla="*/ 0 h 78"/>
                  <a:gd name="T4" fmla="*/ 25 w 39"/>
                  <a:gd name="T5" fmla="*/ 2 h 78"/>
                  <a:gd name="T6" fmla="*/ 10 w 39"/>
                  <a:gd name="T7" fmla="*/ 63 h 78"/>
                  <a:gd name="T8" fmla="*/ 39 w 39"/>
                  <a:gd name="T9" fmla="*/ 70 h 78"/>
                  <a:gd name="T10" fmla="*/ 38 w 39"/>
                  <a:gd name="T11" fmla="*/ 78 h 78"/>
                  <a:gd name="T12" fmla="*/ 0 w 39"/>
                  <a:gd name="T13" fmla="*/ 70 h 78"/>
                </a:gdLst>
                <a:ahLst/>
                <a:cxnLst>
                  <a:cxn ang="0">
                    <a:pos x="T0" y="T1"/>
                  </a:cxn>
                  <a:cxn ang="0">
                    <a:pos x="T2" y="T3"/>
                  </a:cxn>
                  <a:cxn ang="0">
                    <a:pos x="T4" y="T5"/>
                  </a:cxn>
                  <a:cxn ang="0">
                    <a:pos x="T6" y="T7"/>
                  </a:cxn>
                  <a:cxn ang="0">
                    <a:pos x="T8" y="T9"/>
                  </a:cxn>
                  <a:cxn ang="0">
                    <a:pos x="T10" y="T11"/>
                  </a:cxn>
                  <a:cxn ang="0">
                    <a:pos x="T12" y="T13"/>
                  </a:cxn>
                </a:cxnLst>
                <a:rect l="0" t="0" r="r" b="b"/>
                <a:pathLst>
                  <a:path w="39" h="78">
                    <a:moveTo>
                      <a:pt x="0" y="70"/>
                    </a:moveTo>
                    <a:lnTo>
                      <a:pt x="16" y="0"/>
                    </a:lnTo>
                    <a:lnTo>
                      <a:pt x="25" y="2"/>
                    </a:lnTo>
                    <a:lnTo>
                      <a:pt x="10" y="63"/>
                    </a:lnTo>
                    <a:lnTo>
                      <a:pt x="39" y="70"/>
                    </a:lnTo>
                    <a:lnTo>
                      <a:pt x="38" y="78"/>
                    </a:lnTo>
                    <a:lnTo>
                      <a:pt x="0" y="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0" name="Freeform 53">
                <a:extLst>
                  <a:ext uri="{FF2B5EF4-FFF2-40B4-BE49-F238E27FC236}">
                    <a16:creationId xmlns:a16="http://schemas.microsoft.com/office/drawing/2014/main" id="{2C9360B6-D726-6406-20C7-1AFBCA7DC1E9}"/>
                  </a:ext>
                </a:extLst>
              </p:cNvPr>
              <p:cNvSpPr>
                <a:spLocks noEditPoints="1"/>
              </p:cNvSpPr>
              <p:nvPr/>
            </p:nvSpPr>
            <p:spPr bwMode="auto">
              <a:xfrm>
                <a:off x="605155" y="23495"/>
                <a:ext cx="36195" cy="48895"/>
              </a:xfrm>
              <a:custGeom>
                <a:avLst/>
                <a:gdLst>
                  <a:gd name="T0" fmla="*/ 0 w 57"/>
                  <a:gd name="T1" fmla="*/ 77 h 77"/>
                  <a:gd name="T2" fmla="*/ 13 w 57"/>
                  <a:gd name="T3" fmla="*/ 2 h 77"/>
                  <a:gd name="T4" fmla="*/ 21 w 57"/>
                  <a:gd name="T5" fmla="*/ 0 h 77"/>
                  <a:gd name="T6" fmla="*/ 57 w 57"/>
                  <a:gd name="T7" fmla="*/ 69 h 77"/>
                  <a:gd name="T8" fmla="*/ 49 w 57"/>
                  <a:gd name="T9" fmla="*/ 70 h 77"/>
                  <a:gd name="T10" fmla="*/ 38 w 57"/>
                  <a:gd name="T11" fmla="*/ 49 h 77"/>
                  <a:gd name="T12" fmla="*/ 13 w 57"/>
                  <a:gd name="T13" fmla="*/ 52 h 77"/>
                  <a:gd name="T14" fmla="*/ 10 w 57"/>
                  <a:gd name="T15" fmla="*/ 75 h 77"/>
                  <a:gd name="T16" fmla="*/ 0 w 57"/>
                  <a:gd name="T17" fmla="*/ 77 h 77"/>
                  <a:gd name="T18" fmla="*/ 13 w 57"/>
                  <a:gd name="T19" fmla="*/ 44 h 77"/>
                  <a:gd name="T20" fmla="*/ 34 w 57"/>
                  <a:gd name="T21" fmla="*/ 41 h 77"/>
                  <a:gd name="T22" fmla="*/ 25 w 57"/>
                  <a:gd name="T23" fmla="*/ 23 h 77"/>
                  <a:gd name="T24" fmla="*/ 21 w 57"/>
                  <a:gd name="T25" fmla="*/ 15 h 77"/>
                  <a:gd name="T26" fmla="*/ 18 w 57"/>
                  <a:gd name="T27" fmla="*/ 8 h 77"/>
                  <a:gd name="T28" fmla="*/ 18 w 57"/>
                  <a:gd name="T29" fmla="*/ 17 h 77"/>
                  <a:gd name="T30" fmla="*/ 16 w 57"/>
                  <a:gd name="T31" fmla="*/ 23 h 77"/>
                  <a:gd name="T32" fmla="*/ 13 w 57"/>
                  <a:gd name="T33" fmla="*/ 44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7">
                    <a:moveTo>
                      <a:pt x="0" y="77"/>
                    </a:moveTo>
                    <a:lnTo>
                      <a:pt x="13" y="2"/>
                    </a:lnTo>
                    <a:lnTo>
                      <a:pt x="21" y="0"/>
                    </a:lnTo>
                    <a:lnTo>
                      <a:pt x="57" y="69"/>
                    </a:lnTo>
                    <a:lnTo>
                      <a:pt x="49" y="70"/>
                    </a:lnTo>
                    <a:lnTo>
                      <a:pt x="38" y="49"/>
                    </a:lnTo>
                    <a:lnTo>
                      <a:pt x="13" y="52"/>
                    </a:lnTo>
                    <a:lnTo>
                      <a:pt x="10" y="75"/>
                    </a:lnTo>
                    <a:lnTo>
                      <a:pt x="0" y="77"/>
                    </a:lnTo>
                    <a:close/>
                    <a:moveTo>
                      <a:pt x="13" y="44"/>
                    </a:moveTo>
                    <a:lnTo>
                      <a:pt x="34" y="41"/>
                    </a:lnTo>
                    <a:lnTo>
                      <a:pt x="25" y="23"/>
                    </a:lnTo>
                    <a:lnTo>
                      <a:pt x="21" y="15"/>
                    </a:lnTo>
                    <a:lnTo>
                      <a:pt x="18" y="8"/>
                    </a:lnTo>
                    <a:lnTo>
                      <a:pt x="18" y="17"/>
                    </a:lnTo>
                    <a:lnTo>
                      <a:pt x="16" y="23"/>
                    </a:lnTo>
                    <a:lnTo>
                      <a:pt x="13"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1" name="Freeform 54">
                <a:extLst>
                  <a:ext uri="{FF2B5EF4-FFF2-40B4-BE49-F238E27FC236}">
                    <a16:creationId xmlns:a16="http://schemas.microsoft.com/office/drawing/2014/main" id="{3CD9F925-2E40-9790-54B9-6B547C1C6872}"/>
                  </a:ext>
                </a:extLst>
              </p:cNvPr>
              <p:cNvSpPr>
                <a:spLocks noEditPoints="1"/>
              </p:cNvSpPr>
              <p:nvPr/>
            </p:nvSpPr>
            <p:spPr bwMode="auto">
              <a:xfrm>
                <a:off x="1141095" y="42545"/>
                <a:ext cx="35560" cy="50165"/>
              </a:xfrm>
              <a:custGeom>
                <a:avLst/>
                <a:gdLst>
                  <a:gd name="T0" fmla="*/ 0 w 56"/>
                  <a:gd name="T1" fmla="*/ 64 h 79"/>
                  <a:gd name="T2" fmla="*/ 43 w 56"/>
                  <a:gd name="T3" fmla="*/ 0 h 79"/>
                  <a:gd name="T4" fmla="*/ 51 w 56"/>
                  <a:gd name="T5" fmla="*/ 3 h 79"/>
                  <a:gd name="T6" fmla="*/ 56 w 56"/>
                  <a:gd name="T7" fmla="*/ 79 h 79"/>
                  <a:gd name="T8" fmla="*/ 48 w 56"/>
                  <a:gd name="T9" fmla="*/ 76 h 79"/>
                  <a:gd name="T10" fmla="*/ 46 w 56"/>
                  <a:gd name="T11" fmla="*/ 53 h 79"/>
                  <a:gd name="T12" fmla="*/ 22 w 56"/>
                  <a:gd name="T13" fmla="*/ 47 h 79"/>
                  <a:gd name="T14" fmla="*/ 9 w 56"/>
                  <a:gd name="T15" fmla="*/ 66 h 79"/>
                  <a:gd name="T16" fmla="*/ 0 w 56"/>
                  <a:gd name="T17" fmla="*/ 64 h 79"/>
                  <a:gd name="T18" fmla="*/ 26 w 56"/>
                  <a:gd name="T19" fmla="*/ 40 h 79"/>
                  <a:gd name="T20" fmla="*/ 46 w 56"/>
                  <a:gd name="T21" fmla="*/ 45 h 79"/>
                  <a:gd name="T22" fmla="*/ 44 w 56"/>
                  <a:gd name="T23" fmla="*/ 24 h 79"/>
                  <a:gd name="T24" fmla="*/ 44 w 56"/>
                  <a:gd name="T25" fmla="*/ 16 h 79"/>
                  <a:gd name="T26" fmla="*/ 44 w 56"/>
                  <a:gd name="T27" fmla="*/ 8 h 79"/>
                  <a:gd name="T28" fmla="*/ 41 w 56"/>
                  <a:gd name="T29" fmla="*/ 14 h 79"/>
                  <a:gd name="T30" fmla="*/ 38 w 56"/>
                  <a:gd name="T31" fmla="*/ 21 h 79"/>
                  <a:gd name="T32" fmla="*/ 26 w 56"/>
                  <a:gd name="T33"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 h="79">
                    <a:moveTo>
                      <a:pt x="0" y="64"/>
                    </a:moveTo>
                    <a:lnTo>
                      <a:pt x="43" y="0"/>
                    </a:lnTo>
                    <a:lnTo>
                      <a:pt x="51" y="3"/>
                    </a:lnTo>
                    <a:lnTo>
                      <a:pt x="56" y="79"/>
                    </a:lnTo>
                    <a:lnTo>
                      <a:pt x="48" y="76"/>
                    </a:lnTo>
                    <a:lnTo>
                      <a:pt x="46" y="53"/>
                    </a:lnTo>
                    <a:lnTo>
                      <a:pt x="22" y="47"/>
                    </a:lnTo>
                    <a:lnTo>
                      <a:pt x="9" y="66"/>
                    </a:lnTo>
                    <a:lnTo>
                      <a:pt x="0" y="64"/>
                    </a:lnTo>
                    <a:close/>
                    <a:moveTo>
                      <a:pt x="26" y="40"/>
                    </a:moveTo>
                    <a:lnTo>
                      <a:pt x="46" y="45"/>
                    </a:lnTo>
                    <a:lnTo>
                      <a:pt x="44" y="24"/>
                    </a:lnTo>
                    <a:lnTo>
                      <a:pt x="44" y="16"/>
                    </a:lnTo>
                    <a:lnTo>
                      <a:pt x="44" y="8"/>
                    </a:lnTo>
                    <a:lnTo>
                      <a:pt x="41" y="14"/>
                    </a:lnTo>
                    <a:lnTo>
                      <a:pt x="38" y="21"/>
                    </a:lnTo>
                    <a:lnTo>
                      <a:pt x="26"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2" name="Freeform 55">
                <a:extLst>
                  <a:ext uri="{FF2B5EF4-FFF2-40B4-BE49-F238E27FC236}">
                    <a16:creationId xmlns:a16="http://schemas.microsoft.com/office/drawing/2014/main" id="{CDCA1FF2-E856-FC30-3BF2-B8D83104A1ED}"/>
                  </a:ext>
                </a:extLst>
              </p:cNvPr>
              <p:cNvSpPr>
                <a:spLocks noEditPoints="1"/>
              </p:cNvSpPr>
              <p:nvPr/>
            </p:nvSpPr>
            <p:spPr bwMode="auto">
              <a:xfrm>
                <a:off x="560705" y="31115"/>
                <a:ext cx="43815" cy="48260"/>
              </a:xfrm>
              <a:custGeom>
                <a:avLst/>
                <a:gdLst>
                  <a:gd name="T0" fmla="*/ 15 w 69"/>
                  <a:gd name="T1" fmla="*/ 76 h 76"/>
                  <a:gd name="T2" fmla="*/ 0 w 69"/>
                  <a:gd name="T3" fmla="*/ 6 h 76"/>
                  <a:gd name="T4" fmla="*/ 26 w 69"/>
                  <a:gd name="T5" fmla="*/ 1 h 76"/>
                  <a:gd name="T6" fmla="*/ 34 w 69"/>
                  <a:gd name="T7" fmla="*/ 0 h 76"/>
                  <a:gd name="T8" fmla="*/ 39 w 69"/>
                  <a:gd name="T9" fmla="*/ 0 h 76"/>
                  <a:gd name="T10" fmla="*/ 44 w 69"/>
                  <a:gd name="T11" fmla="*/ 3 h 76"/>
                  <a:gd name="T12" fmla="*/ 47 w 69"/>
                  <a:gd name="T13" fmla="*/ 6 h 76"/>
                  <a:gd name="T14" fmla="*/ 51 w 69"/>
                  <a:gd name="T15" fmla="*/ 11 h 76"/>
                  <a:gd name="T16" fmla="*/ 52 w 69"/>
                  <a:gd name="T17" fmla="*/ 16 h 76"/>
                  <a:gd name="T18" fmla="*/ 52 w 69"/>
                  <a:gd name="T19" fmla="*/ 24 h 76"/>
                  <a:gd name="T20" fmla="*/ 51 w 69"/>
                  <a:gd name="T21" fmla="*/ 31 h 76"/>
                  <a:gd name="T22" fmla="*/ 46 w 69"/>
                  <a:gd name="T23" fmla="*/ 35 h 76"/>
                  <a:gd name="T24" fmla="*/ 39 w 69"/>
                  <a:gd name="T25" fmla="*/ 39 h 76"/>
                  <a:gd name="T26" fmla="*/ 43 w 69"/>
                  <a:gd name="T27" fmla="*/ 40 h 76"/>
                  <a:gd name="T28" fmla="*/ 46 w 69"/>
                  <a:gd name="T29" fmla="*/ 42 h 76"/>
                  <a:gd name="T30" fmla="*/ 49 w 69"/>
                  <a:gd name="T31" fmla="*/ 45 h 76"/>
                  <a:gd name="T32" fmla="*/ 54 w 69"/>
                  <a:gd name="T33" fmla="*/ 50 h 76"/>
                  <a:gd name="T34" fmla="*/ 69 w 69"/>
                  <a:gd name="T35" fmla="*/ 66 h 76"/>
                  <a:gd name="T36" fmla="*/ 57 w 69"/>
                  <a:gd name="T37" fmla="*/ 68 h 76"/>
                  <a:gd name="T38" fmla="*/ 47 w 69"/>
                  <a:gd name="T39" fmla="*/ 55 h 76"/>
                  <a:gd name="T40" fmla="*/ 41 w 69"/>
                  <a:gd name="T41" fmla="*/ 48 h 76"/>
                  <a:gd name="T42" fmla="*/ 38 w 69"/>
                  <a:gd name="T43" fmla="*/ 45 h 76"/>
                  <a:gd name="T44" fmla="*/ 34 w 69"/>
                  <a:gd name="T45" fmla="*/ 44 h 76"/>
                  <a:gd name="T46" fmla="*/ 33 w 69"/>
                  <a:gd name="T47" fmla="*/ 42 h 76"/>
                  <a:gd name="T48" fmla="*/ 30 w 69"/>
                  <a:gd name="T49" fmla="*/ 42 h 76"/>
                  <a:gd name="T50" fmla="*/ 26 w 69"/>
                  <a:gd name="T51" fmla="*/ 42 h 76"/>
                  <a:gd name="T52" fmla="*/ 17 w 69"/>
                  <a:gd name="T53" fmla="*/ 44 h 76"/>
                  <a:gd name="T54" fmla="*/ 23 w 69"/>
                  <a:gd name="T55" fmla="*/ 76 h 76"/>
                  <a:gd name="T56" fmla="*/ 15 w 69"/>
                  <a:gd name="T57" fmla="*/ 76 h 76"/>
                  <a:gd name="T58" fmla="*/ 15 w 69"/>
                  <a:gd name="T59" fmla="*/ 35 h 76"/>
                  <a:gd name="T60" fmla="*/ 31 w 69"/>
                  <a:gd name="T61" fmla="*/ 32 h 76"/>
                  <a:gd name="T62" fmla="*/ 36 w 69"/>
                  <a:gd name="T63" fmla="*/ 31 h 76"/>
                  <a:gd name="T64" fmla="*/ 41 w 69"/>
                  <a:gd name="T65" fmla="*/ 29 h 76"/>
                  <a:gd name="T66" fmla="*/ 43 w 69"/>
                  <a:gd name="T67" fmla="*/ 27 h 76"/>
                  <a:gd name="T68" fmla="*/ 44 w 69"/>
                  <a:gd name="T69" fmla="*/ 24 h 76"/>
                  <a:gd name="T70" fmla="*/ 44 w 69"/>
                  <a:gd name="T71" fmla="*/ 21 h 76"/>
                  <a:gd name="T72" fmla="*/ 44 w 69"/>
                  <a:gd name="T73" fmla="*/ 18 h 76"/>
                  <a:gd name="T74" fmla="*/ 43 w 69"/>
                  <a:gd name="T75" fmla="*/ 13 h 76"/>
                  <a:gd name="T76" fmla="*/ 39 w 69"/>
                  <a:gd name="T77" fmla="*/ 9 h 76"/>
                  <a:gd name="T78" fmla="*/ 34 w 69"/>
                  <a:gd name="T79" fmla="*/ 8 h 76"/>
                  <a:gd name="T80" fmla="*/ 30 w 69"/>
                  <a:gd name="T81" fmla="*/ 8 h 76"/>
                  <a:gd name="T82" fmla="*/ 10 w 69"/>
                  <a:gd name="T83" fmla="*/ 13 h 76"/>
                  <a:gd name="T84" fmla="*/ 15 w 69"/>
                  <a:gd name="T85" fmla="*/ 35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 h="76">
                    <a:moveTo>
                      <a:pt x="15" y="76"/>
                    </a:moveTo>
                    <a:lnTo>
                      <a:pt x="0" y="6"/>
                    </a:lnTo>
                    <a:lnTo>
                      <a:pt x="26" y="1"/>
                    </a:lnTo>
                    <a:lnTo>
                      <a:pt x="34" y="0"/>
                    </a:lnTo>
                    <a:lnTo>
                      <a:pt x="39" y="0"/>
                    </a:lnTo>
                    <a:lnTo>
                      <a:pt x="44" y="3"/>
                    </a:lnTo>
                    <a:lnTo>
                      <a:pt x="47" y="6"/>
                    </a:lnTo>
                    <a:lnTo>
                      <a:pt x="51" y="11"/>
                    </a:lnTo>
                    <a:lnTo>
                      <a:pt x="52" y="16"/>
                    </a:lnTo>
                    <a:lnTo>
                      <a:pt x="52" y="24"/>
                    </a:lnTo>
                    <a:lnTo>
                      <a:pt x="51" y="31"/>
                    </a:lnTo>
                    <a:lnTo>
                      <a:pt x="46" y="35"/>
                    </a:lnTo>
                    <a:lnTo>
                      <a:pt x="39" y="39"/>
                    </a:lnTo>
                    <a:lnTo>
                      <a:pt x="43" y="40"/>
                    </a:lnTo>
                    <a:lnTo>
                      <a:pt x="46" y="42"/>
                    </a:lnTo>
                    <a:lnTo>
                      <a:pt x="49" y="45"/>
                    </a:lnTo>
                    <a:lnTo>
                      <a:pt x="54" y="50"/>
                    </a:lnTo>
                    <a:lnTo>
                      <a:pt x="69" y="66"/>
                    </a:lnTo>
                    <a:lnTo>
                      <a:pt x="57" y="68"/>
                    </a:lnTo>
                    <a:lnTo>
                      <a:pt x="47" y="55"/>
                    </a:lnTo>
                    <a:lnTo>
                      <a:pt x="41" y="48"/>
                    </a:lnTo>
                    <a:lnTo>
                      <a:pt x="38" y="45"/>
                    </a:lnTo>
                    <a:lnTo>
                      <a:pt x="34" y="44"/>
                    </a:lnTo>
                    <a:lnTo>
                      <a:pt x="33" y="42"/>
                    </a:lnTo>
                    <a:lnTo>
                      <a:pt x="30" y="42"/>
                    </a:lnTo>
                    <a:lnTo>
                      <a:pt x="26" y="42"/>
                    </a:lnTo>
                    <a:lnTo>
                      <a:pt x="17" y="44"/>
                    </a:lnTo>
                    <a:lnTo>
                      <a:pt x="23" y="76"/>
                    </a:lnTo>
                    <a:lnTo>
                      <a:pt x="15" y="76"/>
                    </a:lnTo>
                    <a:close/>
                    <a:moveTo>
                      <a:pt x="15" y="35"/>
                    </a:moveTo>
                    <a:lnTo>
                      <a:pt x="31" y="32"/>
                    </a:lnTo>
                    <a:lnTo>
                      <a:pt x="36" y="31"/>
                    </a:lnTo>
                    <a:lnTo>
                      <a:pt x="41" y="29"/>
                    </a:lnTo>
                    <a:lnTo>
                      <a:pt x="43" y="27"/>
                    </a:lnTo>
                    <a:lnTo>
                      <a:pt x="44" y="24"/>
                    </a:lnTo>
                    <a:lnTo>
                      <a:pt x="44" y="21"/>
                    </a:lnTo>
                    <a:lnTo>
                      <a:pt x="44" y="18"/>
                    </a:lnTo>
                    <a:lnTo>
                      <a:pt x="43" y="13"/>
                    </a:lnTo>
                    <a:lnTo>
                      <a:pt x="39" y="9"/>
                    </a:lnTo>
                    <a:lnTo>
                      <a:pt x="34" y="8"/>
                    </a:lnTo>
                    <a:lnTo>
                      <a:pt x="30" y="8"/>
                    </a:lnTo>
                    <a:lnTo>
                      <a:pt x="10" y="13"/>
                    </a:lnTo>
                    <a:lnTo>
                      <a:pt x="15" y="3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3" name="Freeform 56">
                <a:extLst>
                  <a:ext uri="{FF2B5EF4-FFF2-40B4-BE49-F238E27FC236}">
                    <a16:creationId xmlns:a16="http://schemas.microsoft.com/office/drawing/2014/main" id="{EC6FFA87-104D-A9B4-5E69-28E95A832300}"/>
                  </a:ext>
                </a:extLst>
              </p:cNvPr>
              <p:cNvSpPr>
                <a:spLocks/>
              </p:cNvSpPr>
              <p:nvPr/>
            </p:nvSpPr>
            <p:spPr bwMode="auto">
              <a:xfrm>
                <a:off x="522605" y="36830"/>
                <a:ext cx="39370" cy="50800"/>
              </a:xfrm>
              <a:custGeom>
                <a:avLst/>
                <a:gdLst>
                  <a:gd name="T0" fmla="*/ 16 w 62"/>
                  <a:gd name="T1" fmla="*/ 80 h 80"/>
                  <a:gd name="T2" fmla="*/ 0 w 62"/>
                  <a:gd name="T3" fmla="*/ 10 h 80"/>
                  <a:gd name="T4" fmla="*/ 44 w 62"/>
                  <a:gd name="T5" fmla="*/ 0 h 80"/>
                  <a:gd name="T6" fmla="*/ 46 w 62"/>
                  <a:gd name="T7" fmla="*/ 9 h 80"/>
                  <a:gd name="T8" fmla="*/ 10 w 62"/>
                  <a:gd name="T9" fmla="*/ 17 h 80"/>
                  <a:gd name="T10" fmla="*/ 15 w 62"/>
                  <a:gd name="T11" fmla="*/ 38 h 80"/>
                  <a:gd name="T12" fmla="*/ 49 w 62"/>
                  <a:gd name="T13" fmla="*/ 31 h 80"/>
                  <a:gd name="T14" fmla="*/ 51 w 62"/>
                  <a:gd name="T15" fmla="*/ 39 h 80"/>
                  <a:gd name="T16" fmla="*/ 16 w 62"/>
                  <a:gd name="T17" fmla="*/ 46 h 80"/>
                  <a:gd name="T18" fmla="*/ 23 w 62"/>
                  <a:gd name="T19" fmla="*/ 70 h 80"/>
                  <a:gd name="T20" fmla="*/ 60 w 62"/>
                  <a:gd name="T21" fmla="*/ 62 h 80"/>
                  <a:gd name="T22" fmla="*/ 62 w 62"/>
                  <a:gd name="T23" fmla="*/ 70 h 80"/>
                  <a:gd name="T24" fmla="*/ 16 w 62"/>
                  <a:gd name="T2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 h="80">
                    <a:moveTo>
                      <a:pt x="16" y="80"/>
                    </a:moveTo>
                    <a:lnTo>
                      <a:pt x="0" y="10"/>
                    </a:lnTo>
                    <a:lnTo>
                      <a:pt x="44" y="0"/>
                    </a:lnTo>
                    <a:lnTo>
                      <a:pt x="46" y="9"/>
                    </a:lnTo>
                    <a:lnTo>
                      <a:pt x="10" y="17"/>
                    </a:lnTo>
                    <a:lnTo>
                      <a:pt x="15" y="38"/>
                    </a:lnTo>
                    <a:lnTo>
                      <a:pt x="49" y="31"/>
                    </a:lnTo>
                    <a:lnTo>
                      <a:pt x="51" y="39"/>
                    </a:lnTo>
                    <a:lnTo>
                      <a:pt x="16" y="46"/>
                    </a:lnTo>
                    <a:lnTo>
                      <a:pt x="23" y="70"/>
                    </a:lnTo>
                    <a:lnTo>
                      <a:pt x="60" y="62"/>
                    </a:lnTo>
                    <a:lnTo>
                      <a:pt x="62" y="70"/>
                    </a:lnTo>
                    <a:lnTo>
                      <a:pt x="16" y="8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4" name="Freeform 57">
                <a:extLst>
                  <a:ext uri="{FF2B5EF4-FFF2-40B4-BE49-F238E27FC236}">
                    <a16:creationId xmlns:a16="http://schemas.microsoft.com/office/drawing/2014/main" id="{AA9F9B36-C3E6-43D3-B5F7-4EC04466A8D5}"/>
                  </a:ext>
                </a:extLst>
              </p:cNvPr>
              <p:cNvSpPr>
                <a:spLocks/>
              </p:cNvSpPr>
              <p:nvPr/>
            </p:nvSpPr>
            <p:spPr bwMode="auto">
              <a:xfrm>
                <a:off x="484505" y="45085"/>
                <a:ext cx="31750" cy="49530"/>
              </a:xfrm>
              <a:custGeom>
                <a:avLst/>
                <a:gdLst>
                  <a:gd name="T0" fmla="*/ 39 w 50"/>
                  <a:gd name="T1" fmla="*/ 78 h 78"/>
                  <a:gd name="T2" fmla="*/ 23 w 50"/>
                  <a:gd name="T3" fmla="*/ 17 h 78"/>
                  <a:gd name="T4" fmla="*/ 3 w 50"/>
                  <a:gd name="T5" fmla="*/ 22 h 78"/>
                  <a:gd name="T6" fmla="*/ 0 w 50"/>
                  <a:gd name="T7" fmla="*/ 13 h 78"/>
                  <a:gd name="T8" fmla="*/ 47 w 50"/>
                  <a:gd name="T9" fmla="*/ 0 h 78"/>
                  <a:gd name="T10" fmla="*/ 50 w 50"/>
                  <a:gd name="T11" fmla="*/ 9 h 78"/>
                  <a:gd name="T12" fmla="*/ 31 w 50"/>
                  <a:gd name="T13" fmla="*/ 13 h 78"/>
                  <a:gd name="T14" fmla="*/ 47 w 50"/>
                  <a:gd name="T15" fmla="*/ 75 h 78"/>
                  <a:gd name="T16" fmla="*/ 39 w 50"/>
                  <a:gd name="T17"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78">
                    <a:moveTo>
                      <a:pt x="39" y="78"/>
                    </a:moveTo>
                    <a:lnTo>
                      <a:pt x="23" y="17"/>
                    </a:lnTo>
                    <a:lnTo>
                      <a:pt x="3" y="22"/>
                    </a:lnTo>
                    <a:lnTo>
                      <a:pt x="0" y="13"/>
                    </a:lnTo>
                    <a:lnTo>
                      <a:pt x="47" y="0"/>
                    </a:lnTo>
                    <a:lnTo>
                      <a:pt x="50" y="9"/>
                    </a:lnTo>
                    <a:lnTo>
                      <a:pt x="31" y="13"/>
                    </a:lnTo>
                    <a:lnTo>
                      <a:pt x="47" y="75"/>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5" name="Freeform 58">
                <a:extLst>
                  <a:ext uri="{FF2B5EF4-FFF2-40B4-BE49-F238E27FC236}">
                    <a16:creationId xmlns:a16="http://schemas.microsoft.com/office/drawing/2014/main" id="{11E3584A-2439-880B-0573-B3CE6D0E9452}"/>
                  </a:ext>
                </a:extLst>
              </p:cNvPr>
              <p:cNvSpPr>
                <a:spLocks/>
              </p:cNvSpPr>
              <p:nvPr/>
            </p:nvSpPr>
            <p:spPr bwMode="auto">
              <a:xfrm>
                <a:off x="1203325" y="52705"/>
                <a:ext cx="34290" cy="49530"/>
              </a:xfrm>
              <a:custGeom>
                <a:avLst/>
                <a:gdLst>
                  <a:gd name="T0" fmla="*/ 2 w 54"/>
                  <a:gd name="T1" fmla="*/ 74 h 78"/>
                  <a:gd name="T2" fmla="*/ 0 w 54"/>
                  <a:gd name="T3" fmla="*/ 0 h 78"/>
                  <a:gd name="T4" fmla="*/ 8 w 54"/>
                  <a:gd name="T5" fmla="*/ 1 h 78"/>
                  <a:gd name="T6" fmla="*/ 8 w 54"/>
                  <a:gd name="T7" fmla="*/ 57 h 78"/>
                  <a:gd name="T8" fmla="*/ 8 w 54"/>
                  <a:gd name="T9" fmla="*/ 63 h 78"/>
                  <a:gd name="T10" fmla="*/ 8 w 54"/>
                  <a:gd name="T11" fmla="*/ 68 h 78"/>
                  <a:gd name="T12" fmla="*/ 11 w 54"/>
                  <a:gd name="T13" fmla="*/ 63 h 78"/>
                  <a:gd name="T14" fmla="*/ 15 w 54"/>
                  <a:gd name="T15" fmla="*/ 58 h 78"/>
                  <a:gd name="T16" fmla="*/ 46 w 54"/>
                  <a:gd name="T17" fmla="*/ 13 h 78"/>
                  <a:gd name="T18" fmla="*/ 54 w 54"/>
                  <a:gd name="T19" fmla="*/ 14 h 78"/>
                  <a:gd name="T20" fmla="*/ 10 w 54"/>
                  <a:gd name="T21" fmla="*/ 78 h 78"/>
                  <a:gd name="T22" fmla="*/ 2 w 54"/>
                  <a:gd name="T23" fmla="*/ 74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 h="78">
                    <a:moveTo>
                      <a:pt x="2" y="74"/>
                    </a:moveTo>
                    <a:lnTo>
                      <a:pt x="0" y="0"/>
                    </a:lnTo>
                    <a:lnTo>
                      <a:pt x="8" y="1"/>
                    </a:lnTo>
                    <a:lnTo>
                      <a:pt x="8" y="57"/>
                    </a:lnTo>
                    <a:lnTo>
                      <a:pt x="8" y="63"/>
                    </a:lnTo>
                    <a:lnTo>
                      <a:pt x="8" y="68"/>
                    </a:lnTo>
                    <a:lnTo>
                      <a:pt x="11" y="63"/>
                    </a:lnTo>
                    <a:lnTo>
                      <a:pt x="15" y="58"/>
                    </a:lnTo>
                    <a:lnTo>
                      <a:pt x="46" y="13"/>
                    </a:lnTo>
                    <a:lnTo>
                      <a:pt x="54" y="14"/>
                    </a:lnTo>
                    <a:lnTo>
                      <a:pt x="10" y="78"/>
                    </a:lnTo>
                    <a:lnTo>
                      <a:pt x="2" y="7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6" name="Freeform 59">
                <a:extLst>
                  <a:ext uri="{FF2B5EF4-FFF2-40B4-BE49-F238E27FC236}">
                    <a16:creationId xmlns:a16="http://schemas.microsoft.com/office/drawing/2014/main" id="{9EA3B473-2063-50CF-CDBE-20C8E346B3EF}"/>
                  </a:ext>
                </a:extLst>
              </p:cNvPr>
              <p:cNvSpPr>
                <a:spLocks/>
              </p:cNvSpPr>
              <p:nvPr/>
            </p:nvSpPr>
            <p:spPr bwMode="auto">
              <a:xfrm>
                <a:off x="1254760" y="67945"/>
                <a:ext cx="35560" cy="49530"/>
              </a:xfrm>
              <a:custGeom>
                <a:avLst/>
                <a:gdLst>
                  <a:gd name="T0" fmla="*/ 0 w 56"/>
                  <a:gd name="T1" fmla="*/ 76 h 78"/>
                  <a:gd name="T2" fmla="*/ 2 w 56"/>
                  <a:gd name="T3" fmla="*/ 0 h 78"/>
                  <a:gd name="T4" fmla="*/ 10 w 56"/>
                  <a:gd name="T5" fmla="*/ 3 h 78"/>
                  <a:gd name="T6" fmla="*/ 8 w 56"/>
                  <a:gd name="T7" fmla="*/ 59 h 78"/>
                  <a:gd name="T8" fmla="*/ 7 w 56"/>
                  <a:gd name="T9" fmla="*/ 63 h 78"/>
                  <a:gd name="T10" fmla="*/ 7 w 56"/>
                  <a:gd name="T11" fmla="*/ 70 h 78"/>
                  <a:gd name="T12" fmla="*/ 10 w 56"/>
                  <a:gd name="T13" fmla="*/ 65 h 78"/>
                  <a:gd name="T14" fmla="*/ 13 w 56"/>
                  <a:gd name="T15" fmla="*/ 60 h 78"/>
                  <a:gd name="T16" fmla="*/ 48 w 56"/>
                  <a:gd name="T17" fmla="*/ 15 h 78"/>
                  <a:gd name="T18" fmla="*/ 56 w 56"/>
                  <a:gd name="T19" fmla="*/ 18 h 78"/>
                  <a:gd name="T20" fmla="*/ 8 w 56"/>
                  <a:gd name="T21" fmla="*/ 78 h 78"/>
                  <a:gd name="T22" fmla="*/ 0 w 56"/>
                  <a:gd name="T23" fmla="*/ 7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 h="78">
                    <a:moveTo>
                      <a:pt x="0" y="76"/>
                    </a:moveTo>
                    <a:lnTo>
                      <a:pt x="2" y="0"/>
                    </a:lnTo>
                    <a:lnTo>
                      <a:pt x="10" y="3"/>
                    </a:lnTo>
                    <a:lnTo>
                      <a:pt x="8" y="59"/>
                    </a:lnTo>
                    <a:lnTo>
                      <a:pt x="7" y="63"/>
                    </a:lnTo>
                    <a:lnTo>
                      <a:pt x="7" y="70"/>
                    </a:lnTo>
                    <a:lnTo>
                      <a:pt x="10" y="65"/>
                    </a:lnTo>
                    <a:lnTo>
                      <a:pt x="13" y="60"/>
                    </a:lnTo>
                    <a:lnTo>
                      <a:pt x="48" y="15"/>
                    </a:lnTo>
                    <a:lnTo>
                      <a:pt x="56" y="18"/>
                    </a:lnTo>
                    <a:lnTo>
                      <a:pt x="8" y="78"/>
                    </a:lnTo>
                    <a:lnTo>
                      <a:pt x="0" y="7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7" name="Freeform 60">
                <a:extLst>
                  <a:ext uri="{FF2B5EF4-FFF2-40B4-BE49-F238E27FC236}">
                    <a16:creationId xmlns:a16="http://schemas.microsoft.com/office/drawing/2014/main" id="{56770CCE-46E4-0761-A51F-E807612346B4}"/>
                  </a:ext>
                </a:extLst>
              </p:cNvPr>
              <p:cNvSpPr>
                <a:spLocks/>
              </p:cNvSpPr>
              <p:nvPr/>
            </p:nvSpPr>
            <p:spPr bwMode="auto">
              <a:xfrm>
                <a:off x="447040" y="55880"/>
                <a:ext cx="43815" cy="52070"/>
              </a:xfrm>
              <a:custGeom>
                <a:avLst/>
                <a:gdLst>
                  <a:gd name="T0" fmla="*/ 23 w 69"/>
                  <a:gd name="T1" fmla="*/ 82 h 82"/>
                  <a:gd name="T2" fmla="*/ 0 w 69"/>
                  <a:gd name="T3" fmla="*/ 14 h 82"/>
                  <a:gd name="T4" fmla="*/ 8 w 69"/>
                  <a:gd name="T5" fmla="*/ 11 h 82"/>
                  <a:gd name="T6" fmla="*/ 57 w 69"/>
                  <a:gd name="T7" fmla="*/ 56 h 82"/>
                  <a:gd name="T8" fmla="*/ 39 w 69"/>
                  <a:gd name="T9" fmla="*/ 1 h 82"/>
                  <a:gd name="T10" fmla="*/ 48 w 69"/>
                  <a:gd name="T11" fmla="*/ 0 h 82"/>
                  <a:gd name="T12" fmla="*/ 69 w 69"/>
                  <a:gd name="T13" fmla="*/ 69 h 82"/>
                  <a:gd name="T14" fmla="*/ 61 w 69"/>
                  <a:gd name="T15" fmla="*/ 71 h 82"/>
                  <a:gd name="T16" fmla="*/ 13 w 69"/>
                  <a:gd name="T17" fmla="*/ 26 h 82"/>
                  <a:gd name="T18" fmla="*/ 30 w 69"/>
                  <a:gd name="T19" fmla="*/ 81 h 82"/>
                  <a:gd name="T20" fmla="*/ 23 w 69"/>
                  <a:gd name="T21"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 h="82">
                    <a:moveTo>
                      <a:pt x="23" y="82"/>
                    </a:moveTo>
                    <a:lnTo>
                      <a:pt x="0" y="14"/>
                    </a:lnTo>
                    <a:lnTo>
                      <a:pt x="8" y="11"/>
                    </a:lnTo>
                    <a:lnTo>
                      <a:pt x="57" y="56"/>
                    </a:lnTo>
                    <a:lnTo>
                      <a:pt x="39" y="1"/>
                    </a:lnTo>
                    <a:lnTo>
                      <a:pt x="48" y="0"/>
                    </a:lnTo>
                    <a:lnTo>
                      <a:pt x="69" y="69"/>
                    </a:lnTo>
                    <a:lnTo>
                      <a:pt x="61" y="71"/>
                    </a:lnTo>
                    <a:lnTo>
                      <a:pt x="13" y="26"/>
                    </a:lnTo>
                    <a:lnTo>
                      <a:pt x="30" y="81"/>
                    </a:lnTo>
                    <a:lnTo>
                      <a:pt x="23" y="8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8" name="Freeform 61">
                <a:extLst>
                  <a:ext uri="{FF2B5EF4-FFF2-40B4-BE49-F238E27FC236}">
                    <a16:creationId xmlns:a16="http://schemas.microsoft.com/office/drawing/2014/main" id="{09385501-DFA2-F7AA-E90D-22576D57510B}"/>
                  </a:ext>
                </a:extLst>
              </p:cNvPr>
              <p:cNvSpPr>
                <a:spLocks/>
              </p:cNvSpPr>
              <p:nvPr/>
            </p:nvSpPr>
            <p:spPr bwMode="auto">
              <a:xfrm>
                <a:off x="1229995" y="64770"/>
                <a:ext cx="20955" cy="44450"/>
              </a:xfrm>
              <a:custGeom>
                <a:avLst/>
                <a:gdLst>
                  <a:gd name="T0" fmla="*/ 0 w 33"/>
                  <a:gd name="T1" fmla="*/ 68 h 70"/>
                  <a:gd name="T2" fmla="*/ 25 w 33"/>
                  <a:gd name="T3" fmla="*/ 0 h 70"/>
                  <a:gd name="T4" fmla="*/ 33 w 33"/>
                  <a:gd name="T5" fmla="*/ 2 h 70"/>
                  <a:gd name="T6" fmla="*/ 8 w 33"/>
                  <a:gd name="T7" fmla="*/ 70 h 70"/>
                  <a:gd name="T8" fmla="*/ 0 w 33"/>
                  <a:gd name="T9" fmla="*/ 68 h 70"/>
                </a:gdLst>
                <a:ahLst/>
                <a:cxnLst>
                  <a:cxn ang="0">
                    <a:pos x="T0" y="T1"/>
                  </a:cxn>
                  <a:cxn ang="0">
                    <a:pos x="T2" y="T3"/>
                  </a:cxn>
                  <a:cxn ang="0">
                    <a:pos x="T4" y="T5"/>
                  </a:cxn>
                  <a:cxn ang="0">
                    <a:pos x="T6" y="T7"/>
                  </a:cxn>
                  <a:cxn ang="0">
                    <a:pos x="T8" y="T9"/>
                  </a:cxn>
                </a:cxnLst>
                <a:rect l="0" t="0" r="r" b="b"/>
                <a:pathLst>
                  <a:path w="33" h="70">
                    <a:moveTo>
                      <a:pt x="0" y="68"/>
                    </a:moveTo>
                    <a:lnTo>
                      <a:pt x="25" y="0"/>
                    </a:lnTo>
                    <a:lnTo>
                      <a:pt x="33" y="2"/>
                    </a:lnTo>
                    <a:lnTo>
                      <a:pt x="8" y="70"/>
                    </a:lnTo>
                    <a:lnTo>
                      <a:pt x="0" y="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9" name="Freeform 62">
                <a:extLst>
                  <a:ext uri="{FF2B5EF4-FFF2-40B4-BE49-F238E27FC236}">
                    <a16:creationId xmlns:a16="http://schemas.microsoft.com/office/drawing/2014/main" id="{8040E73B-996E-FD04-1E3E-7853FAACF438}"/>
                  </a:ext>
                </a:extLst>
              </p:cNvPr>
              <p:cNvSpPr>
                <a:spLocks/>
              </p:cNvSpPr>
              <p:nvPr/>
            </p:nvSpPr>
            <p:spPr bwMode="auto">
              <a:xfrm>
                <a:off x="431800" y="69215"/>
                <a:ext cx="20320" cy="44450"/>
              </a:xfrm>
              <a:custGeom>
                <a:avLst/>
                <a:gdLst>
                  <a:gd name="T0" fmla="*/ 24 w 32"/>
                  <a:gd name="T1" fmla="*/ 70 h 70"/>
                  <a:gd name="T2" fmla="*/ 0 w 32"/>
                  <a:gd name="T3" fmla="*/ 1 h 70"/>
                  <a:gd name="T4" fmla="*/ 8 w 32"/>
                  <a:gd name="T5" fmla="*/ 0 h 70"/>
                  <a:gd name="T6" fmla="*/ 32 w 32"/>
                  <a:gd name="T7" fmla="*/ 68 h 70"/>
                  <a:gd name="T8" fmla="*/ 24 w 32"/>
                  <a:gd name="T9" fmla="*/ 70 h 70"/>
                </a:gdLst>
                <a:ahLst/>
                <a:cxnLst>
                  <a:cxn ang="0">
                    <a:pos x="T0" y="T1"/>
                  </a:cxn>
                  <a:cxn ang="0">
                    <a:pos x="T2" y="T3"/>
                  </a:cxn>
                  <a:cxn ang="0">
                    <a:pos x="T4" y="T5"/>
                  </a:cxn>
                  <a:cxn ang="0">
                    <a:pos x="T6" y="T7"/>
                  </a:cxn>
                  <a:cxn ang="0">
                    <a:pos x="T8" y="T9"/>
                  </a:cxn>
                </a:cxnLst>
                <a:rect l="0" t="0" r="r" b="b"/>
                <a:pathLst>
                  <a:path w="32" h="70">
                    <a:moveTo>
                      <a:pt x="24" y="70"/>
                    </a:moveTo>
                    <a:lnTo>
                      <a:pt x="0" y="1"/>
                    </a:lnTo>
                    <a:lnTo>
                      <a:pt x="8" y="0"/>
                    </a:lnTo>
                    <a:lnTo>
                      <a:pt x="32" y="68"/>
                    </a:lnTo>
                    <a:lnTo>
                      <a:pt x="24" y="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0" name="Freeform 63">
                <a:extLst>
                  <a:ext uri="{FF2B5EF4-FFF2-40B4-BE49-F238E27FC236}">
                    <a16:creationId xmlns:a16="http://schemas.microsoft.com/office/drawing/2014/main" id="{4425A11E-01D9-0B83-033E-FF9C15C6FC15}"/>
                  </a:ext>
                </a:extLst>
              </p:cNvPr>
              <p:cNvSpPr>
                <a:spLocks/>
              </p:cNvSpPr>
              <p:nvPr/>
            </p:nvSpPr>
            <p:spPr bwMode="auto">
              <a:xfrm>
                <a:off x="1280795" y="82550"/>
                <a:ext cx="21590" cy="44450"/>
              </a:xfrm>
              <a:custGeom>
                <a:avLst/>
                <a:gdLst>
                  <a:gd name="T0" fmla="*/ 0 w 34"/>
                  <a:gd name="T1" fmla="*/ 68 h 70"/>
                  <a:gd name="T2" fmla="*/ 26 w 34"/>
                  <a:gd name="T3" fmla="*/ 0 h 70"/>
                  <a:gd name="T4" fmla="*/ 34 w 34"/>
                  <a:gd name="T5" fmla="*/ 3 h 70"/>
                  <a:gd name="T6" fmla="*/ 8 w 34"/>
                  <a:gd name="T7" fmla="*/ 70 h 70"/>
                  <a:gd name="T8" fmla="*/ 0 w 34"/>
                  <a:gd name="T9" fmla="*/ 68 h 70"/>
                </a:gdLst>
                <a:ahLst/>
                <a:cxnLst>
                  <a:cxn ang="0">
                    <a:pos x="T0" y="T1"/>
                  </a:cxn>
                  <a:cxn ang="0">
                    <a:pos x="T2" y="T3"/>
                  </a:cxn>
                  <a:cxn ang="0">
                    <a:pos x="T4" y="T5"/>
                  </a:cxn>
                  <a:cxn ang="0">
                    <a:pos x="T6" y="T7"/>
                  </a:cxn>
                  <a:cxn ang="0">
                    <a:pos x="T8" y="T9"/>
                  </a:cxn>
                </a:cxnLst>
                <a:rect l="0" t="0" r="r" b="b"/>
                <a:pathLst>
                  <a:path w="34" h="70">
                    <a:moveTo>
                      <a:pt x="0" y="68"/>
                    </a:moveTo>
                    <a:lnTo>
                      <a:pt x="26" y="0"/>
                    </a:lnTo>
                    <a:lnTo>
                      <a:pt x="34" y="3"/>
                    </a:lnTo>
                    <a:lnTo>
                      <a:pt x="8" y="70"/>
                    </a:lnTo>
                    <a:lnTo>
                      <a:pt x="0" y="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1" name="Freeform 64">
                <a:extLst>
                  <a:ext uri="{FF2B5EF4-FFF2-40B4-BE49-F238E27FC236}">
                    <a16:creationId xmlns:a16="http://schemas.microsoft.com/office/drawing/2014/main" id="{E33060BD-2905-31C3-2FD5-DACF014DFA89}"/>
                  </a:ext>
                </a:extLst>
              </p:cNvPr>
              <p:cNvSpPr>
                <a:spLocks/>
              </p:cNvSpPr>
              <p:nvPr/>
            </p:nvSpPr>
            <p:spPr bwMode="auto">
              <a:xfrm>
                <a:off x="1294130" y="88900"/>
                <a:ext cx="45720" cy="53340"/>
              </a:xfrm>
              <a:custGeom>
                <a:avLst/>
                <a:gdLst>
                  <a:gd name="T0" fmla="*/ 0 w 72"/>
                  <a:gd name="T1" fmla="*/ 66 h 84"/>
                  <a:gd name="T2" fmla="*/ 31 w 72"/>
                  <a:gd name="T3" fmla="*/ 0 h 84"/>
                  <a:gd name="T4" fmla="*/ 72 w 72"/>
                  <a:gd name="T5" fmla="*/ 16 h 84"/>
                  <a:gd name="T6" fmla="*/ 68 w 72"/>
                  <a:gd name="T7" fmla="*/ 24 h 84"/>
                  <a:gd name="T8" fmla="*/ 34 w 72"/>
                  <a:gd name="T9" fmla="*/ 11 h 84"/>
                  <a:gd name="T10" fmla="*/ 25 w 72"/>
                  <a:gd name="T11" fmla="*/ 30 h 84"/>
                  <a:gd name="T12" fmla="*/ 57 w 72"/>
                  <a:gd name="T13" fmla="*/ 43 h 84"/>
                  <a:gd name="T14" fmla="*/ 54 w 72"/>
                  <a:gd name="T15" fmla="*/ 52 h 84"/>
                  <a:gd name="T16" fmla="*/ 21 w 72"/>
                  <a:gd name="T17" fmla="*/ 39 h 84"/>
                  <a:gd name="T18" fmla="*/ 12 w 72"/>
                  <a:gd name="T19" fmla="*/ 61 h 84"/>
                  <a:gd name="T20" fmla="*/ 47 w 72"/>
                  <a:gd name="T21" fmla="*/ 76 h 84"/>
                  <a:gd name="T22" fmla="*/ 42 w 72"/>
                  <a:gd name="T23" fmla="*/ 84 h 84"/>
                  <a:gd name="T24" fmla="*/ 0 w 72"/>
                  <a:gd name="T25" fmla="*/ 6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84">
                    <a:moveTo>
                      <a:pt x="0" y="66"/>
                    </a:moveTo>
                    <a:lnTo>
                      <a:pt x="31" y="0"/>
                    </a:lnTo>
                    <a:lnTo>
                      <a:pt x="72" y="16"/>
                    </a:lnTo>
                    <a:lnTo>
                      <a:pt x="68" y="24"/>
                    </a:lnTo>
                    <a:lnTo>
                      <a:pt x="34" y="11"/>
                    </a:lnTo>
                    <a:lnTo>
                      <a:pt x="25" y="30"/>
                    </a:lnTo>
                    <a:lnTo>
                      <a:pt x="57" y="43"/>
                    </a:lnTo>
                    <a:lnTo>
                      <a:pt x="54" y="52"/>
                    </a:lnTo>
                    <a:lnTo>
                      <a:pt x="21" y="39"/>
                    </a:lnTo>
                    <a:lnTo>
                      <a:pt x="12" y="61"/>
                    </a:lnTo>
                    <a:lnTo>
                      <a:pt x="47" y="76"/>
                    </a:lnTo>
                    <a:lnTo>
                      <a:pt x="42" y="84"/>
                    </a:lnTo>
                    <a:lnTo>
                      <a:pt x="0" y="6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2" name="Freeform 65">
                <a:extLst>
                  <a:ext uri="{FF2B5EF4-FFF2-40B4-BE49-F238E27FC236}">
                    <a16:creationId xmlns:a16="http://schemas.microsoft.com/office/drawing/2014/main" id="{1560E14F-C42B-BA32-B8FB-852987FCA0DF}"/>
                  </a:ext>
                </a:extLst>
              </p:cNvPr>
              <p:cNvSpPr>
                <a:spLocks/>
              </p:cNvSpPr>
              <p:nvPr/>
            </p:nvSpPr>
            <p:spPr bwMode="auto">
              <a:xfrm>
                <a:off x="377190" y="79375"/>
                <a:ext cx="45085" cy="53340"/>
              </a:xfrm>
              <a:custGeom>
                <a:avLst/>
                <a:gdLst>
                  <a:gd name="T0" fmla="*/ 26 w 71"/>
                  <a:gd name="T1" fmla="*/ 84 h 84"/>
                  <a:gd name="T2" fmla="*/ 0 w 71"/>
                  <a:gd name="T3" fmla="*/ 18 h 84"/>
                  <a:gd name="T4" fmla="*/ 6 w 71"/>
                  <a:gd name="T5" fmla="*/ 15 h 84"/>
                  <a:gd name="T6" fmla="*/ 58 w 71"/>
                  <a:gd name="T7" fmla="*/ 57 h 84"/>
                  <a:gd name="T8" fmla="*/ 37 w 71"/>
                  <a:gd name="T9" fmla="*/ 3 h 84"/>
                  <a:gd name="T10" fmla="*/ 45 w 71"/>
                  <a:gd name="T11" fmla="*/ 0 h 84"/>
                  <a:gd name="T12" fmla="*/ 71 w 71"/>
                  <a:gd name="T13" fmla="*/ 68 h 84"/>
                  <a:gd name="T14" fmla="*/ 63 w 71"/>
                  <a:gd name="T15" fmla="*/ 71 h 84"/>
                  <a:gd name="T16" fmla="*/ 13 w 71"/>
                  <a:gd name="T17" fmla="*/ 29 h 84"/>
                  <a:gd name="T18" fmla="*/ 34 w 71"/>
                  <a:gd name="T19" fmla="*/ 83 h 84"/>
                  <a:gd name="T20" fmla="*/ 26 w 71"/>
                  <a:gd name="T21"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84">
                    <a:moveTo>
                      <a:pt x="26" y="84"/>
                    </a:moveTo>
                    <a:lnTo>
                      <a:pt x="0" y="18"/>
                    </a:lnTo>
                    <a:lnTo>
                      <a:pt x="6" y="15"/>
                    </a:lnTo>
                    <a:lnTo>
                      <a:pt x="58" y="57"/>
                    </a:lnTo>
                    <a:lnTo>
                      <a:pt x="37" y="3"/>
                    </a:lnTo>
                    <a:lnTo>
                      <a:pt x="45" y="0"/>
                    </a:lnTo>
                    <a:lnTo>
                      <a:pt x="71" y="68"/>
                    </a:lnTo>
                    <a:lnTo>
                      <a:pt x="63" y="71"/>
                    </a:lnTo>
                    <a:lnTo>
                      <a:pt x="13" y="29"/>
                    </a:lnTo>
                    <a:lnTo>
                      <a:pt x="34" y="83"/>
                    </a:lnTo>
                    <a:lnTo>
                      <a:pt x="26" y="8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3" name="Freeform 66">
                <a:extLst>
                  <a:ext uri="{FF2B5EF4-FFF2-40B4-BE49-F238E27FC236}">
                    <a16:creationId xmlns:a16="http://schemas.microsoft.com/office/drawing/2014/main" id="{4A5EC62E-52D3-B53E-1C9B-4ED154983480}"/>
                  </a:ext>
                </a:extLst>
              </p:cNvPr>
              <p:cNvSpPr>
                <a:spLocks/>
              </p:cNvSpPr>
              <p:nvPr/>
            </p:nvSpPr>
            <p:spPr bwMode="auto">
              <a:xfrm>
                <a:off x="1329055" y="104140"/>
                <a:ext cx="48895" cy="53340"/>
              </a:xfrm>
              <a:custGeom>
                <a:avLst/>
                <a:gdLst>
                  <a:gd name="T0" fmla="*/ 0 w 77"/>
                  <a:gd name="T1" fmla="*/ 65 h 84"/>
                  <a:gd name="T2" fmla="*/ 31 w 77"/>
                  <a:gd name="T3" fmla="*/ 0 h 84"/>
                  <a:gd name="T4" fmla="*/ 40 w 77"/>
                  <a:gd name="T5" fmla="*/ 3 h 84"/>
                  <a:gd name="T6" fmla="*/ 44 w 77"/>
                  <a:gd name="T7" fmla="*/ 67 h 84"/>
                  <a:gd name="T8" fmla="*/ 69 w 77"/>
                  <a:gd name="T9" fmla="*/ 16 h 84"/>
                  <a:gd name="T10" fmla="*/ 77 w 77"/>
                  <a:gd name="T11" fmla="*/ 19 h 84"/>
                  <a:gd name="T12" fmla="*/ 44 w 77"/>
                  <a:gd name="T13" fmla="*/ 84 h 84"/>
                  <a:gd name="T14" fmla="*/ 36 w 77"/>
                  <a:gd name="T15" fmla="*/ 81 h 84"/>
                  <a:gd name="T16" fmla="*/ 33 w 77"/>
                  <a:gd name="T17" fmla="*/ 16 h 84"/>
                  <a:gd name="T18" fmla="*/ 7 w 77"/>
                  <a:gd name="T19" fmla="*/ 68 h 84"/>
                  <a:gd name="T20" fmla="*/ 0 w 77"/>
                  <a:gd name="T21" fmla="*/ 65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 h="84">
                    <a:moveTo>
                      <a:pt x="0" y="65"/>
                    </a:moveTo>
                    <a:lnTo>
                      <a:pt x="31" y="0"/>
                    </a:lnTo>
                    <a:lnTo>
                      <a:pt x="40" y="3"/>
                    </a:lnTo>
                    <a:lnTo>
                      <a:pt x="44" y="67"/>
                    </a:lnTo>
                    <a:lnTo>
                      <a:pt x="69" y="16"/>
                    </a:lnTo>
                    <a:lnTo>
                      <a:pt x="77" y="19"/>
                    </a:lnTo>
                    <a:lnTo>
                      <a:pt x="44" y="84"/>
                    </a:lnTo>
                    <a:lnTo>
                      <a:pt x="36" y="81"/>
                    </a:lnTo>
                    <a:lnTo>
                      <a:pt x="33" y="16"/>
                    </a:lnTo>
                    <a:lnTo>
                      <a:pt x="7" y="68"/>
                    </a:lnTo>
                    <a:lnTo>
                      <a:pt x="0" y="6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4" name="Freeform 67">
                <a:extLst>
                  <a:ext uri="{FF2B5EF4-FFF2-40B4-BE49-F238E27FC236}">
                    <a16:creationId xmlns:a16="http://schemas.microsoft.com/office/drawing/2014/main" id="{68F82C80-042F-5FE1-D079-91B4400627CA}"/>
                  </a:ext>
                </a:extLst>
              </p:cNvPr>
              <p:cNvSpPr>
                <a:spLocks noEditPoints="1"/>
              </p:cNvSpPr>
              <p:nvPr/>
            </p:nvSpPr>
            <p:spPr bwMode="auto">
              <a:xfrm>
                <a:off x="339725" y="99695"/>
                <a:ext cx="40640" cy="45720"/>
              </a:xfrm>
              <a:custGeom>
                <a:avLst/>
                <a:gdLst>
                  <a:gd name="T0" fmla="*/ 5 w 64"/>
                  <a:gd name="T1" fmla="*/ 49 h 72"/>
                  <a:gd name="T2" fmla="*/ 2 w 64"/>
                  <a:gd name="T3" fmla="*/ 41 h 72"/>
                  <a:gd name="T4" fmla="*/ 0 w 64"/>
                  <a:gd name="T5" fmla="*/ 33 h 72"/>
                  <a:gd name="T6" fmla="*/ 0 w 64"/>
                  <a:gd name="T7" fmla="*/ 26 h 72"/>
                  <a:gd name="T8" fmla="*/ 0 w 64"/>
                  <a:gd name="T9" fmla="*/ 20 h 72"/>
                  <a:gd name="T10" fmla="*/ 2 w 64"/>
                  <a:gd name="T11" fmla="*/ 13 h 72"/>
                  <a:gd name="T12" fmla="*/ 5 w 64"/>
                  <a:gd name="T13" fmla="*/ 9 h 72"/>
                  <a:gd name="T14" fmla="*/ 10 w 64"/>
                  <a:gd name="T15" fmla="*/ 5 h 72"/>
                  <a:gd name="T16" fmla="*/ 15 w 64"/>
                  <a:gd name="T17" fmla="*/ 2 h 72"/>
                  <a:gd name="T18" fmla="*/ 23 w 64"/>
                  <a:gd name="T19" fmla="*/ 0 h 72"/>
                  <a:gd name="T20" fmla="*/ 31 w 64"/>
                  <a:gd name="T21" fmla="*/ 0 h 72"/>
                  <a:gd name="T22" fmla="*/ 39 w 64"/>
                  <a:gd name="T23" fmla="*/ 2 h 72"/>
                  <a:gd name="T24" fmla="*/ 46 w 64"/>
                  <a:gd name="T25" fmla="*/ 7 h 72"/>
                  <a:gd name="T26" fmla="*/ 52 w 64"/>
                  <a:gd name="T27" fmla="*/ 15 h 72"/>
                  <a:gd name="T28" fmla="*/ 59 w 64"/>
                  <a:gd name="T29" fmla="*/ 23 h 72"/>
                  <a:gd name="T30" fmla="*/ 62 w 64"/>
                  <a:gd name="T31" fmla="*/ 31 h 72"/>
                  <a:gd name="T32" fmla="*/ 64 w 64"/>
                  <a:gd name="T33" fmla="*/ 38 h 72"/>
                  <a:gd name="T34" fmla="*/ 64 w 64"/>
                  <a:gd name="T35" fmla="*/ 44 h 72"/>
                  <a:gd name="T36" fmla="*/ 64 w 64"/>
                  <a:gd name="T37" fmla="*/ 51 h 72"/>
                  <a:gd name="T38" fmla="*/ 60 w 64"/>
                  <a:gd name="T39" fmla="*/ 57 h 72"/>
                  <a:gd name="T40" fmla="*/ 57 w 64"/>
                  <a:gd name="T41" fmla="*/ 62 h 72"/>
                  <a:gd name="T42" fmla="*/ 54 w 64"/>
                  <a:gd name="T43" fmla="*/ 67 h 72"/>
                  <a:gd name="T44" fmla="*/ 47 w 64"/>
                  <a:gd name="T45" fmla="*/ 70 h 72"/>
                  <a:gd name="T46" fmla="*/ 42 w 64"/>
                  <a:gd name="T47" fmla="*/ 72 h 72"/>
                  <a:gd name="T48" fmla="*/ 36 w 64"/>
                  <a:gd name="T49" fmla="*/ 72 h 72"/>
                  <a:gd name="T50" fmla="*/ 29 w 64"/>
                  <a:gd name="T51" fmla="*/ 70 h 72"/>
                  <a:gd name="T52" fmla="*/ 23 w 64"/>
                  <a:gd name="T53" fmla="*/ 69 h 72"/>
                  <a:gd name="T54" fmla="*/ 18 w 64"/>
                  <a:gd name="T55" fmla="*/ 64 h 72"/>
                  <a:gd name="T56" fmla="*/ 13 w 64"/>
                  <a:gd name="T57" fmla="*/ 61 h 72"/>
                  <a:gd name="T58" fmla="*/ 8 w 64"/>
                  <a:gd name="T59" fmla="*/ 54 h 72"/>
                  <a:gd name="T60" fmla="*/ 5 w 64"/>
                  <a:gd name="T61" fmla="*/ 49 h 72"/>
                  <a:gd name="T62" fmla="*/ 13 w 64"/>
                  <a:gd name="T63" fmla="*/ 46 h 72"/>
                  <a:gd name="T64" fmla="*/ 16 w 64"/>
                  <a:gd name="T65" fmla="*/ 51 h 72"/>
                  <a:gd name="T66" fmla="*/ 20 w 64"/>
                  <a:gd name="T67" fmla="*/ 56 h 72"/>
                  <a:gd name="T68" fmla="*/ 23 w 64"/>
                  <a:gd name="T69" fmla="*/ 59 h 72"/>
                  <a:gd name="T70" fmla="*/ 28 w 64"/>
                  <a:gd name="T71" fmla="*/ 62 h 72"/>
                  <a:gd name="T72" fmla="*/ 33 w 64"/>
                  <a:gd name="T73" fmla="*/ 64 h 72"/>
                  <a:gd name="T74" fmla="*/ 36 w 64"/>
                  <a:gd name="T75" fmla="*/ 64 h 72"/>
                  <a:gd name="T76" fmla="*/ 41 w 64"/>
                  <a:gd name="T77" fmla="*/ 64 h 72"/>
                  <a:gd name="T78" fmla="*/ 44 w 64"/>
                  <a:gd name="T79" fmla="*/ 62 h 72"/>
                  <a:gd name="T80" fmla="*/ 47 w 64"/>
                  <a:gd name="T81" fmla="*/ 61 h 72"/>
                  <a:gd name="T82" fmla="*/ 51 w 64"/>
                  <a:gd name="T83" fmla="*/ 57 h 72"/>
                  <a:gd name="T84" fmla="*/ 54 w 64"/>
                  <a:gd name="T85" fmla="*/ 54 h 72"/>
                  <a:gd name="T86" fmla="*/ 55 w 64"/>
                  <a:gd name="T87" fmla="*/ 49 h 72"/>
                  <a:gd name="T88" fmla="*/ 55 w 64"/>
                  <a:gd name="T89" fmla="*/ 44 h 72"/>
                  <a:gd name="T90" fmla="*/ 55 w 64"/>
                  <a:gd name="T91" fmla="*/ 39 h 72"/>
                  <a:gd name="T92" fmla="*/ 54 w 64"/>
                  <a:gd name="T93" fmla="*/ 33 h 72"/>
                  <a:gd name="T94" fmla="*/ 51 w 64"/>
                  <a:gd name="T95" fmla="*/ 26 h 72"/>
                  <a:gd name="T96" fmla="*/ 46 w 64"/>
                  <a:gd name="T97" fmla="*/ 20 h 72"/>
                  <a:gd name="T98" fmla="*/ 41 w 64"/>
                  <a:gd name="T99" fmla="*/ 13 h 72"/>
                  <a:gd name="T100" fmla="*/ 36 w 64"/>
                  <a:gd name="T101" fmla="*/ 10 h 72"/>
                  <a:gd name="T102" fmla="*/ 29 w 64"/>
                  <a:gd name="T103" fmla="*/ 9 h 72"/>
                  <a:gd name="T104" fmla="*/ 25 w 64"/>
                  <a:gd name="T105" fmla="*/ 9 h 72"/>
                  <a:gd name="T106" fmla="*/ 18 w 64"/>
                  <a:gd name="T107" fmla="*/ 9 h 72"/>
                  <a:gd name="T108" fmla="*/ 15 w 64"/>
                  <a:gd name="T109" fmla="*/ 12 h 72"/>
                  <a:gd name="T110" fmla="*/ 12 w 64"/>
                  <a:gd name="T111" fmla="*/ 15 h 72"/>
                  <a:gd name="T112" fmla="*/ 10 w 64"/>
                  <a:gd name="T113" fmla="*/ 18 h 72"/>
                  <a:gd name="T114" fmla="*/ 8 w 64"/>
                  <a:gd name="T115" fmla="*/ 22 h 72"/>
                  <a:gd name="T116" fmla="*/ 8 w 64"/>
                  <a:gd name="T117" fmla="*/ 26 h 72"/>
                  <a:gd name="T118" fmla="*/ 8 w 64"/>
                  <a:gd name="T119" fmla="*/ 33 h 72"/>
                  <a:gd name="T120" fmla="*/ 10 w 64"/>
                  <a:gd name="T121" fmla="*/ 38 h 72"/>
                  <a:gd name="T122" fmla="*/ 13 w 64"/>
                  <a:gd name="T123" fmla="*/ 4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4" h="72">
                    <a:moveTo>
                      <a:pt x="5" y="49"/>
                    </a:moveTo>
                    <a:lnTo>
                      <a:pt x="2" y="41"/>
                    </a:lnTo>
                    <a:lnTo>
                      <a:pt x="0" y="33"/>
                    </a:lnTo>
                    <a:lnTo>
                      <a:pt x="0" y="26"/>
                    </a:lnTo>
                    <a:lnTo>
                      <a:pt x="0" y="20"/>
                    </a:lnTo>
                    <a:lnTo>
                      <a:pt x="2" y="13"/>
                    </a:lnTo>
                    <a:lnTo>
                      <a:pt x="5" y="9"/>
                    </a:lnTo>
                    <a:lnTo>
                      <a:pt x="10" y="5"/>
                    </a:lnTo>
                    <a:lnTo>
                      <a:pt x="15" y="2"/>
                    </a:lnTo>
                    <a:lnTo>
                      <a:pt x="23" y="0"/>
                    </a:lnTo>
                    <a:lnTo>
                      <a:pt x="31" y="0"/>
                    </a:lnTo>
                    <a:lnTo>
                      <a:pt x="39" y="2"/>
                    </a:lnTo>
                    <a:lnTo>
                      <a:pt x="46" y="7"/>
                    </a:lnTo>
                    <a:lnTo>
                      <a:pt x="52" y="15"/>
                    </a:lnTo>
                    <a:lnTo>
                      <a:pt x="59" y="23"/>
                    </a:lnTo>
                    <a:lnTo>
                      <a:pt x="62" y="31"/>
                    </a:lnTo>
                    <a:lnTo>
                      <a:pt x="64" y="38"/>
                    </a:lnTo>
                    <a:lnTo>
                      <a:pt x="64" y="44"/>
                    </a:lnTo>
                    <a:lnTo>
                      <a:pt x="64" y="51"/>
                    </a:lnTo>
                    <a:lnTo>
                      <a:pt x="60" y="57"/>
                    </a:lnTo>
                    <a:lnTo>
                      <a:pt x="57" y="62"/>
                    </a:lnTo>
                    <a:lnTo>
                      <a:pt x="54" y="67"/>
                    </a:lnTo>
                    <a:lnTo>
                      <a:pt x="47" y="70"/>
                    </a:lnTo>
                    <a:lnTo>
                      <a:pt x="42" y="72"/>
                    </a:lnTo>
                    <a:lnTo>
                      <a:pt x="36" y="72"/>
                    </a:lnTo>
                    <a:lnTo>
                      <a:pt x="29" y="70"/>
                    </a:lnTo>
                    <a:lnTo>
                      <a:pt x="23" y="69"/>
                    </a:lnTo>
                    <a:lnTo>
                      <a:pt x="18" y="64"/>
                    </a:lnTo>
                    <a:lnTo>
                      <a:pt x="13" y="61"/>
                    </a:lnTo>
                    <a:lnTo>
                      <a:pt x="8" y="54"/>
                    </a:lnTo>
                    <a:lnTo>
                      <a:pt x="5" y="49"/>
                    </a:lnTo>
                    <a:close/>
                    <a:moveTo>
                      <a:pt x="13" y="46"/>
                    </a:moveTo>
                    <a:lnTo>
                      <a:pt x="16" y="51"/>
                    </a:lnTo>
                    <a:lnTo>
                      <a:pt x="20" y="56"/>
                    </a:lnTo>
                    <a:lnTo>
                      <a:pt x="23" y="59"/>
                    </a:lnTo>
                    <a:lnTo>
                      <a:pt x="28" y="62"/>
                    </a:lnTo>
                    <a:lnTo>
                      <a:pt x="33" y="64"/>
                    </a:lnTo>
                    <a:lnTo>
                      <a:pt x="36" y="64"/>
                    </a:lnTo>
                    <a:lnTo>
                      <a:pt x="41" y="64"/>
                    </a:lnTo>
                    <a:lnTo>
                      <a:pt x="44" y="62"/>
                    </a:lnTo>
                    <a:lnTo>
                      <a:pt x="47" y="61"/>
                    </a:lnTo>
                    <a:lnTo>
                      <a:pt x="51" y="57"/>
                    </a:lnTo>
                    <a:lnTo>
                      <a:pt x="54" y="54"/>
                    </a:lnTo>
                    <a:lnTo>
                      <a:pt x="55" y="49"/>
                    </a:lnTo>
                    <a:lnTo>
                      <a:pt x="55" y="44"/>
                    </a:lnTo>
                    <a:lnTo>
                      <a:pt x="55" y="39"/>
                    </a:lnTo>
                    <a:lnTo>
                      <a:pt x="54" y="33"/>
                    </a:lnTo>
                    <a:lnTo>
                      <a:pt x="51" y="26"/>
                    </a:lnTo>
                    <a:lnTo>
                      <a:pt x="46" y="20"/>
                    </a:lnTo>
                    <a:lnTo>
                      <a:pt x="41" y="13"/>
                    </a:lnTo>
                    <a:lnTo>
                      <a:pt x="36" y="10"/>
                    </a:lnTo>
                    <a:lnTo>
                      <a:pt x="29" y="9"/>
                    </a:lnTo>
                    <a:lnTo>
                      <a:pt x="25" y="9"/>
                    </a:lnTo>
                    <a:lnTo>
                      <a:pt x="18" y="9"/>
                    </a:lnTo>
                    <a:lnTo>
                      <a:pt x="15" y="12"/>
                    </a:lnTo>
                    <a:lnTo>
                      <a:pt x="12" y="15"/>
                    </a:lnTo>
                    <a:lnTo>
                      <a:pt x="10" y="18"/>
                    </a:lnTo>
                    <a:lnTo>
                      <a:pt x="8" y="22"/>
                    </a:lnTo>
                    <a:lnTo>
                      <a:pt x="8" y="26"/>
                    </a:lnTo>
                    <a:lnTo>
                      <a:pt x="8" y="33"/>
                    </a:lnTo>
                    <a:lnTo>
                      <a:pt x="10" y="38"/>
                    </a:lnTo>
                    <a:lnTo>
                      <a:pt x="13" y="4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5" name="Freeform 68">
                <a:extLst>
                  <a:ext uri="{FF2B5EF4-FFF2-40B4-BE49-F238E27FC236}">
                    <a16:creationId xmlns:a16="http://schemas.microsoft.com/office/drawing/2014/main" id="{42D6884C-EA65-1A2D-B03C-B8204CAB3BA5}"/>
                  </a:ext>
                </a:extLst>
              </p:cNvPr>
              <p:cNvSpPr>
                <a:spLocks noEditPoints="1"/>
              </p:cNvSpPr>
              <p:nvPr/>
            </p:nvSpPr>
            <p:spPr bwMode="auto">
              <a:xfrm>
                <a:off x="1365250" y="121920"/>
                <a:ext cx="44450" cy="48895"/>
              </a:xfrm>
              <a:custGeom>
                <a:avLst/>
                <a:gdLst>
                  <a:gd name="T0" fmla="*/ 0 w 70"/>
                  <a:gd name="T1" fmla="*/ 64 h 77"/>
                  <a:gd name="T2" fmla="*/ 35 w 70"/>
                  <a:gd name="T3" fmla="*/ 0 h 77"/>
                  <a:gd name="T4" fmla="*/ 54 w 70"/>
                  <a:gd name="T5" fmla="*/ 9 h 77"/>
                  <a:gd name="T6" fmla="*/ 61 w 70"/>
                  <a:gd name="T7" fmla="*/ 13 h 77"/>
                  <a:gd name="T8" fmla="*/ 64 w 70"/>
                  <a:gd name="T9" fmla="*/ 16 h 77"/>
                  <a:gd name="T10" fmla="*/ 67 w 70"/>
                  <a:gd name="T11" fmla="*/ 21 h 77"/>
                  <a:gd name="T12" fmla="*/ 69 w 70"/>
                  <a:gd name="T13" fmla="*/ 26 h 77"/>
                  <a:gd name="T14" fmla="*/ 70 w 70"/>
                  <a:gd name="T15" fmla="*/ 32 h 77"/>
                  <a:gd name="T16" fmla="*/ 69 w 70"/>
                  <a:gd name="T17" fmla="*/ 39 h 77"/>
                  <a:gd name="T18" fmla="*/ 67 w 70"/>
                  <a:gd name="T19" fmla="*/ 45 h 77"/>
                  <a:gd name="T20" fmla="*/ 64 w 70"/>
                  <a:gd name="T21" fmla="*/ 53 h 77"/>
                  <a:gd name="T22" fmla="*/ 57 w 70"/>
                  <a:gd name="T23" fmla="*/ 63 h 77"/>
                  <a:gd name="T24" fmla="*/ 51 w 70"/>
                  <a:gd name="T25" fmla="*/ 71 h 77"/>
                  <a:gd name="T26" fmla="*/ 43 w 70"/>
                  <a:gd name="T27" fmla="*/ 76 h 77"/>
                  <a:gd name="T28" fmla="*/ 36 w 70"/>
                  <a:gd name="T29" fmla="*/ 77 h 77"/>
                  <a:gd name="T30" fmla="*/ 28 w 70"/>
                  <a:gd name="T31" fmla="*/ 77 h 77"/>
                  <a:gd name="T32" fmla="*/ 20 w 70"/>
                  <a:gd name="T33" fmla="*/ 74 h 77"/>
                  <a:gd name="T34" fmla="*/ 0 w 70"/>
                  <a:gd name="T35" fmla="*/ 64 h 77"/>
                  <a:gd name="T36" fmla="*/ 12 w 70"/>
                  <a:gd name="T37" fmla="*/ 60 h 77"/>
                  <a:gd name="T38" fmla="*/ 23 w 70"/>
                  <a:gd name="T39" fmla="*/ 66 h 77"/>
                  <a:gd name="T40" fmla="*/ 30 w 70"/>
                  <a:gd name="T41" fmla="*/ 68 h 77"/>
                  <a:gd name="T42" fmla="*/ 36 w 70"/>
                  <a:gd name="T43" fmla="*/ 69 h 77"/>
                  <a:gd name="T44" fmla="*/ 41 w 70"/>
                  <a:gd name="T45" fmla="*/ 68 h 77"/>
                  <a:gd name="T46" fmla="*/ 46 w 70"/>
                  <a:gd name="T47" fmla="*/ 64 h 77"/>
                  <a:gd name="T48" fmla="*/ 51 w 70"/>
                  <a:gd name="T49" fmla="*/ 58 h 77"/>
                  <a:gd name="T50" fmla="*/ 56 w 70"/>
                  <a:gd name="T51" fmla="*/ 50 h 77"/>
                  <a:gd name="T52" fmla="*/ 61 w 70"/>
                  <a:gd name="T53" fmla="*/ 42 h 77"/>
                  <a:gd name="T54" fmla="*/ 62 w 70"/>
                  <a:gd name="T55" fmla="*/ 34 h 77"/>
                  <a:gd name="T56" fmla="*/ 61 w 70"/>
                  <a:gd name="T57" fmla="*/ 27 h 77"/>
                  <a:gd name="T58" fmla="*/ 59 w 70"/>
                  <a:gd name="T59" fmla="*/ 22 h 77"/>
                  <a:gd name="T60" fmla="*/ 56 w 70"/>
                  <a:gd name="T61" fmla="*/ 19 h 77"/>
                  <a:gd name="T62" fmla="*/ 49 w 70"/>
                  <a:gd name="T63" fmla="*/ 17 h 77"/>
                  <a:gd name="T64" fmla="*/ 38 w 70"/>
                  <a:gd name="T65" fmla="*/ 11 h 77"/>
                  <a:gd name="T66" fmla="*/ 12 w 70"/>
                  <a:gd name="T67" fmla="*/ 6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0" h="77">
                    <a:moveTo>
                      <a:pt x="0" y="64"/>
                    </a:moveTo>
                    <a:lnTo>
                      <a:pt x="35" y="0"/>
                    </a:lnTo>
                    <a:lnTo>
                      <a:pt x="54" y="9"/>
                    </a:lnTo>
                    <a:lnTo>
                      <a:pt x="61" y="13"/>
                    </a:lnTo>
                    <a:lnTo>
                      <a:pt x="64" y="16"/>
                    </a:lnTo>
                    <a:lnTo>
                      <a:pt x="67" y="21"/>
                    </a:lnTo>
                    <a:lnTo>
                      <a:pt x="69" y="26"/>
                    </a:lnTo>
                    <a:lnTo>
                      <a:pt x="70" y="32"/>
                    </a:lnTo>
                    <a:lnTo>
                      <a:pt x="69" y="39"/>
                    </a:lnTo>
                    <a:lnTo>
                      <a:pt x="67" y="45"/>
                    </a:lnTo>
                    <a:lnTo>
                      <a:pt x="64" y="53"/>
                    </a:lnTo>
                    <a:lnTo>
                      <a:pt x="57" y="63"/>
                    </a:lnTo>
                    <a:lnTo>
                      <a:pt x="51" y="71"/>
                    </a:lnTo>
                    <a:lnTo>
                      <a:pt x="43" y="76"/>
                    </a:lnTo>
                    <a:lnTo>
                      <a:pt x="36" y="77"/>
                    </a:lnTo>
                    <a:lnTo>
                      <a:pt x="28" y="77"/>
                    </a:lnTo>
                    <a:lnTo>
                      <a:pt x="20" y="74"/>
                    </a:lnTo>
                    <a:lnTo>
                      <a:pt x="0" y="64"/>
                    </a:lnTo>
                    <a:close/>
                    <a:moveTo>
                      <a:pt x="12" y="60"/>
                    </a:moveTo>
                    <a:lnTo>
                      <a:pt x="23" y="66"/>
                    </a:lnTo>
                    <a:lnTo>
                      <a:pt x="30" y="68"/>
                    </a:lnTo>
                    <a:lnTo>
                      <a:pt x="36" y="69"/>
                    </a:lnTo>
                    <a:lnTo>
                      <a:pt x="41" y="68"/>
                    </a:lnTo>
                    <a:lnTo>
                      <a:pt x="46" y="64"/>
                    </a:lnTo>
                    <a:lnTo>
                      <a:pt x="51" y="58"/>
                    </a:lnTo>
                    <a:lnTo>
                      <a:pt x="56" y="50"/>
                    </a:lnTo>
                    <a:lnTo>
                      <a:pt x="61" y="42"/>
                    </a:lnTo>
                    <a:lnTo>
                      <a:pt x="62" y="34"/>
                    </a:lnTo>
                    <a:lnTo>
                      <a:pt x="61" y="27"/>
                    </a:lnTo>
                    <a:lnTo>
                      <a:pt x="59" y="22"/>
                    </a:lnTo>
                    <a:lnTo>
                      <a:pt x="56" y="19"/>
                    </a:lnTo>
                    <a:lnTo>
                      <a:pt x="49" y="17"/>
                    </a:lnTo>
                    <a:lnTo>
                      <a:pt x="38" y="11"/>
                    </a:lnTo>
                    <a:lnTo>
                      <a:pt x="12" y="6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6" name="Freeform 69">
                <a:extLst>
                  <a:ext uri="{FF2B5EF4-FFF2-40B4-BE49-F238E27FC236}">
                    <a16:creationId xmlns:a16="http://schemas.microsoft.com/office/drawing/2014/main" id="{F2022562-D838-06C1-FC5B-98FB99E1535C}"/>
                  </a:ext>
                </a:extLst>
              </p:cNvPr>
              <p:cNvSpPr>
                <a:spLocks/>
              </p:cNvSpPr>
              <p:nvPr/>
            </p:nvSpPr>
            <p:spPr bwMode="auto">
              <a:xfrm>
                <a:off x="320040" y="113665"/>
                <a:ext cx="26035" cy="43180"/>
              </a:xfrm>
              <a:custGeom>
                <a:avLst/>
                <a:gdLst>
                  <a:gd name="T0" fmla="*/ 33 w 41"/>
                  <a:gd name="T1" fmla="*/ 68 h 68"/>
                  <a:gd name="T2" fmla="*/ 0 w 41"/>
                  <a:gd name="T3" fmla="*/ 3 h 68"/>
                  <a:gd name="T4" fmla="*/ 8 w 41"/>
                  <a:gd name="T5" fmla="*/ 0 h 68"/>
                  <a:gd name="T6" fmla="*/ 41 w 41"/>
                  <a:gd name="T7" fmla="*/ 64 h 68"/>
                  <a:gd name="T8" fmla="*/ 33 w 41"/>
                  <a:gd name="T9" fmla="*/ 68 h 68"/>
                </a:gdLst>
                <a:ahLst/>
                <a:cxnLst>
                  <a:cxn ang="0">
                    <a:pos x="T0" y="T1"/>
                  </a:cxn>
                  <a:cxn ang="0">
                    <a:pos x="T2" y="T3"/>
                  </a:cxn>
                  <a:cxn ang="0">
                    <a:pos x="T4" y="T5"/>
                  </a:cxn>
                  <a:cxn ang="0">
                    <a:pos x="T6" y="T7"/>
                  </a:cxn>
                  <a:cxn ang="0">
                    <a:pos x="T8" y="T9"/>
                  </a:cxn>
                </a:cxnLst>
                <a:rect l="0" t="0" r="r" b="b"/>
                <a:pathLst>
                  <a:path w="41" h="68">
                    <a:moveTo>
                      <a:pt x="33" y="68"/>
                    </a:moveTo>
                    <a:lnTo>
                      <a:pt x="0" y="3"/>
                    </a:lnTo>
                    <a:lnTo>
                      <a:pt x="8" y="0"/>
                    </a:lnTo>
                    <a:lnTo>
                      <a:pt x="41" y="64"/>
                    </a:lnTo>
                    <a:lnTo>
                      <a:pt x="33" y="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7" name="Freeform 70">
                <a:extLst>
                  <a:ext uri="{FF2B5EF4-FFF2-40B4-BE49-F238E27FC236}">
                    <a16:creationId xmlns:a16="http://schemas.microsoft.com/office/drawing/2014/main" id="{6FEE3B90-E526-377C-E648-E44F93714A7B}"/>
                  </a:ext>
                </a:extLst>
              </p:cNvPr>
              <p:cNvSpPr>
                <a:spLocks noEditPoints="1"/>
              </p:cNvSpPr>
              <p:nvPr/>
            </p:nvSpPr>
            <p:spPr bwMode="auto">
              <a:xfrm>
                <a:off x="1397635" y="147320"/>
                <a:ext cx="43180" cy="50800"/>
              </a:xfrm>
              <a:custGeom>
                <a:avLst/>
                <a:gdLst>
                  <a:gd name="T0" fmla="*/ 0 w 68"/>
                  <a:gd name="T1" fmla="*/ 49 h 80"/>
                  <a:gd name="T2" fmla="*/ 60 w 68"/>
                  <a:gd name="T3" fmla="*/ 0 h 80"/>
                  <a:gd name="T4" fmla="*/ 68 w 68"/>
                  <a:gd name="T5" fmla="*/ 5 h 80"/>
                  <a:gd name="T6" fmla="*/ 49 w 68"/>
                  <a:gd name="T7" fmla="*/ 80 h 80"/>
                  <a:gd name="T8" fmla="*/ 42 w 68"/>
                  <a:gd name="T9" fmla="*/ 75 h 80"/>
                  <a:gd name="T10" fmla="*/ 47 w 68"/>
                  <a:gd name="T11" fmla="*/ 52 h 80"/>
                  <a:gd name="T12" fmla="*/ 26 w 68"/>
                  <a:gd name="T13" fmla="*/ 39 h 80"/>
                  <a:gd name="T14" fmla="*/ 8 w 68"/>
                  <a:gd name="T15" fmla="*/ 54 h 80"/>
                  <a:gd name="T16" fmla="*/ 0 w 68"/>
                  <a:gd name="T17" fmla="*/ 49 h 80"/>
                  <a:gd name="T18" fmla="*/ 32 w 68"/>
                  <a:gd name="T19" fmla="*/ 34 h 80"/>
                  <a:gd name="T20" fmla="*/ 50 w 68"/>
                  <a:gd name="T21" fmla="*/ 44 h 80"/>
                  <a:gd name="T22" fmla="*/ 55 w 68"/>
                  <a:gd name="T23" fmla="*/ 24 h 80"/>
                  <a:gd name="T24" fmla="*/ 58 w 68"/>
                  <a:gd name="T25" fmla="*/ 15 h 80"/>
                  <a:gd name="T26" fmla="*/ 60 w 68"/>
                  <a:gd name="T27" fmla="*/ 8 h 80"/>
                  <a:gd name="T28" fmla="*/ 55 w 68"/>
                  <a:gd name="T29" fmla="*/ 15 h 80"/>
                  <a:gd name="T30" fmla="*/ 49 w 68"/>
                  <a:gd name="T31" fmla="*/ 20 h 80"/>
                  <a:gd name="T32" fmla="*/ 32 w 68"/>
                  <a:gd name="T33" fmla="*/ 3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0">
                    <a:moveTo>
                      <a:pt x="0" y="49"/>
                    </a:moveTo>
                    <a:lnTo>
                      <a:pt x="60" y="0"/>
                    </a:lnTo>
                    <a:lnTo>
                      <a:pt x="68" y="5"/>
                    </a:lnTo>
                    <a:lnTo>
                      <a:pt x="49" y="80"/>
                    </a:lnTo>
                    <a:lnTo>
                      <a:pt x="42" y="75"/>
                    </a:lnTo>
                    <a:lnTo>
                      <a:pt x="47" y="52"/>
                    </a:lnTo>
                    <a:lnTo>
                      <a:pt x="26" y="39"/>
                    </a:lnTo>
                    <a:lnTo>
                      <a:pt x="8" y="54"/>
                    </a:lnTo>
                    <a:lnTo>
                      <a:pt x="0" y="49"/>
                    </a:lnTo>
                    <a:close/>
                    <a:moveTo>
                      <a:pt x="32" y="34"/>
                    </a:moveTo>
                    <a:lnTo>
                      <a:pt x="50" y="44"/>
                    </a:lnTo>
                    <a:lnTo>
                      <a:pt x="55" y="24"/>
                    </a:lnTo>
                    <a:lnTo>
                      <a:pt x="58" y="15"/>
                    </a:lnTo>
                    <a:lnTo>
                      <a:pt x="60" y="8"/>
                    </a:lnTo>
                    <a:lnTo>
                      <a:pt x="55" y="15"/>
                    </a:lnTo>
                    <a:lnTo>
                      <a:pt x="49" y="20"/>
                    </a:lnTo>
                    <a:lnTo>
                      <a:pt x="32"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8" name="Freeform 71">
                <a:extLst>
                  <a:ext uri="{FF2B5EF4-FFF2-40B4-BE49-F238E27FC236}">
                    <a16:creationId xmlns:a16="http://schemas.microsoft.com/office/drawing/2014/main" id="{DBA9434A-B8DC-9C8D-8879-05B88D60988D}"/>
                  </a:ext>
                </a:extLst>
              </p:cNvPr>
              <p:cNvSpPr>
                <a:spLocks/>
              </p:cNvSpPr>
              <p:nvPr/>
            </p:nvSpPr>
            <p:spPr bwMode="auto">
              <a:xfrm>
                <a:off x="281940" y="120650"/>
                <a:ext cx="49530" cy="54610"/>
              </a:xfrm>
              <a:custGeom>
                <a:avLst/>
                <a:gdLst>
                  <a:gd name="T0" fmla="*/ 34 w 78"/>
                  <a:gd name="T1" fmla="*/ 86 h 86"/>
                  <a:gd name="T2" fmla="*/ 0 w 78"/>
                  <a:gd name="T3" fmla="*/ 21 h 86"/>
                  <a:gd name="T4" fmla="*/ 8 w 78"/>
                  <a:gd name="T5" fmla="*/ 18 h 86"/>
                  <a:gd name="T6" fmla="*/ 64 w 78"/>
                  <a:gd name="T7" fmla="*/ 53 h 86"/>
                  <a:gd name="T8" fmla="*/ 37 w 78"/>
                  <a:gd name="T9" fmla="*/ 3 h 86"/>
                  <a:gd name="T10" fmla="*/ 44 w 78"/>
                  <a:gd name="T11" fmla="*/ 0 h 86"/>
                  <a:gd name="T12" fmla="*/ 78 w 78"/>
                  <a:gd name="T13" fmla="*/ 65 h 86"/>
                  <a:gd name="T14" fmla="*/ 70 w 78"/>
                  <a:gd name="T15" fmla="*/ 68 h 86"/>
                  <a:gd name="T16" fmla="*/ 15 w 78"/>
                  <a:gd name="T17" fmla="*/ 32 h 86"/>
                  <a:gd name="T18" fmla="*/ 42 w 78"/>
                  <a:gd name="T19" fmla="*/ 83 h 86"/>
                  <a:gd name="T20" fmla="*/ 34 w 78"/>
                  <a:gd name="T2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86">
                    <a:moveTo>
                      <a:pt x="34" y="86"/>
                    </a:moveTo>
                    <a:lnTo>
                      <a:pt x="0" y="21"/>
                    </a:lnTo>
                    <a:lnTo>
                      <a:pt x="8" y="18"/>
                    </a:lnTo>
                    <a:lnTo>
                      <a:pt x="64" y="53"/>
                    </a:lnTo>
                    <a:lnTo>
                      <a:pt x="37" y="3"/>
                    </a:lnTo>
                    <a:lnTo>
                      <a:pt x="44" y="0"/>
                    </a:lnTo>
                    <a:lnTo>
                      <a:pt x="78" y="65"/>
                    </a:lnTo>
                    <a:lnTo>
                      <a:pt x="70" y="68"/>
                    </a:lnTo>
                    <a:lnTo>
                      <a:pt x="15" y="32"/>
                    </a:lnTo>
                    <a:lnTo>
                      <a:pt x="42" y="83"/>
                    </a:lnTo>
                    <a:lnTo>
                      <a:pt x="34" y="8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9" name="Freeform 72">
                <a:extLst>
                  <a:ext uri="{FF2B5EF4-FFF2-40B4-BE49-F238E27FC236}">
                    <a16:creationId xmlns:a16="http://schemas.microsoft.com/office/drawing/2014/main" id="{5B405D3E-EF6E-06B7-6555-350690DF006A}"/>
                  </a:ext>
                </a:extLst>
              </p:cNvPr>
              <p:cNvSpPr>
                <a:spLocks/>
              </p:cNvSpPr>
              <p:nvPr/>
            </p:nvSpPr>
            <p:spPr bwMode="auto">
              <a:xfrm>
                <a:off x="243840" y="140970"/>
                <a:ext cx="46355" cy="49530"/>
              </a:xfrm>
              <a:custGeom>
                <a:avLst/>
                <a:gdLst>
                  <a:gd name="T0" fmla="*/ 34 w 73"/>
                  <a:gd name="T1" fmla="*/ 4 h 78"/>
                  <a:gd name="T2" fmla="*/ 42 w 73"/>
                  <a:gd name="T3" fmla="*/ 0 h 78"/>
                  <a:gd name="T4" fmla="*/ 65 w 73"/>
                  <a:gd name="T5" fmla="*/ 34 h 78"/>
                  <a:gd name="T6" fmla="*/ 70 w 73"/>
                  <a:gd name="T7" fmla="*/ 44 h 78"/>
                  <a:gd name="T8" fmla="*/ 71 w 73"/>
                  <a:gd name="T9" fmla="*/ 51 h 78"/>
                  <a:gd name="T10" fmla="*/ 73 w 73"/>
                  <a:gd name="T11" fmla="*/ 57 h 78"/>
                  <a:gd name="T12" fmla="*/ 71 w 73"/>
                  <a:gd name="T13" fmla="*/ 64 h 78"/>
                  <a:gd name="T14" fmla="*/ 68 w 73"/>
                  <a:gd name="T15" fmla="*/ 70 h 78"/>
                  <a:gd name="T16" fmla="*/ 62 w 73"/>
                  <a:gd name="T17" fmla="*/ 75 h 78"/>
                  <a:gd name="T18" fmla="*/ 57 w 73"/>
                  <a:gd name="T19" fmla="*/ 77 h 78"/>
                  <a:gd name="T20" fmla="*/ 52 w 73"/>
                  <a:gd name="T21" fmla="*/ 78 h 78"/>
                  <a:gd name="T22" fmla="*/ 47 w 73"/>
                  <a:gd name="T23" fmla="*/ 78 h 78"/>
                  <a:gd name="T24" fmla="*/ 42 w 73"/>
                  <a:gd name="T25" fmla="*/ 78 h 78"/>
                  <a:gd name="T26" fmla="*/ 37 w 73"/>
                  <a:gd name="T27" fmla="*/ 75 h 78"/>
                  <a:gd name="T28" fmla="*/ 32 w 73"/>
                  <a:gd name="T29" fmla="*/ 72 h 78"/>
                  <a:gd name="T30" fmla="*/ 28 w 73"/>
                  <a:gd name="T31" fmla="*/ 67 h 78"/>
                  <a:gd name="T32" fmla="*/ 23 w 73"/>
                  <a:gd name="T33" fmla="*/ 60 h 78"/>
                  <a:gd name="T34" fmla="*/ 0 w 73"/>
                  <a:gd name="T35" fmla="*/ 25 h 78"/>
                  <a:gd name="T36" fmla="*/ 6 w 73"/>
                  <a:gd name="T37" fmla="*/ 20 h 78"/>
                  <a:gd name="T38" fmla="*/ 31 w 73"/>
                  <a:gd name="T39" fmla="*/ 56 h 78"/>
                  <a:gd name="T40" fmla="*/ 36 w 73"/>
                  <a:gd name="T41" fmla="*/ 62 h 78"/>
                  <a:gd name="T42" fmla="*/ 39 w 73"/>
                  <a:gd name="T43" fmla="*/ 67 h 78"/>
                  <a:gd name="T44" fmla="*/ 44 w 73"/>
                  <a:gd name="T45" fmla="*/ 69 h 78"/>
                  <a:gd name="T46" fmla="*/ 47 w 73"/>
                  <a:gd name="T47" fmla="*/ 70 h 78"/>
                  <a:gd name="T48" fmla="*/ 52 w 73"/>
                  <a:gd name="T49" fmla="*/ 69 h 78"/>
                  <a:gd name="T50" fmla="*/ 57 w 73"/>
                  <a:gd name="T51" fmla="*/ 67 h 78"/>
                  <a:gd name="T52" fmla="*/ 62 w 73"/>
                  <a:gd name="T53" fmla="*/ 62 h 78"/>
                  <a:gd name="T54" fmla="*/ 65 w 73"/>
                  <a:gd name="T55" fmla="*/ 57 h 78"/>
                  <a:gd name="T56" fmla="*/ 63 w 73"/>
                  <a:gd name="T57" fmla="*/ 49 h 78"/>
                  <a:gd name="T58" fmla="*/ 57 w 73"/>
                  <a:gd name="T59" fmla="*/ 39 h 78"/>
                  <a:gd name="T60" fmla="*/ 34 w 73"/>
                  <a:gd name="T61" fmla="*/ 4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3" h="78">
                    <a:moveTo>
                      <a:pt x="34" y="4"/>
                    </a:moveTo>
                    <a:lnTo>
                      <a:pt x="42" y="0"/>
                    </a:lnTo>
                    <a:lnTo>
                      <a:pt x="65" y="34"/>
                    </a:lnTo>
                    <a:lnTo>
                      <a:pt x="70" y="44"/>
                    </a:lnTo>
                    <a:lnTo>
                      <a:pt x="71" y="51"/>
                    </a:lnTo>
                    <a:lnTo>
                      <a:pt x="73" y="57"/>
                    </a:lnTo>
                    <a:lnTo>
                      <a:pt x="71" y="64"/>
                    </a:lnTo>
                    <a:lnTo>
                      <a:pt x="68" y="70"/>
                    </a:lnTo>
                    <a:lnTo>
                      <a:pt x="62" y="75"/>
                    </a:lnTo>
                    <a:lnTo>
                      <a:pt x="57" y="77"/>
                    </a:lnTo>
                    <a:lnTo>
                      <a:pt x="52" y="78"/>
                    </a:lnTo>
                    <a:lnTo>
                      <a:pt x="47" y="78"/>
                    </a:lnTo>
                    <a:lnTo>
                      <a:pt x="42" y="78"/>
                    </a:lnTo>
                    <a:lnTo>
                      <a:pt x="37" y="75"/>
                    </a:lnTo>
                    <a:lnTo>
                      <a:pt x="32" y="72"/>
                    </a:lnTo>
                    <a:lnTo>
                      <a:pt x="28" y="67"/>
                    </a:lnTo>
                    <a:lnTo>
                      <a:pt x="23" y="60"/>
                    </a:lnTo>
                    <a:lnTo>
                      <a:pt x="0" y="25"/>
                    </a:lnTo>
                    <a:lnTo>
                      <a:pt x="6" y="20"/>
                    </a:lnTo>
                    <a:lnTo>
                      <a:pt x="31" y="56"/>
                    </a:lnTo>
                    <a:lnTo>
                      <a:pt x="36" y="62"/>
                    </a:lnTo>
                    <a:lnTo>
                      <a:pt x="39" y="67"/>
                    </a:lnTo>
                    <a:lnTo>
                      <a:pt x="44" y="69"/>
                    </a:lnTo>
                    <a:lnTo>
                      <a:pt x="47" y="70"/>
                    </a:lnTo>
                    <a:lnTo>
                      <a:pt x="52" y="69"/>
                    </a:lnTo>
                    <a:lnTo>
                      <a:pt x="57" y="67"/>
                    </a:lnTo>
                    <a:lnTo>
                      <a:pt x="62" y="62"/>
                    </a:lnTo>
                    <a:lnTo>
                      <a:pt x="65" y="57"/>
                    </a:lnTo>
                    <a:lnTo>
                      <a:pt x="63" y="49"/>
                    </a:lnTo>
                    <a:lnTo>
                      <a:pt x="57" y="39"/>
                    </a:lnTo>
                    <a:lnTo>
                      <a:pt x="34" y="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0" name="Freeform 73">
                <a:extLst>
                  <a:ext uri="{FF2B5EF4-FFF2-40B4-BE49-F238E27FC236}">
                    <a16:creationId xmlns:a16="http://schemas.microsoft.com/office/drawing/2014/main" id="{3225D213-A95B-0DB3-5655-C876A939D4EC}"/>
                  </a:ext>
                </a:extLst>
              </p:cNvPr>
              <p:cNvSpPr>
                <a:spLocks/>
              </p:cNvSpPr>
              <p:nvPr/>
            </p:nvSpPr>
            <p:spPr bwMode="auto">
              <a:xfrm>
                <a:off x="123190" y="245110"/>
                <a:ext cx="38100" cy="36195"/>
              </a:xfrm>
              <a:custGeom>
                <a:avLst/>
                <a:gdLst>
                  <a:gd name="T0" fmla="*/ 6 w 60"/>
                  <a:gd name="T1" fmla="*/ 0 h 57"/>
                  <a:gd name="T2" fmla="*/ 60 w 60"/>
                  <a:gd name="T3" fmla="*/ 51 h 57"/>
                  <a:gd name="T4" fmla="*/ 55 w 60"/>
                  <a:gd name="T5" fmla="*/ 57 h 57"/>
                  <a:gd name="T6" fmla="*/ 0 w 60"/>
                  <a:gd name="T7" fmla="*/ 7 h 57"/>
                  <a:gd name="T8" fmla="*/ 6 w 60"/>
                  <a:gd name="T9" fmla="*/ 0 h 57"/>
                </a:gdLst>
                <a:ahLst/>
                <a:cxnLst>
                  <a:cxn ang="0">
                    <a:pos x="T0" y="T1"/>
                  </a:cxn>
                  <a:cxn ang="0">
                    <a:pos x="T2" y="T3"/>
                  </a:cxn>
                  <a:cxn ang="0">
                    <a:pos x="T4" y="T5"/>
                  </a:cxn>
                  <a:cxn ang="0">
                    <a:pos x="T6" y="T7"/>
                  </a:cxn>
                  <a:cxn ang="0">
                    <a:pos x="T8" y="T9"/>
                  </a:cxn>
                </a:cxnLst>
                <a:rect l="0" t="0" r="r" b="b"/>
                <a:pathLst>
                  <a:path w="60" h="57">
                    <a:moveTo>
                      <a:pt x="6" y="0"/>
                    </a:moveTo>
                    <a:lnTo>
                      <a:pt x="60" y="51"/>
                    </a:lnTo>
                    <a:lnTo>
                      <a:pt x="55" y="57"/>
                    </a:lnTo>
                    <a:lnTo>
                      <a:pt x="0" y="7"/>
                    </a:lnTo>
                    <a:lnTo>
                      <a:pt x="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1" name="Freeform 74">
                <a:extLst>
                  <a:ext uri="{FF2B5EF4-FFF2-40B4-BE49-F238E27FC236}">
                    <a16:creationId xmlns:a16="http://schemas.microsoft.com/office/drawing/2014/main" id="{E1990FA4-70E3-DF84-3A85-A0FF46F47429}"/>
                  </a:ext>
                </a:extLst>
              </p:cNvPr>
              <p:cNvSpPr>
                <a:spLocks/>
              </p:cNvSpPr>
              <p:nvPr/>
            </p:nvSpPr>
            <p:spPr bwMode="auto">
              <a:xfrm>
                <a:off x="92075" y="261620"/>
                <a:ext cx="55880" cy="52705"/>
              </a:xfrm>
              <a:custGeom>
                <a:avLst/>
                <a:gdLst>
                  <a:gd name="T0" fmla="*/ 31 w 88"/>
                  <a:gd name="T1" fmla="*/ 0 h 83"/>
                  <a:gd name="T2" fmla="*/ 88 w 88"/>
                  <a:gd name="T3" fmla="*/ 47 h 83"/>
                  <a:gd name="T4" fmla="*/ 83 w 88"/>
                  <a:gd name="T5" fmla="*/ 54 h 83"/>
                  <a:gd name="T6" fmla="*/ 16 w 88"/>
                  <a:gd name="T7" fmla="*/ 39 h 83"/>
                  <a:gd name="T8" fmla="*/ 62 w 88"/>
                  <a:gd name="T9" fmla="*/ 77 h 83"/>
                  <a:gd name="T10" fmla="*/ 57 w 88"/>
                  <a:gd name="T11" fmla="*/ 83 h 83"/>
                  <a:gd name="T12" fmla="*/ 0 w 88"/>
                  <a:gd name="T13" fmla="*/ 36 h 83"/>
                  <a:gd name="T14" fmla="*/ 5 w 88"/>
                  <a:gd name="T15" fmla="*/ 30 h 83"/>
                  <a:gd name="T16" fmla="*/ 71 w 88"/>
                  <a:gd name="T17" fmla="*/ 43 h 83"/>
                  <a:gd name="T18" fmla="*/ 26 w 88"/>
                  <a:gd name="T19" fmla="*/ 5 h 83"/>
                  <a:gd name="T20" fmla="*/ 31 w 88"/>
                  <a:gd name="T21"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83">
                    <a:moveTo>
                      <a:pt x="31" y="0"/>
                    </a:moveTo>
                    <a:lnTo>
                      <a:pt x="88" y="47"/>
                    </a:lnTo>
                    <a:lnTo>
                      <a:pt x="83" y="54"/>
                    </a:lnTo>
                    <a:lnTo>
                      <a:pt x="16" y="39"/>
                    </a:lnTo>
                    <a:lnTo>
                      <a:pt x="62" y="77"/>
                    </a:lnTo>
                    <a:lnTo>
                      <a:pt x="57" y="83"/>
                    </a:lnTo>
                    <a:lnTo>
                      <a:pt x="0" y="36"/>
                    </a:lnTo>
                    <a:lnTo>
                      <a:pt x="5" y="30"/>
                    </a:lnTo>
                    <a:lnTo>
                      <a:pt x="71" y="43"/>
                    </a:lnTo>
                    <a:lnTo>
                      <a:pt x="26" y="5"/>
                    </a:lnTo>
                    <a:lnTo>
                      <a:pt x="31"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2" name="Freeform 75">
                <a:extLst>
                  <a:ext uri="{FF2B5EF4-FFF2-40B4-BE49-F238E27FC236}">
                    <a16:creationId xmlns:a16="http://schemas.microsoft.com/office/drawing/2014/main" id="{3922B23A-C23C-A66D-113B-1B3011E2072D}"/>
                  </a:ext>
                </a:extLst>
              </p:cNvPr>
              <p:cNvSpPr>
                <a:spLocks/>
              </p:cNvSpPr>
              <p:nvPr/>
            </p:nvSpPr>
            <p:spPr bwMode="auto">
              <a:xfrm>
                <a:off x="72390" y="304800"/>
                <a:ext cx="49530" cy="40640"/>
              </a:xfrm>
              <a:custGeom>
                <a:avLst/>
                <a:gdLst>
                  <a:gd name="T0" fmla="*/ 5 w 78"/>
                  <a:gd name="T1" fmla="*/ 0 h 64"/>
                  <a:gd name="T2" fmla="*/ 60 w 78"/>
                  <a:gd name="T3" fmla="*/ 36 h 64"/>
                  <a:gd name="T4" fmla="*/ 71 w 78"/>
                  <a:gd name="T5" fmla="*/ 20 h 64"/>
                  <a:gd name="T6" fmla="*/ 78 w 78"/>
                  <a:gd name="T7" fmla="*/ 25 h 64"/>
                  <a:gd name="T8" fmla="*/ 52 w 78"/>
                  <a:gd name="T9" fmla="*/ 64 h 64"/>
                  <a:gd name="T10" fmla="*/ 44 w 78"/>
                  <a:gd name="T11" fmla="*/ 59 h 64"/>
                  <a:gd name="T12" fmla="*/ 55 w 78"/>
                  <a:gd name="T13" fmla="*/ 43 h 64"/>
                  <a:gd name="T14" fmla="*/ 0 w 78"/>
                  <a:gd name="T15" fmla="*/ 7 h 64"/>
                  <a:gd name="T16" fmla="*/ 5 w 78"/>
                  <a:gd name="T1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64">
                    <a:moveTo>
                      <a:pt x="5" y="0"/>
                    </a:moveTo>
                    <a:lnTo>
                      <a:pt x="60" y="36"/>
                    </a:lnTo>
                    <a:lnTo>
                      <a:pt x="71" y="20"/>
                    </a:lnTo>
                    <a:lnTo>
                      <a:pt x="78" y="25"/>
                    </a:lnTo>
                    <a:lnTo>
                      <a:pt x="52" y="64"/>
                    </a:lnTo>
                    <a:lnTo>
                      <a:pt x="44" y="59"/>
                    </a:lnTo>
                    <a:lnTo>
                      <a:pt x="55" y="43"/>
                    </a:lnTo>
                    <a:lnTo>
                      <a:pt x="0" y="7"/>
                    </a:lnTo>
                    <a:lnTo>
                      <a:pt x="5"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3" name="Freeform 76">
                <a:extLst>
                  <a:ext uri="{FF2B5EF4-FFF2-40B4-BE49-F238E27FC236}">
                    <a16:creationId xmlns:a16="http://schemas.microsoft.com/office/drawing/2014/main" id="{75E898B3-B577-CEFA-5DB1-092297B0E4C0}"/>
                  </a:ext>
                </a:extLst>
              </p:cNvPr>
              <p:cNvSpPr>
                <a:spLocks/>
              </p:cNvSpPr>
              <p:nvPr/>
            </p:nvSpPr>
            <p:spPr bwMode="auto">
              <a:xfrm>
                <a:off x="44450" y="330835"/>
                <a:ext cx="55880" cy="46355"/>
              </a:xfrm>
              <a:custGeom>
                <a:avLst/>
                <a:gdLst>
                  <a:gd name="T0" fmla="*/ 23 w 88"/>
                  <a:gd name="T1" fmla="*/ 0 h 73"/>
                  <a:gd name="T2" fmla="*/ 88 w 88"/>
                  <a:gd name="T3" fmla="*/ 36 h 73"/>
                  <a:gd name="T4" fmla="*/ 65 w 88"/>
                  <a:gd name="T5" fmla="*/ 73 h 73"/>
                  <a:gd name="T6" fmla="*/ 59 w 88"/>
                  <a:gd name="T7" fmla="*/ 68 h 73"/>
                  <a:gd name="T8" fmla="*/ 76 w 88"/>
                  <a:gd name="T9" fmla="*/ 37 h 73"/>
                  <a:gd name="T10" fmla="*/ 55 w 88"/>
                  <a:gd name="T11" fmla="*/ 28 h 73"/>
                  <a:gd name="T12" fmla="*/ 39 w 88"/>
                  <a:gd name="T13" fmla="*/ 55 h 73"/>
                  <a:gd name="T14" fmla="*/ 31 w 88"/>
                  <a:gd name="T15" fmla="*/ 52 h 73"/>
                  <a:gd name="T16" fmla="*/ 49 w 88"/>
                  <a:gd name="T17" fmla="*/ 23 h 73"/>
                  <a:gd name="T18" fmla="*/ 26 w 88"/>
                  <a:gd name="T19" fmla="*/ 10 h 73"/>
                  <a:gd name="T20" fmla="*/ 6 w 88"/>
                  <a:gd name="T21" fmla="*/ 42 h 73"/>
                  <a:gd name="T22" fmla="*/ 0 w 88"/>
                  <a:gd name="T23" fmla="*/ 37 h 73"/>
                  <a:gd name="T24" fmla="*/ 23 w 88"/>
                  <a:gd name="T25"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73">
                    <a:moveTo>
                      <a:pt x="23" y="0"/>
                    </a:moveTo>
                    <a:lnTo>
                      <a:pt x="88" y="36"/>
                    </a:lnTo>
                    <a:lnTo>
                      <a:pt x="65" y="73"/>
                    </a:lnTo>
                    <a:lnTo>
                      <a:pt x="59" y="68"/>
                    </a:lnTo>
                    <a:lnTo>
                      <a:pt x="76" y="37"/>
                    </a:lnTo>
                    <a:lnTo>
                      <a:pt x="55" y="28"/>
                    </a:lnTo>
                    <a:lnTo>
                      <a:pt x="39" y="55"/>
                    </a:lnTo>
                    <a:lnTo>
                      <a:pt x="31" y="52"/>
                    </a:lnTo>
                    <a:lnTo>
                      <a:pt x="49" y="23"/>
                    </a:lnTo>
                    <a:lnTo>
                      <a:pt x="26" y="10"/>
                    </a:lnTo>
                    <a:lnTo>
                      <a:pt x="6" y="42"/>
                    </a:lnTo>
                    <a:lnTo>
                      <a:pt x="0" y="37"/>
                    </a:lnTo>
                    <a:lnTo>
                      <a:pt x="2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4" name="Freeform 77">
                <a:extLst>
                  <a:ext uri="{FF2B5EF4-FFF2-40B4-BE49-F238E27FC236}">
                    <a16:creationId xmlns:a16="http://schemas.microsoft.com/office/drawing/2014/main" id="{09D81CC9-EFBE-8816-8A9D-E5919D936D74}"/>
                  </a:ext>
                </a:extLst>
              </p:cNvPr>
              <p:cNvSpPr>
                <a:spLocks noEditPoints="1"/>
              </p:cNvSpPr>
              <p:nvPr/>
            </p:nvSpPr>
            <p:spPr bwMode="auto">
              <a:xfrm>
                <a:off x="24765" y="368935"/>
                <a:ext cx="57150" cy="41275"/>
              </a:xfrm>
              <a:custGeom>
                <a:avLst/>
                <a:gdLst>
                  <a:gd name="T0" fmla="*/ 20 w 90"/>
                  <a:gd name="T1" fmla="*/ 0 h 65"/>
                  <a:gd name="T2" fmla="*/ 90 w 90"/>
                  <a:gd name="T3" fmla="*/ 26 h 65"/>
                  <a:gd name="T4" fmla="*/ 80 w 90"/>
                  <a:gd name="T5" fmla="*/ 50 h 65"/>
                  <a:gd name="T6" fmla="*/ 76 w 90"/>
                  <a:gd name="T7" fmla="*/ 57 h 65"/>
                  <a:gd name="T8" fmla="*/ 73 w 90"/>
                  <a:gd name="T9" fmla="*/ 62 h 65"/>
                  <a:gd name="T10" fmla="*/ 68 w 90"/>
                  <a:gd name="T11" fmla="*/ 63 h 65"/>
                  <a:gd name="T12" fmla="*/ 63 w 90"/>
                  <a:gd name="T13" fmla="*/ 65 h 65"/>
                  <a:gd name="T14" fmla="*/ 59 w 90"/>
                  <a:gd name="T15" fmla="*/ 65 h 65"/>
                  <a:gd name="T16" fmla="*/ 52 w 90"/>
                  <a:gd name="T17" fmla="*/ 63 h 65"/>
                  <a:gd name="T18" fmla="*/ 46 w 90"/>
                  <a:gd name="T19" fmla="*/ 59 h 65"/>
                  <a:gd name="T20" fmla="*/ 41 w 90"/>
                  <a:gd name="T21" fmla="*/ 54 h 65"/>
                  <a:gd name="T22" fmla="*/ 39 w 90"/>
                  <a:gd name="T23" fmla="*/ 47 h 65"/>
                  <a:gd name="T24" fmla="*/ 39 w 90"/>
                  <a:gd name="T25" fmla="*/ 41 h 65"/>
                  <a:gd name="T26" fmla="*/ 36 w 90"/>
                  <a:gd name="T27" fmla="*/ 42 h 65"/>
                  <a:gd name="T28" fmla="*/ 34 w 90"/>
                  <a:gd name="T29" fmla="*/ 44 h 65"/>
                  <a:gd name="T30" fmla="*/ 28 w 90"/>
                  <a:gd name="T31" fmla="*/ 46 h 65"/>
                  <a:gd name="T32" fmla="*/ 23 w 90"/>
                  <a:gd name="T33" fmla="*/ 46 h 65"/>
                  <a:gd name="T34" fmla="*/ 0 w 90"/>
                  <a:gd name="T35" fmla="*/ 47 h 65"/>
                  <a:gd name="T36" fmla="*/ 3 w 90"/>
                  <a:gd name="T37" fmla="*/ 39 h 65"/>
                  <a:gd name="T38" fmla="*/ 21 w 90"/>
                  <a:gd name="T39" fmla="*/ 37 h 65"/>
                  <a:gd name="T40" fmla="*/ 29 w 90"/>
                  <a:gd name="T41" fmla="*/ 36 h 65"/>
                  <a:gd name="T42" fmla="*/ 34 w 90"/>
                  <a:gd name="T43" fmla="*/ 36 h 65"/>
                  <a:gd name="T44" fmla="*/ 39 w 90"/>
                  <a:gd name="T45" fmla="*/ 34 h 65"/>
                  <a:gd name="T46" fmla="*/ 41 w 90"/>
                  <a:gd name="T47" fmla="*/ 33 h 65"/>
                  <a:gd name="T48" fmla="*/ 42 w 90"/>
                  <a:gd name="T49" fmla="*/ 31 h 65"/>
                  <a:gd name="T50" fmla="*/ 44 w 90"/>
                  <a:gd name="T51" fmla="*/ 28 h 65"/>
                  <a:gd name="T52" fmla="*/ 47 w 90"/>
                  <a:gd name="T53" fmla="*/ 18 h 65"/>
                  <a:gd name="T54" fmla="*/ 16 w 90"/>
                  <a:gd name="T55" fmla="*/ 7 h 65"/>
                  <a:gd name="T56" fmla="*/ 20 w 90"/>
                  <a:gd name="T57" fmla="*/ 0 h 65"/>
                  <a:gd name="T58" fmla="*/ 55 w 90"/>
                  <a:gd name="T59" fmla="*/ 21 h 65"/>
                  <a:gd name="T60" fmla="*/ 49 w 90"/>
                  <a:gd name="T61" fmla="*/ 37 h 65"/>
                  <a:gd name="T62" fmla="*/ 47 w 90"/>
                  <a:gd name="T63" fmla="*/ 42 h 65"/>
                  <a:gd name="T64" fmla="*/ 47 w 90"/>
                  <a:gd name="T65" fmla="*/ 46 h 65"/>
                  <a:gd name="T66" fmla="*/ 47 w 90"/>
                  <a:gd name="T67" fmla="*/ 49 h 65"/>
                  <a:gd name="T68" fmla="*/ 49 w 90"/>
                  <a:gd name="T69" fmla="*/ 52 h 65"/>
                  <a:gd name="T70" fmla="*/ 52 w 90"/>
                  <a:gd name="T71" fmla="*/ 54 h 65"/>
                  <a:gd name="T72" fmla="*/ 55 w 90"/>
                  <a:gd name="T73" fmla="*/ 55 h 65"/>
                  <a:gd name="T74" fmla="*/ 60 w 90"/>
                  <a:gd name="T75" fmla="*/ 57 h 65"/>
                  <a:gd name="T76" fmla="*/ 65 w 90"/>
                  <a:gd name="T77" fmla="*/ 55 h 65"/>
                  <a:gd name="T78" fmla="*/ 68 w 90"/>
                  <a:gd name="T79" fmla="*/ 54 h 65"/>
                  <a:gd name="T80" fmla="*/ 72 w 90"/>
                  <a:gd name="T81" fmla="*/ 49 h 65"/>
                  <a:gd name="T82" fmla="*/ 78 w 90"/>
                  <a:gd name="T83" fmla="*/ 31 h 65"/>
                  <a:gd name="T84" fmla="*/ 55 w 90"/>
                  <a:gd name="T85" fmla="*/ 2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0" h="65">
                    <a:moveTo>
                      <a:pt x="20" y="0"/>
                    </a:moveTo>
                    <a:lnTo>
                      <a:pt x="90" y="26"/>
                    </a:lnTo>
                    <a:lnTo>
                      <a:pt x="80" y="50"/>
                    </a:lnTo>
                    <a:lnTo>
                      <a:pt x="76" y="57"/>
                    </a:lnTo>
                    <a:lnTo>
                      <a:pt x="73" y="62"/>
                    </a:lnTo>
                    <a:lnTo>
                      <a:pt x="68" y="63"/>
                    </a:lnTo>
                    <a:lnTo>
                      <a:pt x="63" y="65"/>
                    </a:lnTo>
                    <a:lnTo>
                      <a:pt x="59" y="65"/>
                    </a:lnTo>
                    <a:lnTo>
                      <a:pt x="52" y="63"/>
                    </a:lnTo>
                    <a:lnTo>
                      <a:pt x="46" y="59"/>
                    </a:lnTo>
                    <a:lnTo>
                      <a:pt x="41" y="54"/>
                    </a:lnTo>
                    <a:lnTo>
                      <a:pt x="39" y="47"/>
                    </a:lnTo>
                    <a:lnTo>
                      <a:pt x="39" y="41"/>
                    </a:lnTo>
                    <a:lnTo>
                      <a:pt x="36" y="42"/>
                    </a:lnTo>
                    <a:lnTo>
                      <a:pt x="34" y="44"/>
                    </a:lnTo>
                    <a:lnTo>
                      <a:pt x="28" y="46"/>
                    </a:lnTo>
                    <a:lnTo>
                      <a:pt x="23" y="46"/>
                    </a:lnTo>
                    <a:lnTo>
                      <a:pt x="0" y="47"/>
                    </a:lnTo>
                    <a:lnTo>
                      <a:pt x="3" y="39"/>
                    </a:lnTo>
                    <a:lnTo>
                      <a:pt x="21" y="37"/>
                    </a:lnTo>
                    <a:lnTo>
                      <a:pt x="29" y="36"/>
                    </a:lnTo>
                    <a:lnTo>
                      <a:pt x="34" y="36"/>
                    </a:lnTo>
                    <a:lnTo>
                      <a:pt x="39" y="34"/>
                    </a:lnTo>
                    <a:lnTo>
                      <a:pt x="41" y="33"/>
                    </a:lnTo>
                    <a:lnTo>
                      <a:pt x="42" y="31"/>
                    </a:lnTo>
                    <a:lnTo>
                      <a:pt x="44" y="28"/>
                    </a:lnTo>
                    <a:lnTo>
                      <a:pt x="47" y="18"/>
                    </a:lnTo>
                    <a:lnTo>
                      <a:pt x="16" y="7"/>
                    </a:lnTo>
                    <a:lnTo>
                      <a:pt x="20" y="0"/>
                    </a:lnTo>
                    <a:close/>
                    <a:moveTo>
                      <a:pt x="55" y="21"/>
                    </a:moveTo>
                    <a:lnTo>
                      <a:pt x="49" y="37"/>
                    </a:lnTo>
                    <a:lnTo>
                      <a:pt x="47" y="42"/>
                    </a:lnTo>
                    <a:lnTo>
                      <a:pt x="47" y="46"/>
                    </a:lnTo>
                    <a:lnTo>
                      <a:pt x="47" y="49"/>
                    </a:lnTo>
                    <a:lnTo>
                      <a:pt x="49" y="52"/>
                    </a:lnTo>
                    <a:lnTo>
                      <a:pt x="52" y="54"/>
                    </a:lnTo>
                    <a:lnTo>
                      <a:pt x="55" y="55"/>
                    </a:lnTo>
                    <a:lnTo>
                      <a:pt x="60" y="57"/>
                    </a:lnTo>
                    <a:lnTo>
                      <a:pt x="65" y="55"/>
                    </a:lnTo>
                    <a:lnTo>
                      <a:pt x="68" y="54"/>
                    </a:lnTo>
                    <a:lnTo>
                      <a:pt x="72" y="49"/>
                    </a:lnTo>
                    <a:lnTo>
                      <a:pt x="78" y="31"/>
                    </a:lnTo>
                    <a:lnTo>
                      <a:pt x="55" y="2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5" name="Freeform 78">
                <a:extLst>
                  <a:ext uri="{FF2B5EF4-FFF2-40B4-BE49-F238E27FC236}">
                    <a16:creationId xmlns:a16="http://schemas.microsoft.com/office/drawing/2014/main" id="{78EF642E-C03D-AAAA-F1C1-F53B6BFCA032}"/>
                  </a:ext>
                </a:extLst>
              </p:cNvPr>
              <p:cNvSpPr>
                <a:spLocks/>
              </p:cNvSpPr>
              <p:nvPr/>
            </p:nvSpPr>
            <p:spPr bwMode="auto">
              <a:xfrm>
                <a:off x="24765" y="441325"/>
                <a:ext cx="8255" cy="13970"/>
              </a:xfrm>
              <a:custGeom>
                <a:avLst/>
                <a:gdLst>
                  <a:gd name="T0" fmla="*/ 5 w 13"/>
                  <a:gd name="T1" fmla="*/ 0 h 22"/>
                  <a:gd name="T2" fmla="*/ 13 w 13"/>
                  <a:gd name="T3" fmla="*/ 1 h 22"/>
                  <a:gd name="T4" fmla="*/ 8 w 13"/>
                  <a:gd name="T5" fmla="*/ 22 h 22"/>
                  <a:gd name="T6" fmla="*/ 0 w 13"/>
                  <a:gd name="T7" fmla="*/ 21 h 22"/>
                  <a:gd name="T8" fmla="*/ 5 w 13"/>
                  <a:gd name="T9" fmla="*/ 0 h 22"/>
                </a:gdLst>
                <a:ahLst/>
                <a:cxnLst>
                  <a:cxn ang="0">
                    <a:pos x="T0" y="T1"/>
                  </a:cxn>
                  <a:cxn ang="0">
                    <a:pos x="T2" y="T3"/>
                  </a:cxn>
                  <a:cxn ang="0">
                    <a:pos x="T4" y="T5"/>
                  </a:cxn>
                  <a:cxn ang="0">
                    <a:pos x="T6" y="T7"/>
                  </a:cxn>
                  <a:cxn ang="0">
                    <a:pos x="T8" y="T9"/>
                  </a:cxn>
                </a:cxnLst>
                <a:rect l="0" t="0" r="r" b="b"/>
                <a:pathLst>
                  <a:path w="13" h="22">
                    <a:moveTo>
                      <a:pt x="5" y="0"/>
                    </a:moveTo>
                    <a:lnTo>
                      <a:pt x="13" y="1"/>
                    </a:lnTo>
                    <a:lnTo>
                      <a:pt x="8" y="22"/>
                    </a:lnTo>
                    <a:lnTo>
                      <a:pt x="0" y="21"/>
                    </a:lnTo>
                    <a:lnTo>
                      <a:pt x="5"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6" name="Freeform 79">
                <a:extLst>
                  <a:ext uri="{FF2B5EF4-FFF2-40B4-BE49-F238E27FC236}">
                    <a16:creationId xmlns:a16="http://schemas.microsoft.com/office/drawing/2014/main" id="{5DD61140-165F-A2BA-2825-8BE57EDBA1AE}"/>
                  </a:ext>
                </a:extLst>
              </p:cNvPr>
              <p:cNvSpPr>
                <a:spLocks noEditPoints="1"/>
              </p:cNvSpPr>
              <p:nvPr/>
            </p:nvSpPr>
            <p:spPr bwMode="auto">
              <a:xfrm>
                <a:off x="5080" y="486410"/>
                <a:ext cx="48895" cy="34925"/>
              </a:xfrm>
              <a:custGeom>
                <a:avLst/>
                <a:gdLst>
                  <a:gd name="T0" fmla="*/ 2 w 77"/>
                  <a:gd name="T1" fmla="*/ 0 h 55"/>
                  <a:gd name="T2" fmla="*/ 77 w 77"/>
                  <a:gd name="T3" fmla="*/ 28 h 55"/>
                  <a:gd name="T4" fmla="*/ 75 w 77"/>
                  <a:gd name="T5" fmla="*/ 36 h 55"/>
                  <a:gd name="T6" fmla="*/ 0 w 77"/>
                  <a:gd name="T7" fmla="*/ 55 h 55"/>
                  <a:gd name="T8" fmla="*/ 0 w 77"/>
                  <a:gd name="T9" fmla="*/ 47 h 55"/>
                  <a:gd name="T10" fmla="*/ 23 w 77"/>
                  <a:gd name="T11" fmla="*/ 41 h 55"/>
                  <a:gd name="T12" fmla="*/ 25 w 77"/>
                  <a:gd name="T13" fmla="*/ 16 h 55"/>
                  <a:gd name="T14" fmla="*/ 2 w 77"/>
                  <a:gd name="T15" fmla="*/ 8 h 55"/>
                  <a:gd name="T16" fmla="*/ 2 w 77"/>
                  <a:gd name="T17" fmla="*/ 0 h 55"/>
                  <a:gd name="T18" fmla="*/ 33 w 77"/>
                  <a:gd name="T19" fmla="*/ 20 h 55"/>
                  <a:gd name="T20" fmla="*/ 31 w 77"/>
                  <a:gd name="T21" fmla="*/ 39 h 55"/>
                  <a:gd name="T22" fmla="*/ 52 w 77"/>
                  <a:gd name="T23" fmla="*/ 34 h 55"/>
                  <a:gd name="T24" fmla="*/ 60 w 77"/>
                  <a:gd name="T25" fmla="*/ 33 h 55"/>
                  <a:gd name="T26" fmla="*/ 68 w 77"/>
                  <a:gd name="T27" fmla="*/ 31 h 55"/>
                  <a:gd name="T28" fmla="*/ 60 w 77"/>
                  <a:gd name="T29" fmla="*/ 29 h 55"/>
                  <a:gd name="T30" fmla="*/ 54 w 77"/>
                  <a:gd name="T31" fmla="*/ 26 h 55"/>
                  <a:gd name="T32" fmla="*/ 33 w 77"/>
                  <a:gd name="T33" fmla="*/ 2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55">
                    <a:moveTo>
                      <a:pt x="2" y="0"/>
                    </a:moveTo>
                    <a:lnTo>
                      <a:pt x="77" y="28"/>
                    </a:lnTo>
                    <a:lnTo>
                      <a:pt x="75" y="36"/>
                    </a:lnTo>
                    <a:lnTo>
                      <a:pt x="0" y="55"/>
                    </a:lnTo>
                    <a:lnTo>
                      <a:pt x="0" y="47"/>
                    </a:lnTo>
                    <a:lnTo>
                      <a:pt x="23" y="41"/>
                    </a:lnTo>
                    <a:lnTo>
                      <a:pt x="25" y="16"/>
                    </a:lnTo>
                    <a:lnTo>
                      <a:pt x="2" y="8"/>
                    </a:lnTo>
                    <a:lnTo>
                      <a:pt x="2" y="0"/>
                    </a:lnTo>
                    <a:close/>
                    <a:moveTo>
                      <a:pt x="33" y="20"/>
                    </a:moveTo>
                    <a:lnTo>
                      <a:pt x="31" y="39"/>
                    </a:lnTo>
                    <a:lnTo>
                      <a:pt x="52" y="34"/>
                    </a:lnTo>
                    <a:lnTo>
                      <a:pt x="60" y="33"/>
                    </a:lnTo>
                    <a:lnTo>
                      <a:pt x="68" y="31"/>
                    </a:lnTo>
                    <a:lnTo>
                      <a:pt x="60" y="29"/>
                    </a:lnTo>
                    <a:lnTo>
                      <a:pt x="54" y="26"/>
                    </a:lnTo>
                    <a:lnTo>
                      <a:pt x="33"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7" name="Freeform 80">
                <a:extLst>
                  <a:ext uri="{FF2B5EF4-FFF2-40B4-BE49-F238E27FC236}">
                    <a16:creationId xmlns:a16="http://schemas.microsoft.com/office/drawing/2014/main" id="{8B36A4A6-046A-50FE-93DC-62F90E86970D}"/>
                  </a:ext>
                </a:extLst>
              </p:cNvPr>
              <p:cNvSpPr>
                <a:spLocks/>
              </p:cNvSpPr>
              <p:nvPr/>
            </p:nvSpPr>
            <p:spPr bwMode="auto">
              <a:xfrm>
                <a:off x="6350" y="527685"/>
                <a:ext cx="51435" cy="41275"/>
              </a:xfrm>
              <a:custGeom>
                <a:avLst/>
                <a:gdLst>
                  <a:gd name="T0" fmla="*/ 0 w 81"/>
                  <a:gd name="T1" fmla="*/ 10 h 65"/>
                  <a:gd name="T2" fmla="*/ 75 w 81"/>
                  <a:gd name="T3" fmla="*/ 0 h 65"/>
                  <a:gd name="T4" fmla="*/ 76 w 81"/>
                  <a:gd name="T5" fmla="*/ 13 h 65"/>
                  <a:gd name="T6" fmla="*/ 26 w 81"/>
                  <a:gd name="T7" fmla="*/ 33 h 65"/>
                  <a:gd name="T8" fmla="*/ 14 w 81"/>
                  <a:gd name="T9" fmla="*/ 37 h 65"/>
                  <a:gd name="T10" fmla="*/ 19 w 81"/>
                  <a:gd name="T11" fmla="*/ 37 h 65"/>
                  <a:gd name="T12" fmla="*/ 27 w 81"/>
                  <a:gd name="T13" fmla="*/ 39 h 65"/>
                  <a:gd name="T14" fmla="*/ 81 w 81"/>
                  <a:gd name="T15" fmla="*/ 47 h 65"/>
                  <a:gd name="T16" fmla="*/ 81 w 81"/>
                  <a:gd name="T17" fmla="*/ 57 h 65"/>
                  <a:gd name="T18" fmla="*/ 8 w 81"/>
                  <a:gd name="T19" fmla="*/ 65 h 65"/>
                  <a:gd name="T20" fmla="*/ 6 w 81"/>
                  <a:gd name="T21" fmla="*/ 59 h 65"/>
                  <a:gd name="T22" fmla="*/ 68 w 81"/>
                  <a:gd name="T23" fmla="*/ 50 h 65"/>
                  <a:gd name="T24" fmla="*/ 5 w 81"/>
                  <a:gd name="T25" fmla="*/ 41 h 65"/>
                  <a:gd name="T26" fmla="*/ 3 w 81"/>
                  <a:gd name="T27" fmla="*/ 34 h 65"/>
                  <a:gd name="T28" fmla="*/ 65 w 81"/>
                  <a:gd name="T29" fmla="*/ 10 h 65"/>
                  <a:gd name="T30" fmla="*/ 1 w 81"/>
                  <a:gd name="T31" fmla="*/ 16 h 65"/>
                  <a:gd name="T32" fmla="*/ 0 w 81"/>
                  <a:gd name="T33" fmla="*/ 1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 h="65">
                    <a:moveTo>
                      <a:pt x="0" y="10"/>
                    </a:moveTo>
                    <a:lnTo>
                      <a:pt x="75" y="0"/>
                    </a:lnTo>
                    <a:lnTo>
                      <a:pt x="76" y="13"/>
                    </a:lnTo>
                    <a:lnTo>
                      <a:pt x="26" y="33"/>
                    </a:lnTo>
                    <a:lnTo>
                      <a:pt x="14" y="37"/>
                    </a:lnTo>
                    <a:lnTo>
                      <a:pt x="19" y="37"/>
                    </a:lnTo>
                    <a:lnTo>
                      <a:pt x="27" y="39"/>
                    </a:lnTo>
                    <a:lnTo>
                      <a:pt x="81" y="47"/>
                    </a:lnTo>
                    <a:lnTo>
                      <a:pt x="81" y="57"/>
                    </a:lnTo>
                    <a:lnTo>
                      <a:pt x="8" y="65"/>
                    </a:lnTo>
                    <a:lnTo>
                      <a:pt x="6" y="59"/>
                    </a:lnTo>
                    <a:lnTo>
                      <a:pt x="68" y="50"/>
                    </a:lnTo>
                    <a:lnTo>
                      <a:pt x="5" y="41"/>
                    </a:lnTo>
                    <a:lnTo>
                      <a:pt x="3" y="34"/>
                    </a:lnTo>
                    <a:lnTo>
                      <a:pt x="65" y="10"/>
                    </a:lnTo>
                    <a:lnTo>
                      <a:pt x="1" y="16"/>
                    </a:lnTo>
                    <a:lnTo>
                      <a:pt x="0" y="1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8" name="Freeform 81">
                <a:extLst>
                  <a:ext uri="{FF2B5EF4-FFF2-40B4-BE49-F238E27FC236}">
                    <a16:creationId xmlns:a16="http://schemas.microsoft.com/office/drawing/2014/main" id="{15EF1813-3E87-AFF8-F174-0F35D6A5A77A}"/>
                  </a:ext>
                </a:extLst>
              </p:cNvPr>
              <p:cNvSpPr>
                <a:spLocks/>
              </p:cNvSpPr>
              <p:nvPr/>
            </p:nvSpPr>
            <p:spPr bwMode="auto">
              <a:xfrm>
                <a:off x="14605" y="573405"/>
                <a:ext cx="53340" cy="38735"/>
              </a:xfrm>
              <a:custGeom>
                <a:avLst/>
                <a:gdLst>
                  <a:gd name="T0" fmla="*/ 0 w 84"/>
                  <a:gd name="T1" fmla="*/ 19 h 61"/>
                  <a:gd name="T2" fmla="*/ 73 w 84"/>
                  <a:gd name="T3" fmla="*/ 0 h 61"/>
                  <a:gd name="T4" fmla="*/ 84 w 84"/>
                  <a:gd name="T5" fmla="*/ 40 h 61"/>
                  <a:gd name="T6" fmla="*/ 76 w 84"/>
                  <a:gd name="T7" fmla="*/ 42 h 61"/>
                  <a:gd name="T8" fmla="*/ 66 w 84"/>
                  <a:gd name="T9" fmla="*/ 9 h 61"/>
                  <a:gd name="T10" fmla="*/ 44 w 84"/>
                  <a:gd name="T11" fmla="*/ 14 h 61"/>
                  <a:gd name="T12" fmla="*/ 53 w 84"/>
                  <a:gd name="T13" fmla="*/ 47 h 61"/>
                  <a:gd name="T14" fmla="*/ 45 w 84"/>
                  <a:gd name="T15" fmla="*/ 48 h 61"/>
                  <a:gd name="T16" fmla="*/ 36 w 84"/>
                  <a:gd name="T17" fmla="*/ 17 h 61"/>
                  <a:gd name="T18" fmla="*/ 11 w 84"/>
                  <a:gd name="T19" fmla="*/ 24 h 61"/>
                  <a:gd name="T20" fmla="*/ 21 w 84"/>
                  <a:gd name="T21" fmla="*/ 60 h 61"/>
                  <a:gd name="T22" fmla="*/ 13 w 84"/>
                  <a:gd name="T23" fmla="*/ 61 h 61"/>
                  <a:gd name="T24" fmla="*/ 0 w 84"/>
                  <a:gd name="T25" fmla="*/ 1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 h="61">
                    <a:moveTo>
                      <a:pt x="0" y="19"/>
                    </a:moveTo>
                    <a:lnTo>
                      <a:pt x="73" y="0"/>
                    </a:lnTo>
                    <a:lnTo>
                      <a:pt x="84" y="40"/>
                    </a:lnTo>
                    <a:lnTo>
                      <a:pt x="76" y="42"/>
                    </a:lnTo>
                    <a:lnTo>
                      <a:pt x="66" y="9"/>
                    </a:lnTo>
                    <a:lnTo>
                      <a:pt x="44" y="14"/>
                    </a:lnTo>
                    <a:lnTo>
                      <a:pt x="53" y="47"/>
                    </a:lnTo>
                    <a:lnTo>
                      <a:pt x="45" y="48"/>
                    </a:lnTo>
                    <a:lnTo>
                      <a:pt x="36" y="17"/>
                    </a:lnTo>
                    <a:lnTo>
                      <a:pt x="11" y="24"/>
                    </a:lnTo>
                    <a:lnTo>
                      <a:pt x="21" y="60"/>
                    </a:lnTo>
                    <a:lnTo>
                      <a:pt x="13" y="61"/>
                    </a:lnTo>
                    <a:lnTo>
                      <a:pt x="0" y="1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9" name="Freeform 82">
                <a:extLst>
                  <a:ext uri="{FF2B5EF4-FFF2-40B4-BE49-F238E27FC236}">
                    <a16:creationId xmlns:a16="http://schemas.microsoft.com/office/drawing/2014/main" id="{102B815F-67EC-96E0-F678-B3CB12942F5D}"/>
                  </a:ext>
                </a:extLst>
              </p:cNvPr>
              <p:cNvSpPr>
                <a:spLocks noEditPoints="1"/>
              </p:cNvSpPr>
              <p:nvPr/>
            </p:nvSpPr>
            <p:spPr bwMode="auto">
              <a:xfrm>
                <a:off x="27940" y="608965"/>
                <a:ext cx="52705" cy="47625"/>
              </a:xfrm>
              <a:custGeom>
                <a:avLst/>
                <a:gdLst>
                  <a:gd name="T0" fmla="*/ 0 w 83"/>
                  <a:gd name="T1" fmla="*/ 26 h 75"/>
                  <a:gd name="T2" fmla="*/ 70 w 83"/>
                  <a:gd name="T3" fmla="*/ 0 h 75"/>
                  <a:gd name="T4" fmla="*/ 80 w 83"/>
                  <a:gd name="T5" fmla="*/ 26 h 75"/>
                  <a:gd name="T6" fmla="*/ 81 w 83"/>
                  <a:gd name="T7" fmla="*/ 33 h 75"/>
                  <a:gd name="T8" fmla="*/ 83 w 83"/>
                  <a:gd name="T9" fmla="*/ 38 h 75"/>
                  <a:gd name="T10" fmla="*/ 81 w 83"/>
                  <a:gd name="T11" fmla="*/ 43 h 75"/>
                  <a:gd name="T12" fmla="*/ 78 w 83"/>
                  <a:gd name="T13" fmla="*/ 46 h 75"/>
                  <a:gd name="T14" fmla="*/ 73 w 83"/>
                  <a:gd name="T15" fmla="*/ 49 h 75"/>
                  <a:gd name="T16" fmla="*/ 68 w 83"/>
                  <a:gd name="T17" fmla="*/ 52 h 75"/>
                  <a:gd name="T18" fmla="*/ 60 w 83"/>
                  <a:gd name="T19" fmla="*/ 54 h 75"/>
                  <a:gd name="T20" fmla="*/ 54 w 83"/>
                  <a:gd name="T21" fmla="*/ 54 h 75"/>
                  <a:gd name="T22" fmla="*/ 49 w 83"/>
                  <a:gd name="T23" fmla="*/ 49 h 75"/>
                  <a:gd name="T24" fmla="*/ 44 w 83"/>
                  <a:gd name="T25" fmla="*/ 44 h 75"/>
                  <a:gd name="T26" fmla="*/ 42 w 83"/>
                  <a:gd name="T27" fmla="*/ 47 h 75"/>
                  <a:gd name="T28" fmla="*/ 41 w 83"/>
                  <a:gd name="T29" fmla="*/ 51 h 75"/>
                  <a:gd name="T30" fmla="*/ 37 w 83"/>
                  <a:gd name="T31" fmla="*/ 54 h 75"/>
                  <a:gd name="T32" fmla="*/ 34 w 83"/>
                  <a:gd name="T33" fmla="*/ 59 h 75"/>
                  <a:gd name="T34" fmla="*/ 19 w 83"/>
                  <a:gd name="T35" fmla="*/ 75 h 75"/>
                  <a:gd name="T36" fmla="*/ 16 w 83"/>
                  <a:gd name="T37" fmla="*/ 67 h 75"/>
                  <a:gd name="T38" fmla="*/ 28 w 83"/>
                  <a:gd name="T39" fmla="*/ 54 h 75"/>
                  <a:gd name="T40" fmla="*/ 32 w 83"/>
                  <a:gd name="T41" fmla="*/ 47 h 75"/>
                  <a:gd name="T42" fmla="*/ 36 w 83"/>
                  <a:gd name="T43" fmla="*/ 43 h 75"/>
                  <a:gd name="T44" fmla="*/ 37 w 83"/>
                  <a:gd name="T45" fmla="*/ 39 h 75"/>
                  <a:gd name="T46" fmla="*/ 39 w 83"/>
                  <a:gd name="T47" fmla="*/ 38 h 75"/>
                  <a:gd name="T48" fmla="*/ 39 w 83"/>
                  <a:gd name="T49" fmla="*/ 34 h 75"/>
                  <a:gd name="T50" fmla="*/ 37 w 83"/>
                  <a:gd name="T51" fmla="*/ 31 h 75"/>
                  <a:gd name="T52" fmla="*/ 34 w 83"/>
                  <a:gd name="T53" fmla="*/ 23 h 75"/>
                  <a:gd name="T54" fmla="*/ 3 w 83"/>
                  <a:gd name="T55" fmla="*/ 34 h 75"/>
                  <a:gd name="T56" fmla="*/ 0 w 83"/>
                  <a:gd name="T57" fmla="*/ 26 h 75"/>
                  <a:gd name="T58" fmla="*/ 42 w 83"/>
                  <a:gd name="T59" fmla="*/ 20 h 75"/>
                  <a:gd name="T60" fmla="*/ 49 w 83"/>
                  <a:gd name="T61" fmla="*/ 36 h 75"/>
                  <a:gd name="T62" fmla="*/ 50 w 83"/>
                  <a:gd name="T63" fmla="*/ 39 h 75"/>
                  <a:gd name="T64" fmla="*/ 52 w 83"/>
                  <a:gd name="T65" fmla="*/ 43 h 75"/>
                  <a:gd name="T66" fmla="*/ 55 w 83"/>
                  <a:gd name="T67" fmla="*/ 44 h 75"/>
                  <a:gd name="T68" fmla="*/ 58 w 83"/>
                  <a:gd name="T69" fmla="*/ 46 h 75"/>
                  <a:gd name="T70" fmla="*/ 62 w 83"/>
                  <a:gd name="T71" fmla="*/ 46 h 75"/>
                  <a:gd name="T72" fmla="*/ 65 w 83"/>
                  <a:gd name="T73" fmla="*/ 44 h 75"/>
                  <a:gd name="T74" fmla="*/ 70 w 83"/>
                  <a:gd name="T75" fmla="*/ 43 h 75"/>
                  <a:gd name="T76" fmla="*/ 73 w 83"/>
                  <a:gd name="T77" fmla="*/ 39 h 75"/>
                  <a:gd name="T78" fmla="*/ 73 w 83"/>
                  <a:gd name="T79" fmla="*/ 34 h 75"/>
                  <a:gd name="T80" fmla="*/ 71 w 83"/>
                  <a:gd name="T81" fmla="*/ 30 h 75"/>
                  <a:gd name="T82" fmla="*/ 65 w 83"/>
                  <a:gd name="T83" fmla="*/ 12 h 75"/>
                  <a:gd name="T84" fmla="*/ 42 w 83"/>
                  <a:gd name="T85"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3" h="75">
                    <a:moveTo>
                      <a:pt x="0" y="26"/>
                    </a:moveTo>
                    <a:lnTo>
                      <a:pt x="70" y="0"/>
                    </a:lnTo>
                    <a:lnTo>
                      <a:pt x="80" y="26"/>
                    </a:lnTo>
                    <a:lnTo>
                      <a:pt x="81" y="33"/>
                    </a:lnTo>
                    <a:lnTo>
                      <a:pt x="83" y="38"/>
                    </a:lnTo>
                    <a:lnTo>
                      <a:pt x="81" y="43"/>
                    </a:lnTo>
                    <a:lnTo>
                      <a:pt x="78" y="46"/>
                    </a:lnTo>
                    <a:lnTo>
                      <a:pt x="73" y="49"/>
                    </a:lnTo>
                    <a:lnTo>
                      <a:pt x="68" y="52"/>
                    </a:lnTo>
                    <a:lnTo>
                      <a:pt x="60" y="54"/>
                    </a:lnTo>
                    <a:lnTo>
                      <a:pt x="54" y="54"/>
                    </a:lnTo>
                    <a:lnTo>
                      <a:pt x="49" y="49"/>
                    </a:lnTo>
                    <a:lnTo>
                      <a:pt x="44" y="44"/>
                    </a:lnTo>
                    <a:lnTo>
                      <a:pt x="42" y="47"/>
                    </a:lnTo>
                    <a:lnTo>
                      <a:pt x="41" y="51"/>
                    </a:lnTo>
                    <a:lnTo>
                      <a:pt x="37" y="54"/>
                    </a:lnTo>
                    <a:lnTo>
                      <a:pt x="34" y="59"/>
                    </a:lnTo>
                    <a:lnTo>
                      <a:pt x="19" y="75"/>
                    </a:lnTo>
                    <a:lnTo>
                      <a:pt x="16" y="67"/>
                    </a:lnTo>
                    <a:lnTo>
                      <a:pt x="28" y="54"/>
                    </a:lnTo>
                    <a:lnTo>
                      <a:pt x="32" y="47"/>
                    </a:lnTo>
                    <a:lnTo>
                      <a:pt x="36" y="43"/>
                    </a:lnTo>
                    <a:lnTo>
                      <a:pt x="37" y="39"/>
                    </a:lnTo>
                    <a:lnTo>
                      <a:pt x="39" y="38"/>
                    </a:lnTo>
                    <a:lnTo>
                      <a:pt x="39" y="34"/>
                    </a:lnTo>
                    <a:lnTo>
                      <a:pt x="37" y="31"/>
                    </a:lnTo>
                    <a:lnTo>
                      <a:pt x="34" y="23"/>
                    </a:lnTo>
                    <a:lnTo>
                      <a:pt x="3" y="34"/>
                    </a:lnTo>
                    <a:lnTo>
                      <a:pt x="0" y="26"/>
                    </a:lnTo>
                    <a:close/>
                    <a:moveTo>
                      <a:pt x="42" y="20"/>
                    </a:moveTo>
                    <a:lnTo>
                      <a:pt x="49" y="36"/>
                    </a:lnTo>
                    <a:lnTo>
                      <a:pt x="50" y="39"/>
                    </a:lnTo>
                    <a:lnTo>
                      <a:pt x="52" y="43"/>
                    </a:lnTo>
                    <a:lnTo>
                      <a:pt x="55" y="44"/>
                    </a:lnTo>
                    <a:lnTo>
                      <a:pt x="58" y="46"/>
                    </a:lnTo>
                    <a:lnTo>
                      <a:pt x="62" y="46"/>
                    </a:lnTo>
                    <a:lnTo>
                      <a:pt x="65" y="44"/>
                    </a:lnTo>
                    <a:lnTo>
                      <a:pt x="70" y="43"/>
                    </a:lnTo>
                    <a:lnTo>
                      <a:pt x="73" y="39"/>
                    </a:lnTo>
                    <a:lnTo>
                      <a:pt x="73" y="34"/>
                    </a:lnTo>
                    <a:lnTo>
                      <a:pt x="71" y="30"/>
                    </a:lnTo>
                    <a:lnTo>
                      <a:pt x="65" y="12"/>
                    </a:lnTo>
                    <a:lnTo>
                      <a:pt x="42"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0" name="Freeform 83">
                <a:extLst>
                  <a:ext uri="{FF2B5EF4-FFF2-40B4-BE49-F238E27FC236}">
                    <a16:creationId xmlns:a16="http://schemas.microsoft.com/office/drawing/2014/main" id="{50D831CB-3DFD-C6CF-E4E1-49B6BBE06A0F}"/>
                  </a:ext>
                </a:extLst>
              </p:cNvPr>
              <p:cNvSpPr>
                <a:spLocks/>
              </p:cNvSpPr>
              <p:nvPr/>
            </p:nvSpPr>
            <p:spPr bwMode="auto">
              <a:xfrm>
                <a:off x="47625" y="647065"/>
                <a:ext cx="44450" cy="26035"/>
              </a:xfrm>
              <a:custGeom>
                <a:avLst/>
                <a:gdLst>
                  <a:gd name="T0" fmla="*/ 0 w 70"/>
                  <a:gd name="T1" fmla="*/ 34 h 41"/>
                  <a:gd name="T2" fmla="*/ 67 w 70"/>
                  <a:gd name="T3" fmla="*/ 0 h 41"/>
                  <a:gd name="T4" fmla="*/ 70 w 70"/>
                  <a:gd name="T5" fmla="*/ 7 h 41"/>
                  <a:gd name="T6" fmla="*/ 5 w 70"/>
                  <a:gd name="T7" fmla="*/ 41 h 41"/>
                  <a:gd name="T8" fmla="*/ 0 w 70"/>
                  <a:gd name="T9" fmla="*/ 34 h 41"/>
                </a:gdLst>
                <a:ahLst/>
                <a:cxnLst>
                  <a:cxn ang="0">
                    <a:pos x="T0" y="T1"/>
                  </a:cxn>
                  <a:cxn ang="0">
                    <a:pos x="T2" y="T3"/>
                  </a:cxn>
                  <a:cxn ang="0">
                    <a:pos x="T4" y="T5"/>
                  </a:cxn>
                  <a:cxn ang="0">
                    <a:pos x="T6" y="T7"/>
                  </a:cxn>
                  <a:cxn ang="0">
                    <a:pos x="T8" y="T9"/>
                  </a:cxn>
                </a:cxnLst>
                <a:rect l="0" t="0" r="r" b="b"/>
                <a:pathLst>
                  <a:path w="70" h="41">
                    <a:moveTo>
                      <a:pt x="0" y="34"/>
                    </a:moveTo>
                    <a:lnTo>
                      <a:pt x="67" y="0"/>
                    </a:lnTo>
                    <a:lnTo>
                      <a:pt x="70" y="7"/>
                    </a:lnTo>
                    <a:lnTo>
                      <a:pt x="5" y="41"/>
                    </a:lnTo>
                    <a:lnTo>
                      <a:pt x="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1" name="Freeform 84">
                <a:extLst>
                  <a:ext uri="{FF2B5EF4-FFF2-40B4-BE49-F238E27FC236}">
                    <a16:creationId xmlns:a16="http://schemas.microsoft.com/office/drawing/2014/main" id="{76EF436F-B917-7A4E-F062-5E49CA8C4C30}"/>
                  </a:ext>
                </a:extLst>
              </p:cNvPr>
              <p:cNvSpPr>
                <a:spLocks/>
              </p:cNvSpPr>
              <p:nvPr/>
            </p:nvSpPr>
            <p:spPr bwMode="auto">
              <a:xfrm>
                <a:off x="64135" y="668020"/>
                <a:ext cx="46355" cy="40005"/>
              </a:xfrm>
              <a:custGeom>
                <a:avLst/>
                <a:gdLst>
                  <a:gd name="T0" fmla="*/ 37 w 73"/>
                  <a:gd name="T1" fmla="*/ 52 h 63"/>
                  <a:gd name="T2" fmla="*/ 39 w 73"/>
                  <a:gd name="T3" fmla="*/ 60 h 63"/>
                  <a:gd name="T4" fmla="*/ 28 w 73"/>
                  <a:gd name="T5" fmla="*/ 63 h 63"/>
                  <a:gd name="T6" fmla="*/ 18 w 73"/>
                  <a:gd name="T7" fmla="*/ 62 h 63"/>
                  <a:gd name="T8" fmla="*/ 14 w 73"/>
                  <a:gd name="T9" fmla="*/ 60 h 63"/>
                  <a:gd name="T10" fmla="*/ 10 w 73"/>
                  <a:gd name="T11" fmla="*/ 58 h 63"/>
                  <a:gd name="T12" fmla="*/ 6 w 73"/>
                  <a:gd name="T13" fmla="*/ 55 h 63"/>
                  <a:gd name="T14" fmla="*/ 3 w 73"/>
                  <a:gd name="T15" fmla="*/ 52 h 63"/>
                  <a:gd name="T16" fmla="*/ 0 w 73"/>
                  <a:gd name="T17" fmla="*/ 45 h 63"/>
                  <a:gd name="T18" fmla="*/ 0 w 73"/>
                  <a:gd name="T19" fmla="*/ 39 h 63"/>
                  <a:gd name="T20" fmla="*/ 1 w 73"/>
                  <a:gd name="T21" fmla="*/ 31 h 63"/>
                  <a:gd name="T22" fmla="*/ 5 w 73"/>
                  <a:gd name="T23" fmla="*/ 23 h 63"/>
                  <a:gd name="T24" fmla="*/ 11 w 73"/>
                  <a:gd name="T25" fmla="*/ 16 h 63"/>
                  <a:gd name="T26" fmla="*/ 21 w 73"/>
                  <a:gd name="T27" fmla="*/ 8 h 63"/>
                  <a:gd name="T28" fmla="*/ 31 w 73"/>
                  <a:gd name="T29" fmla="*/ 3 h 63"/>
                  <a:gd name="T30" fmla="*/ 41 w 73"/>
                  <a:gd name="T31" fmla="*/ 0 h 63"/>
                  <a:gd name="T32" fmla="*/ 50 w 73"/>
                  <a:gd name="T33" fmla="*/ 0 h 63"/>
                  <a:gd name="T34" fmla="*/ 58 w 73"/>
                  <a:gd name="T35" fmla="*/ 3 h 63"/>
                  <a:gd name="T36" fmla="*/ 65 w 73"/>
                  <a:gd name="T37" fmla="*/ 6 h 63"/>
                  <a:gd name="T38" fmla="*/ 70 w 73"/>
                  <a:gd name="T39" fmla="*/ 11 h 63"/>
                  <a:gd name="T40" fmla="*/ 73 w 73"/>
                  <a:gd name="T41" fmla="*/ 19 h 63"/>
                  <a:gd name="T42" fmla="*/ 73 w 73"/>
                  <a:gd name="T43" fmla="*/ 27 h 63"/>
                  <a:gd name="T44" fmla="*/ 70 w 73"/>
                  <a:gd name="T45" fmla="*/ 36 h 63"/>
                  <a:gd name="T46" fmla="*/ 65 w 73"/>
                  <a:gd name="T47" fmla="*/ 44 h 63"/>
                  <a:gd name="T48" fmla="*/ 58 w 73"/>
                  <a:gd name="T49" fmla="*/ 37 h 63"/>
                  <a:gd name="T50" fmla="*/ 62 w 73"/>
                  <a:gd name="T51" fmla="*/ 32 h 63"/>
                  <a:gd name="T52" fmla="*/ 65 w 73"/>
                  <a:gd name="T53" fmla="*/ 26 h 63"/>
                  <a:gd name="T54" fmla="*/ 65 w 73"/>
                  <a:gd name="T55" fmla="*/ 21 h 63"/>
                  <a:gd name="T56" fmla="*/ 62 w 73"/>
                  <a:gd name="T57" fmla="*/ 16 h 63"/>
                  <a:gd name="T58" fmla="*/ 58 w 73"/>
                  <a:gd name="T59" fmla="*/ 11 h 63"/>
                  <a:gd name="T60" fmla="*/ 54 w 73"/>
                  <a:gd name="T61" fmla="*/ 10 h 63"/>
                  <a:gd name="T62" fmla="*/ 49 w 73"/>
                  <a:gd name="T63" fmla="*/ 8 h 63"/>
                  <a:gd name="T64" fmla="*/ 42 w 73"/>
                  <a:gd name="T65" fmla="*/ 8 h 63"/>
                  <a:gd name="T66" fmla="*/ 34 w 73"/>
                  <a:gd name="T67" fmla="*/ 11 h 63"/>
                  <a:gd name="T68" fmla="*/ 26 w 73"/>
                  <a:gd name="T69" fmla="*/ 16 h 63"/>
                  <a:gd name="T70" fmla="*/ 19 w 73"/>
                  <a:gd name="T71" fmla="*/ 19 h 63"/>
                  <a:gd name="T72" fmla="*/ 14 w 73"/>
                  <a:gd name="T73" fmla="*/ 24 h 63"/>
                  <a:gd name="T74" fmla="*/ 11 w 73"/>
                  <a:gd name="T75" fmla="*/ 27 h 63"/>
                  <a:gd name="T76" fmla="*/ 10 w 73"/>
                  <a:gd name="T77" fmla="*/ 32 h 63"/>
                  <a:gd name="T78" fmla="*/ 8 w 73"/>
                  <a:gd name="T79" fmla="*/ 36 h 63"/>
                  <a:gd name="T80" fmla="*/ 8 w 73"/>
                  <a:gd name="T81" fmla="*/ 40 h 63"/>
                  <a:gd name="T82" fmla="*/ 10 w 73"/>
                  <a:gd name="T83" fmla="*/ 44 h 63"/>
                  <a:gd name="T84" fmla="*/ 11 w 73"/>
                  <a:gd name="T85" fmla="*/ 47 h 63"/>
                  <a:gd name="T86" fmla="*/ 14 w 73"/>
                  <a:gd name="T87" fmla="*/ 52 h 63"/>
                  <a:gd name="T88" fmla="*/ 21 w 73"/>
                  <a:gd name="T89" fmla="*/ 55 h 63"/>
                  <a:gd name="T90" fmla="*/ 28 w 73"/>
                  <a:gd name="T91" fmla="*/ 55 h 63"/>
                  <a:gd name="T92" fmla="*/ 37 w 73"/>
                  <a:gd name="T93" fmla="*/ 5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3" h="63">
                    <a:moveTo>
                      <a:pt x="37" y="52"/>
                    </a:moveTo>
                    <a:lnTo>
                      <a:pt x="39" y="60"/>
                    </a:lnTo>
                    <a:lnTo>
                      <a:pt x="28" y="63"/>
                    </a:lnTo>
                    <a:lnTo>
                      <a:pt x="18" y="62"/>
                    </a:lnTo>
                    <a:lnTo>
                      <a:pt x="14" y="60"/>
                    </a:lnTo>
                    <a:lnTo>
                      <a:pt x="10" y="58"/>
                    </a:lnTo>
                    <a:lnTo>
                      <a:pt x="6" y="55"/>
                    </a:lnTo>
                    <a:lnTo>
                      <a:pt x="3" y="52"/>
                    </a:lnTo>
                    <a:lnTo>
                      <a:pt x="0" y="45"/>
                    </a:lnTo>
                    <a:lnTo>
                      <a:pt x="0" y="39"/>
                    </a:lnTo>
                    <a:lnTo>
                      <a:pt x="1" y="31"/>
                    </a:lnTo>
                    <a:lnTo>
                      <a:pt x="5" y="23"/>
                    </a:lnTo>
                    <a:lnTo>
                      <a:pt x="11" y="16"/>
                    </a:lnTo>
                    <a:lnTo>
                      <a:pt x="21" y="8"/>
                    </a:lnTo>
                    <a:lnTo>
                      <a:pt x="31" y="3"/>
                    </a:lnTo>
                    <a:lnTo>
                      <a:pt x="41" y="0"/>
                    </a:lnTo>
                    <a:lnTo>
                      <a:pt x="50" y="0"/>
                    </a:lnTo>
                    <a:lnTo>
                      <a:pt x="58" y="3"/>
                    </a:lnTo>
                    <a:lnTo>
                      <a:pt x="65" y="6"/>
                    </a:lnTo>
                    <a:lnTo>
                      <a:pt x="70" y="11"/>
                    </a:lnTo>
                    <a:lnTo>
                      <a:pt x="73" y="19"/>
                    </a:lnTo>
                    <a:lnTo>
                      <a:pt x="73" y="27"/>
                    </a:lnTo>
                    <a:lnTo>
                      <a:pt x="70" y="36"/>
                    </a:lnTo>
                    <a:lnTo>
                      <a:pt x="65" y="44"/>
                    </a:lnTo>
                    <a:lnTo>
                      <a:pt x="58" y="37"/>
                    </a:lnTo>
                    <a:lnTo>
                      <a:pt x="62" y="32"/>
                    </a:lnTo>
                    <a:lnTo>
                      <a:pt x="65" y="26"/>
                    </a:lnTo>
                    <a:lnTo>
                      <a:pt x="65" y="21"/>
                    </a:lnTo>
                    <a:lnTo>
                      <a:pt x="62" y="16"/>
                    </a:lnTo>
                    <a:lnTo>
                      <a:pt x="58" y="11"/>
                    </a:lnTo>
                    <a:lnTo>
                      <a:pt x="54" y="10"/>
                    </a:lnTo>
                    <a:lnTo>
                      <a:pt x="49" y="8"/>
                    </a:lnTo>
                    <a:lnTo>
                      <a:pt x="42" y="8"/>
                    </a:lnTo>
                    <a:lnTo>
                      <a:pt x="34" y="11"/>
                    </a:lnTo>
                    <a:lnTo>
                      <a:pt x="26" y="16"/>
                    </a:lnTo>
                    <a:lnTo>
                      <a:pt x="19" y="19"/>
                    </a:lnTo>
                    <a:lnTo>
                      <a:pt x="14" y="24"/>
                    </a:lnTo>
                    <a:lnTo>
                      <a:pt x="11" y="27"/>
                    </a:lnTo>
                    <a:lnTo>
                      <a:pt x="10" y="32"/>
                    </a:lnTo>
                    <a:lnTo>
                      <a:pt x="8" y="36"/>
                    </a:lnTo>
                    <a:lnTo>
                      <a:pt x="8" y="40"/>
                    </a:lnTo>
                    <a:lnTo>
                      <a:pt x="10" y="44"/>
                    </a:lnTo>
                    <a:lnTo>
                      <a:pt x="11" y="47"/>
                    </a:lnTo>
                    <a:lnTo>
                      <a:pt x="14" y="52"/>
                    </a:lnTo>
                    <a:lnTo>
                      <a:pt x="21" y="55"/>
                    </a:lnTo>
                    <a:lnTo>
                      <a:pt x="28" y="55"/>
                    </a:lnTo>
                    <a:lnTo>
                      <a:pt x="37" y="5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2" name="Freeform 85">
                <a:extLst>
                  <a:ext uri="{FF2B5EF4-FFF2-40B4-BE49-F238E27FC236}">
                    <a16:creationId xmlns:a16="http://schemas.microsoft.com/office/drawing/2014/main" id="{7C184766-9FBC-A2F2-8E25-F685AE6E4E6F}"/>
                  </a:ext>
                </a:extLst>
              </p:cNvPr>
              <p:cNvSpPr>
                <a:spLocks noEditPoints="1"/>
              </p:cNvSpPr>
              <p:nvPr/>
            </p:nvSpPr>
            <p:spPr bwMode="auto">
              <a:xfrm>
                <a:off x="82550" y="707390"/>
                <a:ext cx="50800" cy="43815"/>
              </a:xfrm>
              <a:custGeom>
                <a:avLst/>
                <a:gdLst>
                  <a:gd name="T0" fmla="*/ 0 w 80"/>
                  <a:gd name="T1" fmla="*/ 24 h 69"/>
                  <a:gd name="T2" fmla="*/ 75 w 80"/>
                  <a:gd name="T3" fmla="*/ 0 h 69"/>
                  <a:gd name="T4" fmla="*/ 80 w 80"/>
                  <a:gd name="T5" fmla="*/ 6 h 69"/>
                  <a:gd name="T6" fmla="*/ 34 w 80"/>
                  <a:gd name="T7" fmla="*/ 69 h 69"/>
                  <a:gd name="T8" fmla="*/ 29 w 80"/>
                  <a:gd name="T9" fmla="*/ 61 h 69"/>
                  <a:gd name="T10" fmla="*/ 42 w 80"/>
                  <a:gd name="T11" fmla="*/ 43 h 69"/>
                  <a:gd name="T12" fmla="*/ 28 w 80"/>
                  <a:gd name="T13" fmla="*/ 22 h 69"/>
                  <a:gd name="T14" fmla="*/ 5 w 80"/>
                  <a:gd name="T15" fmla="*/ 30 h 69"/>
                  <a:gd name="T16" fmla="*/ 0 w 80"/>
                  <a:gd name="T17" fmla="*/ 24 h 69"/>
                  <a:gd name="T18" fmla="*/ 36 w 80"/>
                  <a:gd name="T19" fmla="*/ 21 h 69"/>
                  <a:gd name="T20" fmla="*/ 49 w 80"/>
                  <a:gd name="T21" fmla="*/ 37 h 69"/>
                  <a:gd name="T22" fmla="*/ 62 w 80"/>
                  <a:gd name="T23" fmla="*/ 19 h 69"/>
                  <a:gd name="T24" fmla="*/ 67 w 80"/>
                  <a:gd name="T25" fmla="*/ 13 h 69"/>
                  <a:gd name="T26" fmla="*/ 72 w 80"/>
                  <a:gd name="T27" fmla="*/ 8 h 69"/>
                  <a:gd name="T28" fmla="*/ 65 w 80"/>
                  <a:gd name="T29" fmla="*/ 11 h 69"/>
                  <a:gd name="T30" fmla="*/ 57 w 80"/>
                  <a:gd name="T31" fmla="*/ 13 h 69"/>
                  <a:gd name="T32" fmla="*/ 36 w 80"/>
                  <a:gd name="T33" fmla="*/ 2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0" h="69">
                    <a:moveTo>
                      <a:pt x="0" y="24"/>
                    </a:moveTo>
                    <a:lnTo>
                      <a:pt x="75" y="0"/>
                    </a:lnTo>
                    <a:lnTo>
                      <a:pt x="80" y="6"/>
                    </a:lnTo>
                    <a:lnTo>
                      <a:pt x="34" y="69"/>
                    </a:lnTo>
                    <a:lnTo>
                      <a:pt x="29" y="61"/>
                    </a:lnTo>
                    <a:lnTo>
                      <a:pt x="42" y="43"/>
                    </a:lnTo>
                    <a:lnTo>
                      <a:pt x="28" y="22"/>
                    </a:lnTo>
                    <a:lnTo>
                      <a:pt x="5" y="30"/>
                    </a:lnTo>
                    <a:lnTo>
                      <a:pt x="0" y="24"/>
                    </a:lnTo>
                    <a:close/>
                    <a:moveTo>
                      <a:pt x="36" y="21"/>
                    </a:moveTo>
                    <a:lnTo>
                      <a:pt x="49" y="37"/>
                    </a:lnTo>
                    <a:lnTo>
                      <a:pt x="62" y="19"/>
                    </a:lnTo>
                    <a:lnTo>
                      <a:pt x="67" y="13"/>
                    </a:lnTo>
                    <a:lnTo>
                      <a:pt x="72" y="8"/>
                    </a:lnTo>
                    <a:lnTo>
                      <a:pt x="65" y="11"/>
                    </a:lnTo>
                    <a:lnTo>
                      <a:pt x="57" y="13"/>
                    </a:lnTo>
                    <a:lnTo>
                      <a:pt x="36" y="2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3" name="Freeform 86">
                <a:extLst>
                  <a:ext uri="{FF2B5EF4-FFF2-40B4-BE49-F238E27FC236}">
                    <a16:creationId xmlns:a16="http://schemas.microsoft.com/office/drawing/2014/main" id="{19784063-C996-0CAA-63F0-D7335D523F29}"/>
                  </a:ext>
                </a:extLst>
              </p:cNvPr>
              <p:cNvSpPr>
                <a:spLocks/>
              </p:cNvSpPr>
              <p:nvPr/>
            </p:nvSpPr>
            <p:spPr bwMode="auto">
              <a:xfrm>
                <a:off x="113665" y="727710"/>
                <a:ext cx="55880" cy="52705"/>
              </a:xfrm>
              <a:custGeom>
                <a:avLst/>
                <a:gdLst>
                  <a:gd name="T0" fmla="*/ 0 w 88"/>
                  <a:gd name="T1" fmla="*/ 49 h 83"/>
                  <a:gd name="T2" fmla="*/ 55 w 88"/>
                  <a:gd name="T3" fmla="*/ 0 h 83"/>
                  <a:gd name="T4" fmla="*/ 60 w 88"/>
                  <a:gd name="T5" fmla="*/ 5 h 83"/>
                  <a:gd name="T6" fmla="*/ 41 w 88"/>
                  <a:gd name="T7" fmla="*/ 67 h 83"/>
                  <a:gd name="T8" fmla="*/ 83 w 88"/>
                  <a:gd name="T9" fmla="*/ 28 h 83"/>
                  <a:gd name="T10" fmla="*/ 88 w 88"/>
                  <a:gd name="T11" fmla="*/ 34 h 83"/>
                  <a:gd name="T12" fmla="*/ 34 w 88"/>
                  <a:gd name="T13" fmla="*/ 83 h 83"/>
                  <a:gd name="T14" fmla="*/ 28 w 88"/>
                  <a:gd name="T15" fmla="*/ 78 h 83"/>
                  <a:gd name="T16" fmla="*/ 49 w 88"/>
                  <a:gd name="T17" fmla="*/ 16 h 83"/>
                  <a:gd name="T18" fmla="*/ 5 w 88"/>
                  <a:gd name="T19" fmla="*/ 55 h 83"/>
                  <a:gd name="T20" fmla="*/ 0 w 88"/>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83">
                    <a:moveTo>
                      <a:pt x="0" y="49"/>
                    </a:moveTo>
                    <a:lnTo>
                      <a:pt x="55" y="0"/>
                    </a:lnTo>
                    <a:lnTo>
                      <a:pt x="60" y="5"/>
                    </a:lnTo>
                    <a:lnTo>
                      <a:pt x="41" y="67"/>
                    </a:lnTo>
                    <a:lnTo>
                      <a:pt x="83" y="28"/>
                    </a:lnTo>
                    <a:lnTo>
                      <a:pt x="88" y="34"/>
                    </a:lnTo>
                    <a:lnTo>
                      <a:pt x="34" y="83"/>
                    </a:lnTo>
                    <a:lnTo>
                      <a:pt x="28" y="78"/>
                    </a:lnTo>
                    <a:lnTo>
                      <a:pt x="49" y="16"/>
                    </a:lnTo>
                    <a:lnTo>
                      <a:pt x="5" y="55"/>
                    </a:lnTo>
                    <a:lnTo>
                      <a:pt x="0"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4" name="Freeform 87">
                <a:extLst>
                  <a:ext uri="{FF2B5EF4-FFF2-40B4-BE49-F238E27FC236}">
                    <a16:creationId xmlns:a16="http://schemas.microsoft.com/office/drawing/2014/main" id="{EF2CF81D-CB43-5C64-93A0-E9FB07AFE53E}"/>
                  </a:ext>
                </a:extLst>
              </p:cNvPr>
              <p:cNvSpPr>
                <a:spLocks/>
              </p:cNvSpPr>
              <p:nvPr/>
            </p:nvSpPr>
            <p:spPr bwMode="auto">
              <a:xfrm>
                <a:off x="158115" y="765810"/>
                <a:ext cx="54610" cy="54610"/>
              </a:xfrm>
              <a:custGeom>
                <a:avLst/>
                <a:gdLst>
                  <a:gd name="T0" fmla="*/ 0 w 86"/>
                  <a:gd name="T1" fmla="*/ 55 h 86"/>
                  <a:gd name="T2" fmla="*/ 50 w 86"/>
                  <a:gd name="T3" fmla="*/ 0 h 86"/>
                  <a:gd name="T4" fmla="*/ 57 w 86"/>
                  <a:gd name="T5" fmla="*/ 7 h 86"/>
                  <a:gd name="T6" fmla="*/ 36 w 86"/>
                  <a:gd name="T7" fmla="*/ 28 h 86"/>
                  <a:gd name="T8" fmla="*/ 60 w 86"/>
                  <a:gd name="T9" fmla="*/ 49 h 86"/>
                  <a:gd name="T10" fmla="*/ 80 w 86"/>
                  <a:gd name="T11" fmla="*/ 26 h 86"/>
                  <a:gd name="T12" fmla="*/ 86 w 86"/>
                  <a:gd name="T13" fmla="*/ 31 h 86"/>
                  <a:gd name="T14" fmla="*/ 37 w 86"/>
                  <a:gd name="T15" fmla="*/ 86 h 86"/>
                  <a:gd name="T16" fmla="*/ 31 w 86"/>
                  <a:gd name="T17" fmla="*/ 81 h 86"/>
                  <a:gd name="T18" fmla="*/ 54 w 86"/>
                  <a:gd name="T19" fmla="*/ 55 h 86"/>
                  <a:gd name="T20" fmla="*/ 29 w 86"/>
                  <a:gd name="T21" fmla="*/ 34 h 86"/>
                  <a:gd name="T22" fmla="*/ 6 w 86"/>
                  <a:gd name="T23" fmla="*/ 60 h 86"/>
                  <a:gd name="T24" fmla="*/ 0 w 86"/>
                  <a:gd name="T25" fmla="*/ 55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86">
                    <a:moveTo>
                      <a:pt x="0" y="55"/>
                    </a:moveTo>
                    <a:lnTo>
                      <a:pt x="50" y="0"/>
                    </a:lnTo>
                    <a:lnTo>
                      <a:pt x="57" y="7"/>
                    </a:lnTo>
                    <a:lnTo>
                      <a:pt x="36" y="28"/>
                    </a:lnTo>
                    <a:lnTo>
                      <a:pt x="60" y="49"/>
                    </a:lnTo>
                    <a:lnTo>
                      <a:pt x="80" y="26"/>
                    </a:lnTo>
                    <a:lnTo>
                      <a:pt x="86" y="31"/>
                    </a:lnTo>
                    <a:lnTo>
                      <a:pt x="37" y="86"/>
                    </a:lnTo>
                    <a:lnTo>
                      <a:pt x="31" y="81"/>
                    </a:lnTo>
                    <a:lnTo>
                      <a:pt x="54" y="55"/>
                    </a:lnTo>
                    <a:lnTo>
                      <a:pt x="29" y="34"/>
                    </a:lnTo>
                    <a:lnTo>
                      <a:pt x="6" y="60"/>
                    </a:lnTo>
                    <a:lnTo>
                      <a:pt x="0" y="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5" name="Freeform 88">
                <a:extLst>
                  <a:ext uri="{FF2B5EF4-FFF2-40B4-BE49-F238E27FC236}">
                    <a16:creationId xmlns:a16="http://schemas.microsoft.com/office/drawing/2014/main" id="{111106CB-84D3-07B6-8E7A-F240065488DF}"/>
                  </a:ext>
                </a:extLst>
              </p:cNvPr>
              <p:cNvSpPr>
                <a:spLocks noEditPoints="1"/>
              </p:cNvSpPr>
              <p:nvPr/>
            </p:nvSpPr>
            <p:spPr bwMode="auto">
              <a:xfrm>
                <a:off x="201295" y="798830"/>
                <a:ext cx="42545" cy="44450"/>
              </a:xfrm>
              <a:custGeom>
                <a:avLst/>
                <a:gdLst>
                  <a:gd name="T0" fmla="*/ 10 w 67"/>
                  <a:gd name="T1" fmla="*/ 19 h 70"/>
                  <a:gd name="T2" fmla="*/ 15 w 67"/>
                  <a:gd name="T3" fmla="*/ 13 h 70"/>
                  <a:gd name="T4" fmla="*/ 21 w 67"/>
                  <a:gd name="T5" fmla="*/ 7 h 70"/>
                  <a:gd name="T6" fmla="*/ 26 w 67"/>
                  <a:gd name="T7" fmla="*/ 3 h 70"/>
                  <a:gd name="T8" fmla="*/ 33 w 67"/>
                  <a:gd name="T9" fmla="*/ 0 h 70"/>
                  <a:gd name="T10" fmla="*/ 39 w 67"/>
                  <a:gd name="T11" fmla="*/ 0 h 70"/>
                  <a:gd name="T12" fmla="*/ 46 w 67"/>
                  <a:gd name="T13" fmla="*/ 0 h 70"/>
                  <a:gd name="T14" fmla="*/ 51 w 67"/>
                  <a:gd name="T15" fmla="*/ 2 h 70"/>
                  <a:gd name="T16" fmla="*/ 57 w 67"/>
                  <a:gd name="T17" fmla="*/ 5 h 70"/>
                  <a:gd name="T18" fmla="*/ 62 w 67"/>
                  <a:gd name="T19" fmla="*/ 10 h 70"/>
                  <a:gd name="T20" fmla="*/ 65 w 67"/>
                  <a:gd name="T21" fmla="*/ 16 h 70"/>
                  <a:gd name="T22" fmla="*/ 67 w 67"/>
                  <a:gd name="T23" fmla="*/ 24 h 70"/>
                  <a:gd name="T24" fmla="*/ 67 w 67"/>
                  <a:gd name="T25" fmla="*/ 32 h 70"/>
                  <a:gd name="T26" fmla="*/ 64 w 67"/>
                  <a:gd name="T27" fmla="*/ 42 h 70"/>
                  <a:gd name="T28" fmla="*/ 59 w 67"/>
                  <a:gd name="T29" fmla="*/ 50 h 70"/>
                  <a:gd name="T30" fmla="*/ 54 w 67"/>
                  <a:gd name="T31" fmla="*/ 57 h 70"/>
                  <a:gd name="T32" fmla="*/ 47 w 67"/>
                  <a:gd name="T33" fmla="*/ 62 h 70"/>
                  <a:gd name="T34" fmla="*/ 42 w 67"/>
                  <a:gd name="T35" fmla="*/ 65 h 70"/>
                  <a:gd name="T36" fmla="*/ 36 w 67"/>
                  <a:gd name="T37" fmla="*/ 68 h 70"/>
                  <a:gd name="T38" fmla="*/ 29 w 67"/>
                  <a:gd name="T39" fmla="*/ 70 h 70"/>
                  <a:gd name="T40" fmla="*/ 23 w 67"/>
                  <a:gd name="T41" fmla="*/ 70 h 70"/>
                  <a:gd name="T42" fmla="*/ 18 w 67"/>
                  <a:gd name="T43" fmla="*/ 68 h 70"/>
                  <a:gd name="T44" fmla="*/ 12 w 67"/>
                  <a:gd name="T45" fmla="*/ 65 h 70"/>
                  <a:gd name="T46" fmla="*/ 7 w 67"/>
                  <a:gd name="T47" fmla="*/ 62 h 70"/>
                  <a:gd name="T48" fmla="*/ 3 w 67"/>
                  <a:gd name="T49" fmla="*/ 57 h 70"/>
                  <a:gd name="T50" fmla="*/ 2 w 67"/>
                  <a:gd name="T51" fmla="*/ 50 h 70"/>
                  <a:gd name="T52" fmla="*/ 0 w 67"/>
                  <a:gd name="T53" fmla="*/ 44 h 70"/>
                  <a:gd name="T54" fmla="*/ 2 w 67"/>
                  <a:gd name="T55" fmla="*/ 37 h 70"/>
                  <a:gd name="T56" fmla="*/ 3 w 67"/>
                  <a:gd name="T57" fmla="*/ 31 h 70"/>
                  <a:gd name="T58" fmla="*/ 5 w 67"/>
                  <a:gd name="T59" fmla="*/ 26 h 70"/>
                  <a:gd name="T60" fmla="*/ 10 w 67"/>
                  <a:gd name="T61" fmla="*/ 19 h 70"/>
                  <a:gd name="T62" fmla="*/ 16 w 67"/>
                  <a:gd name="T63" fmla="*/ 24 h 70"/>
                  <a:gd name="T64" fmla="*/ 13 w 67"/>
                  <a:gd name="T65" fmla="*/ 29 h 70"/>
                  <a:gd name="T66" fmla="*/ 10 w 67"/>
                  <a:gd name="T67" fmla="*/ 34 h 70"/>
                  <a:gd name="T68" fmla="*/ 8 w 67"/>
                  <a:gd name="T69" fmla="*/ 39 h 70"/>
                  <a:gd name="T70" fmla="*/ 8 w 67"/>
                  <a:gd name="T71" fmla="*/ 44 h 70"/>
                  <a:gd name="T72" fmla="*/ 10 w 67"/>
                  <a:gd name="T73" fmla="*/ 49 h 70"/>
                  <a:gd name="T74" fmla="*/ 12 w 67"/>
                  <a:gd name="T75" fmla="*/ 52 h 70"/>
                  <a:gd name="T76" fmla="*/ 13 w 67"/>
                  <a:gd name="T77" fmla="*/ 55 h 70"/>
                  <a:gd name="T78" fmla="*/ 16 w 67"/>
                  <a:gd name="T79" fmla="*/ 58 h 70"/>
                  <a:gd name="T80" fmla="*/ 20 w 67"/>
                  <a:gd name="T81" fmla="*/ 60 h 70"/>
                  <a:gd name="T82" fmla="*/ 25 w 67"/>
                  <a:gd name="T83" fmla="*/ 62 h 70"/>
                  <a:gd name="T84" fmla="*/ 29 w 67"/>
                  <a:gd name="T85" fmla="*/ 62 h 70"/>
                  <a:gd name="T86" fmla="*/ 33 w 67"/>
                  <a:gd name="T87" fmla="*/ 60 h 70"/>
                  <a:gd name="T88" fmla="*/ 38 w 67"/>
                  <a:gd name="T89" fmla="*/ 58 h 70"/>
                  <a:gd name="T90" fmla="*/ 42 w 67"/>
                  <a:gd name="T91" fmla="*/ 55 h 70"/>
                  <a:gd name="T92" fmla="*/ 47 w 67"/>
                  <a:gd name="T93" fmla="*/ 52 h 70"/>
                  <a:gd name="T94" fmla="*/ 52 w 67"/>
                  <a:gd name="T95" fmla="*/ 45 h 70"/>
                  <a:gd name="T96" fmla="*/ 56 w 67"/>
                  <a:gd name="T97" fmla="*/ 39 h 70"/>
                  <a:gd name="T98" fmla="*/ 59 w 67"/>
                  <a:gd name="T99" fmla="*/ 31 h 70"/>
                  <a:gd name="T100" fmla="*/ 59 w 67"/>
                  <a:gd name="T101" fmla="*/ 24 h 70"/>
                  <a:gd name="T102" fmla="*/ 59 w 67"/>
                  <a:gd name="T103" fmla="*/ 19 h 70"/>
                  <a:gd name="T104" fmla="*/ 56 w 67"/>
                  <a:gd name="T105" fmla="*/ 15 h 70"/>
                  <a:gd name="T106" fmla="*/ 52 w 67"/>
                  <a:gd name="T107" fmla="*/ 11 h 70"/>
                  <a:gd name="T108" fmla="*/ 47 w 67"/>
                  <a:gd name="T109" fmla="*/ 8 h 70"/>
                  <a:gd name="T110" fmla="*/ 44 w 67"/>
                  <a:gd name="T111" fmla="*/ 8 h 70"/>
                  <a:gd name="T112" fmla="*/ 39 w 67"/>
                  <a:gd name="T113" fmla="*/ 8 h 70"/>
                  <a:gd name="T114" fmla="*/ 34 w 67"/>
                  <a:gd name="T115" fmla="*/ 8 h 70"/>
                  <a:gd name="T116" fmla="*/ 29 w 67"/>
                  <a:gd name="T117" fmla="*/ 11 h 70"/>
                  <a:gd name="T118" fmla="*/ 26 w 67"/>
                  <a:gd name="T119" fmla="*/ 15 h 70"/>
                  <a:gd name="T120" fmla="*/ 21 w 67"/>
                  <a:gd name="T121" fmla="*/ 18 h 70"/>
                  <a:gd name="T122" fmla="*/ 16 w 67"/>
                  <a:gd name="T123" fmla="*/ 2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7" h="70">
                    <a:moveTo>
                      <a:pt x="10" y="19"/>
                    </a:moveTo>
                    <a:lnTo>
                      <a:pt x="15" y="13"/>
                    </a:lnTo>
                    <a:lnTo>
                      <a:pt x="21" y="7"/>
                    </a:lnTo>
                    <a:lnTo>
                      <a:pt x="26" y="3"/>
                    </a:lnTo>
                    <a:lnTo>
                      <a:pt x="33" y="0"/>
                    </a:lnTo>
                    <a:lnTo>
                      <a:pt x="39" y="0"/>
                    </a:lnTo>
                    <a:lnTo>
                      <a:pt x="46" y="0"/>
                    </a:lnTo>
                    <a:lnTo>
                      <a:pt x="51" y="2"/>
                    </a:lnTo>
                    <a:lnTo>
                      <a:pt x="57" y="5"/>
                    </a:lnTo>
                    <a:lnTo>
                      <a:pt x="62" y="10"/>
                    </a:lnTo>
                    <a:lnTo>
                      <a:pt x="65" y="16"/>
                    </a:lnTo>
                    <a:lnTo>
                      <a:pt x="67" y="24"/>
                    </a:lnTo>
                    <a:lnTo>
                      <a:pt x="67" y="32"/>
                    </a:lnTo>
                    <a:lnTo>
                      <a:pt x="64" y="42"/>
                    </a:lnTo>
                    <a:lnTo>
                      <a:pt x="59" y="50"/>
                    </a:lnTo>
                    <a:lnTo>
                      <a:pt x="54" y="57"/>
                    </a:lnTo>
                    <a:lnTo>
                      <a:pt x="47" y="62"/>
                    </a:lnTo>
                    <a:lnTo>
                      <a:pt x="42" y="65"/>
                    </a:lnTo>
                    <a:lnTo>
                      <a:pt x="36" y="68"/>
                    </a:lnTo>
                    <a:lnTo>
                      <a:pt x="29" y="70"/>
                    </a:lnTo>
                    <a:lnTo>
                      <a:pt x="23" y="70"/>
                    </a:lnTo>
                    <a:lnTo>
                      <a:pt x="18" y="68"/>
                    </a:lnTo>
                    <a:lnTo>
                      <a:pt x="12" y="65"/>
                    </a:lnTo>
                    <a:lnTo>
                      <a:pt x="7" y="62"/>
                    </a:lnTo>
                    <a:lnTo>
                      <a:pt x="3" y="57"/>
                    </a:lnTo>
                    <a:lnTo>
                      <a:pt x="2" y="50"/>
                    </a:lnTo>
                    <a:lnTo>
                      <a:pt x="0" y="44"/>
                    </a:lnTo>
                    <a:lnTo>
                      <a:pt x="2" y="37"/>
                    </a:lnTo>
                    <a:lnTo>
                      <a:pt x="3" y="31"/>
                    </a:lnTo>
                    <a:lnTo>
                      <a:pt x="5" y="26"/>
                    </a:lnTo>
                    <a:lnTo>
                      <a:pt x="10" y="19"/>
                    </a:lnTo>
                    <a:close/>
                    <a:moveTo>
                      <a:pt x="16" y="24"/>
                    </a:moveTo>
                    <a:lnTo>
                      <a:pt x="13" y="29"/>
                    </a:lnTo>
                    <a:lnTo>
                      <a:pt x="10" y="34"/>
                    </a:lnTo>
                    <a:lnTo>
                      <a:pt x="8" y="39"/>
                    </a:lnTo>
                    <a:lnTo>
                      <a:pt x="8" y="44"/>
                    </a:lnTo>
                    <a:lnTo>
                      <a:pt x="10" y="49"/>
                    </a:lnTo>
                    <a:lnTo>
                      <a:pt x="12" y="52"/>
                    </a:lnTo>
                    <a:lnTo>
                      <a:pt x="13" y="55"/>
                    </a:lnTo>
                    <a:lnTo>
                      <a:pt x="16" y="58"/>
                    </a:lnTo>
                    <a:lnTo>
                      <a:pt x="20" y="60"/>
                    </a:lnTo>
                    <a:lnTo>
                      <a:pt x="25" y="62"/>
                    </a:lnTo>
                    <a:lnTo>
                      <a:pt x="29" y="62"/>
                    </a:lnTo>
                    <a:lnTo>
                      <a:pt x="33" y="60"/>
                    </a:lnTo>
                    <a:lnTo>
                      <a:pt x="38" y="58"/>
                    </a:lnTo>
                    <a:lnTo>
                      <a:pt x="42" y="55"/>
                    </a:lnTo>
                    <a:lnTo>
                      <a:pt x="47" y="52"/>
                    </a:lnTo>
                    <a:lnTo>
                      <a:pt x="52" y="45"/>
                    </a:lnTo>
                    <a:lnTo>
                      <a:pt x="56" y="39"/>
                    </a:lnTo>
                    <a:lnTo>
                      <a:pt x="59" y="31"/>
                    </a:lnTo>
                    <a:lnTo>
                      <a:pt x="59" y="24"/>
                    </a:lnTo>
                    <a:lnTo>
                      <a:pt x="59" y="19"/>
                    </a:lnTo>
                    <a:lnTo>
                      <a:pt x="56" y="15"/>
                    </a:lnTo>
                    <a:lnTo>
                      <a:pt x="52" y="11"/>
                    </a:lnTo>
                    <a:lnTo>
                      <a:pt x="47" y="8"/>
                    </a:lnTo>
                    <a:lnTo>
                      <a:pt x="44" y="8"/>
                    </a:lnTo>
                    <a:lnTo>
                      <a:pt x="39" y="8"/>
                    </a:lnTo>
                    <a:lnTo>
                      <a:pt x="34" y="8"/>
                    </a:lnTo>
                    <a:lnTo>
                      <a:pt x="29" y="11"/>
                    </a:lnTo>
                    <a:lnTo>
                      <a:pt x="26" y="15"/>
                    </a:lnTo>
                    <a:lnTo>
                      <a:pt x="21" y="18"/>
                    </a:lnTo>
                    <a:lnTo>
                      <a:pt x="16" y="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6" name="Freeform 89">
                <a:extLst>
                  <a:ext uri="{FF2B5EF4-FFF2-40B4-BE49-F238E27FC236}">
                    <a16:creationId xmlns:a16="http://schemas.microsoft.com/office/drawing/2014/main" id="{16AF851D-1BAD-46DD-A11C-1602C02F1B4A}"/>
                  </a:ext>
                </a:extLst>
              </p:cNvPr>
              <p:cNvSpPr>
                <a:spLocks/>
              </p:cNvSpPr>
              <p:nvPr/>
            </p:nvSpPr>
            <p:spPr bwMode="auto">
              <a:xfrm>
                <a:off x="242570" y="819150"/>
                <a:ext cx="46355" cy="50800"/>
              </a:xfrm>
              <a:custGeom>
                <a:avLst/>
                <a:gdLst>
                  <a:gd name="T0" fmla="*/ 67 w 73"/>
                  <a:gd name="T1" fmla="*/ 22 h 80"/>
                  <a:gd name="T2" fmla="*/ 73 w 73"/>
                  <a:gd name="T3" fmla="*/ 26 h 80"/>
                  <a:gd name="T4" fmla="*/ 49 w 73"/>
                  <a:gd name="T5" fmla="*/ 62 h 80"/>
                  <a:gd name="T6" fmla="*/ 44 w 73"/>
                  <a:gd name="T7" fmla="*/ 69 h 80"/>
                  <a:gd name="T8" fmla="*/ 38 w 73"/>
                  <a:gd name="T9" fmla="*/ 75 h 80"/>
                  <a:gd name="T10" fmla="*/ 33 w 73"/>
                  <a:gd name="T11" fmla="*/ 78 h 80"/>
                  <a:gd name="T12" fmla="*/ 26 w 73"/>
                  <a:gd name="T13" fmla="*/ 80 h 80"/>
                  <a:gd name="T14" fmla="*/ 18 w 73"/>
                  <a:gd name="T15" fmla="*/ 78 h 80"/>
                  <a:gd name="T16" fmla="*/ 12 w 73"/>
                  <a:gd name="T17" fmla="*/ 75 h 80"/>
                  <a:gd name="T18" fmla="*/ 7 w 73"/>
                  <a:gd name="T19" fmla="*/ 72 h 80"/>
                  <a:gd name="T20" fmla="*/ 4 w 73"/>
                  <a:gd name="T21" fmla="*/ 69 h 80"/>
                  <a:gd name="T22" fmla="*/ 2 w 73"/>
                  <a:gd name="T23" fmla="*/ 64 h 80"/>
                  <a:gd name="T24" fmla="*/ 0 w 73"/>
                  <a:gd name="T25" fmla="*/ 61 h 80"/>
                  <a:gd name="T26" fmla="*/ 0 w 73"/>
                  <a:gd name="T27" fmla="*/ 56 h 80"/>
                  <a:gd name="T28" fmla="*/ 2 w 73"/>
                  <a:gd name="T29" fmla="*/ 49 h 80"/>
                  <a:gd name="T30" fmla="*/ 5 w 73"/>
                  <a:gd name="T31" fmla="*/ 43 h 80"/>
                  <a:gd name="T32" fmla="*/ 8 w 73"/>
                  <a:gd name="T33" fmla="*/ 36 h 80"/>
                  <a:gd name="T34" fmla="*/ 33 w 73"/>
                  <a:gd name="T35" fmla="*/ 0 h 80"/>
                  <a:gd name="T36" fmla="*/ 39 w 73"/>
                  <a:gd name="T37" fmla="*/ 5 h 80"/>
                  <a:gd name="T38" fmla="*/ 17 w 73"/>
                  <a:gd name="T39" fmla="*/ 41 h 80"/>
                  <a:gd name="T40" fmla="*/ 12 w 73"/>
                  <a:gd name="T41" fmla="*/ 48 h 80"/>
                  <a:gd name="T42" fmla="*/ 8 w 73"/>
                  <a:gd name="T43" fmla="*/ 52 h 80"/>
                  <a:gd name="T44" fmla="*/ 8 w 73"/>
                  <a:gd name="T45" fmla="*/ 57 h 80"/>
                  <a:gd name="T46" fmla="*/ 10 w 73"/>
                  <a:gd name="T47" fmla="*/ 62 h 80"/>
                  <a:gd name="T48" fmla="*/ 12 w 73"/>
                  <a:gd name="T49" fmla="*/ 65 h 80"/>
                  <a:gd name="T50" fmla="*/ 17 w 73"/>
                  <a:gd name="T51" fmla="*/ 69 h 80"/>
                  <a:gd name="T52" fmla="*/ 23 w 73"/>
                  <a:gd name="T53" fmla="*/ 70 h 80"/>
                  <a:gd name="T54" fmla="*/ 30 w 73"/>
                  <a:gd name="T55" fmla="*/ 70 h 80"/>
                  <a:gd name="T56" fmla="*/ 36 w 73"/>
                  <a:gd name="T57" fmla="*/ 67 h 80"/>
                  <a:gd name="T58" fmla="*/ 43 w 73"/>
                  <a:gd name="T59" fmla="*/ 57 h 80"/>
                  <a:gd name="T60" fmla="*/ 67 w 73"/>
                  <a:gd name="T61" fmla="*/ 22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3" h="80">
                    <a:moveTo>
                      <a:pt x="67" y="22"/>
                    </a:moveTo>
                    <a:lnTo>
                      <a:pt x="73" y="26"/>
                    </a:lnTo>
                    <a:lnTo>
                      <a:pt x="49" y="62"/>
                    </a:lnTo>
                    <a:lnTo>
                      <a:pt x="44" y="69"/>
                    </a:lnTo>
                    <a:lnTo>
                      <a:pt x="38" y="75"/>
                    </a:lnTo>
                    <a:lnTo>
                      <a:pt x="33" y="78"/>
                    </a:lnTo>
                    <a:lnTo>
                      <a:pt x="26" y="80"/>
                    </a:lnTo>
                    <a:lnTo>
                      <a:pt x="18" y="78"/>
                    </a:lnTo>
                    <a:lnTo>
                      <a:pt x="12" y="75"/>
                    </a:lnTo>
                    <a:lnTo>
                      <a:pt x="7" y="72"/>
                    </a:lnTo>
                    <a:lnTo>
                      <a:pt x="4" y="69"/>
                    </a:lnTo>
                    <a:lnTo>
                      <a:pt x="2" y="64"/>
                    </a:lnTo>
                    <a:lnTo>
                      <a:pt x="0" y="61"/>
                    </a:lnTo>
                    <a:lnTo>
                      <a:pt x="0" y="56"/>
                    </a:lnTo>
                    <a:lnTo>
                      <a:pt x="2" y="49"/>
                    </a:lnTo>
                    <a:lnTo>
                      <a:pt x="5" y="43"/>
                    </a:lnTo>
                    <a:lnTo>
                      <a:pt x="8" y="36"/>
                    </a:lnTo>
                    <a:lnTo>
                      <a:pt x="33" y="0"/>
                    </a:lnTo>
                    <a:lnTo>
                      <a:pt x="39" y="5"/>
                    </a:lnTo>
                    <a:lnTo>
                      <a:pt x="17" y="41"/>
                    </a:lnTo>
                    <a:lnTo>
                      <a:pt x="12" y="48"/>
                    </a:lnTo>
                    <a:lnTo>
                      <a:pt x="8" y="52"/>
                    </a:lnTo>
                    <a:lnTo>
                      <a:pt x="8" y="57"/>
                    </a:lnTo>
                    <a:lnTo>
                      <a:pt x="10" y="62"/>
                    </a:lnTo>
                    <a:lnTo>
                      <a:pt x="12" y="65"/>
                    </a:lnTo>
                    <a:lnTo>
                      <a:pt x="17" y="69"/>
                    </a:lnTo>
                    <a:lnTo>
                      <a:pt x="23" y="70"/>
                    </a:lnTo>
                    <a:lnTo>
                      <a:pt x="30" y="70"/>
                    </a:lnTo>
                    <a:lnTo>
                      <a:pt x="36" y="67"/>
                    </a:lnTo>
                    <a:lnTo>
                      <a:pt x="43" y="57"/>
                    </a:lnTo>
                    <a:lnTo>
                      <a:pt x="67" y="2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7" name="Freeform 90">
                <a:extLst>
                  <a:ext uri="{FF2B5EF4-FFF2-40B4-BE49-F238E27FC236}">
                    <a16:creationId xmlns:a16="http://schemas.microsoft.com/office/drawing/2014/main" id="{4906A076-FF96-B102-A09F-D698D73E1E91}"/>
                  </a:ext>
                </a:extLst>
              </p:cNvPr>
              <p:cNvSpPr>
                <a:spLocks/>
              </p:cNvSpPr>
              <p:nvPr/>
            </p:nvSpPr>
            <p:spPr bwMode="auto">
              <a:xfrm>
                <a:off x="281940" y="846455"/>
                <a:ext cx="39370" cy="45085"/>
              </a:xfrm>
              <a:custGeom>
                <a:avLst/>
                <a:gdLst>
                  <a:gd name="T0" fmla="*/ 10 w 62"/>
                  <a:gd name="T1" fmla="*/ 37 h 71"/>
                  <a:gd name="T2" fmla="*/ 8 w 62"/>
                  <a:gd name="T3" fmla="*/ 47 h 71"/>
                  <a:gd name="T4" fmla="*/ 10 w 62"/>
                  <a:gd name="T5" fmla="*/ 55 h 71"/>
                  <a:gd name="T6" fmla="*/ 18 w 62"/>
                  <a:gd name="T7" fmla="*/ 61 h 71"/>
                  <a:gd name="T8" fmla="*/ 29 w 62"/>
                  <a:gd name="T9" fmla="*/ 63 h 71"/>
                  <a:gd name="T10" fmla="*/ 37 w 62"/>
                  <a:gd name="T11" fmla="*/ 58 h 71"/>
                  <a:gd name="T12" fmla="*/ 39 w 62"/>
                  <a:gd name="T13" fmla="*/ 52 h 71"/>
                  <a:gd name="T14" fmla="*/ 37 w 62"/>
                  <a:gd name="T15" fmla="*/ 47 h 71"/>
                  <a:gd name="T16" fmla="*/ 28 w 62"/>
                  <a:gd name="T17" fmla="*/ 37 h 71"/>
                  <a:gd name="T18" fmla="*/ 20 w 62"/>
                  <a:gd name="T19" fmla="*/ 26 h 71"/>
                  <a:gd name="T20" fmla="*/ 18 w 62"/>
                  <a:gd name="T21" fmla="*/ 18 h 71"/>
                  <a:gd name="T22" fmla="*/ 21 w 62"/>
                  <a:gd name="T23" fmla="*/ 9 h 71"/>
                  <a:gd name="T24" fmla="*/ 26 w 62"/>
                  <a:gd name="T25" fmla="*/ 3 h 71"/>
                  <a:gd name="T26" fmla="*/ 34 w 62"/>
                  <a:gd name="T27" fmla="*/ 0 h 71"/>
                  <a:gd name="T28" fmla="*/ 42 w 62"/>
                  <a:gd name="T29" fmla="*/ 0 h 71"/>
                  <a:gd name="T30" fmla="*/ 50 w 62"/>
                  <a:gd name="T31" fmla="*/ 3 h 71"/>
                  <a:gd name="T32" fmla="*/ 59 w 62"/>
                  <a:gd name="T33" fmla="*/ 11 h 71"/>
                  <a:gd name="T34" fmla="*/ 62 w 62"/>
                  <a:gd name="T35" fmla="*/ 21 h 71"/>
                  <a:gd name="T36" fmla="*/ 59 w 62"/>
                  <a:gd name="T37" fmla="*/ 32 h 71"/>
                  <a:gd name="T38" fmla="*/ 54 w 62"/>
                  <a:gd name="T39" fmla="*/ 22 h 71"/>
                  <a:gd name="T40" fmla="*/ 50 w 62"/>
                  <a:gd name="T41" fmla="*/ 14 h 71"/>
                  <a:gd name="T42" fmla="*/ 41 w 62"/>
                  <a:gd name="T43" fmla="*/ 8 h 71"/>
                  <a:gd name="T44" fmla="*/ 31 w 62"/>
                  <a:gd name="T45" fmla="*/ 9 h 71"/>
                  <a:gd name="T46" fmla="*/ 26 w 62"/>
                  <a:gd name="T47" fmla="*/ 16 h 71"/>
                  <a:gd name="T48" fmla="*/ 29 w 62"/>
                  <a:gd name="T49" fmla="*/ 24 h 71"/>
                  <a:gd name="T50" fmla="*/ 41 w 62"/>
                  <a:gd name="T51" fmla="*/ 35 h 71"/>
                  <a:gd name="T52" fmla="*/ 47 w 62"/>
                  <a:gd name="T53" fmla="*/ 45 h 71"/>
                  <a:gd name="T54" fmla="*/ 47 w 62"/>
                  <a:gd name="T55" fmla="*/ 55 h 71"/>
                  <a:gd name="T56" fmla="*/ 41 w 62"/>
                  <a:gd name="T57" fmla="*/ 65 h 71"/>
                  <a:gd name="T58" fmla="*/ 31 w 62"/>
                  <a:gd name="T59" fmla="*/ 71 h 71"/>
                  <a:gd name="T60" fmla="*/ 18 w 62"/>
                  <a:gd name="T61" fmla="*/ 71 h 71"/>
                  <a:gd name="T62" fmla="*/ 8 w 62"/>
                  <a:gd name="T63" fmla="*/ 65 h 71"/>
                  <a:gd name="T64" fmla="*/ 2 w 62"/>
                  <a:gd name="T65" fmla="*/ 58 h 71"/>
                  <a:gd name="T66" fmla="*/ 0 w 62"/>
                  <a:gd name="T67" fmla="*/ 48 h 71"/>
                  <a:gd name="T68" fmla="*/ 2 w 62"/>
                  <a:gd name="T69" fmla="*/ 39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2" h="71">
                    <a:moveTo>
                      <a:pt x="3" y="34"/>
                    </a:moveTo>
                    <a:lnTo>
                      <a:pt x="10" y="37"/>
                    </a:lnTo>
                    <a:lnTo>
                      <a:pt x="8" y="42"/>
                    </a:lnTo>
                    <a:lnTo>
                      <a:pt x="8" y="47"/>
                    </a:lnTo>
                    <a:lnTo>
                      <a:pt x="8" y="50"/>
                    </a:lnTo>
                    <a:lnTo>
                      <a:pt x="10" y="55"/>
                    </a:lnTo>
                    <a:lnTo>
                      <a:pt x="13" y="58"/>
                    </a:lnTo>
                    <a:lnTo>
                      <a:pt x="18" y="61"/>
                    </a:lnTo>
                    <a:lnTo>
                      <a:pt x="23" y="63"/>
                    </a:lnTo>
                    <a:lnTo>
                      <a:pt x="29" y="63"/>
                    </a:lnTo>
                    <a:lnTo>
                      <a:pt x="34" y="61"/>
                    </a:lnTo>
                    <a:lnTo>
                      <a:pt x="37" y="58"/>
                    </a:lnTo>
                    <a:lnTo>
                      <a:pt x="39" y="55"/>
                    </a:lnTo>
                    <a:lnTo>
                      <a:pt x="39" y="52"/>
                    </a:lnTo>
                    <a:lnTo>
                      <a:pt x="37" y="48"/>
                    </a:lnTo>
                    <a:lnTo>
                      <a:pt x="37" y="47"/>
                    </a:lnTo>
                    <a:lnTo>
                      <a:pt x="34" y="42"/>
                    </a:lnTo>
                    <a:lnTo>
                      <a:pt x="28" y="37"/>
                    </a:lnTo>
                    <a:lnTo>
                      <a:pt x="23" y="31"/>
                    </a:lnTo>
                    <a:lnTo>
                      <a:pt x="20" y="26"/>
                    </a:lnTo>
                    <a:lnTo>
                      <a:pt x="18" y="22"/>
                    </a:lnTo>
                    <a:lnTo>
                      <a:pt x="18" y="18"/>
                    </a:lnTo>
                    <a:lnTo>
                      <a:pt x="20" y="14"/>
                    </a:lnTo>
                    <a:lnTo>
                      <a:pt x="21" y="9"/>
                    </a:lnTo>
                    <a:lnTo>
                      <a:pt x="23" y="6"/>
                    </a:lnTo>
                    <a:lnTo>
                      <a:pt x="26" y="3"/>
                    </a:lnTo>
                    <a:lnTo>
                      <a:pt x="29" y="1"/>
                    </a:lnTo>
                    <a:lnTo>
                      <a:pt x="34" y="0"/>
                    </a:lnTo>
                    <a:lnTo>
                      <a:pt x="37" y="0"/>
                    </a:lnTo>
                    <a:lnTo>
                      <a:pt x="42" y="0"/>
                    </a:lnTo>
                    <a:lnTo>
                      <a:pt x="46" y="1"/>
                    </a:lnTo>
                    <a:lnTo>
                      <a:pt x="50" y="3"/>
                    </a:lnTo>
                    <a:lnTo>
                      <a:pt x="55" y="6"/>
                    </a:lnTo>
                    <a:lnTo>
                      <a:pt x="59" y="11"/>
                    </a:lnTo>
                    <a:lnTo>
                      <a:pt x="62" y="16"/>
                    </a:lnTo>
                    <a:lnTo>
                      <a:pt x="62" y="21"/>
                    </a:lnTo>
                    <a:lnTo>
                      <a:pt x="62" y="27"/>
                    </a:lnTo>
                    <a:lnTo>
                      <a:pt x="59" y="32"/>
                    </a:lnTo>
                    <a:lnTo>
                      <a:pt x="52" y="29"/>
                    </a:lnTo>
                    <a:lnTo>
                      <a:pt x="54" y="22"/>
                    </a:lnTo>
                    <a:lnTo>
                      <a:pt x="54" y="18"/>
                    </a:lnTo>
                    <a:lnTo>
                      <a:pt x="50" y="14"/>
                    </a:lnTo>
                    <a:lnTo>
                      <a:pt x="46" y="9"/>
                    </a:lnTo>
                    <a:lnTo>
                      <a:pt x="41" y="8"/>
                    </a:lnTo>
                    <a:lnTo>
                      <a:pt x="36" y="8"/>
                    </a:lnTo>
                    <a:lnTo>
                      <a:pt x="31" y="9"/>
                    </a:lnTo>
                    <a:lnTo>
                      <a:pt x="28" y="13"/>
                    </a:lnTo>
                    <a:lnTo>
                      <a:pt x="26" y="16"/>
                    </a:lnTo>
                    <a:lnTo>
                      <a:pt x="28" y="19"/>
                    </a:lnTo>
                    <a:lnTo>
                      <a:pt x="29" y="24"/>
                    </a:lnTo>
                    <a:lnTo>
                      <a:pt x="34" y="29"/>
                    </a:lnTo>
                    <a:lnTo>
                      <a:pt x="41" y="35"/>
                    </a:lnTo>
                    <a:lnTo>
                      <a:pt x="44" y="39"/>
                    </a:lnTo>
                    <a:lnTo>
                      <a:pt x="47" y="45"/>
                    </a:lnTo>
                    <a:lnTo>
                      <a:pt x="47" y="50"/>
                    </a:lnTo>
                    <a:lnTo>
                      <a:pt x="47" y="55"/>
                    </a:lnTo>
                    <a:lnTo>
                      <a:pt x="44" y="60"/>
                    </a:lnTo>
                    <a:lnTo>
                      <a:pt x="41" y="65"/>
                    </a:lnTo>
                    <a:lnTo>
                      <a:pt x="36" y="69"/>
                    </a:lnTo>
                    <a:lnTo>
                      <a:pt x="31" y="71"/>
                    </a:lnTo>
                    <a:lnTo>
                      <a:pt x="24" y="71"/>
                    </a:lnTo>
                    <a:lnTo>
                      <a:pt x="18" y="71"/>
                    </a:lnTo>
                    <a:lnTo>
                      <a:pt x="13" y="68"/>
                    </a:lnTo>
                    <a:lnTo>
                      <a:pt x="8" y="65"/>
                    </a:lnTo>
                    <a:lnTo>
                      <a:pt x="5" y="61"/>
                    </a:lnTo>
                    <a:lnTo>
                      <a:pt x="2" y="58"/>
                    </a:lnTo>
                    <a:lnTo>
                      <a:pt x="0" y="53"/>
                    </a:lnTo>
                    <a:lnTo>
                      <a:pt x="0" y="48"/>
                    </a:lnTo>
                    <a:lnTo>
                      <a:pt x="0" y="44"/>
                    </a:lnTo>
                    <a:lnTo>
                      <a:pt x="2" y="39"/>
                    </a:lnTo>
                    <a:lnTo>
                      <a:pt x="3"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8" name="Freeform 91">
                <a:extLst>
                  <a:ext uri="{FF2B5EF4-FFF2-40B4-BE49-F238E27FC236}">
                    <a16:creationId xmlns:a16="http://schemas.microsoft.com/office/drawing/2014/main" id="{724B5881-645E-A20A-5B9F-E00ADAB6BF9D}"/>
                  </a:ext>
                </a:extLst>
              </p:cNvPr>
              <p:cNvSpPr>
                <a:spLocks/>
              </p:cNvSpPr>
              <p:nvPr/>
            </p:nvSpPr>
            <p:spPr bwMode="auto">
              <a:xfrm>
                <a:off x="318135" y="862965"/>
                <a:ext cx="26670" cy="41910"/>
              </a:xfrm>
              <a:custGeom>
                <a:avLst/>
                <a:gdLst>
                  <a:gd name="T0" fmla="*/ 0 w 42"/>
                  <a:gd name="T1" fmla="*/ 63 h 66"/>
                  <a:gd name="T2" fmla="*/ 36 w 42"/>
                  <a:gd name="T3" fmla="*/ 0 h 66"/>
                  <a:gd name="T4" fmla="*/ 42 w 42"/>
                  <a:gd name="T5" fmla="*/ 3 h 66"/>
                  <a:gd name="T6" fmla="*/ 7 w 42"/>
                  <a:gd name="T7" fmla="*/ 66 h 66"/>
                  <a:gd name="T8" fmla="*/ 0 w 42"/>
                  <a:gd name="T9" fmla="*/ 63 h 66"/>
                </a:gdLst>
                <a:ahLst/>
                <a:cxnLst>
                  <a:cxn ang="0">
                    <a:pos x="T0" y="T1"/>
                  </a:cxn>
                  <a:cxn ang="0">
                    <a:pos x="T2" y="T3"/>
                  </a:cxn>
                  <a:cxn ang="0">
                    <a:pos x="T4" y="T5"/>
                  </a:cxn>
                  <a:cxn ang="0">
                    <a:pos x="T6" y="T7"/>
                  </a:cxn>
                  <a:cxn ang="0">
                    <a:pos x="T8" y="T9"/>
                  </a:cxn>
                </a:cxnLst>
                <a:rect l="0" t="0" r="r" b="b"/>
                <a:pathLst>
                  <a:path w="42" h="66">
                    <a:moveTo>
                      <a:pt x="0" y="63"/>
                    </a:moveTo>
                    <a:lnTo>
                      <a:pt x="36" y="0"/>
                    </a:lnTo>
                    <a:lnTo>
                      <a:pt x="42" y="3"/>
                    </a:lnTo>
                    <a:lnTo>
                      <a:pt x="7" y="66"/>
                    </a:lnTo>
                    <a:lnTo>
                      <a:pt x="0" y="6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9" name="Freeform 92">
                <a:extLst>
                  <a:ext uri="{FF2B5EF4-FFF2-40B4-BE49-F238E27FC236}">
                    <a16:creationId xmlns:a16="http://schemas.microsoft.com/office/drawing/2014/main" id="{682A808A-6BA8-9CF4-29BF-1D1C33F21D26}"/>
                  </a:ext>
                </a:extLst>
              </p:cNvPr>
              <p:cNvSpPr>
                <a:spLocks/>
              </p:cNvSpPr>
              <p:nvPr/>
            </p:nvSpPr>
            <p:spPr bwMode="auto">
              <a:xfrm>
                <a:off x="339090" y="871220"/>
                <a:ext cx="48260" cy="53340"/>
              </a:xfrm>
              <a:custGeom>
                <a:avLst/>
                <a:gdLst>
                  <a:gd name="T0" fmla="*/ 0 w 76"/>
                  <a:gd name="T1" fmla="*/ 65 h 84"/>
                  <a:gd name="T2" fmla="*/ 32 w 76"/>
                  <a:gd name="T3" fmla="*/ 0 h 84"/>
                  <a:gd name="T4" fmla="*/ 40 w 76"/>
                  <a:gd name="T5" fmla="*/ 3 h 84"/>
                  <a:gd name="T6" fmla="*/ 43 w 76"/>
                  <a:gd name="T7" fmla="*/ 68 h 84"/>
                  <a:gd name="T8" fmla="*/ 69 w 76"/>
                  <a:gd name="T9" fmla="*/ 16 h 84"/>
                  <a:gd name="T10" fmla="*/ 76 w 76"/>
                  <a:gd name="T11" fmla="*/ 19 h 84"/>
                  <a:gd name="T12" fmla="*/ 43 w 76"/>
                  <a:gd name="T13" fmla="*/ 84 h 84"/>
                  <a:gd name="T14" fmla="*/ 35 w 76"/>
                  <a:gd name="T15" fmla="*/ 81 h 84"/>
                  <a:gd name="T16" fmla="*/ 32 w 76"/>
                  <a:gd name="T17" fmla="*/ 16 h 84"/>
                  <a:gd name="T18" fmla="*/ 6 w 76"/>
                  <a:gd name="T19" fmla="*/ 68 h 84"/>
                  <a:gd name="T20" fmla="*/ 0 w 76"/>
                  <a:gd name="T21" fmla="*/ 65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84">
                    <a:moveTo>
                      <a:pt x="0" y="65"/>
                    </a:moveTo>
                    <a:lnTo>
                      <a:pt x="32" y="0"/>
                    </a:lnTo>
                    <a:lnTo>
                      <a:pt x="40" y="3"/>
                    </a:lnTo>
                    <a:lnTo>
                      <a:pt x="43" y="68"/>
                    </a:lnTo>
                    <a:lnTo>
                      <a:pt x="69" y="16"/>
                    </a:lnTo>
                    <a:lnTo>
                      <a:pt x="76" y="19"/>
                    </a:lnTo>
                    <a:lnTo>
                      <a:pt x="43" y="84"/>
                    </a:lnTo>
                    <a:lnTo>
                      <a:pt x="35" y="81"/>
                    </a:lnTo>
                    <a:lnTo>
                      <a:pt x="32" y="16"/>
                    </a:lnTo>
                    <a:lnTo>
                      <a:pt x="6" y="68"/>
                    </a:lnTo>
                    <a:lnTo>
                      <a:pt x="0" y="6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0" name="Freeform 93">
                <a:extLst>
                  <a:ext uri="{FF2B5EF4-FFF2-40B4-BE49-F238E27FC236}">
                    <a16:creationId xmlns:a16="http://schemas.microsoft.com/office/drawing/2014/main" id="{473FBDF4-348F-660C-7EC4-DE1027140D41}"/>
                  </a:ext>
                </a:extLst>
              </p:cNvPr>
              <p:cNvSpPr>
                <a:spLocks/>
              </p:cNvSpPr>
              <p:nvPr/>
            </p:nvSpPr>
            <p:spPr bwMode="auto">
              <a:xfrm>
                <a:off x="387350" y="892810"/>
                <a:ext cx="40005" cy="46355"/>
              </a:xfrm>
              <a:custGeom>
                <a:avLst/>
                <a:gdLst>
                  <a:gd name="T0" fmla="*/ 29 w 63"/>
                  <a:gd name="T1" fmla="*/ 44 h 73"/>
                  <a:gd name="T2" fmla="*/ 33 w 63"/>
                  <a:gd name="T3" fmla="*/ 35 h 73"/>
                  <a:gd name="T4" fmla="*/ 57 w 63"/>
                  <a:gd name="T5" fmla="*/ 45 h 73"/>
                  <a:gd name="T6" fmla="*/ 47 w 63"/>
                  <a:gd name="T7" fmla="*/ 70 h 73"/>
                  <a:gd name="T8" fmla="*/ 39 w 63"/>
                  <a:gd name="T9" fmla="*/ 71 h 73"/>
                  <a:gd name="T10" fmla="*/ 33 w 63"/>
                  <a:gd name="T11" fmla="*/ 73 h 73"/>
                  <a:gd name="T12" fmla="*/ 24 w 63"/>
                  <a:gd name="T13" fmla="*/ 73 h 73"/>
                  <a:gd name="T14" fmla="*/ 18 w 63"/>
                  <a:gd name="T15" fmla="*/ 71 h 73"/>
                  <a:gd name="T16" fmla="*/ 11 w 63"/>
                  <a:gd name="T17" fmla="*/ 66 h 73"/>
                  <a:gd name="T18" fmla="*/ 5 w 63"/>
                  <a:gd name="T19" fmla="*/ 61 h 73"/>
                  <a:gd name="T20" fmla="*/ 2 w 63"/>
                  <a:gd name="T21" fmla="*/ 53 h 73"/>
                  <a:gd name="T22" fmla="*/ 0 w 63"/>
                  <a:gd name="T23" fmla="*/ 45 h 73"/>
                  <a:gd name="T24" fmla="*/ 0 w 63"/>
                  <a:gd name="T25" fmla="*/ 35 h 73"/>
                  <a:gd name="T26" fmla="*/ 3 w 63"/>
                  <a:gd name="T27" fmla="*/ 26 h 73"/>
                  <a:gd name="T28" fmla="*/ 10 w 63"/>
                  <a:gd name="T29" fmla="*/ 14 h 73"/>
                  <a:gd name="T30" fmla="*/ 16 w 63"/>
                  <a:gd name="T31" fmla="*/ 8 h 73"/>
                  <a:gd name="T32" fmla="*/ 23 w 63"/>
                  <a:gd name="T33" fmla="*/ 1 h 73"/>
                  <a:gd name="T34" fmla="*/ 31 w 63"/>
                  <a:gd name="T35" fmla="*/ 0 h 73"/>
                  <a:gd name="T36" fmla="*/ 39 w 63"/>
                  <a:gd name="T37" fmla="*/ 0 h 73"/>
                  <a:gd name="T38" fmla="*/ 47 w 63"/>
                  <a:gd name="T39" fmla="*/ 1 h 73"/>
                  <a:gd name="T40" fmla="*/ 52 w 63"/>
                  <a:gd name="T41" fmla="*/ 5 h 73"/>
                  <a:gd name="T42" fmla="*/ 57 w 63"/>
                  <a:gd name="T43" fmla="*/ 8 h 73"/>
                  <a:gd name="T44" fmla="*/ 60 w 63"/>
                  <a:gd name="T45" fmla="*/ 13 h 73"/>
                  <a:gd name="T46" fmla="*/ 62 w 63"/>
                  <a:gd name="T47" fmla="*/ 18 h 73"/>
                  <a:gd name="T48" fmla="*/ 63 w 63"/>
                  <a:gd name="T49" fmla="*/ 22 h 73"/>
                  <a:gd name="T50" fmla="*/ 62 w 63"/>
                  <a:gd name="T51" fmla="*/ 31 h 73"/>
                  <a:gd name="T52" fmla="*/ 54 w 63"/>
                  <a:gd name="T53" fmla="*/ 29 h 73"/>
                  <a:gd name="T54" fmla="*/ 55 w 63"/>
                  <a:gd name="T55" fmla="*/ 24 h 73"/>
                  <a:gd name="T56" fmla="*/ 54 w 63"/>
                  <a:gd name="T57" fmla="*/ 19 h 73"/>
                  <a:gd name="T58" fmla="*/ 54 w 63"/>
                  <a:gd name="T59" fmla="*/ 16 h 73"/>
                  <a:gd name="T60" fmla="*/ 50 w 63"/>
                  <a:gd name="T61" fmla="*/ 13 h 73"/>
                  <a:gd name="T62" fmla="*/ 47 w 63"/>
                  <a:gd name="T63" fmla="*/ 11 h 73"/>
                  <a:gd name="T64" fmla="*/ 44 w 63"/>
                  <a:gd name="T65" fmla="*/ 9 h 73"/>
                  <a:gd name="T66" fmla="*/ 37 w 63"/>
                  <a:gd name="T67" fmla="*/ 8 h 73"/>
                  <a:gd name="T68" fmla="*/ 33 w 63"/>
                  <a:gd name="T69" fmla="*/ 8 h 73"/>
                  <a:gd name="T70" fmla="*/ 26 w 63"/>
                  <a:gd name="T71" fmla="*/ 9 h 73"/>
                  <a:gd name="T72" fmla="*/ 21 w 63"/>
                  <a:gd name="T73" fmla="*/ 14 h 73"/>
                  <a:gd name="T74" fmla="*/ 16 w 63"/>
                  <a:gd name="T75" fmla="*/ 19 h 73"/>
                  <a:gd name="T76" fmla="*/ 11 w 63"/>
                  <a:gd name="T77" fmla="*/ 27 h 73"/>
                  <a:gd name="T78" fmla="*/ 10 w 63"/>
                  <a:gd name="T79" fmla="*/ 34 h 73"/>
                  <a:gd name="T80" fmla="*/ 8 w 63"/>
                  <a:gd name="T81" fmla="*/ 40 h 73"/>
                  <a:gd name="T82" fmla="*/ 8 w 63"/>
                  <a:gd name="T83" fmla="*/ 45 h 73"/>
                  <a:gd name="T84" fmla="*/ 10 w 63"/>
                  <a:gd name="T85" fmla="*/ 50 h 73"/>
                  <a:gd name="T86" fmla="*/ 11 w 63"/>
                  <a:gd name="T87" fmla="*/ 55 h 73"/>
                  <a:gd name="T88" fmla="*/ 13 w 63"/>
                  <a:gd name="T89" fmla="*/ 58 h 73"/>
                  <a:gd name="T90" fmla="*/ 18 w 63"/>
                  <a:gd name="T91" fmla="*/ 60 h 73"/>
                  <a:gd name="T92" fmla="*/ 21 w 63"/>
                  <a:gd name="T93" fmla="*/ 63 h 73"/>
                  <a:gd name="T94" fmla="*/ 26 w 63"/>
                  <a:gd name="T95" fmla="*/ 63 h 73"/>
                  <a:gd name="T96" fmla="*/ 31 w 63"/>
                  <a:gd name="T97" fmla="*/ 65 h 73"/>
                  <a:gd name="T98" fmla="*/ 37 w 63"/>
                  <a:gd name="T99" fmla="*/ 63 h 73"/>
                  <a:gd name="T100" fmla="*/ 41 w 63"/>
                  <a:gd name="T101" fmla="*/ 61 h 73"/>
                  <a:gd name="T102" fmla="*/ 46 w 63"/>
                  <a:gd name="T103" fmla="*/ 50 h 73"/>
                  <a:gd name="T104" fmla="*/ 29 w 63"/>
                  <a:gd name="T105" fmla="*/ 4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3" h="73">
                    <a:moveTo>
                      <a:pt x="29" y="44"/>
                    </a:moveTo>
                    <a:lnTo>
                      <a:pt x="33" y="35"/>
                    </a:lnTo>
                    <a:lnTo>
                      <a:pt x="57" y="45"/>
                    </a:lnTo>
                    <a:lnTo>
                      <a:pt x="47" y="70"/>
                    </a:lnTo>
                    <a:lnTo>
                      <a:pt x="39" y="71"/>
                    </a:lnTo>
                    <a:lnTo>
                      <a:pt x="33" y="73"/>
                    </a:lnTo>
                    <a:lnTo>
                      <a:pt x="24" y="73"/>
                    </a:lnTo>
                    <a:lnTo>
                      <a:pt x="18" y="71"/>
                    </a:lnTo>
                    <a:lnTo>
                      <a:pt x="11" y="66"/>
                    </a:lnTo>
                    <a:lnTo>
                      <a:pt x="5" y="61"/>
                    </a:lnTo>
                    <a:lnTo>
                      <a:pt x="2" y="53"/>
                    </a:lnTo>
                    <a:lnTo>
                      <a:pt x="0" y="45"/>
                    </a:lnTo>
                    <a:lnTo>
                      <a:pt x="0" y="35"/>
                    </a:lnTo>
                    <a:lnTo>
                      <a:pt x="3" y="26"/>
                    </a:lnTo>
                    <a:lnTo>
                      <a:pt x="10" y="14"/>
                    </a:lnTo>
                    <a:lnTo>
                      <a:pt x="16" y="8"/>
                    </a:lnTo>
                    <a:lnTo>
                      <a:pt x="23" y="1"/>
                    </a:lnTo>
                    <a:lnTo>
                      <a:pt x="31" y="0"/>
                    </a:lnTo>
                    <a:lnTo>
                      <a:pt x="39" y="0"/>
                    </a:lnTo>
                    <a:lnTo>
                      <a:pt x="47" y="1"/>
                    </a:lnTo>
                    <a:lnTo>
                      <a:pt x="52" y="5"/>
                    </a:lnTo>
                    <a:lnTo>
                      <a:pt x="57" y="8"/>
                    </a:lnTo>
                    <a:lnTo>
                      <a:pt x="60" y="13"/>
                    </a:lnTo>
                    <a:lnTo>
                      <a:pt x="62" y="18"/>
                    </a:lnTo>
                    <a:lnTo>
                      <a:pt x="63" y="22"/>
                    </a:lnTo>
                    <a:lnTo>
                      <a:pt x="62" y="31"/>
                    </a:lnTo>
                    <a:lnTo>
                      <a:pt x="54" y="29"/>
                    </a:lnTo>
                    <a:lnTo>
                      <a:pt x="55" y="24"/>
                    </a:lnTo>
                    <a:lnTo>
                      <a:pt x="54" y="19"/>
                    </a:lnTo>
                    <a:lnTo>
                      <a:pt x="54" y="16"/>
                    </a:lnTo>
                    <a:lnTo>
                      <a:pt x="50" y="13"/>
                    </a:lnTo>
                    <a:lnTo>
                      <a:pt x="47" y="11"/>
                    </a:lnTo>
                    <a:lnTo>
                      <a:pt x="44" y="9"/>
                    </a:lnTo>
                    <a:lnTo>
                      <a:pt x="37" y="8"/>
                    </a:lnTo>
                    <a:lnTo>
                      <a:pt x="33" y="8"/>
                    </a:lnTo>
                    <a:lnTo>
                      <a:pt x="26" y="9"/>
                    </a:lnTo>
                    <a:lnTo>
                      <a:pt x="21" y="14"/>
                    </a:lnTo>
                    <a:lnTo>
                      <a:pt x="16" y="19"/>
                    </a:lnTo>
                    <a:lnTo>
                      <a:pt x="11" y="27"/>
                    </a:lnTo>
                    <a:lnTo>
                      <a:pt x="10" y="34"/>
                    </a:lnTo>
                    <a:lnTo>
                      <a:pt x="8" y="40"/>
                    </a:lnTo>
                    <a:lnTo>
                      <a:pt x="8" y="45"/>
                    </a:lnTo>
                    <a:lnTo>
                      <a:pt x="10" y="50"/>
                    </a:lnTo>
                    <a:lnTo>
                      <a:pt x="11" y="55"/>
                    </a:lnTo>
                    <a:lnTo>
                      <a:pt x="13" y="58"/>
                    </a:lnTo>
                    <a:lnTo>
                      <a:pt x="18" y="60"/>
                    </a:lnTo>
                    <a:lnTo>
                      <a:pt x="21" y="63"/>
                    </a:lnTo>
                    <a:lnTo>
                      <a:pt x="26" y="63"/>
                    </a:lnTo>
                    <a:lnTo>
                      <a:pt x="31" y="65"/>
                    </a:lnTo>
                    <a:lnTo>
                      <a:pt x="37" y="63"/>
                    </a:lnTo>
                    <a:lnTo>
                      <a:pt x="41" y="61"/>
                    </a:lnTo>
                    <a:lnTo>
                      <a:pt x="46" y="50"/>
                    </a:lnTo>
                    <a:lnTo>
                      <a:pt x="2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1" name="Freeform 94">
                <a:extLst>
                  <a:ext uri="{FF2B5EF4-FFF2-40B4-BE49-F238E27FC236}">
                    <a16:creationId xmlns:a16="http://schemas.microsoft.com/office/drawing/2014/main" id="{A0BD44D1-D2DB-2B0D-ADA1-351491A9344F}"/>
                  </a:ext>
                </a:extLst>
              </p:cNvPr>
              <p:cNvSpPr>
                <a:spLocks/>
              </p:cNvSpPr>
              <p:nvPr/>
            </p:nvSpPr>
            <p:spPr bwMode="auto">
              <a:xfrm>
                <a:off x="448310" y="909320"/>
                <a:ext cx="40005" cy="50165"/>
              </a:xfrm>
              <a:custGeom>
                <a:avLst/>
                <a:gdLst>
                  <a:gd name="T0" fmla="*/ 55 w 63"/>
                  <a:gd name="T1" fmla="*/ 13 h 79"/>
                  <a:gd name="T2" fmla="*/ 63 w 63"/>
                  <a:gd name="T3" fmla="*/ 14 h 79"/>
                  <a:gd name="T4" fmla="*/ 49 w 63"/>
                  <a:gd name="T5" fmla="*/ 55 h 79"/>
                  <a:gd name="T6" fmla="*/ 46 w 63"/>
                  <a:gd name="T7" fmla="*/ 63 h 79"/>
                  <a:gd name="T8" fmla="*/ 42 w 63"/>
                  <a:gd name="T9" fmla="*/ 70 h 79"/>
                  <a:gd name="T10" fmla="*/ 37 w 63"/>
                  <a:gd name="T11" fmla="*/ 74 h 79"/>
                  <a:gd name="T12" fmla="*/ 31 w 63"/>
                  <a:gd name="T13" fmla="*/ 78 h 79"/>
                  <a:gd name="T14" fmla="*/ 24 w 63"/>
                  <a:gd name="T15" fmla="*/ 79 h 79"/>
                  <a:gd name="T16" fmla="*/ 16 w 63"/>
                  <a:gd name="T17" fmla="*/ 78 h 79"/>
                  <a:gd name="T18" fmla="*/ 11 w 63"/>
                  <a:gd name="T19" fmla="*/ 74 h 79"/>
                  <a:gd name="T20" fmla="*/ 6 w 63"/>
                  <a:gd name="T21" fmla="*/ 73 h 79"/>
                  <a:gd name="T22" fmla="*/ 3 w 63"/>
                  <a:gd name="T23" fmla="*/ 70 h 79"/>
                  <a:gd name="T24" fmla="*/ 2 w 63"/>
                  <a:gd name="T25" fmla="*/ 65 h 79"/>
                  <a:gd name="T26" fmla="*/ 0 w 63"/>
                  <a:gd name="T27" fmla="*/ 60 h 79"/>
                  <a:gd name="T28" fmla="*/ 0 w 63"/>
                  <a:gd name="T29" fmla="*/ 55 h 79"/>
                  <a:gd name="T30" fmla="*/ 2 w 63"/>
                  <a:gd name="T31" fmla="*/ 48 h 79"/>
                  <a:gd name="T32" fmla="*/ 3 w 63"/>
                  <a:gd name="T33" fmla="*/ 40 h 79"/>
                  <a:gd name="T34" fmla="*/ 16 w 63"/>
                  <a:gd name="T35" fmla="*/ 0 h 79"/>
                  <a:gd name="T36" fmla="*/ 24 w 63"/>
                  <a:gd name="T37" fmla="*/ 3 h 79"/>
                  <a:gd name="T38" fmla="*/ 11 w 63"/>
                  <a:gd name="T39" fmla="*/ 42 h 79"/>
                  <a:gd name="T40" fmla="*/ 8 w 63"/>
                  <a:gd name="T41" fmla="*/ 50 h 79"/>
                  <a:gd name="T42" fmla="*/ 8 w 63"/>
                  <a:gd name="T43" fmla="*/ 57 h 79"/>
                  <a:gd name="T44" fmla="*/ 8 w 63"/>
                  <a:gd name="T45" fmla="*/ 60 h 79"/>
                  <a:gd name="T46" fmla="*/ 11 w 63"/>
                  <a:gd name="T47" fmla="*/ 65 h 79"/>
                  <a:gd name="T48" fmla="*/ 15 w 63"/>
                  <a:gd name="T49" fmla="*/ 66 h 79"/>
                  <a:gd name="T50" fmla="*/ 18 w 63"/>
                  <a:gd name="T51" fmla="*/ 70 h 79"/>
                  <a:gd name="T52" fmla="*/ 26 w 63"/>
                  <a:gd name="T53" fmla="*/ 70 h 79"/>
                  <a:gd name="T54" fmla="*/ 32 w 63"/>
                  <a:gd name="T55" fmla="*/ 68 h 79"/>
                  <a:gd name="T56" fmla="*/ 37 w 63"/>
                  <a:gd name="T57" fmla="*/ 63 h 79"/>
                  <a:gd name="T58" fmla="*/ 42 w 63"/>
                  <a:gd name="T59" fmla="*/ 52 h 79"/>
                  <a:gd name="T60" fmla="*/ 55 w 63"/>
                  <a:gd name="T61" fmla="*/ 13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3" h="79">
                    <a:moveTo>
                      <a:pt x="55" y="13"/>
                    </a:moveTo>
                    <a:lnTo>
                      <a:pt x="63" y="14"/>
                    </a:lnTo>
                    <a:lnTo>
                      <a:pt x="49" y="55"/>
                    </a:lnTo>
                    <a:lnTo>
                      <a:pt x="46" y="63"/>
                    </a:lnTo>
                    <a:lnTo>
                      <a:pt x="42" y="70"/>
                    </a:lnTo>
                    <a:lnTo>
                      <a:pt x="37" y="74"/>
                    </a:lnTo>
                    <a:lnTo>
                      <a:pt x="31" y="78"/>
                    </a:lnTo>
                    <a:lnTo>
                      <a:pt x="24" y="79"/>
                    </a:lnTo>
                    <a:lnTo>
                      <a:pt x="16" y="78"/>
                    </a:lnTo>
                    <a:lnTo>
                      <a:pt x="11" y="74"/>
                    </a:lnTo>
                    <a:lnTo>
                      <a:pt x="6" y="73"/>
                    </a:lnTo>
                    <a:lnTo>
                      <a:pt x="3" y="70"/>
                    </a:lnTo>
                    <a:lnTo>
                      <a:pt x="2" y="65"/>
                    </a:lnTo>
                    <a:lnTo>
                      <a:pt x="0" y="60"/>
                    </a:lnTo>
                    <a:lnTo>
                      <a:pt x="0" y="55"/>
                    </a:lnTo>
                    <a:lnTo>
                      <a:pt x="2" y="48"/>
                    </a:lnTo>
                    <a:lnTo>
                      <a:pt x="3" y="40"/>
                    </a:lnTo>
                    <a:lnTo>
                      <a:pt x="16" y="0"/>
                    </a:lnTo>
                    <a:lnTo>
                      <a:pt x="24" y="3"/>
                    </a:lnTo>
                    <a:lnTo>
                      <a:pt x="11" y="42"/>
                    </a:lnTo>
                    <a:lnTo>
                      <a:pt x="8" y="50"/>
                    </a:lnTo>
                    <a:lnTo>
                      <a:pt x="8" y="57"/>
                    </a:lnTo>
                    <a:lnTo>
                      <a:pt x="8" y="60"/>
                    </a:lnTo>
                    <a:lnTo>
                      <a:pt x="11" y="65"/>
                    </a:lnTo>
                    <a:lnTo>
                      <a:pt x="15" y="66"/>
                    </a:lnTo>
                    <a:lnTo>
                      <a:pt x="18" y="70"/>
                    </a:lnTo>
                    <a:lnTo>
                      <a:pt x="26" y="70"/>
                    </a:lnTo>
                    <a:lnTo>
                      <a:pt x="32" y="68"/>
                    </a:lnTo>
                    <a:lnTo>
                      <a:pt x="37" y="63"/>
                    </a:lnTo>
                    <a:lnTo>
                      <a:pt x="42" y="52"/>
                    </a:lnTo>
                    <a:lnTo>
                      <a:pt x="55" y="1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2" name="Freeform 95">
                <a:extLst>
                  <a:ext uri="{FF2B5EF4-FFF2-40B4-BE49-F238E27FC236}">
                    <a16:creationId xmlns:a16="http://schemas.microsoft.com/office/drawing/2014/main" id="{3BC83007-1189-4ED0-ED7A-0B59AF6B1189}"/>
                  </a:ext>
                </a:extLst>
              </p:cNvPr>
              <p:cNvSpPr>
                <a:spLocks/>
              </p:cNvSpPr>
              <p:nvPr/>
            </p:nvSpPr>
            <p:spPr bwMode="auto">
              <a:xfrm>
                <a:off x="489585" y="922655"/>
                <a:ext cx="43180" cy="51435"/>
              </a:xfrm>
              <a:custGeom>
                <a:avLst/>
                <a:gdLst>
                  <a:gd name="T0" fmla="*/ 0 w 68"/>
                  <a:gd name="T1" fmla="*/ 70 h 81"/>
                  <a:gd name="T2" fmla="*/ 21 w 68"/>
                  <a:gd name="T3" fmla="*/ 0 h 81"/>
                  <a:gd name="T4" fmla="*/ 29 w 68"/>
                  <a:gd name="T5" fmla="*/ 1 h 81"/>
                  <a:gd name="T6" fmla="*/ 44 w 68"/>
                  <a:gd name="T7" fmla="*/ 65 h 81"/>
                  <a:gd name="T8" fmla="*/ 60 w 68"/>
                  <a:gd name="T9" fmla="*/ 10 h 81"/>
                  <a:gd name="T10" fmla="*/ 68 w 68"/>
                  <a:gd name="T11" fmla="*/ 13 h 81"/>
                  <a:gd name="T12" fmla="*/ 47 w 68"/>
                  <a:gd name="T13" fmla="*/ 81 h 81"/>
                  <a:gd name="T14" fmla="*/ 39 w 68"/>
                  <a:gd name="T15" fmla="*/ 79 h 81"/>
                  <a:gd name="T16" fmla="*/ 24 w 68"/>
                  <a:gd name="T17" fmla="*/ 16 h 81"/>
                  <a:gd name="T18" fmla="*/ 8 w 68"/>
                  <a:gd name="T19" fmla="*/ 71 h 81"/>
                  <a:gd name="T20" fmla="*/ 0 w 68"/>
                  <a:gd name="T21" fmla="*/ 7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 h="81">
                    <a:moveTo>
                      <a:pt x="0" y="70"/>
                    </a:moveTo>
                    <a:lnTo>
                      <a:pt x="21" y="0"/>
                    </a:lnTo>
                    <a:lnTo>
                      <a:pt x="29" y="1"/>
                    </a:lnTo>
                    <a:lnTo>
                      <a:pt x="44" y="65"/>
                    </a:lnTo>
                    <a:lnTo>
                      <a:pt x="60" y="10"/>
                    </a:lnTo>
                    <a:lnTo>
                      <a:pt x="68" y="13"/>
                    </a:lnTo>
                    <a:lnTo>
                      <a:pt x="47" y="81"/>
                    </a:lnTo>
                    <a:lnTo>
                      <a:pt x="39" y="79"/>
                    </a:lnTo>
                    <a:lnTo>
                      <a:pt x="24" y="16"/>
                    </a:lnTo>
                    <a:lnTo>
                      <a:pt x="8" y="71"/>
                    </a:lnTo>
                    <a:lnTo>
                      <a:pt x="0" y="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3" name="Freeform 96">
                <a:extLst>
                  <a:ext uri="{FF2B5EF4-FFF2-40B4-BE49-F238E27FC236}">
                    <a16:creationId xmlns:a16="http://schemas.microsoft.com/office/drawing/2014/main" id="{81F47458-84C9-30A1-FD13-83E35D5E9801}"/>
                  </a:ext>
                </a:extLst>
              </p:cNvPr>
              <p:cNvSpPr>
                <a:spLocks/>
              </p:cNvSpPr>
              <p:nvPr/>
            </p:nvSpPr>
            <p:spPr bwMode="auto">
              <a:xfrm>
                <a:off x="537210" y="934085"/>
                <a:ext cx="16510" cy="46355"/>
              </a:xfrm>
              <a:custGeom>
                <a:avLst/>
                <a:gdLst>
                  <a:gd name="T0" fmla="*/ 0 w 26"/>
                  <a:gd name="T1" fmla="*/ 69 h 73"/>
                  <a:gd name="T2" fmla="*/ 18 w 26"/>
                  <a:gd name="T3" fmla="*/ 0 h 73"/>
                  <a:gd name="T4" fmla="*/ 26 w 26"/>
                  <a:gd name="T5" fmla="*/ 1 h 73"/>
                  <a:gd name="T6" fmla="*/ 6 w 26"/>
                  <a:gd name="T7" fmla="*/ 73 h 73"/>
                  <a:gd name="T8" fmla="*/ 0 w 26"/>
                  <a:gd name="T9" fmla="*/ 69 h 73"/>
                </a:gdLst>
                <a:ahLst/>
                <a:cxnLst>
                  <a:cxn ang="0">
                    <a:pos x="T0" y="T1"/>
                  </a:cxn>
                  <a:cxn ang="0">
                    <a:pos x="T2" y="T3"/>
                  </a:cxn>
                  <a:cxn ang="0">
                    <a:pos x="T4" y="T5"/>
                  </a:cxn>
                  <a:cxn ang="0">
                    <a:pos x="T6" y="T7"/>
                  </a:cxn>
                  <a:cxn ang="0">
                    <a:pos x="T8" y="T9"/>
                  </a:cxn>
                </a:cxnLst>
                <a:rect l="0" t="0" r="r" b="b"/>
                <a:pathLst>
                  <a:path w="26" h="73">
                    <a:moveTo>
                      <a:pt x="0" y="69"/>
                    </a:moveTo>
                    <a:lnTo>
                      <a:pt x="18" y="0"/>
                    </a:lnTo>
                    <a:lnTo>
                      <a:pt x="26" y="1"/>
                    </a:lnTo>
                    <a:lnTo>
                      <a:pt x="6" y="73"/>
                    </a:lnTo>
                    <a:lnTo>
                      <a:pt x="0" y="6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4" name="Freeform 97">
                <a:extLst>
                  <a:ext uri="{FF2B5EF4-FFF2-40B4-BE49-F238E27FC236}">
                    <a16:creationId xmlns:a16="http://schemas.microsoft.com/office/drawing/2014/main" id="{DEC089DE-E75D-A17D-E829-9DD9D8BA092A}"/>
                  </a:ext>
                </a:extLst>
              </p:cNvPr>
              <p:cNvSpPr>
                <a:spLocks noEditPoints="1"/>
              </p:cNvSpPr>
              <p:nvPr/>
            </p:nvSpPr>
            <p:spPr bwMode="auto">
              <a:xfrm>
                <a:off x="560705" y="941070"/>
                <a:ext cx="38100" cy="47625"/>
              </a:xfrm>
              <a:custGeom>
                <a:avLst/>
                <a:gdLst>
                  <a:gd name="T0" fmla="*/ 2 w 60"/>
                  <a:gd name="T1" fmla="*/ 32 h 75"/>
                  <a:gd name="T2" fmla="*/ 4 w 60"/>
                  <a:gd name="T3" fmla="*/ 23 h 75"/>
                  <a:gd name="T4" fmla="*/ 7 w 60"/>
                  <a:gd name="T5" fmla="*/ 16 h 75"/>
                  <a:gd name="T6" fmla="*/ 12 w 60"/>
                  <a:gd name="T7" fmla="*/ 10 h 75"/>
                  <a:gd name="T8" fmla="*/ 17 w 60"/>
                  <a:gd name="T9" fmla="*/ 7 h 75"/>
                  <a:gd name="T10" fmla="*/ 21 w 60"/>
                  <a:gd name="T11" fmla="*/ 2 h 75"/>
                  <a:gd name="T12" fmla="*/ 28 w 60"/>
                  <a:gd name="T13" fmla="*/ 0 h 75"/>
                  <a:gd name="T14" fmla="*/ 33 w 60"/>
                  <a:gd name="T15" fmla="*/ 0 h 75"/>
                  <a:gd name="T16" fmla="*/ 39 w 60"/>
                  <a:gd name="T17" fmla="*/ 0 h 75"/>
                  <a:gd name="T18" fmla="*/ 46 w 60"/>
                  <a:gd name="T19" fmla="*/ 3 h 75"/>
                  <a:gd name="T20" fmla="*/ 52 w 60"/>
                  <a:gd name="T21" fmla="*/ 8 h 75"/>
                  <a:gd name="T22" fmla="*/ 57 w 60"/>
                  <a:gd name="T23" fmla="*/ 15 h 75"/>
                  <a:gd name="T24" fmla="*/ 60 w 60"/>
                  <a:gd name="T25" fmla="*/ 23 h 75"/>
                  <a:gd name="T26" fmla="*/ 60 w 60"/>
                  <a:gd name="T27" fmla="*/ 32 h 75"/>
                  <a:gd name="T28" fmla="*/ 60 w 60"/>
                  <a:gd name="T29" fmla="*/ 42 h 75"/>
                  <a:gd name="T30" fmla="*/ 57 w 60"/>
                  <a:gd name="T31" fmla="*/ 50 h 75"/>
                  <a:gd name="T32" fmla="*/ 54 w 60"/>
                  <a:gd name="T33" fmla="*/ 57 h 75"/>
                  <a:gd name="T34" fmla="*/ 51 w 60"/>
                  <a:gd name="T35" fmla="*/ 62 h 75"/>
                  <a:gd name="T36" fmla="*/ 47 w 60"/>
                  <a:gd name="T37" fmla="*/ 67 h 75"/>
                  <a:gd name="T38" fmla="*/ 41 w 60"/>
                  <a:gd name="T39" fmla="*/ 71 h 75"/>
                  <a:gd name="T40" fmla="*/ 36 w 60"/>
                  <a:gd name="T41" fmla="*/ 73 h 75"/>
                  <a:gd name="T42" fmla="*/ 30 w 60"/>
                  <a:gd name="T43" fmla="*/ 75 h 75"/>
                  <a:gd name="T44" fmla="*/ 23 w 60"/>
                  <a:gd name="T45" fmla="*/ 73 h 75"/>
                  <a:gd name="T46" fmla="*/ 17 w 60"/>
                  <a:gd name="T47" fmla="*/ 71 h 75"/>
                  <a:gd name="T48" fmla="*/ 12 w 60"/>
                  <a:gd name="T49" fmla="*/ 68 h 75"/>
                  <a:gd name="T50" fmla="*/ 7 w 60"/>
                  <a:gd name="T51" fmla="*/ 63 h 75"/>
                  <a:gd name="T52" fmla="*/ 4 w 60"/>
                  <a:gd name="T53" fmla="*/ 58 h 75"/>
                  <a:gd name="T54" fmla="*/ 2 w 60"/>
                  <a:gd name="T55" fmla="*/ 52 h 75"/>
                  <a:gd name="T56" fmla="*/ 0 w 60"/>
                  <a:gd name="T57" fmla="*/ 45 h 75"/>
                  <a:gd name="T58" fmla="*/ 0 w 60"/>
                  <a:gd name="T59" fmla="*/ 39 h 75"/>
                  <a:gd name="T60" fmla="*/ 2 w 60"/>
                  <a:gd name="T61" fmla="*/ 32 h 75"/>
                  <a:gd name="T62" fmla="*/ 10 w 60"/>
                  <a:gd name="T63" fmla="*/ 34 h 75"/>
                  <a:gd name="T64" fmla="*/ 8 w 60"/>
                  <a:gd name="T65" fmla="*/ 41 h 75"/>
                  <a:gd name="T66" fmla="*/ 8 w 60"/>
                  <a:gd name="T67" fmla="*/ 45 h 75"/>
                  <a:gd name="T68" fmla="*/ 10 w 60"/>
                  <a:gd name="T69" fmla="*/ 50 h 75"/>
                  <a:gd name="T70" fmla="*/ 12 w 60"/>
                  <a:gd name="T71" fmla="*/ 55 h 75"/>
                  <a:gd name="T72" fmla="*/ 13 w 60"/>
                  <a:gd name="T73" fmla="*/ 58 h 75"/>
                  <a:gd name="T74" fmla="*/ 17 w 60"/>
                  <a:gd name="T75" fmla="*/ 62 h 75"/>
                  <a:gd name="T76" fmla="*/ 20 w 60"/>
                  <a:gd name="T77" fmla="*/ 65 h 75"/>
                  <a:gd name="T78" fmla="*/ 25 w 60"/>
                  <a:gd name="T79" fmla="*/ 65 h 75"/>
                  <a:gd name="T80" fmla="*/ 30 w 60"/>
                  <a:gd name="T81" fmla="*/ 67 h 75"/>
                  <a:gd name="T82" fmla="*/ 33 w 60"/>
                  <a:gd name="T83" fmla="*/ 65 h 75"/>
                  <a:gd name="T84" fmla="*/ 38 w 60"/>
                  <a:gd name="T85" fmla="*/ 63 h 75"/>
                  <a:gd name="T86" fmla="*/ 41 w 60"/>
                  <a:gd name="T87" fmla="*/ 62 h 75"/>
                  <a:gd name="T88" fmla="*/ 44 w 60"/>
                  <a:gd name="T89" fmla="*/ 57 h 75"/>
                  <a:gd name="T90" fmla="*/ 47 w 60"/>
                  <a:gd name="T91" fmla="*/ 54 h 75"/>
                  <a:gd name="T92" fmla="*/ 49 w 60"/>
                  <a:gd name="T93" fmla="*/ 47 h 75"/>
                  <a:gd name="T94" fmla="*/ 52 w 60"/>
                  <a:gd name="T95" fmla="*/ 41 h 75"/>
                  <a:gd name="T96" fmla="*/ 52 w 60"/>
                  <a:gd name="T97" fmla="*/ 32 h 75"/>
                  <a:gd name="T98" fmla="*/ 52 w 60"/>
                  <a:gd name="T99" fmla="*/ 24 h 75"/>
                  <a:gd name="T100" fmla="*/ 51 w 60"/>
                  <a:gd name="T101" fmla="*/ 18 h 75"/>
                  <a:gd name="T102" fmla="*/ 47 w 60"/>
                  <a:gd name="T103" fmla="*/ 13 h 75"/>
                  <a:gd name="T104" fmla="*/ 43 w 60"/>
                  <a:gd name="T105" fmla="*/ 10 h 75"/>
                  <a:gd name="T106" fmla="*/ 38 w 60"/>
                  <a:gd name="T107" fmla="*/ 8 h 75"/>
                  <a:gd name="T108" fmla="*/ 33 w 60"/>
                  <a:gd name="T109" fmla="*/ 8 h 75"/>
                  <a:gd name="T110" fmla="*/ 28 w 60"/>
                  <a:gd name="T111" fmla="*/ 8 h 75"/>
                  <a:gd name="T112" fmla="*/ 25 w 60"/>
                  <a:gd name="T113" fmla="*/ 10 h 75"/>
                  <a:gd name="T114" fmla="*/ 21 w 60"/>
                  <a:gd name="T115" fmla="*/ 13 h 75"/>
                  <a:gd name="T116" fmla="*/ 17 w 60"/>
                  <a:gd name="T117" fmla="*/ 16 h 75"/>
                  <a:gd name="T118" fmla="*/ 15 w 60"/>
                  <a:gd name="T119" fmla="*/ 21 h 75"/>
                  <a:gd name="T120" fmla="*/ 12 w 60"/>
                  <a:gd name="T121" fmla="*/ 26 h 75"/>
                  <a:gd name="T122" fmla="*/ 10 w 60"/>
                  <a:gd name="T123" fmla="*/ 3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 h="75">
                    <a:moveTo>
                      <a:pt x="2" y="32"/>
                    </a:moveTo>
                    <a:lnTo>
                      <a:pt x="4" y="23"/>
                    </a:lnTo>
                    <a:lnTo>
                      <a:pt x="7" y="16"/>
                    </a:lnTo>
                    <a:lnTo>
                      <a:pt x="12" y="10"/>
                    </a:lnTo>
                    <a:lnTo>
                      <a:pt x="17" y="7"/>
                    </a:lnTo>
                    <a:lnTo>
                      <a:pt x="21" y="2"/>
                    </a:lnTo>
                    <a:lnTo>
                      <a:pt x="28" y="0"/>
                    </a:lnTo>
                    <a:lnTo>
                      <a:pt x="33" y="0"/>
                    </a:lnTo>
                    <a:lnTo>
                      <a:pt x="39" y="0"/>
                    </a:lnTo>
                    <a:lnTo>
                      <a:pt x="46" y="3"/>
                    </a:lnTo>
                    <a:lnTo>
                      <a:pt x="52" y="8"/>
                    </a:lnTo>
                    <a:lnTo>
                      <a:pt x="57" y="15"/>
                    </a:lnTo>
                    <a:lnTo>
                      <a:pt x="60" y="23"/>
                    </a:lnTo>
                    <a:lnTo>
                      <a:pt x="60" y="32"/>
                    </a:lnTo>
                    <a:lnTo>
                      <a:pt x="60" y="42"/>
                    </a:lnTo>
                    <a:lnTo>
                      <a:pt x="57" y="50"/>
                    </a:lnTo>
                    <a:lnTo>
                      <a:pt x="54" y="57"/>
                    </a:lnTo>
                    <a:lnTo>
                      <a:pt x="51" y="62"/>
                    </a:lnTo>
                    <a:lnTo>
                      <a:pt x="47" y="67"/>
                    </a:lnTo>
                    <a:lnTo>
                      <a:pt x="41" y="71"/>
                    </a:lnTo>
                    <a:lnTo>
                      <a:pt x="36" y="73"/>
                    </a:lnTo>
                    <a:lnTo>
                      <a:pt x="30" y="75"/>
                    </a:lnTo>
                    <a:lnTo>
                      <a:pt x="23" y="73"/>
                    </a:lnTo>
                    <a:lnTo>
                      <a:pt x="17" y="71"/>
                    </a:lnTo>
                    <a:lnTo>
                      <a:pt x="12" y="68"/>
                    </a:lnTo>
                    <a:lnTo>
                      <a:pt x="7" y="63"/>
                    </a:lnTo>
                    <a:lnTo>
                      <a:pt x="4" y="58"/>
                    </a:lnTo>
                    <a:lnTo>
                      <a:pt x="2" y="52"/>
                    </a:lnTo>
                    <a:lnTo>
                      <a:pt x="0" y="45"/>
                    </a:lnTo>
                    <a:lnTo>
                      <a:pt x="0" y="39"/>
                    </a:lnTo>
                    <a:lnTo>
                      <a:pt x="2" y="32"/>
                    </a:lnTo>
                    <a:close/>
                    <a:moveTo>
                      <a:pt x="10" y="34"/>
                    </a:moveTo>
                    <a:lnTo>
                      <a:pt x="8" y="41"/>
                    </a:lnTo>
                    <a:lnTo>
                      <a:pt x="8" y="45"/>
                    </a:lnTo>
                    <a:lnTo>
                      <a:pt x="10" y="50"/>
                    </a:lnTo>
                    <a:lnTo>
                      <a:pt x="12" y="55"/>
                    </a:lnTo>
                    <a:lnTo>
                      <a:pt x="13" y="58"/>
                    </a:lnTo>
                    <a:lnTo>
                      <a:pt x="17" y="62"/>
                    </a:lnTo>
                    <a:lnTo>
                      <a:pt x="20" y="65"/>
                    </a:lnTo>
                    <a:lnTo>
                      <a:pt x="25" y="65"/>
                    </a:lnTo>
                    <a:lnTo>
                      <a:pt x="30" y="67"/>
                    </a:lnTo>
                    <a:lnTo>
                      <a:pt x="33" y="65"/>
                    </a:lnTo>
                    <a:lnTo>
                      <a:pt x="38" y="63"/>
                    </a:lnTo>
                    <a:lnTo>
                      <a:pt x="41" y="62"/>
                    </a:lnTo>
                    <a:lnTo>
                      <a:pt x="44" y="57"/>
                    </a:lnTo>
                    <a:lnTo>
                      <a:pt x="47" y="54"/>
                    </a:lnTo>
                    <a:lnTo>
                      <a:pt x="49" y="47"/>
                    </a:lnTo>
                    <a:lnTo>
                      <a:pt x="52" y="41"/>
                    </a:lnTo>
                    <a:lnTo>
                      <a:pt x="52" y="32"/>
                    </a:lnTo>
                    <a:lnTo>
                      <a:pt x="52" y="24"/>
                    </a:lnTo>
                    <a:lnTo>
                      <a:pt x="51" y="18"/>
                    </a:lnTo>
                    <a:lnTo>
                      <a:pt x="47" y="13"/>
                    </a:lnTo>
                    <a:lnTo>
                      <a:pt x="43" y="10"/>
                    </a:lnTo>
                    <a:lnTo>
                      <a:pt x="38" y="8"/>
                    </a:lnTo>
                    <a:lnTo>
                      <a:pt x="33" y="8"/>
                    </a:lnTo>
                    <a:lnTo>
                      <a:pt x="28" y="8"/>
                    </a:lnTo>
                    <a:lnTo>
                      <a:pt x="25" y="10"/>
                    </a:lnTo>
                    <a:lnTo>
                      <a:pt x="21" y="13"/>
                    </a:lnTo>
                    <a:lnTo>
                      <a:pt x="17" y="16"/>
                    </a:lnTo>
                    <a:lnTo>
                      <a:pt x="15" y="21"/>
                    </a:lnTo>
                    <a:lnTo>
                      <a:pt x="12" y="26"/>
                    </a:lnTo>
                    <a:lnTo>
                      <a:pt x="1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5" name="Freeform 98">
                <a:extLst>
                  <a:ext uri="{FF2B5EF4-FFF2-40B4-BE49-F238E27FC236}">
                    <a16:creationId xmlns:a16="http://schemas.microsoft.com/office/drawing/2014/main" id="{3C01FD57-CE8B-503C-07A6-3DC1ED998FDC}"/>
                  </a:ext>
                </a:extLst>
              </p:cNvPr>
              <p:cNvSpPr>
                <a:spLocks/>
              </p:cNvSpPr>
              <p:nvPr/>
            </p:nvSpPr>
            <p:spPr bwMode="auto">
              <a:xfrm>
                <a:off x="608330" y="947420"/>
                <a:ext cx="39370" cy="50165"/>
              </a:xfrm>
              <a:custGeom>
                <a:avLst/>
                <a:gdLst>
                  <a:gd name="T0" fmla="*/ 0 w 62"/>
                  <a:gd name="T1" fmla="*/ 71 h 79"/>
                  <a:gd name="T2" fmla="*/ 13 w 62"/>
                  <a:gd name="T3" fmla="*/ 0 h 79"/>
                  <a:gd name="T4" fmla="*/ 21 w 62"/>
                  <a:gd name="T5" fmla="*/ 1 h 79"/>
                  <a:gd name="T6" fmla="*/ 44 w 62"/>
                  <a:gd name="T7" fmla="*/ 63 h 79"/>
                  <a:gd name="T8" fmla="*/ 54 w 62"/>
                  <a:gd name="T9" fmla="*/ 8 h 79"/>
                  <a:gd name="T10" fmla="*/ 62 w 62"/>
                  <a:gd name="T11" fmla="*/ 8 h 79"/>
                  <a:gd name="T12" fmla="*/ 49 w 62"/>
                  <a:gd name="T13" fmla="*/ 79 h 79"/>
                  <a:gd name="T14" fmla="*/ 39 w 62"/>
                  <a:gd name="T15" fmla="*/ 78 h 79"/>
                  <a:gd name="T16" fmla="*/ 18 w 62"/>
                  <a:gd name="T17" fmla="*/ 18 h 79"/>
                  <a:gd name="T18" fmla="*/ 8 w 62"/>
                  <a:gd name="T19" fmla="*/ 73 h 79"/>
                  <a:gd name="T20" fmla="*/ 0 w 62"/>
                  <a:gd name="T21" fmla="*/ 71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 h="79">
                    <a:moveTo>
                      <a:pt x="0" y="71"/>
                    </a:moveTo>
                    <a:lnTo>
                      <a:pt x="13" y="0"/>
                    </a:lnTo>
                    <a:lnTo>
                      <a:pt x="21" y="1"/>
                    </a:lnTo>
                    <a:lnTo>
                      <a:pt x="44" y="63"/>
                    </a:lnTo>
                    <a:lnTo>
                      <a:pt x="54" y="8"/>
                    </a:lnTo>
                    <a:lnTo>
                      <a:pt x="62" y="8"/>
                    </a:lnTo>
                    <a:lnTo>
                      <a:pt x="49" y="79"/>
                    </a:lnTo>
                    <a:lnTo>
                      <a:pt x="39" y="78"/>
                    </a:lnTo>
                    <a:lnTo>
                      <a:pt x="18" y="18"/>
                    </a:lnTo>
                    <a:lnTo>
                      <a:pt x="8" y="73"/>
                    </a:lnTo>
                    <a:lnTo>
                      <a:pt x="0" y="7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6" name="Freeform 99">
                <a:extLst>
                  <a:ext uri="{FF2B5EF4-FFF2-40B4-BE49-F238E27FC236}">
                    <a16:creationId xmlns:a16="http://schemas.microsoft.com/office/drawing/2014/main" id="{56D069B1-68FF-A28C-FDCF-48D359B1F3E1}"/>
                  </a:ext>
                </a:extLst>
              </p:cNvPr>
              <p:cNvSpPr>
                <a:spLocks noEditPoints="1"/>
              </p:cNvSpPr>
              <p:nvPr/>
            </p:nvSpPr>
            <p:spPr bwMode="auto">
              <a:xfrm>
                <a:off x="1525905" y="223520"/>
                <a:ext cx="43180" cy="43180"/>
              </a:xfrm>
              <a:custGeom>
                <a:avLst/>
                <a:gdLst>
                  <a:gd name="T0" fmla="*/ 56 w 68"/>
                  <a:gd name="T1" fmla="*/ 52 h 68"/>
                  <a:gd name="T2" fmla="*/ 50 w 68"/>
                  <a:gd name="T3" fmla="*/ 59 h 68"/>
                  <a:gd name="T4" fmla="*/ 43 w 68"/>
                  <a:gd name="T5" fmla="*/ 64 h 68"/>
                  <a:gd name="T6" fmla="*/ 37 w 68"/>
                  <a:gd name="T7" fmla="*/ 67 h 68"/>
                  <a:gd name="T8" fmla="*/ 30 w 68"/>
                  <a:gd name="T9" fmla="*/ 68 h 68"/>
                  <a:gd name="T10" fmla="*/ 24 w 68"/>
                  <a:gd name="T11" fmla="*/ 68 h 68"/>
                  <a:gd name="T12" fmla="*/ 17 w 68"/>
                  <a:gd name="T13" fmla="*/ 67 h 68"/>
                  <a:gd name="T14" fmla="*/ 13 w 68"/>
                  <a:gd name="T15" fmla="*/ 65 h 68"/>
                  <a:gd name="T16" fmla="*/ 8 w 68"/>
                  <a:gd name="T17" fmla="*/ 62 h 68"/>
                  <a:gd name="T18" fmla="*/ 3 w 68"/>
                  <a:gd name="T19" fmla="*/ 55 h 68"/>
                  <a:gd name="T20" fmla="*/ 0 w 68"/>
                  <a:gd name="T21" fmla="*/ 49 h 68"/>
                  <a:gd name="T22" fmla="*/ 0 w 68"/>
                  <a:gd name="T23" fmla="*/ 41 h 68"/>
                  <a:gd name="T24" fmla="*/ 1 w 68"/>
                  <a:gd name="T25" fmla="*/ 33 h 68"/>
                  <a:gd name="T26" fmla="*/ 6 w 68"/>
                  <a:gd name="T27" fmla="*/ 23 h 68"/>
                  <a:gd name="T28" fmla="*/ 13 w 68"/>
                  <a:gd name="T29" fmla="*/ 15 h 68"/>
                  <a:gd name="T30" fmla="*/ 17 w 68"/>
                  <a:gd name="T31" fmla="*/ 10 h 68"/>
                  <a:gd name="T32" fmla="*/ 24 w 68"/>
                  <a:gd name="T33" fmla="*/ 5 h 68"/>
                  <a:gd name="T34" fmla="*/ 30 w 68"/>
                  <a:gd name="T35" fmla="*/ 2 h 68"/>
                  <a:gd name="T36" fmla="*/ 37 w 68"/>
                  <a:gd name="T37" fmla="*/ 0 h 68"/>
                  <a:gd name="T38" fmla="*/ 43 w 68"/>
                  <a:gd name="T39" fmla="*/ 0 h 68"/>
                  <a:gd name="T40" fmla="*/ 50 w 68"/>
                  <a:gd name="T41" fmla="*/ 0 h 68"/>
                  <a:gd name="T42" fmla="*/ 55 w 68"/>
                  <a:gd name="T43" fmla="*/ 3 h 68"/>
                  <a:gd name="T44" fmla="*/ 60 w 68"/>
                  <a:gd name="T45" fmla="*/ 7 h 68"/>
                  <a:gd name="T46" fmla="*/ 65 w 68"/>
                  <a:gd name="T47" fmla="*/ 12 h 68"/>
                  <a:gd name="T48" fmla="*/ 68 w 68"/>
                  <a:gd name="T49" fmla="*/ 16 h 68"/>
                  <a:gd name="T50" fmla="*/ 68 w 68"/>
                  <a:gd name="T51" fmla="*/ 23 h 68"/>
                  <a:gd name="T52" fmla="*/ 68 w 68"/>
                  <a:gd name="T53" fmla="*/ 29 h 68"/>
                  <a:gd name="T54" fmla="*/ 66 w 68"/>
                  <a:gd name="T55" fmla="*/ 36 h 68"/>
                  <a:gd name="T56" fmla="*/ 65 w 68"/>
                  <a:gd name="T57" fmla="*/ 41 h 68"/>
                  <a:gd name="T58" fmla="*/ 61 w 68"/>
                  <a:gd name="T59" fmla="*/ 47 h 68"/>
                  <a:gd name="T60" fmla="*/ 56 w 68"/>
                  <a:gd name="T61" fmla="*/ 52 h 68"/>
                  <a:gd name="T62" fmla="*/ 50 w 68"/>
                  <a:gd name="T63" fmla="*/ 47 h 68"/>
                  <a:gd name="T64" fmla="*/ 55 w 68"/>
                  <a:gd name="T65" fmla="*/ 42 h 68"/>
                  <a:gd name="T66" fmla="*/ 58 w 68"/>
                  <a:gd name="T67" fmla="*/ 38 h 68"/>
                  <a:gd name="T68" fmla="*/ 60 w 68"/>
                  <a:gd name="T69" fmla="*/ 33 h 68"/>
                  <a:gd name="T70" fmla="*/ 60 w 68"/>
                  <a:gd name="T71" fmla="*/ 28 h 68"/>
                  <a:gd name="T72" fmla="*/ 60 w 68"/>
                  <a:gd name="T73" fmla="*/ 23 h 68"/>
                  <a:gd name="T74" fmla="*/ 60 w 68"/>
                  <a:gd name="T75" fmla="*/ 20 h 68"/>
                  <a:gd name="T76" fmla="*/ 58 w 68"/>
                  <a:gd name="T77" fmla="*/ 16 h 68"/>
                  <a:gd name="T78" fmla="*/ 55 w 68"/>
                  <a:gd name="T79" fmla="*/ 13 h 68"/>
                  <a:gd name="T80" fmla="*/ 52 w 68"/>
                  <a:gd name="T81" fmla="*/ 10 h 68"/>
                  <a:gd name="T82" fmla="*/ 47 w 68"/>
                  <a:gd name="T83" fmla="*/ 8 h 68"/>
                  <a:gd name="T84" fmla="*/ 43 w 68"/>
                  <a:gd name="T85" fmla="*/ 8 h 68"/>
                  <a:gd name="T86" fmla="*/ 39 w 68"/>
                  <a:gd name="T87" fmla="*/ 8 h 68"/>
                  <a:gd name="T88" fmla="*/ 34 w 68"/>
                  <a:gd name="T89" fmla="*/ 10 h 68"/>
                  <a:gd name="T90" fmla="*/ 29 w 68"/>
                  <a:gd name="T91" fmla="*/ 12 h 68"/>
                  <a:gd name="T92" fmla="*/ 24 w 68"/>
                  <a:gd name="T93" fmla="*/ 15 h 68"/>
                  <a:gd name="T94" fmla="*/ 19 w 68"/>
                  <a:gd name="T95" fmla="*/ 20 h 68"/>
                  <a:gd name="T96" fmla="*/ 13 w 68"/>
                  <a:gd name="T97" fmla="*/ 28 h 68"/>
                  <a:gd name="T98" fmla="*/ 9 w 68"/>
                  <a:gd name="T99" fmla="*/ 34 h 68"/>
                  <a:gd name="T100" fmla="*/ 8 w 68"/>
                  <a:gd name="T101" fmla="*/ 41 h 68"/>
                  <a:gd name="T102" fmla="*/ 8 w 68"/>
                  <a:gd name="T103" fmla="*/ 46 h 68"/>
                  <a:gd name="T104" fmla="*/ 9 w 68"/>
                  <a:gd name="T105" fmla="*/ 51 h 68"/>
                  <a:gd name="T106" fmla="*/ 13 w 68"/>
                  <a:gd name="T107" fmla="*/ 55 h 68"/>
                  <a:gd name="T108" fmla="*/ 17 w 68"/>
                  <a:gd name="T109" fmla="*/ 59 h 68"/>
                  <a:gd name="T110" fmla="*/ 21 w 68"/>
                  <a:gd name="T111" fmla="*/ 59 h 68"/>
                  <a:gd name="T112" fmla="*/ 26 w 68"/>
                  <a:gd name="T113" fmla="*/ 60 h 68"/>
                  <a:gd name="T114" fmla="*/ 29 w 68"/>
                  <a:gd name="T115" fmla="*/ 60 h 68"/>
                  <a:gd name="T116" fmla="*/ 34 w 68"/>
                  <a:gd name="T117" fmla="*/ 59 h 68"/>
                  <a:gd name="T118" fmla="*/ 40 w 68"/>
                  <a:gd name="T119" fmla="*/ 55 h 68"/>
                  <a:gd name="T120" fmla="*/ 45 w 68"/>
                  <a:gd name="T121" fmla="*/ 52 h 68"/>
                  <a:gd name="T122" fmla="*/ 50 w 68"/>
                  <a:gd name="T123" fmla="*/ 4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8" h="68">
                    <a:moveTo>
                      <a:pt x="56" y="52"/>
                    </a:moveTo>
                    <a:lnTo>
                      <a:pt x="50" y="59"/>
                    </a:lnTo>
                    <a:lnTo>
                      <a:pt x="43" y="64"/>
                    </a:lnTo>
                    <a:lnTo>
                      <a:pt x="37" y="67"/>
                    </a:lnTo>
                    <a:lnTo>
                      <a:pt x="30" y="68"/>
                    </a:lnTo>
                    <a:lnTo>
                      <a:pt x="24" y="68"/>
                    </a:lnTo>
                    <a:lnTo>
                      <a:pt x="17" y="67"/>
                    </a:lnTo>
                    <a:lnTo>
                      <a:pt x="13" y="65"/>
                    </a:lnTo>
                    <a:lnTo>
                      <a:pt x="8" y="62"/>
                    </a:lnTo>
                    <a:lnTo>
                      <a:pt x="3" y="55"/>
                    </a:lnTo>
                    <a:lnTo>
                      <a:pt x="0" y="49"/>
                    </a:lnTo>
                    <a:lnTo>
                      <a:pt x="0" y="41"/>
                    </a:lnTo>
                    <a:lnTo>
                      <a:pt x="1" y="33"/>
                    </a:lnTo>
                    <a:lnTo>
                      <a:pt x="6" y="23"/>
                    </a:lnTo>
                    <a:lnTo>
                      <a:pt x="13" y="15"/>
                    </a:lnTo>
                    <a:lnTo>
                      <a:pt x="17" y="10"/>
                    </a:lnTo>
                    <a:lnTo>
                      <a:pt x="24" y="5"/>
                    </a:lnTo>
                    <a:lnTo>
                      <a:pt x="30" y="2"/>
                    </a:lnTo>
                    <a:lnTo>
                      <a:pt x="37" y="0"/>
                    </a:lnTo>
                    <a:lnTo>
                      <a:pt x="43" y="0"/>
                    </a:lnTo>
                    <a:lnTo>
                      <a:pt x="50" y="0"/>
                    </a:lnTo>
                    <a:lnTo>
                      <a:pt x="55" y="3"/>
                    </a:lnTo>
                    <a:lnTo>
                      <a:pt x="60" y="7"/>
                    </a:lnTo>
                    <a:lnTo>
                      <a:pt x="65" y="12"/>
                    </a:lnTo>
                    <a:lnTo>
                      <a:pt x="68" y="16"/>
                    </a:lnTo>
                    <a:lnTo>
                      <a:pt x="68" y="23"/>
                    </a:lnTo>
                    <a:lnTo>
                      <a:pt x="68" y="29"/>
                    </a:lnTo>
                    <a:lnTo>
                      <a:pt x="66" y="36"/>
                    </a:lnTo>
                    <a:lnTo>
                      <a:pt x="65" y="41"/>
                    </a:lnTo>
                    <a:lnTo>
                      <a:pt x="61" y="47"/>
                    </a:lnTo>
                    <a:lnTo>
                      <a:pt x="56" y="52"/>
                    </a:lnTo>
                    <a:close/>
                    <a:moveTo>
                      <a:pt x="50" y="47"/>
                    </a:moveTo>
                    <a:lnTo>
                      <a:pt x="55" y="42"/>
                    </a:lnTo>
                    <a:lnTo>
                      <a:pt x="58" y="38"/>
                    </a:lnTo>
                    <a:lnTo>
                      <a:pt x="60" y="33"/>
                    </a:lnTo>
                    <a:lnTo>
                      <a:pt x="60" y="28"/>
                    </a:lnTo>
                    <a:lnTo>
                      <a:pt x="60" y="23"/>
                    </a:lnTo>
                    <a:lnTo>
                      <a:pt x="60" y="20"/>
                    </a:lnTo>
                    <a:lnTo>
                      <a:pt x="58" y="16"/>
                    </a:lnTo>
                    <a:lnTo>
                      <a:pt x="55" y="13"/>
                    </a:lnTo>
                    <a:lnTo>
                      <a:pt x="52" y="10"/>
                    </a:lnTo>
                    <a:lnTo>
                      <a:pt x="47" y="8"/>
                    </a:lnTo>
                    <a:lnTo>
                      <a:pt x="43" y="8"/>
                    </a:lnTo>
                    <a:lnTo>
                      <a:pt x="39" y="8"/>
                    </a:lnTo>
                    <a:lnTo>
                      <a:pt x="34" y="10"/>
                    </a:lnTo>
                    <a:lnTo>
                      <a:pt x="29" y="12"/>
                    </a:lnTo>
                    <a:lnTo>
                      <a:pt x="24" y="15"/>
                    </a:lnTo>
                    <a:lnTo>
                      <a:pt x="19" y="20"/>
                    </a:lnTo>
                    <a:lnTo>
                      <a:pt x="13" y="28"/>
                    </a:lnTo>
                    <a:lnTo>
                      <a:pt x="9" y="34"/>
                    </a:lnTo>
                    <a:lnTo>
                      <a:pt x="8" y="41"/>
                    </a:lnTo>
                    <a:lnTo>
                      <a:pt x="8" y="46"/>
                    </a:lnTo>
                    <a:lnTo>
                      <a:pt x="9" y="51"/>
                    </a:lnTo>
                    <a:lnTo>
                      <a:pt x="13" y="55"/>
                    </a:lnTo>
                    <a:lnTo>
                      <a:pt x="17" y="59"/>
                    </a:lnTo>
                    <a:lnTo>
                      <a:pt x="21" y="59"/>
                    </a:lnTo>
                    <a:lnTo>
                      <a:pt x="26" y="60"/>
                    </a:lnTo>
                    <a:lnTo>
                      <a:pt x="29" y="60"/>
                    </a:lnTo>
                    <a:lnTo>
                      <a:pt x="34" y="59"/>
                    </a:lnTo>
                    <a:lnTo>
                      <a:pt x="40" y="55"/>
                    </a:lnTo>
                    <a:lnTo>
                      <a:pt x="45" y="52"/>
                    </a:lnTo>
                    <a:lnTo>
                      <a:pt x="50" y="4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7" name="Freeform 100">
                <a:extLst>
                  <a:ext uri="{FF2B5EF4-FFF2-40B4-BE49-F238E27FC236}">
                    <a16:creationId xmlns:a16="http://schemas.microsoft.com/office/drawing/2014/main" id="{BE8A62E9-208F-19A3-0A37-2DB23660C358}"/>
                  </a:ext>
                </a:extLst>
              </p:cNvPr>
              <p:cNvSpPr>
                <a:spLocks noEditPoints="1"/>
              </p:cNvSpPr>
              <p:nvPr/>
            </p:nvSpPr>
            <p:spPr bwMode="auto">
              <a:xfrm>
                <a:off x="1548130" y="250190"/>
                <a:ext cx="60960" cy="54610"/>
              </a:xfrm>
              <a:custGeom>
                <a:avLst/>
                <a:gdLst>
                  <a:gd name="T0" fmla="*/ 96 w 96"/>
                  <a:gd name="T1" fmla="*/ 41 h 86"/>
                  <a:gd name="T2" fmla="*/ 25 w 96"/>
                  <a:gd name="T3" fmla="*/ 72 h 86"/>
                  <a:gd name="T4" fmla="*/ 18 w 96"/>
                  <a:gd name="T5" fmla="*/ 65 h 86"/>
                  <a:gd name="T6" fmla="*/ 59 w 96"/>
                  <a:gd name="T7" fmla="*/ 0 h 86"/>
                  <a:gd name="T8" fmla="*/ 65 w 96"/>
                  <a:gd name="T9" fmla="*/ 7 h 86"/>
                  <a:gd name="T10" fmla="*/ 52 w 96"/>
                  <a:gd name="T11" fmla="*/ 26 h 86"/>
                  <a:gd name="T12" fmla="*/ 69 w 96"/>
                  <a:gd name="T13" fmla="*/ 44 h 86"/>
                  <a:gd name="T14" fmla="*/ 91 w 96"/>
                  <a:gd name="T15" fmla="*/ 35 h 86"/>
                  <a:gd name="T16" fmla="*/ 96 w 96"/>
                  <a:gd name="T17" fmla="*/ 41 h 86"/>
                  <a:gd name="T18" fmla="*/ 62 w 96"/>
                  <a:gd name="T19" fmla="*/ 48 h 86"/>
                  <a:gd name="T20" fmla="*/ 48 w 96"/>
                  <a:gd name="T21" fmla="*/ 33 h 86"/>
                  <a:gd name="T22" fmla="*/ 36 w 96"/>
                  <a:gd name="T23" fmla="*/ 51 h 86"/>
                  <a:gd name="T24" fmla="*/ 31 w 96"/>
                  <a:gd name="T25" fmla="*/ 57 h 86"/>
                  <a:gd name="T26" fmla="*/ 28 w 96"/>
                  <a:gd name="T27" fmla="*/ 64 h 86"/>
                  <a:gd name="T28" fmla="*/ 34 w 96"/>
                  <a:gd name="T29" fmla="*/ 61 h 86"/>
                  <a:gd name="T30" fmla="*/ 41 w 96"/>
                  <a:gd name="T31" fmla="*/ 57 h 86"/>
                  <a:gd name="T32" fmla="*/ 62 w 96"/>
                  <a:gd name="T33" fmla="*/ 48 h 86"/>
                  <a:gd name="T34" fmla="*/ 26 w 96"/>
                  <a:gd name="T35" fmla="*/ 83 h 86"/>
                  <a:gd name="T36" fmla="*/ 23 w 96"/>
                  <a:gd name="T37" fmla="*/ 85 h 86"/>
                  <a:gd name="T38" fmla="*/ 18 w 96"/>
                  <a:gd name="T39" fmla="*/ 86 h 86"/>
                  <a:gd name="T40" fmla="*/ 15 w 96"/>
                  <a:gd name="T41" fmla="*/ 85 h 86"/>
                  <a:gd name="T42" fmla="*/ 13 w 96"/>
                  <a:gd name="T43" fmla="*/ 83 h 86"/>
                  <a:gd name="T44" fmla="*/ 12 w 96"/>
                  <a:gd name="T45" fmla="*/ 82 h 86"/>
                  <a:gd name="T46" fmla="*/ 10 w 96"/>
                  <a:gd name="T47" fmla="*/ 77 h 86"/>
                  <a:gd name="T48" fmla="*/ 10 w 96"/>
                  <a:gd name="T49" fmla="*/ 75 h 86"/>
                  <a:gd name="T50" fmla="*/ 8 w 96"/>
                  <a:gd name="T51" fmla="*/ 73 h 86"/>
                  <a:gd name="T52" fmla="*/ 8 w 96"/>
                  <a:gd name="T53" fmla="*/ 72 h 86"/>
                  <a:gd name="T54" fmla="*/ 7 w 96"/>
                  <a:gd name="T55" fmla="*/ 72 h 86"/>
                  <a:gd name="T56" fmla="*/ 5 w 96"/>
                  <a:gd name="T57" fmla="*/ 72 h 86"/>
                  <a:gd name="T58" fmla="*/ 4 w 96"/>
                  <a:gd name="T59" fmla="*/ 73 h 86"/>
                  <a:gd name="T60" fmla="*/ 0 w 96"/>
                  <a:gd name="T61" fmla="*/ 70 h 86"/>
                  <a:gd name="T62" fmla="*/ 4 w 96"/>
                  <a:gd name="T63" fmla="*/ 67 h 86"/>
                  <a:gd name="T64" fmla="*/ 8 w 96"/>
                  <a:gd name="T65" fmla="*/ 65 h 86"/>
                  <a:gd name="T66" fmla="*/ 12 w 96"/>
                  <a:gd name="T67" fmla="*/ 67 h 86"/>
                  <a:gd name="T68" fmla="*/ 13 w 96"/>
                  <a:gd name="T69" fmla="*/ 69 h 86"/>
                  <a:gd name="T70" fmla="*/ 15 w 96"/>
                  <a:gd name="T71" fmla="*/ 70 h 86"/>
                  <a:gd name="T72" fmla="*/ 17 w 96"/>
                  <a:gd name="T73" fmla="*/ 75 h 86"/>
                  <a:gd name="T74" fmla="*/ 17 w 96"/>
                  <a:gd name="T75" fmla="*/ 78 h 86"/>
                  <a:gd name="T76" fmla="*/ 18 w 96"/>
                  <a:gd name="T77" fmla="*/ 80 h 86"/>
                  <a:gd name="T78" fmla="*/ 18 w 96"/>
                  <a:gd name="T79" fmla="*/ 80 h 86"/>
                  <a:gd name="T80" fmla="*/ 20 w 96"/>
                  <a:gd name="T81" fmla="*/ 80 h 86"/>
                  <a:gd name="T82" fmla="*/ 21 w 96"/>
                  <a:gd name="T83" fmla="*/ 80 h 86"/>
                  <a:gd name="T84" fmla="*/ 23 w 96"/>
                  <a:gd name="T85" fmla="*/ 78 h 86"/>
                  <a:gd name="T86" fmla="*/ 26 w 96"/>
                  <a:gd name="T87" fmla="*/ 8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6" h="86">
                    <a:moveTo>
                      <a:pt x="96" y="41"/>
                    </a:moveTo>
                    <a:lnTo>
                      <a:pt x="25" y="72"/>
                    </a:lnTo>
                    <a:lnTo>
                      <a:pt x="18" y="65"/>
                    </a:lnTo>
                    <a:lnTo>
                      <a:pt x="59" y="0"/>
                    </a:lnTo>
                    <a:lnTo>
                      <a:pt x="65" y="7"/>
                    </a:lnTo>
                    <a:lnTo>
                      <a:pt x="52" y="26"/>
                    </a:lnTo>
                    <a:lnTo>
                      <a:pt x="69" y="44"/>
                    </a:lnTo>
                    <a:lnTo>
                      <a:pt x="91" y="35"/>
                    </a:lnTo>
                    <a:lnTo>
                      <a:pt x="96" y="41"/>
                    </a:lnTo>
                    <a:close/>
                    <a:moveTo>
                      <a:pt x="62" y="48"/>
                    </a:moveTo>
                    <a:lnTo>
                      <a:pt x="48" y="33"/>
                    </a:lnTo>
                    <a:lnTo>
                      <a:pt x="36" y="51"/>
                    </a:lnTo>
                    <a:lnTo>
                      <a:pt x="31" y="57"/>
                    </a:lnTo>
                    <a:lnTo>
                      <a:pt x="28" y="64"/>
                    </a:lnTo>
                    <a:lnTo>
                      <a:pt x="34" y="61"/>
                    </a:lnTo>
                    <a:lnTo>
                      <a:pt x="41" y="57"/>
                    </a:lnTo>
                    <a:lnTo>
                      <a:pt x="62" y="48"/>
                    </a:lnTo>
                    <a:close/>
                    <a:moveTo>
                      <a:pt x="26" y="83"/>
                    </a:moveTo>
                    <a:lnTo>
                      <a:pt x="23" y="85"/>
                    </a:lnTo>
                    <a:lnTo>
                      <a:pt x="18" y="86"/>
                    </a:lnTo>
                    <a:lnTo>
                      <a:pt x="15" y="85"/>
                    </a:lnTo>
                    <a:lnTo>
                      <a:pt x="13" y="83"/>
                    </a:lnTo>
                    <a:lnTo>
                      <a:pt x="12" y="82"/>
                    </a:lnTo>
                    <a:lnTo>
                      <a:pt x="10" y="77"/>
                    </a:lnTo>
                    <a:lnTo>
                      <a:pt x="10" y="75"/>
                    </a:lnTo>
                    <a:lnTo>
                      <a:pt x="8" y="73"/>
                    </a:lnTo>
                    <a:lnTo>
                      <a:pt x="8" y="72"/>
                    </a:lnTo>
                    <a:lnTo>
                      <a:pt x="7" y="72"/>
                    </a:lnTo>
                    <a:lnTo>
                      <a:pt x="5" y="72"/>
                    </a:lnTo>
                    <a:lnTo>
                      <a:pt x="4" y="73"/>
                    </a:lnTo>
                    <a:lnTo>
                      <a:pt x="0" y="70"/>
                    </a:lnTo>
                    <a:lnTo>
                      <a:pt x="4" y="67"/>
                    </a:lnTo>
                    <a:lnTo>
                      <a:pt x="8" y="65"/>
                    </a:lnTo>
                    <a:lnTo>
                      <a:pt x="12" y="67"/>
                    </a:lnTo>
                    <a:lnTo>
                      <a:pt x="13" y="69"/>
                    </a:lnTo>
                    <a:lnTo>
                      <a:pt x="15" y="70"/>
                    </a:lnTo>
                    <a:lnTo>
                      <a:pt x="17" y="75"/>
                    </a:lnTo>
                    <a:lnTo>
                      <a:pt x="17" y="78"/>
                    </a:lnTo>
                    <a:lnTo>
                      <a:pt x="18" y="80"/>
                    </a:lnTo>
                    <a:lnTo>
                      <a:pt x="18" y="80"/>
                    </a:lnTo>
                    <a:lnTo>
                      <a:pt x="20" y="80"/>
                    </a:lnTo>
                    <a:lnTo>
                      <a:pt x="21" y="80"/>
                    </a:lnTo>
                    <a:lnTo>
                      <a:pt x="23" y="78"/>
                    </a:lnTo>
                    <a:lnTo>
                      <a:pt x="26" y="8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8" name="Freeform 101">
                <a:extLst>
                  <a:ext uri="{FF2B5EF4-FFF2-40B4-BE49-F238E27FC236}">
                    <a16:creationId xmlns:a16="http://schemas.microsoft.com/office/drawing/2014/main" id="{D7F68ED3-217E-CB53-EF8F-41DAD1D8F893}"/>
                  </a:ext>
                </a:extLst>
              </p:cNvPr>
              <p:cNvSpPr>
                <a:spLocks noEditPoints="1"/>
              </p:cNvSpPr>
              <p:nvPr/>
            </p:nvSpPr>
            <p:spPr bwMode="auto">
              <a:xfrm>
                <a:off x="1583690" y="289560"/>
                <a:ext cx="57785" cy="42545"/>
              </a:xfrm>
              <a:custGeom>
                <a:avLst/>
                <a:gdLst>
                  <a:gd name="T0" fmla="*/ 34 w 91"/>
                  <a:gd name="T1" fmla="*/ 7 h 67"/>
                  <a:gd name="T2" fmla="*/ 55 w 91"/>
                  <a:gd name="T3" fmla="*/ 3 h 67"/>
                  <a:gd name="T4" fmla="*/ 63 w 91"/>
                  <a:gd name="T5" fmla="*/ 7 h 67"/>
                  <a:gd name="T6" fmla="*/ 70 w 91"/>
                  <a:gd name="T7" fmla="*/ 13 h 67"/>
                  <a:gd name="T8" fmla="*/ 74 w 91"/>
                  <a:gd name="T9" fmla="*/ 28 h 67"/>
                  <a:gd name="T10" fmla="*/ 68 w 91"/>
                  <a:gd name="T11" fmla="*/ 42 h 67"/>
                  <a:gd name="T12" fmla="*/ 52 w 91"/>
                  <a:gd name="T13" fmla="*/ 57 h 67"/>
                  <a:gd name="T14" fmla="*/ 32 w 91"/>
                  <a:gd name="T15" fmla="*/ 65 h 67"/>
                  <a:gd name="T16" fmla="*/ 16 w 91"/>
                  <a:gd name="T17" fmla="*/ 63 h 67"/>
                  <a:gd name="T18" fmla="*/ 5 w 91"/>
                  <a:gd name="T19" fmla="*/ 55 h 67"/>
                  <a:gd name="T20" fmla="*/ 0 w 91"/>
                  <a:gd name="T21" fmla="*/ 39 h 67"/>
                  <a:gd name="T22" fmla="*/ 9 w 91"/>
                  <a:gd name="T23" fmla="*/ 23 h 67"/>
                  <a:gd name="T24" fmla="*/ 11 w 91"/>
                  <a:gd name="T25" fmla="*/ 34 h 67"/>
                  <a:gd name="T26" fmla="*/ 9 w 91"/>
                  <a:gd name="T27" fmla="*/ 46 h 67"/>
                  <a:gd name="T28" fmla="*/ 16 w 91"/>
                  <a:gd name="T29" fmla="*/ 54 h 67"/>
                  <a:gd name="T30" fmla="*/ 26 w 91"/>
                  <a:gd name="T31" fmla="*/ 59 h 67"/>
                  <a:gd name="T32" fmla="*/ 39 w 91"/>
                  <a:gd name="T33" fmla="*/ 55 h 67"/>
                  <a:gd name="T34" fmla="*/ 53 w 91"/>
                  <a:gd name="T35" fmla="*/ 47 h 67"/>
                  <a:gd name="T36" fmla="*/ 61 w 91"/>
                  <a:gd name="T37" fmla="*/ 37 h 67"/>
                  <a:gd name="T38" fmla="*/ 65 w 91"/>
                  <a:gd name="T39" fmla="*/ 29 h 67"/>
                  <a:gd name="T40" fmla="*/ 65 w 91"/>
                  <a:gd name="T41" fmla="*/ 21 h 67"/>
                  <a:gd name="T42" fmla="*/ 58 w 91"/>
                  <a:gd name="T43" fmla="*/ 13 h 67"/>
                  <a:gd name="T44" fmla="*/ 45 w 91"/>
                  <a:gd name="T45" fmla="*/ 11 h 67"/>
                  <a:gd name="T46" fmla="*/ 78 w 91"/>
                  <a:gd name="T47" fmla="*/ 15 h 67"/>
                  <a:gd name="T48" fmla="*/ 66 w 91"/>
                  <a:gd name="T49" fmla="*/ 13 h 67"/>
                  <a:gd name="T50" fmla="*/ 71 w 91"/>
                  <a:gd name="T51" fmla="*/ 8 h 67"/>
                  <a:gd name="T52" fmla="*/ 71 w 91"/>
                  <a:gd name="T53" fmla="*/ 3 h 67"/>
                  <a:gd name="T54" fmla="*/ 78 w 91"/>
                  <a:gd name="T55" fmla="*/ 0 h 67"/>
                  <a:gd name="T56" fmla="*/ 86 w 91"/>
                  <a:gd name="T57" fmla="*/ 3 h 67"/>
                  <a:gd name="T58" fmla="*/ 91 w 91"/>
                  <a:gd name="T59" fmla="*/ 10 h 67"/>
                  <a:gd name="T60" fmla="*/ 86 w 91"/>
                  <a:gd name="T61" fmla="*/ 15 h 67"/>
                  <a:gd name="T62" fmla="*/ 84 w 91"/>
                  <a:gd name="T63" fmla="*/ 11 h 67"/>
                  <a:gd name="T64" fmla="*/ 81 w 91"/>
                  <a:gd name="T65" fmla="*/ 8 h 67"/>
                  <a:gd name="T66" fmla="*/ 78 w 91"/>
                  <a:gd name="T67" fmla="*/ 8 h 67"/>
                  <a:gd name="T68" fmla="*/ 76 w 91"/>
                  <a:gd name="T69" fmla="*/ 10 h 67"/>
                  <a:gd name="T70" fmla="*/ 78 w 91"/>
                  <a:gd name="T71" fmla="*/ 1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 h="67">
                    <a:moveTo>
                      <a:pt x="35" y="15"/>
                    </a:moveTo>
                    <a:lnTo>
                      <a:pt x="34" y="7"/>
                    </a:lnTo>
                    <a:lnTo>
                      <a:pt x="45" y="3"/>
                    </a:lnTo>
                    <a:lnTo>
                      <a:pt x="55" y="3"/>
                    </a:lnTo>
                    <a:lnTo>
                      <a:pt x="58" y="5"/>
                    </a:lnTo>
                    <a:lnTo>
                      <a:pt x="63" y="7"/>
                    </a:lnTo>
                    <a:lnTo>
                      <a:pt x="66" y="10"/>
                    </a:lnTo>
                    <a:lnTo>
                      <a:pt x="70" y="13"/>
                    </a:lnTo>
                    <a:lnTo>
                      <a:pt x="73" y="20"/>
                    </a:lnTo>
                    <a:lnTo>
                      <a:pt x="74" y="28"/>
                    </a:lnTo>
                    <a:lnTo>
                      <a:pt x="73" y="34"/>
                    </a:lnTo>
                    <a:lnTo>
                      <a:pt x="68" y="42"/>
                    </a:lnTo>
                    <a:lnTo>
                      <a:pt x="61" y="50"/>
                    </a:lnTo>
                    <a:lnTo>
                      <a:pt x="52" y="57"/>
                    </a:lnTo>
                    <a:lnTo>
                      <a:pt x="42" y="63"/>
                    </a:lnTo>
                    <a:lnTo>
                      <a:pt x="32" y="65"/>
                    </a:lnTo>
                    <a:lnTo>
                      <a:pt x="24" y="67"/>
                    </a:lnTo>
                    <a:lnTo>
                      <a:pt x="16" y="63"/>
                    </a:lnTo>
                    <a:lnTo>
                      <a:pt x="9" y="60"/>
                    </a:lnTo>
                    <a:lnTo>
                      <a:pt x="5" y="55"/>
                    </a:lnTo>
                    <a:lnTo>
                      <a:pt x="1" y="47"/>
                    </a:lnTo>
                    <a:lnTo>
                      <a:pt x="0" y="39"/>
                    </a:lnTo>
                    <a:lnTo>
                      <a:pt x="3" y="31"/>
                    </a:lnTo>
                    <a:lnTo>
                      <a:pt x="9" y="23"/>
                    </a:lnTo>
                    <a:lnTo>
                      <a:pt x="14" y="29"/>
                    </a:lnTo>
                    <a:lnTo>
                      <a:pt x="11" y="34"/>
                    </a:lnTo>
                    <a:lnTo>
                      <a:pt x="9" y="41"/>
                    </a:lnTo>
                    <a:lnTo>
                      <a:pt x="9" y="46"/>
                    </a:lnTo>
                    <a:lnTo>
                      <a:pt x="11" y="50"/>
                    </a:lnTo>
                    <a:lnTo>
                      <a:pt x="16" y="54"/>
                    </a:lnTo>
                    <a:lnTo>
                      <a:pt x="19" y="57"/>
                    </a:lnTo>
                    <a:lnTo>
                      <a:pt x="26" y="59"/>
                    </a:lnTo>
                    <a:lnTo>
                      <a:pt x="32" y="57"/>
                    </a:lnTo>
                    <a:lnTo>
                      <a:pt x="39" y="55"/>
                    </a:lnTo>
                    <a:lnTo>
                      <a:pt x="47" y="50"/>
                    </a:lnTo>
                    <a:lnTo>
                      <a:pt x="53" y="47"/>
                    </a:lnTo>
                    <a:lnTo>
                      <a:pt x="58" y="42"/>
                    </a:lnTo>
                    <a:lnTo>
                      <a:pt x="61" y="37"/>
                    </a:lnTo>
                    <a:lnTo>
                      <a:pt x="63" y="34"/>
                    </a:lnTo>
                    <a:lnTo>
                      <a:pt x="65" y="29"/>
                    </a:lnTo>
                    <a:lnTo>
                      <a:pt x="65" y="26"/>
                    </a:lnTo>
                    <a:lnTo>
                      <a:pt x="65" y="21"/>
                    </a:lnTo>
                    <a:lnTo>
                      <a:pt x="61" y="18"/>
                    </a:lnTo>
                    <a:lnTo>
                      <a:pt x="58" y="13"/>
                    </a:lnTo>
                    <a:lnTo>
                      <a:pt x="52" y="11"/>
                    </a:lnTo>
                    <a:lnTo>
                      <a:pt x="45" y="11"/>
                    </a:lnTo>
                    <a:lnTo>
                      <a:pt x="35" y="15"/>
                    </a:lnTo>
                    <a:close/>
                    <a:moveTo>
                      <a:pt x="78" y="15"/>
                    </a:moveTo>
                    <a:lnTo>
                      <a:pt x="70" y="18"/>
                    </a:lnTo>
                    <a:lnTo>
                      <a:pt x="66" y="13"/>
                    </a:lnTo>
                    <a:lnTo>
                      <a:pt x="71" y="11"/>
                    </a:lnTo>
                    <a:lnTo>
                      <a:pt x="71" y="8"/>
                    </a:lnTo>
                    <a:lnTo>
                      <a:pt x="71" y="7"/>
                    </a:lnTo>
                    <a:lnTo>
                      <a:pt x="71" y="3"/>
                    </a:lnTo>
                    <a:lnTo>
                      <a:pt x="74" y="2"/>
                    </a:lnTo>
                    <a:lnTo>
                      <a:pt x="78" y="0"/>
                    </a:lnTo>
                    <a:lnTo>
                      <a:pt x="81" y="0"/>
                    </a:lnTo>
                    <a:lnTo>
                      <a:pt x="86" y="3"/>
                    </a:lnTo>
                    <a:lnTo>
                      <a:pt x="89" y="7"/>
                    </a:lnTo>
                    <a:lnTo>
                      <a:pt x="91" y="10"/>
                    </a:lnTo>
                    <a:lnTo>
                      <a:pt x="91" y="11"/>
                    </a:lnTo>
                    <a:lnTo>
                      <a:pt x="86" y="15"/>
                    </a:lnTo>
                    <a:lnTo>
                      <a:pt x="86" y="13"/>
                    </a:lnTo>
                    <a:lnTo>
                      <a:pt x="84" y="11"/>
                    </a:lnTo>
                    <a:lnTo>
                      <a:pt x="83" y="8"/>
                    </a:lnTo>
                    <a:lnTo>
                      <a:pt x="81" y="8"/>
                    </a:lnTo>
                    <a:lnTo>
                      <a:pt x="79" y="8"/>
                    </a:lnTo>
                    <a:lnTo>
                      <a:pt x="78" y="8"/>
                    </a:lnTo>
                    <a:lnTo>
                      <a:pt x="76" y="8"/>
                    </a:lnTo>
                    <a:lnTo>
                      <a:pt x="76" y="10"/>
                    </a:lnTo>
                    <a:lnTo>
                      <a:pt x="76" y="13"/>
                    </a:lnTo>
                    <a:lnTo>
                      <a:pt x="78" y="1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9" name="Freeform 102">
                <a:extLst>
                  <a:ext uri="{FF2B5EF4-FFF2-40B4-BE49-F238E27FC236}">
                    <a16:creationId xmlns:a16="http://schemas.microsoft.com/office/drawing/2014/main" id="{0798073F-87E6-B9ED-1F96-B46A486F075B}"/>
                  </a:ext>
                </a:extLst>
              </p:cNvPr>
              <p:cNvSpPr>
                <a:spLocks noEditPoints="1"/>
              </p:cNvSpPr>
              <p:nvPr/>
            </p:nvSpPr>
            <p:spPr bwMode="auto">
              <a:xfrm>
                <a:off x="1609090" y="322580"/>
                <a:ext cx="52070" cy="41275"/>
              </a:xfrm>
              <a:custGeom>
                <a:avLst/>
                <a:gdLst>
                  <a:gd name="T0" fmla="*/ 82 w 82"/>
                  <a:gd name="T1" fmla="*/ 49 h 65"/>
                  <a:gd name="T2" fmla="*/ 5 w 82"/>
                  <a:gd name="T3" fmla="*/ 65 h 65"/>
                  <a:gd name="T4" fmla="*/ 0 w 82"/>
                  <a:gd name="T5" fmla="*/ 59 h 65"/>
                  <a:gd name="T6" fmla="*/ 52 w 82"/>
                  <a:gd name="T7" fmla="*/ 0 h 65"/>
                  <a:gd name="T8" fmla="*/ 57 w 82"/>
                  <a:gd name="T9" fmla="*/ 8 h 65"/>
                  <a:gd name="T10" fmla="*/ 41 w 82"/>
                  <a:gd name="T11" fmla="*/ 26 h 65"/>
                  <a:gd name="T12" fmla="*/ 54 w 82"/>
                  <a:gd name="T13" fmla="*/ 47 h 65"/>
                  <a:gd name="T14" fmla="*/ 77 w 82"/>
                  <a:gd name="T15" fmla="*/ 42 h 65"/>
                  <a:gd name="T16" fmla="*/ 82 w 82"/>
                  <a:gd name="T17" fmla="*/ 49 h 65"/>
                  <a:gd name="T18" fmla="*/ 46 w 82"/>
                  <a:gd name="T19" fmla="*/ 49 h 65"/>
                  <a:gd name="T20" fmla="*/ 36 w 82"/>
                  <a:gd name="T21" fmla="*/ 31 h 65"/>
                  <a:gd name="T22" fmla="*/ 21 w 82"/>
                  <a:gd name="T23" fmla="*/ 47 h 65"/>
                  <a:gd name="T24" fmla="*/ 15 w 82"/>
                  <a:gd name="T25" fmla="*/ 54 h 65"/>
                  <a:gd name="T26" fmla="*/ 10 w 82"/>
                  <a:gd name="T27" fmla="*/ 59 h 65"/>
                  <a:gd name="T28" fmla="*/ 17 w 82"/>
                  <a:gd name="T29" fmla="*/ 55 h 65"/>
                  <a:gd name="T30" fmla="*/ 23 w 82"/>
                  <a:gd name="T31" fmla="*/ 54 h 65"/>
                  <a:gd name="T32" fmla="*/ 46 w 82"/>
                  <a:gd name="T33" fmla="*/ 4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 h="65">
                    <a:moveTo>
                      <a:pt x="82" y="49"/>
                    </a:moveTo>
                    <a:lnTo>
                      <a:pt x="5" y="65"/>
                    </a:lnTo>
                    <a:lnTo>
                      <a:pt x="0" y="59"/>
                    </a:lnTo>
                    <a:lnTo>
                      <a:pt x="52" y="0"/>
                    </a:lnTo>
                    <a:lnTo>
                      <a:pt x="57" y="8"/>
                    </a:lnTo>
                    <a:lnTo>
                      <a:pt x="41" y="26"/>
                    </a:lnTo>
                    <a:lnTo>
                      <a:pt x="54" y="47"/>
                    </a:lnTo>
                    <a:lnTo>
                      <a:pt x="77" y="42"/>
                    </a:lnTo>
                    <a:lnTo>
                      <a:pt x="82" y="49"/>
                    </a:lnTo>
                    <a:close/>
                    <a:moveTo>
                      <a:pt x="46" y="49"/>
                    </a:moveTo>
                    <a:lnTo>
                      <a:pt x="36" y="31"/>
                    </a:lnTo>
                    <a:lnTo>
                      <a:pt x="21" y="47"/>
                    </a:lnTo>
                    <a:lnTo>
                      <a:pt x="15" y="54"/>
                    </a:lnTo>
                    <a:lnTo>
                      <a:pt x="10" y="59"/>
                    </a:lnTo>
                    <a:lnTo>
                      <a:pt x="17" y="55"/>
                    </a:lnTo>
                    <a:lnTo>
                      <a:pt x="23" y="54"/>
                    </a:lnTo>
                    <a:lnTo>
                      <a:pt x="46"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0" name="Freeform 103">
                <a:extLst>
                  <a:ext uri="{FF2B5EF4-FFF2-40B4-BE49-F238E27FC236}">
                    <a16:creationId xmlns:a16="http://schemas.microsoft.com/office/drawing/2014/main" id="{C6E9A35D-0E6F-C0BB-80EE-32F6D4C6B31C}"/>
                  </a:ext>
                </a:extLst>
              </p:cNvPr>
              <p:cNvSpPr>
                <a:spLocks/>
              </p:cNvSpPr>
              <p:nvPr/>
            </p:nvSpPr>
            <p:spPr bwMode="auto">
              <a:xfrm>
                <a:off x="1619885" y="370840"/>
                <a:ext cx="50165" cy="33020"/>
              </a:xfrm>
              <a:custGeom>
                <a:avLst/>
                <a:gdLst>
                  <a:gd name="T0" fmla="*/ 79 w 79"/>
                  <a:gd name="T1" fmla="*/ 7 h 52"/>
                  <a:gd name="T2" fmla="*/ 19 w 79"/>
                  <a:gd name="T3" fmla="*/ 31 h 52"/>
                  <a:gd name="T4" fmla="*/ 26 w 79"/>
                  <a:gd name="T5" fmla="*/ 49 h 52"/>
                  <a:gd name="T6" fmla="*/ 17 w 79"/>
                  <a:gd name="T7" fmla="*/ 52 h 52"/>
                  <a:gd name="T8" fmla="*/ 0 w 79"/>
                  <a:gd name="T9" fmla="*/ 8 h 52"/>
                  <a:gd name="T10" fmla="*/ 8 w 79"/>
                  <a:gd name="T11" fmla="*/ 5 h 52"/>
                  <a:gd name="T12" fmla="*/ 16 w 79"/>
                  <a:gd name="T13" fmla="*/ 25 h 52"/>
                  <a:gd name="T14" fmla="*/ 78 w 79"/>
                  <a:gd name="T15" fmla="*/ 0 h 52"/>
                  <a:gd name="T16" fmla="*/ 79 w 79"/>
                  <a:gd name="T17" fmla="*/ 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52">
                    <a:moveTo>
                      <a:pt x="79" y="7"/>
                    </a:moveTo>
                    <a:lnTo>
                      <a:pt x="19" y="31"/>
                    </a:lnTo>
                    <a:lnTo>
                      <a:pt x="26" y="49"/>
                    </a:lnTo>
                    <a:lnTo>
                      <a:pt x="17" y="52"/>
                    </a:lnTo>
                    <a:lnTo>
                      <a:pt x="0" y="8"/>
                    </a:lnTo>
                    <a:lnTo>
                      <a:pt x="8" y="5"/>
                    </a:lnTo>
                    <a:lnTo>
                      <a:pt x="16" y="25"/>
                    </a:lnTo>
                    <a:lnTo>
                      <a:pt x="78" y="0"/>
                    </a:lnTo>
                    <a:lnTo>
                      <a:pt x="79" y="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1" name="Freeform 104">
                <a:extLst>
                  <a:ext uri="{FF2B5EF4-FFF2-40B4-BE49-F238E27FC236}">
                    <a16:creationId xmlns:a16="http://schemas.microsoft.com/office/drawing/2014/main" id="{D5AB8F72-BD02-9058-FBD9-F83730813C8B}"/>
                  </a:ext>
                </a:extLst>
              </p:cNvPr>
              <p:cNvSpPr>
                <a:spLocks/>
              </p:cNvSpPr>
              <p:nvPr/>
            </p:nvSpPr>
            <p:spPr bwMode="auto">
              <a:xfrm>
                <a:off x="1635125" y="401955"/>
                <a:ext cx="47625" cy="17780"/>
              </a:xfrm>
              <a:custGeom>
                <a:avLst/>
                <a:gdLst>
                  <a:gd name="T0" fmla="*/ 75 w 75"/>
                  <a:gd name="T1" fmla="*/ 7 h 28"/>
                  <a:gd name="T2" fmla="*/ 2 w 75"/>
                  <a:gd name="T3" fmla="*/ 28 h 28"/>
                  <a:gd name="T4" fmla="*/ 0 w 75"/>
                  <a:gd name="T5" fmla="*/ 21 h 28"/>
                  <a:gd name="T6" fmla="*/ 72 w 75"/>
                  <a:gd name="T7" fmla="*/ 0 h 28"/>
                  <a:gd name="T8" fmla="*/ 75 w 75"/>
                  <a:gd name="T9" fmla="*/ 7 h 28"/>
                </a:gdLst>
                <a:ahLst/>
                <a:cxnLst>
                  <a:cxn ang="0">
                    <a:pos x="T0" y="T1"/>
                  </a:cxn>
                  <a:cxn ang="0">
                    <a:pos x="T2" y="T3"/>
                  </a:cxn>
                  <a:cxn ang="0">
                    <a:pos x="T4" y="T5"/>
                  </a:cxn>
                  <a:cxn ang="0">
                    <a:pos x="T6" y="T7"/>
                  </a:cxn>
                  <a:cxn ang="0">
                    <a:pos x="T8" y="T9"/>
                  </a:cxn>
                </a:cxnLst>
                <a:rect l="0" t="0" r="r" b="b"/>
                <a:pathLst>
                  <a:path w="75" h="28">
                    <a:moveTo>
                      <a:pt x="75" y="7"/>
                    </a:moveTo>
                    <a:lnTo>
                      <a:pt x="2" y="28"/>
                    </a:lnTo>
                    <a:lnTo>
                      <a:pt x="0" y="21"/>
                    </a:lnTo>
                    <a:lnTo>
                      <a:pt x="72" y="0"/>
                    </a:lnTo>
                    <a:lnTo>
                      <a:pt x="75" y="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2" name="Freeform 105">
                <a:extLst>
                  <a:ext uri="{FF2B5EF4-FFF2-40B4-BE49-F238E27FC236}">
                    <a16:creationId xmlns:a16="http://schemas.microsoft.com/office/drawing/2014/main" id="{87F42703-8250-1884-4F60-67E0AB41A47D}"/>
                  </a:ext>
                </a:extLst>
              </p:cNvPr>
              <p:cNvSpPr>
                <a:spLocks noEditPoints="1"/>
              </p:cNvSpPr>
              <p:nvPr/>
            </p:nvSpPr>
            <p:spPr bwMode="auto">
              <a:xfrm>
                <a:off x="1643380" y="425450"/>
                <a:ext cx="50800" cy="35560"/>
              </a:xfrm>
              <a:custGeom>
                <a:avLst/>
                <a:gdLst>
                  <a:gd name="T0" fmla="*/ 80 w 80"/>
                  <a:gd name="T1" fmla="*/ 39 h 56"/>
                  <a:gd name="T2" fmla="*/ 6 w 80"/>
                  <a:gd name="T3" fmla="*/ 56 h 56"/>
                  <a:gd name="T4" fmla="*/ 2 w 80"/>
                  <a:gd name="T5" fmla="*/ 34 h 56"/>
                  <a:gd name="T6" fmla="*/ 0 w 80"/>
                  <a:gd name="T7" fmla="*/ 28 h 56"/>
                  <a:gd name="T8" fmla="*/ 2 w 80"/>
                  <a:gd name="T9" fmla="*/ 23 h 56"/>
                  <a:gd name="T10" fmla="*/ 3 w 80"/>
                  <a:gd name="T11" fmla="*/ 20 h 56"/>
                  <a:gd name="T12" fmla="*/ 6 w 80"/>
                  <a:gd name="T13" fmla="*/ 15 h 56"/>
                  <a:gd name="T14" fmla="*/ 10 w 80"/>
                  <a:gd name="T15" fmla="*/ 13 h 56"/>
                  <a:gd name="T16" fmla="*/ 16 w 80"/>
                  <a:gd name="T17" fmla="*/ 10 h 56"/>
                  <a:gd name="T18" fmla="*/ 21 w 80"/>
                  <a:gd name="T19" fmla="*/ 10 h 56"/>
                  <a:gd name="T20" fmla="*/ 24 w 80"/>
                  <a:gd name="T21" fmla="*/ 12 h 56"/>
                  <a:gd name="T22" fmla="*/ 29 w 80"/>
                  <a:gd name="T23" fmla="*/ 13 h 56"/>
                  <a:gd name="T24" fmla="*/ 33 w 80"/>
                  <a:gd name="T25" fmla="*/ 15 h 56"/>
                  <a:gd name="T26" fmla="*/ 34 w 80"/>
                  <a:gd name="T27" fmla="*/ 10 h 56"/>
                  <a:gd name="T28" fmla="*/ 37 w 80"/>
                  <a:gd name="T29" fmla="*/ 7 h 56"/>
                  <a:gd name="T30" fmla="*/ 42 w 80"/>
                  <a:gd name="T31" fmla="*/ 4 h 56"/>
                  <a:gd name="T32" fmla="*/ 49 w 80"/>
                  <a:gd name="T33" fmla="*/ 0 h 56"/>
                  <a:gd name="T34" fmla="*/ 55 w 80"/>
                  <a:gd name="T35" fmla="*/ 0 h 56"/>
                  <a:gd name="T36" fmla="*/ 60 w 80"/>
                  <a:gd name="T37" fmla="*/ 0 h 56"/>
                  <a:gd name="T38" fmla="*/ 65 w 80"/>
                  <a:gd name="T39" fmla="*/ 4 h 56"/>
                  <a:gd name="T40" fmla="*/ 70 w 80"/>
                  <a:gd name="T41" fmla="*/ 7 h 56"/>
                  <a:gd name="T42" fmla="*/ 72 w 80"/>
                  <a:gd name="T43" fmla="*/ 10 h 56"/>
                  <a:gd name="T44" fmla="*/ 75 w 80"/>
                  <a:gd name="T45" fmla="*/ 18 h 56"/>
                  <a:gd name="T46" fmla="*/ 80 w 80"/>
                  <a:gd name="T47" fmla="*/ 39 h 56"/>
                  <a:gd name="T48" fmla="*/ 36 w 80"/>
                  <a:gd name="T49" fmla="*/ 41 h 56"/>
                  <a:gd name="T50" fmla="*/ 33 w 80"/>
                  <a:gd name="T51" fmla="*/ 30 h 56"/>
                  <a:gd name="T52" fmla="*/ 31 w 80"/>
                  <a:gd name="T53" fmla="*/ 25 h 56"/>
                  <a:gd name="T54" fmla="*/ 31 w 80"/>
                  <a:gd name="T55" fmla="*/ 22 h 56"/>
                  <a:gd name="T56" fmla="*/ 28 w 80"/>
                  <a:gd name="T57" fmla="*/ 20 h 56"/>
                  <a:gd name="T58" fmla="*/ 26 w 80"/>
                  <a:gd name="T59" fmla="*/ 18 h 56"/>
                  <a:gd name="T60" fmla="*/ 23 w 80"/>
                  <a:gd name="T61" fmla="*/ 18 h 56"/>
                  <a:gd name="T62" fmla="*/ 18 w 80"/>
                  <a:gd name="T63" fmla="*/ 18 h 56"/>
                  <a:gd name="T64" fmla="*/ 15 w 80"/>
                  <a:gd name="T65" fmla="*/ 20 h 56"/>
                  <a:gd name="T66" fmla="*/ 11 w 80"/>
                  <a:gd name="T67" fmla="*/ 22 h 56"/>
                  <a:gd name="T68" fmla="*/ 10 w 80"/>
                  <a:gd name="T69" fmla="*/ 23 h 56"/>
                  <a:gd name="T70" fmla="*/ 10 w 80"/>
                  <a:gd name="T71" fmla="*/ 26 h 56"/>
                  <a:gd name="T72" fmla="*/ 10 w 80"/>
                  <a:gd name="T73" fmla="*/ 30 h 56"/>
                  <a:gd name="T74" fmla="*/ 11 w 80"/>
                  <a:gd name="T75" fmla="*/ 34 h 56"/>
                  <a:gd name="T76" fmla="*/ 13 w 80"/>
                  <a:gd name="T77" fmla="*/ 46 h 56"/>
                  <a:gd name="T78" fmla="*/ 36 w 80"/>
                  <a:gd name="T79" fmla="*/ 41 h 56"/>
                  <a:gd name="T80" fmla="*/ 70 w 80"/>
                  <a:gd name="T81" fmla="*/ 34 h 56"/>
                  <a:gd name="T82" fmla="*/ 67 w 80"/>
                  <a:gd name="T83" fmla="*/ 20 h 56"/>
                  <a:gd name="T84" fmla="*/ 65 w 80"/>
                  <a:gd name="T85" fmla="*/ 15 h 56"/>
                  <a:gd name="T86" fmla="*/ 63 w 80"/>
                  <a:gd name="T87" fmla="*/ 13 h 56"/>
                  <a:gd name="T88" fmla="*/ 60 w 80"/>
                  <a:gd name="T89" fmla="*/ 10 h 56"/>
                  <a:gd name="T90" fmla="*/ 59 w 80"/>
                  <a:gd name="T91" fmla="*/ 9 h 56"/>
                  <a:gd name="T92" fmla="*/ 54 w 80"/>
                  <a:gd name="T93" fmla="*/ 9 h 56"/>
                  <a:gd name="T94" fmla="*/ 50 w 80"/>
                  <a:gd name="T95" fmla="*/ 9 h 56"/>
                  <a:gd name="T96" fmla="*/ 46 w 80"/>
                  <a:gd name="T97" fmla="*/ 10 h 56"/>
                  <a:gd name="T98" fmla="*/ 44 w 80"/>
                  <a:gd name="T99" fmla="*/ 12 h 56"/>
                  <a:gd name="T100" fmla="*/ 41 w 80"/>
                  <a:gd name="T101" fmla="*/ 15 h 56"/>
                  <a:gd name="T102" fmla="*/ 41 w 80"/>
                  <a:gd name="T103" fmla="*/ 17 h 56"/>
                  <a:gd name="T104" fmla="*/ 41 w 80"/>
                  <a:gd name="T105" fmla="*/ 22 h 56"/>
                  <a:gd name="T106" fmla="*/ 41 w 80"/>
                  <a:gd name="T107" fmla="*/ 26 h 56"/>
                  <a:gd name="T108" fmla="*/ 44 w 80"/>
                  <a:gd name="T109" fmla="*/ 39 h 56"/>
                  <a:gd name="T110" fmla="*/ 70 w 80"/>
                  <a:gd name="T111" fmla="*/ 3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56">
                    <a:moveTo>
                      <a:pt x="80" y="39"/>
                    </a:moveTo>
                    <a:lnTo>
                      <a:pt x="6" y="56"/>
                    </a:lnTo>
                    <a:lnTo>
                      <a:pt x="2" y="34"/>
                    </a:lnTo>
                    <a:lnTo>
                      <a:pt x="0" y="28"/>
                    </a:lnTo>
                    <a:lnTo>
                      <a:pt x="2" y="23"/>
                    </a:lnTo>
                    <a:lnTo>
                      <a:pt x="3" y="20"/>
                    </a:lnTo>
                    <a:lnTo>
                      <a:pt x="6" y="15"/>
                    </a:lnTo>
                    <a:lnTo>
                      <a:pt x="10" y="13"/>
                    </a:lnTo>
                    <a:lnTo>
                      <a:pt x="16" y="10"/>
                    </a:lnTo>
                    <a:lnTo>
                      <a:pt x="21" y="10"/>
                    </a:lnTo>
                    <a:lnTo>
                      <a:pt x="24" y="12"/>
                    </a:lnTo>
                    <a:lnTo>
                      <a:pt x="29" y="13"/>
                    </a:lnTo>
                    <a:lnTo>
                      <a:pt x="33" y="15"/>
                    </a:lnTo>
                    <a:lnTo>
                      <a:pt x="34" y="10"/>
                    </a:lnTo>
                    <a:lnTo>
                      <a:pt x="37" y="7"/>
                    </a:lnTo>
                    <a:lnTo>
                      <a:pt x="42" y="4"/>
                    </a:lnTo>
                    <a:lnTo>
                      <a:pt x="49" y="0"/>
                    </a:lnTo>
                    <a:lnTo>
                      <a:pt x="55" y="0"/>
                    </a:lnTo>
                    <a:lnTo>
                      <a:pt x="60" y="0"/>
                    </a:lnTo>
                    <a:lnTo>
                      <a:pt x="65" y="4"/>
                    </a:lnTo>
                    <a:lnTo>
                      <a:pt x="70" y="7"/>
                    </a:lnTo>
                    <a:lnTo>
                      <a:pt x="72" y="10"/>
                    </a:lnTo>
                    <a:lnTo>
                      <a:pt x="75" y="18"/>
                    </a:lnTo>
                    <a:lnTo>
                      <a:pt x="80" y="39"/>
                    </a:lnTo>
                    <a:close/>
                    <a:moveTo>
                      <a:pt x="36" y="41"/>
                    </a:moveTo>
                    <a:lnTo>
                      <a:pt x="33" y="30"/>
                    </a:lnTo>
                    <a:lnTo>
                      <a:pt x="31" y="25"/>
                    </a:lnTo>
                    <a:lnTo>
                      <a:pt x="31" y="22"/>
                    </a:lnTo>
                    <a:lnTo>
                      <a:pt x="28" y="20"/>
                    </a:lnTo>
                    <a:lnTo>
                      <a:pt x="26" y="18"/>
                    </a:lnTo>
                    <a:lnTo>
                      <a:pt x="23" y="18"/>
                    </a:lnTo>
                    <a:lnTo>
                      <a:pt x="18" y="18"/>
                    </a:lnTo>
                    <a:lnTo>
                      <a:pt x="15" y="20"/>
                    </a:lnTo>
                    <a:lnTo>
                      <a:pt x="11" y="22"/>
                    </a:lnTo>
                    <a:lnTo>
                      <a:pt x="10" y="23"/>
                    </a:lnTo>
                    <a:lnTo>
                      <a:pt x="10" y="26"/>
                    </a:lnTo>
                    <a:lnTo>
                      <a:pt x="10" y="30"/>
                    </a:lnTo>
                    <a:lnTo>
                      <a:pt x="11" y="34"/>
                    </a:lnTo>
                    <a:lnTo>
                      <a:pt x="13" y="46"/>
                    </a:lnTo>
                    <a:lnTo>
                      <a:pt x="36" y="41"/>
                    </a:lnTo>
                    <a:close/>
                    <a:moveTo>
                      <a:pt x="70" y="34"/>
                    </a:moveTo>
                    <a:lnTo>
                      <a:pt x="67" y="20"/>
                    </a:lnTo>
                    <a:lnTo>
                      <a:pt x="65" y="15"/>
                    </a:lnTo>
                    <a:lnTo>
                      <a:pt x="63" y="13"/>
                    </a:lnTo>
                    <a:lnTo>
                      <a:pt x="60" y="10"/>
                    </a:lnTo>
                    <a:lnTo>
                      <a:pt x="59" y="9"/>
                    </a:lnTo>
                    <a:lnTo>
                      <a:pt x="54" y="9"/>
                    </a:lnTo>
                    <a:lnTo>
                      <a:pt x="50" y="9"/>
                    </a:lnTo>
                    <a:lnTo>
                      <a:pt x="46" y="10"/>
                    </a:lnTo>
                    <a:lnTo>
                      <a:pt x="44" y="12"/>
                    </a:lnTo>
                    <a:lnTo>
                      <a:pt x="41" y="15"/>
                    </a:lnTo>
                    <a:lnTo>
                      <a:pt x="41" y="17"/>
                    </a:lnTo>
                    <a:lnTo>
                      <a:pt x="41" y="22"/>
                    </a:lnTo>
                    <a:lnTo>
                      <a:pt x="41" y="26"/>
                    </a:lnTo>
                    <a:lnTo>
                      <a:pt x="44" y="39"/>
                    </a:lnTo>
                    <a:lnTo>
                      <a:pt x="7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3" name="Freeform 106">
                <a:extLst>
                  <a:ext uri="{FF2B5EF4-FFF2-40B4-BE49-F238E27FC236}">
                    <a16:creationId xmlns:a16="http://schemas.microsoft.com/office/drawing/2014/main" id="{0CEFC707-F0EE-BFD0-15FE-5244F81BE15C}"/>
                  </a:ext>
                </a:extLst>
              </p:cNvPr>
              <p:cNvSpPr>
                <a:spLocks noEditPoints="1"/>
              </p:cNvSpPr>
              <p:nvPr/>
            </p:nvSpPr>
            <p:spPr bwMode="auto">
              <a:xfrm>
                <a:off x="1650365" y="463550"/>
                <a:ext cx="48895" cy="35560"/>
              </a:xfrm>
              <a:custGeom>
                <a:avLst/>
                <a:gdLst>
                  <a:gd name="T0" fmla="*/ 77 w 77"/>
                  <a:gd name="T1" fmla="*/ 56 h 56"/>
                  <a:gd name="T2" fmla="*/ 0 w 77"/>
                  <a:gd name="T3" fmla="*/ 36 h 56"/>
                  <a:gd name="T4" fmla="*/ 0 w 77"/>
                  <a:gd name="T5" fmla="*/ 28 h 56"/>
                  <a:gd name="T6" fmla="*/ 74 w 77"/>
                  <a:gd name="T7" fmla="*/ 0 h 56"/>
                  <a:gd name="T8" fmla="*/ 74 w 77"/>
                  <a:gd name="T9" fmla="*/ 9 h 56"/>
                  <a:gd name="T10" fmla="*/ 51 w 77"/>
                  <a:gd name="T11" fmla="*/ 17 h 56"/>
                  <a:gd name="T12" fmla="*/ 52 w 77"/>
                  <a:gd name="T13" fmla="*/ 41 h 56"/>
                  <a:gd name="T14" fmla="*/ 75 w 77"/>
                  <a:gd name="T15" fmla="*/ 48 h 56"/>
                  <a:gd name="T16" fmla="*/ 77 w 77"/>
                  <a:gd name="T17" fmla="*/ 56 h 56"/>
                  <a:gd name="T18" fmla="*/ 44 w 77"/>
                  <a:gd name="T19" fmla="*/ 39 h 56"/>
                  <a:gd name="T20" fmla="*/ 44 w 77"/>
                  <a:gd name="T21" fmla="*/ 20 h 56"/>
                  <a:gd name="T22" fmla="*/ 23 w 77"/>
                  <a:gd name="T23" fmla="*/ 26 h 56"/>
                  <a:gd name="T24" fmla="*/ 15 w 77"/>
                  <a:gd name="T25" fmla="*/ 30 h 56"/>
                  <a:gd name="T26" fmla="*/ 9 w 77"/>
                  <a:gd name="T27" fmla="*/ 31 h 56"/>
                  <a:gd name="T28" fmla="*/ 15 w 77"/>
                  <a:gd name="T29" fmla="*/ 33 h 56"/>
                  <a:gd name="T30" fmla="*/ 22 w 77"/>
                  <a:gd name="T31" fmla="*/ 35 h 56"/>
                  <a:gd name="T32" fmla="*/ 44 w 77"/>
                  <a:gd name="T33" fmla="*/ 39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56">
                    <a:moveTo>
                      <a:pt x="77" y="56"/>
                    </a:moveTo>
                    <a:lnTo>
                      <a:pt x="0" y="36"/>
                    </a:lnTo>
                    <a:lnTo>
                      <a:pt x="0" y="28"/>
                    </a:lnTo>
                    <a:lnTo>
                      <a:pt x="74" y="0"/>
                    </a:lnTo>
                    <a:lnTo>
                      <a:pt x="74" y="9"/>
                    </a:lnTo>
                    <a:lnTo>
                      <a:pt x="51" y="17"/>
                    </a:lnTo>
                    <a:lnTo>
                      <a:pt x="52" y="41"/>
                    </a:lnTo>
                    <a:lnTo>
                      <a:pt x="75" y="48"/>
                    </a:lnTo>
                    <a:lnTo>
                      <a:pt x="77" y="56"/>
                    </a:lnTo>
                    <a:close/>
                    <a:moveTo>
                      <a:pt x="44" y="39"/>
                    </a:moveTo>
                    <a:lnTo>
                      <a:pt x="44" y="20"/>
                    </a:lnTo>
                    <a:lnTo>
                      <a:pt x="23" y="26"/>
                    </a:lnTo>
                    <a:lnTo>
                      <a:pt x="15" y="30"/>
                    </a:lnTo>
                    <a:lnTo>
                      <a:pt x="9" y="31"/>
                    </a:lnTo>
                    <a:lnTo>
                      <a:pt x="15" y="33"/>
                    </a:lnTo>
                    <a:lnTo>
                      <a:pt x="22" y="35"/>
                    </a:lnTo>
                    <a:lnTo>
                      <a:pt x="44" y="3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4" name="Freeform 107">
                <a:extLst>
                  <a:ext uri="{FF2B5EF4-FFF2-40B4-BE49-F238E27FC236}">
                    <a16:creationId xmlns:a16="http://schemas.microsoft.com/office/drawing/2014/main" id="{C3121A13-4DDD-F9DA-9D2B-3B409A19CD27}"/>
                  </a:ext>
                </a:extLst>
              </p:cNvPr>
              <p:cNvSpPr>
                <a:spLocks/>
              </p:cNvSpPr>
              <p:nvPr/>
            </p:nvSpPr>
            <p:spPr bwMode="auto">
              <a:xfrm>
                <a:off x="1650365" y="511175"/>
                <a:ext cx="48895" cy="31115"/>
              </a:xfrm>
              <a:custGeom>
                <a:avLst/>
                <a:gdLst>
                  <a:gd name="T0" fmla="*/ 75 w 77"/>
                  <a:gd name="T1" fmla="*/ 49 h 49"/>
                  <a:gd name="T2" fmla="*/ 0 w 77"/>
                  <a:gd name="T3" fmla="*/ 46 h 49"/>
                  <a:gd name="T4" fmla="*/ 0 w 77"/>
                  <a:gd name="T5" fmla="*/ 39 h 49"/>
                  <a:gd name="T6" fmla="*/ 31 w 77"/>
                  <a:gd name="T7" fmla="*/ 39 h 49"/>
                  <a:gd name="T8" fmla="*/ 31 w 77"/>
                  <a:gd name="T9" fmla="*/ 8 h 49"/>
                  <a:gd name="T10" fmla="*/ 0 w 77"/>
                  <a:gd name="T11" fmla="*/ 8 h 49"/>
                  <a:gd name="T12" fmla="*/ 2 w 77"/>
                  <a:gd name="T13" fmla="*/ 0 h 49"/>
                  <a:gd name="T14" fmla="*/ 77 w 77"/>
                  <a:gd name="T15" fmla="*/ 2 h 49"/>
                  <a:gd name="T16" fmla="*/ 77 w 77"/>
                  <a:gd name="T17" fmla="*/ 10 h 49"/>
                  <a:gd name="T18" fmla="*/ 41 w 77"/>
                  <a:gd name="T19" fmla="*/ 8 h 49"/>
                  <a:gd name="T20" fmla="*/ 39 w 77"/>
                  <a:gd name="T21" fmla="*/ 39 h 49"/>
                  <a:gd name="T22" fmla="*/ 75 w 77"/>
                  <a:gd name="T23" fmla="*/ 41 h 49"/>
                  <a:gd name="T24" fmla="*/ 75 w 77"/>
                  <a:gd name="T25"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 h="49">
                    <a:moveTo>
                      <a:pt x="75" y="49"/>
                    </a:moveTo>
                    <a:lnTo>
                      <a:pt x="0" y="46"/>
                    </a:lnTo>
                    <a:lnTo>
                      <a:pt x="0" y="39"/>
                    </a:lnTo>
                    <a:lnTo>
                      <a:pt x="31" y="39"/>
                    </a:lnTo>
                    <a:lnTo>
                      <a:pt x="31" y="8"/>
                    </a:lnTo>
                    <a:lnTo>
                      <a:pt x="0" y="8"/>
                    </a:lnTo>
                    <a:lnTo>
                      <a:pt x="2" y="0"/>
                    </a:lnTo>
                    <a:lnTo>
                      <a:pt x="77" y="2"/>
                    </a:lnTo>
                    <a:lnTo>
                      <a:pt x="77" y="10"/>
                    </a:lnTo>
                    <a:lnTo>
                      <a:pt x="41" y="8"/>
                    </a:lnTo>
                    <a:lnTo>
                      <a:pt x="39" y="39"/>
                    </a:lnTo>
                    <a:lnTo>
                      <a:pt x="75" y="41"/>
                    </a:lnTo>
                    <a:lnTo>
                      <a:pt x="75"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5" name="Freeform 108">
                <a:extLst>
                  <a:ext uri="{FF2B5EF4-FFF2-40B4-BE49-F238E27FC236}">
                    <a16:creationId xmlns:a16="http://schemas.microsoft.com/office/drawing/2014/main" id="{F4AA4558-9AD5-23C1-EDF8-61A5C8D356FA}"/>
                  </a:ext>
                </a:extLst>
              </p:cNvPr>
              <p:cNvSpPr>
                <a:spLocks noEditPoints="1"/>
              </p:cNvSpPr>
              <p:nvPr/>
            </p:nvSpPr>
            <p:spPr bwMode="auto">
              <a:xfrm>
                <a:off x="1642110" y="567055"/>
                <a:ext cx="52070" cy="34925"/>
              </a:xfrm>
              <a:custGeom>
                <a:avLst/>
                <a:gdLst>
                  <a:gd name="T0" fmla="*/ 69 w 82"/>
                  <a:gd name="T1" fmla="*/ 55 h 55"/>
                  <a:gd name="T2" fmla="*/ 0 w 82"/>
                  <a:gd name="T3" fmla="*/ 18 h 55"/>
                  <a:gd name="T4" fmla="*/ 2 w 82"/>
                  <a:gd name="T5" fmla="*/ 10 h 55"/>
                  <a:gd name="T6" fmla="*/ 82 w 82"/>
                  <a:gd name="T7" fmla="*/ 0 h 55"/>
                  <a:gd name="T8" fmla="*/ 80 w 82"/>
                  <a:gd name="T9" fmla="*/ 10 h 55"/>
                  <a:gd name="T10" fmla="*/ 56 w 82"/>
                  <a:gd name="T11" fmla="*/ 11 h 55"/>
                  <a:gd name="T12" fmla="*/ 51 w 82"/>
                  <a:gd name="T13" fmla="*/ 35 h 55"/>
                  <a:gd name="T14" fmla="*/ 70 w 82"/>
                  <a:gd name="T15" fmla="*/ 47 h 55"/>
                  <a:gd name="T16" fmla="*/ 69 w 82"/>
                  <a:gd name="T17" fmla="*/ 55 h 55"/>
                  <a:gd name="T18" fmla="*/ 43 w 82"/>
                  <a:gd name="T19" fmla="*/ 31 h 55"/>
                  <a:gd name="T20" fmla="*/ 48 w 82"/>
                  <a:gd name="T21" fmla="*/ 11 h 55"/>
                  <a:gd name="T22" fmla="*/ 25 w 82"/>
                  <a:gd name="T23" fmla="*/ 14 h 55"/>
                  <a:gd name="T24" fmla="*/ 17 w 82"/>
                  <a:gd name="T25" fmla="*/ 14 h 55"/>
                  <a:gd name="T26" fmla="*/ 8 w 82"/>
                  <a:gd name="T27" fmla="*/ 14 h 55"/>
                  <a:gd name="T28" fmla="*/ 17 w 82"/>
                  <a:gd name="T29" fmla="*/ 18 h 55"/>
                  <a:gd name="T30" fmla="*/ 23 w 82"/>
                  <a:gd name="T31" fmla="*/ 21 h 55"/>
                  <a:gd name="T32" fmla="*/ 43 w 82"/>
                  <a:gd name="T33" fmla="*/ 3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 h="55">
                    <a:moveTo>
                      <a:pt x="69" y="55"/>
                    </a:moveTo>
                    <a:lnTo>
                      <a:pt x="0" y="18"/>
                    </a:lnTo>
                    <a:lnTo>
                      <a:pt x="2" y="10"/>
                    </a:lnTo>
                    <a:lnTo>
                      <a:pt x="82" y="0"/>
                    </a:lnTo>
                    <a:lnTo>
                      <a:pt x="80" y="10"/>
                    </a:lnTo>
                    <a:lnTo>
                      <a:pt x="56" y="11"/>
                    </a:lnTo>
                    <a:lnTo>
                      <a:pt x="51" y="35"/>
                    </a:lnTo>
                    <a:lnTo>
                      <a:pt x="70" y="47"/>
                    </a:lnTo>
                    <a:lnTo>
                      <a:pt x="69" y="55"/>
                    </a:lnTo>
                    <a:close/>
                    <a:moveTo>
                      <a:pt x="43" y="31"/>
                    </a:moveTo>
                    <a:lnTo>
                      <a:pt x="48" y="11"/>
                    </a:lnTo>
                    <a:lnTo>
                      <a:pt x="25" y="14"/>
                    </a:lnTo>
                    <a:lnTo>
                      <a:pt x="17" y="14"/>
                    </a:lnTo>
                    <a:lnTo>
                      <a:pt x="8" y="14"/>
                    </a:lnTo>
                    <a:lnTo>
                      <a:pt x="17" y="18"/>
                    </a:lnTo>
                    <a:lnTo>
                      <a:pt x="23" y="21"/>
                    </a:lnTo>
                    <a:lnTo>
                      <a:pt x="43" y="3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6" name="Freeform 109">
                <a:extLst>
                  <a:ext uri="{FF2B5EF4-FFF2-40B4-BE49-F238E27FC236}">
                    <a16:creationId xmlns:a16="http://schemas.microsoft.com/office/drawing/2014/main" id="{2F3823EE-4215-5F8B-34FF-C2F6181573D9}"/>
                  </a:ext>
                </a:extLst>
              </p:cNvPr>
              <p:cNvSpPr>
                <a:spLocks noEditPoints="1"/>
              </p:cNvSpPr>
              <p:nvPr/>
            </p:nvSpPr>
            <p:spPr bwMode="auto">
              <a:xfrm>
                <a:off x="1628140" y="616585"/>
                <a:ext cx="52705" cy="34925"/>
              </a:xfrm>
              <a:custGeom>
                <a:avLst/>
                <a:gdLst>
                  <a:gd name="T0" fmla="*/ 61 w 83"/>
                  <a:gd name="T1" fmla="*/ 55 h 55"/>
                  <a:gd name="T2" fmla="*/ 0 w 83"/>
                  <a:gd name="T3" fmla="*/ 6 h 55"/>
                  <a:gd name="T4" fmla="*/ 3 w 83"/>
                  <a:gd name="T5" fmla="*/ 0 h 55"/>
                  <a:gd name="T6" fmla="*/ 83 w 83"/>
                  <a:gd name="T7" fmla="*/ 3 h 55"/>
                  <a:gd name="T8" fmla="*/ 79 w 83"/>
                  <a:gd name="T9" fmla="*/ 11 h 55"/>
                  <a:gd name="T10" fmla="*/ 55 w 83"/>
                  <a:gd name="T11" fmla="*/ 9 h 55"/>
                  <a:gd name="T12" fmla="*/ 47 w 83"/>
                  <a:gd name="T13" fmla="*/ 32 h 55"/>
                  <a:gd name="T14" fmla="*/ 65 w 83"/>
                  <a:gd name="T15" fmla="*/ 47 h 55"/>
                  <a:gd name="T16" fmla="*/ 61 w 83"/>
                  <a:gd name="T17" fmla="*/ 55 h 55"/>
                  <a:gd name="T18" fmla="*/ 39 w 83"/>
                  <a:gd name="T19" fmla="*/ 27 h 55"/>
                  <a:gd name="T20" fmla="*/ 47 w 83"/>
                  <a:gd name="T21" fmla="*/ 9 h 55"/>
                  <a:gd name="T22" fmla="*/ 26 w 83"/>
                  <a:gd name="T23" fmla="*/ 8 h 55"/>
                  <a:gd name="T24" fmla="*/ 16 w 83"/>
                  <a:gd name="T25" fmla="*/ 6 h 55"/>
                  <a:gd name="T26" fmla="*/ 9 w 83"/>
                  <a:gd name="T27" fmla="*/ 6 h 55"/>
                  <a:gd name="T28" fmla="*/ 16 w 83"/>
                  <a:gd name="T29" fmla="*/ 9 h 55"/>
                  <a:gd name="T30" fmla="*/ 21 w 83"/>
                  <a:gd name="T31" fmla="*/ 14 h 55"/>
                  <a:gd name="T32" fmla="*/ 39 w 83"/>
                  <a:gd name="T33"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 h="55">
                    <a:moveTo>
                      <a:pt x="61" y="55"/>
                    </a:moveTo>
                    <a:lnTo>
                      <a:pt x="0" y="6"/>
                    </a:lnTo>
                    <a:lnTo>
                      <a:pt x="3" y="0"/>
                    </a:lnTo>
                    <a:lnTo>
                      <a:pt x="83" y="3"/>
                    </a:lnTo>
                    <a:lnTo>
                      <a:pt x="79" y="11"/>
                    </a:lnTo>
                    <a:lnTo>
                      <a:pt x="55" y="9"/>
                    </a:lnTo>
                    <a:lnTo>
                      <a:pt x="47" y="32"/>
                    </a:lnTo>
                    <a:lnTo>
                      <a:pt x="65" y="47"/>
                    </a:lnTo>
                    <a:lnTo>
                      <a:pt x="61" y="55"/>
                    </a:lnTo>
                    <a:close/>
                    <a:moveTo>
                      <a:pt x="39" y="27"/>
                    </a:moveTo>
                    <a:lnTo>
                      <a:pt x="47" y="9"/>
                    </a:lnTo>
                    <a:lnTo>
                      <a:pt x="26" y="8"/>
                    </a:lnTo>
                    <a:lnTo>
                      <a:pt x="16" y="6"/>
                    </a:lnTo>
                    <a:lnTo>
                      <a:pt x="9" y="6"/>
                    </a:lnTo>
                    <a:lnTo>
                      <a:pt x="16" y="9"/>
                    </a:lnTo>
                    <a:lnTo>
                      <a:pt x="21" y="14"/>
                    </a:lnTo>
                    <a:lnTo>
                      <a:pt x="39" y="2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7" name="Freeform 110">
                <a:extLst>
                  <a:ext uri="{FF2B5EF4-FFF2-40B4-BE49-F238E27FC236}">
                    <a16:creationId xmlns:a16="http://schemas.microsoft.com/office/drawing/2014/main" id="{6AEE168F-75A7-3B35-F6EB-DCE089F2173A}"/>
                  </a:ext>
                </a:extLst>
              </p:cNvPr>
              <p:cNvSpPr>
                <a:spLocks noEditPoints="1"/>
              </p:cNvSpPr>
              <p:nvPr/>
            </p:nvSpPr>
            <p:spPr bwMode="auto">
              <a:xfrm>
                <a:off x="1604010" y="645160"/>
                <a:ext cx="59055" cy="44450"/>
              </a:xfrm>
              <a:custGeom>
                <a:avLst/>
                <a:gdLst>
                  <a:gd name="T0" fmla="*/ 67 w 93"/>
                  <a:gd name="T1" fmla="*/ 70 h 70"/>
                  <a:gd name="T2" fmla="*/ 0 w 93"/>
                  <a:gd name="T3" fmla="*/ 36 h 70"/>
                  <a:gd name="T4" fmla="*/ 13 w 93"/>
                  <a:gd name="T5" fmla="*/ 12 h 70"/>
                  <a:gd name="T6" fmla="*/ 18 w 93"/>
                  <a:gd name="T7" fmla="*/ 7 h 70"/>
                  <a:gd name="T8" fmla="*/ 21 w 93"/>
                  <a:gd name="T9" fmla="*/ 2 h 70"/>
                  <a:gd name="T10" fmla="*/ 26 w 93"/>
                  <a:gd name="T11" fmla="*/ 0 h 70"/>
                  <a:gd name="T12" fmla="*/ 31 w 93"/>
                  <a:gd name="T13" fmla="*/ 0 h 70"/>
                  <a:gd name="T14" fmla="*/ 38 w 93"/>
                  <a:gd name="T15" fmla="*/ 2 h 70"/>
                  <a:gd name="T16" fmla="*/ 42 w 93"/>
                  <a:gd name="T17" fmla="*/ 3 h 70"/>
                  <a:gd name="T18" fmla="*/ 49 w 93"/>
                  <a:gd name="T19" fmla="*/ 8 h 70"/>
                  <a:gd name="T20" fmla="*/ 52 w 93"/>
                  <a:gd name="T21" fmla="*/ 13 h 70"/>
                  <a:gd name="T22" fmla="*/ 54 w 93"/>
                  <a:gd name="T23" fmla="*/ 20 h 70"/>
                  <a:gd name="T24" fmla="*/ 52 w 93"/>
                  <a:gd name="T25" fmla="*/ 28 h 70"/>
                  <a:gd name="T26" fmla="*/ 55 w 93"/>
                  <a:gd name="T27" fmla="*/ 26 h 70"/>
                  <a:gd name="T28" fmla="*/ 59 w 93"/>
                  <a:gd name="T29" fmla="*/ 25 h 70"/>
                  <a:gd name="T30" fmla="*/ 64 w 93"/>
                  <a:gd name="T31" fmla="*/ 25 h 70"/>
                  <a:gd name="T32" fmla="*/ 70 w 93"/>
                  <a:gd name="T33" fmla="*/ 25 h 70"/>
                  <a:gd name="T34" fmla="*/ 93 w 93"/>
                  <a:gd name="T35" fmla="*/ 25 h 70"/>
                  <a:gd name="T36" fmla="*/ 88 w 93"/>
                  <a:gd name="T37" fmla="*/ 33 h 70"/>
                  <a:gd name="T38" fmla="*/ 70 w 93"/>
                  <a:gd name="T39" fmla="*/ 33 h 70"/>
                  <a:gd name="T40" fmla="*/ 62 w 93"/>
                  <a:gd name="T41" fmla="*/ 33 h 70"/>
                  <a:gd name="T42" fmla="*/ 55 w 93"/>
                  <a:gd name="T43" fmla="*/ 33 h 70"/>
                  <a:gd name="T44" fmla="*/ 52 w 93"/>
                  <a:gd name="T45" fmla="*/ 34 h 70"/>
                  <a:gd name="T46" fmla="*/ 51 w 93"/>
                  <a:gd name="T47" fmla="*/ 36 h 70"/>
                  <a:gd name="T48" fmla="*/ 47 w 93"/>
                  <a:gd name="T49" fmla="*/ 37 h 70"/>
                  <a:gd name="T50" fmla="*/ 46 w 93"/>
                  <a:gd name="T51" fmla="*/ 39 h 70"/>
                  <a:gd name="T52" fmla="*/ 41 w 93"/>
                  <a:gd name="T53" fmla="*/ 47 h 70"/>
                  <a:gd name="T54" fmla="*/ 70 w 93"/>
                  <a:gd name="T55" fmla="*/ 63 h 70"/>
                  <a:gd name="T56" fmla="*/ 67 w 93"/>
                  <a:gd name="T57" fmla="*/ 70 h 70"/>
                  <a:gd name="T58" fmla="*/ 34 w 93"/>
                  <a:gd name="T59" fmla="*/ 44 h 70"/>
                  <a:gd name="T60" fmla="*/ 42 w 93"/>
                  <a:gd name="T61" fmla="*/ 29 h 70"/>
                  <a:gd name="T62" fmla="*/ 44 w 93"/>
                  <a:gd name="T63" fmla="*/ 25 h 70"/>
                  <a:gd name="T64" fmla="*/ 46 w 93"/>
                  <a:gd name="T65" fmla="*/ 21 h 70"/>
                  <a:gd name="T66" fmla="*/ 46 w 93"/>
                  <a:gd name="T67" fmla="*/ 18 h 70"/>
                  <a:gd name="T68" fmla="*/ 44 w 93"/>
                  <a:gd name="T69" fmla="*/ 15 h 70"/>
                  <a:gd name="T70" fmla="*/ 41 w 93"/>
                  <a:gd name="T71" fmla="*/ 13 h 70"/>
                  <a:gd name="T72" fmla="*/ 39 w 93"/>
                  <a:gd name="T73" fmla="*/ 10 h 70"/>
                  <a:gd name="T74" fmla="*/ 34 w 93"/>
                  <a:gd name="T75" fmla="*/ 8 h 70"/>
                  <a:gd name="T76" fmla="*/ 29 w 93"/>
                  <a:gd name="T77" fmla="*/ 8 h 70"/>
                  <a:gd name="T78" fmla="*/ 25 w 93"/>
                  <a:gd name="T79" fmla="*/ 12 h 70"/>
                  <a:gd name="T80" fmla="*/ 21 w 93"/>
                  <a:gd name="T81" fmla="*/ 16 h 70"/>
                  <a:gd name="T82" fmla="*/ 12 w 93"/>
                  <a:gd name="T83" fmla="*/ 33 h 70"/>
                  <a:gd name="T84" fmla="*/ 34 w 93"/>
                  <a:gd name="T85" fmla="*/ 4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3" h="70">
                    <a:moveTo>
                      <a:pt x="67" y="70"/>
                    </a:moveTo>
                    <a:lnTo>
                      <a:pt x="0" y="36"/>
                    </a:lnTo>
                    <a:lnTo>
                      <a:pt x="13" y="12"/>
                    </a:lnTo>
                    <a:lnTo>
                      <a:pt x="18" y="7"/>
                    </a:lnTo>
                    <a:lnTo>
                      <a:pt x="21" y="2"/>
                    </a:lnTo>
                    <a:lnTo>
                      <a:pt x="26" y="0"/>
                    </a:lnTo>
                    <a:lnTo>
                      <a:pt x="31" y="0"/>
                    </a:lnTo>
                    <a:lnTo>
                      <a:pt x="38" y="2"/>
                    </a:lnTo>
                    <a:lnTo>
                      <a:pt x="42" y="3"/>
                    </a:lnTo>
                    <a:lnTo>
                      <a:pt x="49" y="8"/>
                    </a:lnTo>
                    <a:lnTo>
                      <a:pt x="52" y="13"/>
                    </a:lnTo>
                    <a:lnTo>
                      <a:pt x="54" y="20"/>
                    </a:lnTo>
                    <a:lnTo>
                      <a:pt x="52" y="28"/>
                    </a:lnTo>
                    <a:lnTo>
                      <a:pt x="55" y="26"/>
                    </a:lnTo>
                    <a:lnTo>
                      <a:pt x="59" y="25"/>
                    </a:lnTo>
                    <a:lnTo>
                      <a:pt x="64" y="25"/>
                    </a:lnTo>
                    <a:lnTo>
                      <a:pt x="70" y="25"/>
                    </a:lnTo>
                    <a:lnTo>
                      <a:pt x="93" y="25"/>
                    </a:lnTo>
                    <a:lnTo>
                      <a:pt x="88" y="33"/>
                    </a:lnTo>
                    <a:lnTo>
                      <a:pt x="70" y="33"/>
                    </a:lnTo>
                    <a:lnTo>
                      <a:pt x="62" y="33"/>
                    </a:lnTo>
                    <a:lnTo>
                      <a:pt x="55" y="33"/>
                    </a:lnTo>
                    <a:lnTo>
                      <a:pt x="52" y="34"/>
                    </a:lnTo>
                    <a:lnTo>
                      <a:pt x="51" y="36"/>
                    </a:lnTo>
                    <a:lnTo>
                      <a:pt x="47" y="37"/>
                    </a:lnTo>
                    <a:lnTo>
                      <a:pt x="46" y="39"/>
                    </a:lnTo>
                    <a:lnTo>
                      <a:pt x="41" y="47"/>
                    </a:lnTo>
                    <a:lnTo>
                      <a:pt x="70" y="63"/>
                    </a:lnTo>
                    <a:lnTo>
                      <a:pt x="67" y="70"/>
                    </a:lnTo>
                    <a:close/>
                    <a:moveTo>
                      <a:pt x="34" y="44"/>
                    </a:moveTo>
                    <a:lnTo>
                      <a:pt x="42" y="29"/>
                    </a:lnTo>
                    <a:lnTo>
                      <a:pt x="44" y="25"/>
                    </a:lnTo>
                    <a:lnTo>
                      <a:pt x="46" y="21"/>
                    </a:lnTo>
                    <a:lnTo>
                      <a:pt x="46" y="18"/>
                    </a:lnTo>
                    <a:lnTo>
                      <a:pt x="44" y="15"/>
                    </a:lnTo>
                    <a:lnTo>
                      <a:pt x="41" y="13"/>
                    </a:lnTo>
                    <a:lnTo>
                      <a:pt x="39" y="10"/>
                    </a:lnTo>
                    <a:lnTo>
                      <a:pt x="34" y="8"/>
                    </a:lnTo>
                    <a:lnTo>
                      <a:pt x="29" y="8"/>
                    </a:lnTo>
                    <a:lnTo>
                      <a:pt x="25" y="12"/>
                    </a:lnTo>
                    <a:lnTo>
                      <a:pt x="21" y="16"/>
                    </a:lnTo>
                    <a:lnTo>
                      <a:pt x="12" y="33"/>
                    </a:lnTo>
                    <a:lnTo>
                      <a:pt x="34"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8" name="Freeform 111">
                <a:extLst>
                  <a:ext uri="{FF2B5EF4-FFF2-40B4-BE49-F238E27FC236}">
                    <a16:creationId xmlns:a16="http://schemas.microsoft.com/office/drawing/2014/main" id="{4EEECB9E-FB7A-1C7F-9F2A-D41CDF082BFE}"/>
                  </a:ext>
                </a:extLst>
              </p:cNvPr>
              <p:cNvSpPr>
                <a:spLocks noEditPoints="1"/>
              </p:cNvSpPr>
              <p:nvPr/>
            </p:nvSpPr>
            <p:spPr bwMode="auto">
              <a:xfrm>
                <a:off x="1586865" y="688340"/>
                <a:ext cx="51435" cy="42545"/>
              </a:xfrm>
              <a:custGeom>
                <a:avLst/>
                <a:gdLst>
                  <a:gd name="T0" fmla="*/ 50 w 81"/>
                  <a:gd name="T1" fmla="*/ 67 h 67"/>
                  <a:gd name="T2" fmla="*/ 0 w 81"/>
                  <a:gd name="T3" fmla="*/ 8 h 67"/>
                  <a:gd name="T4" fmla="*/ 4 w 81"/>
                  <a:gd name="T5" fmla="*/ 0 h 67"/>
                  <a:gd name="T6" fmla="*/ 81 w 81"/>
                  <a:gd name="T7" fmla="*/ 20 h 67"/>
                  <a:gd name="T8" fmla="*/ 76 w 81"/>
                  <a:gd name="T9" fmla="*/ 28 h 67"/>
                  <a:gd name="T10" fmla="*/ 53 w 81"/>
                  <a:gd name="T11" fmla="*/ 21 h 67"/>
                  <a:gd name="T12" fmla="*/ 39 w 81"/>
                  <a:gd name="T13" fmla="*/ 43 h 67"/>
                  <a:gd name="T14" fmla="*/ 55 w 81"/>
                  <a:gd name="T15" fmla="*/ 60 h 67"/>
                  <a:gd name="T16" fmla="*/ 50 w 81"/>
                  <a:gd name="T17" fmla="*/ 67 h 67"/>
                  <a:gd name="T18" fmla="*/ 34 w 81"/>
                  <a:gd name="T19" fmla="*/ 36 h 67"/>
                  <a:gd name="T20" fmla="*/ 45 w 81"/>
                  <a:gd name="T21" fmla="*/ 20 h 67"/>
                  <a:gd name="T22" fmla="*/ 24 w 81"/>
                  <a:gd name="T23" fmla="*/ 13 h 67"/>
                  <a:gd name="T24" fmla="*/ 16 w 81"/>
                  <a:gd name="T25" fmla="*/ 12 h 67"/>
                  <a:gd name="T26" fmla="*/ 9 w 81"/>
                  <a:gd name="T27" fmla="*/ 8 h 67"/>
                  <a:gd name="T28" fmla="*/ 14 w 81"/>
                  <a:gd name="T29" fmla="*/ 13 h 67"/>
                  <a:gd name="T30" fmla="*/ 19 w 81"/>
                  <a:gd name="T31" fmla="*/ 20 h 67"/>
                  <a:gd name="T32" fmla="*/ 34 w 81"/>
                  <a:gd name="T33" fmla="*/ 36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 h="67">
                    <a:moveTo>
                      <a:pt x="50" y="67"/>
                    </a:moveTo>
                    <a:lnTo>
                      <a:pt x="0" y="8"/>
                    </a:lnTo>
                    <a:lnTo>
                      <a:pt x="4" y="0"/>
                    </a:lnTo>
                    <a:lnTo>
                      <a:pt x="81" y="20"/>
                    </a:lnTo>
                    <a:lnTo>
                      <a:pt x="76" y="28"/>
                    </a:lnTo>
                    <a:lnTo>
                      <a:pt x="53" y="21"/>
                    </a:lnTo>
                    <a:lnTo>
                      <a:pt x="39" y="43"/>
                    </a:lnTo>
                    <a:lnTo>
                      <a:pt x="55" y="60"/>
                    </a:lnTo>
                    <a:lnTo>
                      <a:pt x="50" y="67"/>
                    </a:lnTo>
                    <a:close/>
                    <a:moveTo>
                      <a:pt x="34" y="36"/>
                    </a:moveTo>
                    <a:lnTo>
                      <a:pt x="45" y="20"/>
                    </a:lnTo>
                    <a:lnTo>
                      <a:pt x="24" y="13"/>
                    </a:lnTo>
                    <a:lnTo>
                      <a:pt x="16" y="12"/>
                    </a:lnTo>
                    <a:lnTo>
                      <a:pt x="9" y="8"/>
                    </a:lnTo>
                    <a:lnTo>
                      <a:pt x="14" y="13"/>
                    </a:lnTo>
                    <a:lnTo>
                      <a:pt x="19" y="20"/>
                    </a:lnTo>
                    <a:lnTo>
                      <a:pt x="34"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9" name="Freeform 112">
                <a:extLst>
                  <a:ext uri="{FF2B5EF4-FFF2-40B4-BE49-F238E27FC236}">
                    <a16:creationId xmlns:a16="http://schemas.microsoft.com/office/drawing/2014/main" id="{3B459955-DE2E-82F0-A80E-15DFBDF0765B}"/>
                  </a:ext>
                </a:extLst>
              </p:cNvPr>
              <p:cNvSpPr>
                <a:spLocks noEditPoints="1"/>
              </p:cNvSpPr>
              <p:nvPr/>
            </p:nvSpPr>
            <p:spPr bwMode="auto">
              <a:xfrm>
                <a:off x="1557655" y="711200"/>
                <a:ext cx="40005" cy="47625"/>
              </a:xfrm>
              <a:custGeom>
                <a:avLst/>
                <a:gdLst>
                  <a:gd name="T0" fmla="*/ 59 w 63"/>
                  <a:gd name="T1" fmla="*/ 75 h 75"/>
                  <a:gd name="T2" fmla="*/ 0 w 63"/>
                  <a:gd name="T3" fmla="*/ 28 h 75"/>
                  <a:gd name="T4" fmla="*/ 15 w 63"/>
                  <a:gd name="T5" fmla="*/ 10 h 75"/>
                  <a:gd name="T6" fmla="*/ 19 w 63"/>
                  <a:gd name="T7" fmla="*/ 5 h 75"/>
                  <a:gd name="T8" fmla="*/ 24 w 63"/>
                  <a:gd name="T9" fmla="*/ 3 h 75"/>
                  <a:gd name="T10" fmla="*/ 29 w 63"/>
                  <a:gd name="T11" fmla="*/ 0 h 75"/>
                  <a:gd name="T12" fmla="*/ 36 w 63"/>
                  <a:gd name="T13" fmla="*/ 0 h 75"/>
                  <a:gd name="T14" fmla="*/ 41 w 63"/>
                  <a:gd name="T15" fmla="*/ 3 h 75"/>
                  <a:gd name="T16" fmla="*/ 47 w 63"/>
                  <a:gd name="T17" fmla="*/ 7 h 75"/>
                  <a:gd name="T18" fmla="*/ 54 w 63"/>
                  <a:gd name="T19" fmla="*/ 13 h 75"/>
                  <a:gd name="T20" fmla="*/ 57 w 63"/>
                  <a:gd name="T21" fmla="*/ 21 h 75"/>
                  <a:gd name="T22" fmla="*/ 57 w 63"/>
                  <a:gd name="T23" fmla="*/ 24 h 75"/>
                  <a:gd name="T24" fmla="*/ 55 w 63"/>
                  <a:gd name="T25" fmla="*/ 29 h 75"/>
                  <a:gd name="T26" fmla="*/ 54 w 63"/>
                  <a:gd name="T27" fmla="*/ 33 h 75"/>
                  <a:gd name="T28" fmla="*/ 50 w 63"/>
                  <a:gd name="T29" fmla="*/ 37 h 75"/>
                  <a:gd name="T30" fmla="*/ 41 w 63"/>
                  <a:gd name="T31" fmla="*/ 49 h 75"/>
                  <a:gd name="T32" fmla="*/ 63 w 63"/>
                  <a:gd name="T33" fmla="*/ 68 h 75"/>
                  <a:gd name="T34" fmla="*/ 59 w 63"/>
                  <a:gd name="T35" fmla="*/ 75 h 75"/>
                  <a:gd name="T36" fmla="*/ 33 w 63"/>
                  <a:gd name="T37" fmla="*/ 44 h 75"/>
                  <a:gd name="T38" fmla="*/ 44 w 63"/>
                  <a:gd name="T39" fmla="*/ 33 h 75"/>
                  <a:gd name="T40" fmla="*/ 47 w 63"/>
                  <a:gd name="T41" fmla="*/ 26 h 75"/>
                  <a:gd name="T42" fmla="*/ 47 w 63"/>
                  <a:gd name="T43" fmla="*/ 21 h 75"/>
                  <a:gd name="T44" fmla="*/ 46 w 63"/>
                  <a:gd name="T45" fmla="*/ 18 h 75"/>
                  <a:gd name="T46" fmla="*/ 42 w 63"/>
                  <a:gd name="T47" fmla="*/ 13 h 75"/>
                  <a:gd name="T48" fmla="*/ 39 w 63"/>
                  <a:gd name="T49" fmla="*/ 10 h 75"/>
                  <a:gd name="T50" fmla="*/ 36 w 63"/>
                  <a:gd name="T51" fmla="*/ 10 h 75"/>
                  <a:gd name="T52" fmla="*/ 33 w 63"/>
                  <a:gd name="T53" fmla="*/ 10 h 75"/>
                  <a:gd name="T54" fmla="*/ 29 w 63"/>
                  <a:gd name="T55" fmla="*/ 10 h 75"/>
                  <a:gd name="T56" fmla="*/ 26 w 63"/>
                  <a:gd name="T57" fmla="*/ 11 h 75"/>
                  <a:gd name="T58" fmla="*/ 23 w 63"/>
                  <a:gd name="T59" fmla="*/ 16 h 75"/>
                  <a:gd name="T60" fmla="*/ 13 w 63"/>
                  <a:gd name="T61" fmla="*/ 28 h 75"/>
                  <a:gd name="T62" fmla="*/ 33 w 63"/>
                  <a:gd name="T63"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3" h="75">
                    <a:moveTo>
                      <a:pt x="59" y="75"/>
                    </a:moveTo>
                    <a:lnTo>
                      <a:pt x="0" y="28"/>
                    </a:lnTo>
                    <a:lnTo>
                      <a:pt x="15" y="10"/>
                    </a:lnTo>
                    <a:lnTo>
                      <a:pt x="19" y="5"/>
                    </a:lnTo>
                    <a:lnTo>
                      <a:pt x="24" y="3"/>
                    </a:lnTo>
                    <a:lnTo>
                      <a:pt x="29" y="0"/>
                    </a:lnTo>
                    <a:lnTo>
                      <a:pt x="36" y="0"/>
                    </a:lnTo>
                    <a:lnTo>
                      <a:pt x="41" y="3"/>
                    </a:lnTo>
                    <a:lnTo>
                      <a:pt x="47" y="7"/>
                    </a:lnTo>
                    <a:lnTo>
                      <a:pt x="54" y="13"/>
                    </a:lnTo>
                    <a:lnTo>
                      <a:pt x="57" y="21"/>
                    </a:lnTo>
                    <a:lnTo>
                      <a:pt x="57" y="24"/>
                    </a:lnTo>
                    <a:lnTo>
                      <a:pt x="55" y="29"/>
                    </a:lnTo>
                    <a:lnTo>
                      <a:pt x="54" y="33"/>
                    </a:lnTo>
                    <a:lnTo>
                      <a:pt x="50" y="37"/>
                    </a:lnTo>
                    <a:lnTo>
                      <a:pt x="41" y="49"/>
                    </a:lnTo>
                    <a:lnTo>
                      <a:pt x="63" y="68"/>
                    </a:lnTo>
                    <a:lnTo>
                      <a:pt x="59" y="75"/>
                    </a:lnTo>
                    <a:close/>
                    <a:moveTo>
                      <a:pt x="33" y="44"/>
                    </a:moveTo>
                    <a:lnTo>
                      <a:pt x="44" y="33"/>
                    </a:lnTo>
                    <a:lnTo>
                      <a:pt x="47" y="26"/>
                    </a:lnTo>
                    <a:lnTo>
                      <a:pt x="47" y="21"/>
                    </a:lnTo>
                    <a:lnTo>
                      <a:pt x="46" y="18"/>
                    </a:lnTo>
                    <a:lnTo>
                      <a:pt x="42" y="13"/>
                    </a:lnTo>
                    <a:lnTo>
                      <a:pt x="39" y="10"/>
                    </a:lnTo>
                    <a:lnTo>
                      <a:pt x="36" y="10"/>
                    </a:lnTo>
                    <a:lnTo>
                      <a:pt x="33" y="10"/>
                    </a:lnTo>
                    <a:lnTo>
                      <a:pt x="29" y="10"/>
                    </a:lnTo>
                    <a:lnTo>
                      <a:pt x="26" y="11"/>
                    </a:lnTo>
                    <a:lnTo>
                      <a:pt x="23" y="16"/>
                    </a:lnTo>
                    <a:lnTo>
                      <a:pt x="13" y="28"/>
                    </a:lnTo>
                    <a:lnTo>
                      <a:pt x="33"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0" name="Freeform 113">
                <a:extLst>
                  <a:ext uri="{FF2B5EF4-FFF2-40B4-BE49-F238E27FC236}">
                    <a16:creationId xmlns:a16="http://schemas.microsoft.com/office/drawing/2014/main" id="{7C35413D-930E-4B69-43DE-3BFDD56863FA}"/>
                  </a:ext>
                </a:extLst>
              </p:cNvPr>
              <p:cNvSpPr>
                <a:spLocks noEditPoints="1"/>
              </p:cNvSpPr>
              <p:nvPr/>
            </p:nvSpPr>
            <p:spPr bwMode="auto">
              <a:xfrm>
                <a:off x="1528445" y="754380"/>
                <a:ext cx="48895" cy="46355"/>
              </a:xfrm>
              <a:custGeom>
                <a:avLst/>
                <a:gdLst>
                  <a:gd name="T0" fmla="*/ 35 w 77"/>
                  <a:gd name="T1" fmla="*/ 73 h 73"/>
                  <a:gd name="T2" fmla="*/ 0 w 77"/>
                  <a:gd name="T3" fmla="*/ 7 h 73"/>
                  <a:gd name="T4" fmla="*/ 5 w 77"/>
                  <a:gd name="T5" fmla="*/ 0 h 73"/>
                  <a:gd name="T6" fmla="*/ 77 w 77"/>
                  <a:gd name="T7" fmla="*/ 36 h 73"/>
                  <a:gd name="T8" fmla="*/ 70 w 77"/>
                  <a:gd name="T9" fmla="*/ 41 h 73"/>
                  <a:gd name="T10" fmla="*/ 49 w 77"/>
                  <a:gd name="T11" fmla="*/ 31 h 73"/>
                  <a:gd name="T12" fmla="*/ 30 w 77"/>
                  <a:gd name="T13" fmla="*/ 47 h 73"/>
                  <a:gd name="T14" fmla="*/ 41 w 77"/>
                  <a:gd name="T15" fmla="*/ 68 h 73"/>
                  <a:gd name="T16" fmla="*/ 35 w 77"/>
                  <a:gd name="T17" fmla="*/ 73 h 73"/>
                  <a:gd name="T18" fmla="*/ 26 w 77"/>
                  <a:gd name="T19" fmla="*/ 41 h 73"/>
                  <a:gd name="T20" fmla="*/ 41 w 77"/>
                  <a:gd name="T21" fmla="*/ 26 h 73"/>
                  <a:gd name="T22" fmla="*/ 22 w 77"/>
                  <a:gd name="T23" fmla="*/ 16 h 73"/>
                  <a:gd name="T24" fmla="*/ 15 w 77"/>
                  <a:gd name="T25" fmla="*/ 12 h 73"/>
                  <a:gd name="T26" fmla="*/ 9 w 77"/>
                  <a:gd name="T27" fmla="*/ 8 h 73"/>
                  <a:gd name="T28" fmla="*/ 12 w 77"/>
                  <a:gd name="T29" fmla="*/ 15 h 73"/>
                  <a:gd name="T30" fmla="*/ 17 w 77"/>
                  <a:gd name="T31" fmla="*/ 21 h 73"/>
                  <a:gd name="T32" fmla="*/ 26 w 77"/>
                  <a:gd name="T33" fmla="*/ 41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73">
                    <a:moveTo>
                      <a:pt x="35" y="73"/>
                    </a:moveTo>
                    <a:lnTo>
                      <a:pt x="0" y="7"/>
                    </a:lnTo>
                    <a:lnTo>
                      <a:pt x="5" y="0"/>
                    </a:lnTo>
                    <a:lnTo>
                      <a:pt x="77" y="36"/>
                    </a:lnTo>
                    <a:lnTo>
                      <a:pt x="70" y="41"/>
                    </a:lnTo>
                    <a:lnTo>
                      <a:pt x="49" y="31"/>
                    </a:lnTo>
                    <a:lnTo>
                      <a:pt x="30" y="47"/>
                    </a:lnTo>
                    <a:lnTo>
                      <a:pt x="41" y="68"/>
                    </a:lnTo>
                    <a:lnTo>
                      <a:pt x="35" y="73"/>
                    </a:lnTo>
                    <a:close/>
                    <a:moveTo>
                      <a:pt x="26" y="41"/>
                    </a:moveTo>
                    <a:lnTo>
                      <a:pt x="41" y="26"/>
                    </a:lnTo>
                    <a:lnTo>
                      <a:pt x="22" y="16"/>
                    </a:lnTo>
                    <a:lnTo>
                      <a:pt x="15" y="12"/>
                    </a:lnTo>
                    <a:lnTo>
                      <a:pt x="9" y="8"/>
                    </a:lnTo>
                    <a:lnTo>
                      <a:pt x="12" y="15"/>
                    </a:lnTo>
                    <a:lnTo>
                      <a:pt x="17" y="21"/>
                    </a:lnTo>
                    <a:lnTo>
                      <a:pt x="26" y="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1" name="Freeform 114">
                <a:extLst>
                  <a:ext uri="{FF2B5EF4-FFF2-40B4-BE49-F238E27FC236}">
                    <a16:creationId xmlns:a16="http://schemas.microsoft.com/office/drawing/2014/main" id="{D0B047BB-5E67-D8EA-113C-545BF4C98C0C}"/>
                  </a:ext>
                </a:extLst>
              </p:cNvPr>
              <p:cNvSpPr>
                <a:spLocks/>
              </p:cNvSpPr>
              <p:nvPr/>
            </p:nvSpPr>
            <p:spPr bwMode="auto">
              <a:xfrm>
                <a:off x="1485265" y="775335"/>
                <a:ext cx="54610" cy="54610"/>
              </a:xfrm>
              <a:custGeom>
                <a:avLst/>
                <a:gdLst>
                  <a:gd name="T0" fmla="*/ 49 w 86"/>
                  <a:gd name="T1" fmla="*/ 86 h 86"/>
                  <a:gd name="T2" fmla="*/ 0 w 86"/>
                  <a:gd name="T3" fmla="*/ 31 h 86"/>
                  <a:gd name="T4" fmla="*/ 7 w 86"/>
                  <a:gd name="T5" fmla="*/ 26 h 86"/>
                  <a:gd name="T6" fmla="*/ 70 w 86"/>
                  <a:gd name="T7" fmla="*/ 48 h 86"/>
                  <a:gd name="T8" fmla="*/ 31 w 86"/>
                  <a:gd name="T9" fmla="*/ 5 h 86"/>
                  <a:gd name="T10" fmla="*/ 36 w 86"/>
                  <a:gd name="T11" fmla="*/ 0 h 86"/>
                  <a:gd name="T12" fmla="*/ 86 w 86"/>
                  <a:gd name="T13" fmla="*/ 55 h 86"/>
                  <a:gd name="T14" fmla="*/ 80 w 86"/>
                  <a:gd name="T15" fmla="*/ 60 h 86"/>
                  <a:gd name="T16" fmla="*/ 16 w 86"/>
                  <a:gd name="T17" fmla="*/ 37 h 86"/>
                  <a:gd name="T18" fmla="*/ 55 w 86"/>
                  <a:gd name="T19" fmla="*/ 81 h 86"/>
                  <a:gd name="T20" fmla="*/ 49 w 86"/>
                  <a:gd name="T2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86">
                    <a:moveTo>
                      <a:pt x="49" y="86"/>
                    </a:moveTo>
                    <a:lnTo>
                      <a:pt x="0" y="31"/>
                    </a:lnTo>
                    <a:lnTo>
                      <a:pt x="7" y="26"/>
                    </a:lnTo>
                    <a:lnTo>
                      <a:pt x="70" y="48"/>
                    </a:lnTo>
                    <a:lnTo>
                      <a:pt x="31" y="5"/>
                    </a:lnTo>
                    <a:lnTo>
                      <a:pt x="36" y="0"/>
                    </a:lnTo>
                    <a:lnTo>
                      <a:pt x="86" y="55"/>
                    </a:lnTo>
                    <a:lnTo>
                      <a:pt x="80" y="60"/>
                    </a:lnTo>
                    <a:lnTo>
                      <a:pt x="16" y="37"/>
                    </a:lnTo>
                    <a:lnTo>
                      <a:pt x="55" y="81"/>
                    </a:lnTo>
                    <a:lnTo>
                      <a:pt x="49" y="8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2" name="Freeform 115">
                <a:extLst>
                  <a:ext uri="{FF2B5EF4-FFF2-40B4-BE49-F238E27FC236}">
                    <a16:creationId xmlns:a16="http://schemas.microsoft.com/office/drawing/2014/main" id="{E17C58FE-0394-028A-7A43-E5FF59CEF934}"/>
                  </a:ext>
                </a:extLst>
              </p:cNvPr>
              <p:cNvSpPr>
                <a:spLocks noEditPoints="1"/>
              </p:cNvSpPr>
              <p:nvPr/>
            </p:nvSpPr>
            <p:spPr bwMode="auto">
              <a:xfrm>
                <a:off x="1460500" y="808990"/>
                <a:ext cx="44450" cy="48895"/>
              </a:xfrm>
              <a:custGeom>
                <a:avLst/>
                <a:gdLst>
                  <a:gd name="T0" fmla="*/ 23 w 70"/>
                  <a:gd name="T1" fmla="*/ 77 h 77"/>
                  <a:gd name="T2" fmla="*/ 0 w 70"/>
                  <a:gd name="T3" fmla="*/ 5 h 77"/>
                  <a:gd name="T4" fmla="*/ 7 w 70"/>
                  <a:gd name="T5" fmla="*/ 0 h 77"/>
                  <a:gd name="T6" fmla="*/ 70 w 70"/>
                  <a:gd name="T7" fmla="*/ 46 h 77"/>
                  <a:gd name="T8" fmla="*/ 64 w 70"/>
                  <a:gd name="T9" fmla="*/ 51 h 77"/>
                  <a:gd name="T10" fmla="*/ 44 w 70"/>
                  <a:gd name="T11" fmla="*/ 36 h 77"/>
                  <a:gd name="T12" fmla="*/ 23 w 70"/>
                  <a:gd name="T13" fmla="*/ 51 h 77"/>
                  <a:gd name="T14" fmla="*/ 31 w 70"/>
                  <a:gd name="T15" fmla="*/ 72 h 77"/>
                  <a:gd name="T16" fmla="*/ 23 w 70"/>
                  <a:gd name="T17" fmla="*/ 77 h 77"/>
                  <a:gd name="T18" fmla="*/ 20 w 70"/>
                  <a:gd name="T19" fmla="*/ 42 h 77"/>
                  <a:gd name="T20" fmla="*/ 37 w 70"/>
                  <a:gd name="T21" fmla="*/ 31 h 77"/>
                  <a:gd name="T22" fmla="*/ 20 w 70"/>
                  <a:gd name="T23" fmla="*/ 18 h 77"/>
                  <a:gd name="T24" fmla="*/ 13 w 70"/>
                  <a:gd name="T25" fmla="*/ 13 h 77"/>
                  <a:gd name="T26" fmla="*/ 8 w 70"/>
                  <a:gd name="T27" fmla="*/ 8 h 77"/>
                  <a:gd name="T28" fmla="*/ 10 w 70"/>
                  <a:gd name="T29" fmla="*/ 15 h 77"/>
                  <a:gd name="T30" fmla="*/ 13 w 70"/>
                  <a:gd name="T31" fmla="*/ 21 h 77"/>
                  <a:gd name="T32" fmla="*/ 20 w 70"/>
                  <a:gd name="T33" fmla="*/ 42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77">
                    <a:moveTo>
                      <a:pt x="23" y="77"/>
                    </a:moveTo>
                    <a:lnTo>
                      <a:pt x="0" y="5"/>
                    </a:lnTo>
                    <a:lnTo>
                      <a:pt x="7" y="0"/>
                    </a:lnTo>
                    <a:lnTo>
                      <a:pt x="70" y="46"/>
                    </a:lnTo>
                    <a:lnTo>
                      <a:pt x="64" y="51"/>
                    </a:lnTo>
                    <a:lnTo>
                      <a:pt x="44" y="36"/>
                    </a:lnTo>
                    <a:lnTo>
                      <a:pt x="23" y="51"/>
                    </a:lnTo>
                    <a:lnTo>
                      <a:pt x="31" y="72"/>
                    </a:lnTo>
                    <a:lnTo>
                      <a:pt x="23" y="77"/>
                    </a:lnTo>
                    <a:close/>
                    <a:moveTo>
                      <a:pt x="20" y="42"/>
                    </a:moveTo>
                    <a:lnTo>
                      <a:pt x="37" y="31"/>
                    </a:lnTo>
                    <a:lnTo>
                      <a:pt x="20" y="18"/>
                    </a:lnTo>
                    <a:lnTo>
                      <a:pt x="13" y="13"/>
                    </a:lnTo>
                    <a:lnTo>
                      <a:pt x="8" y="8"/>
                    </a:lnTo>
                    <a:lnTo>
                      <a:pt x="10" y="15"/>
                    </a:lnTo>
                    <a:lnTo>
                      <a:pt x="13" y="21"/>
                    </a:lnTo>
                    <a:lnTo>
                      <a:pt x="20" y="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3" name="Freeform 116">
                <a:extLst>
                  <a:ext uri="{FF2B5EF4-FFF2-40B4-BE49-F238E27FC236}">
                    <a16:creationId xmlns:a16="http://schemas.microsoft.com/office/drawing/2014/main" id="{45D73876-C1B5-2687-D349-8562844D411C}"/>
                  </a:ext>
                </a:extLst>
              </p:cNvPr>
              <p:cNvSpPr>
                <a:spLocks/>
              </p:cNvSpPr>
              <p:nvPr/>
            </p:nvSpPr>
            <p:spPr bwMode="auto">
              <a:xfrm>
                <a:off x="1417320" y="830580"/>
                <a:ext cx="41275" cy="45720"/>
              </a:xfrm>
              <a:custGeom>
                <a:avLst/>
                <a:gdLst>
                  <a:gd name="T0" fmla="*/ 55 w 65"/>
                  <a:gd name="T1" fmla="*/ 36 h 72"/>
                  <a:gd name="T2" fmla="*/ 63 w 65"/>
                  <a:gd name="T3" fmla="*/ 33 h 72"/>
                  <a:gd name="T4" fmla="*/ 65 w 65"/>
                  <a:gd name="T5" fmla="*/ 39 h 72"/>
                  <a:gd name="T6" fmla="*/ 65 w 65"/>
                  <a:gd name="T7" fmla="*/ 44 h 72"/>
                  <a:gd name="T8" fmla="*/ 65 w 65"/>
                  <a:gd name="T9" fmla="*/ 49 h 72"/>
                  <a:gd name="T10" fmla="*/ 65 w 65"/>
                  <a:gd name="T11" fmla="*/ 54 h 72"/>
                  <a:gd name="T12" fmla="*/ 63 w 65"/>
                  <a:gd name="T13" fmla="*/ 57 h 72"/>
                  <a:gd name="T14" fmla="*/ 62 w 65"/>
                  <a:gd name="T15" fmla="*/ 60 h 72"/>
                  <a:gd name="T16" fmla="*/ 58 w 65"/>
                  <a:gd name="T17" fmla="*/ 64 h 72"/>
                  <a:gd name="T18" fmla="*/ 55 w 65"/>
                  <a:gd name="T19" fmla="*/ 67 h 72"/>
                  <a:gd name="T20" fmla="*/ 47 w 65"/>
                  <a:gd name="T21" fmla="*/ 70 h 72"/>
                  <a:gd name="T22" fmla="*/ 40 w 65"/>
                  <a:gd name="T23" fmla="*/ 72 h 72"/>
                  <a:gd name="T24" fmla="*/ 32 w 65"/>
                  <a:gd name="T25" fmla="*/ 70 h 72"/>
                  <a:gd name="T26" fmla="*/ 24 w 65"/>
                  <a:gd name="T27" fmla="*/ 65 h 72"/>
                  <a:gd name="T28" fmla="*/ 16 w 65"/>
                  <a:gd name="T29" fmla="*/ 59 h 72"/>
                  <a:gd name="T30" fmla="*/ 10 w 65"/>
                  <a:gd name="T31" fmla="*/ 51 h 72"/>
                  <a:gd name="T32" fmla="*/ 3 w 65"/>
                  <a:gd name="T33" fmla="*/ 41 h 72"/>
                  <a:gd name="T34" fmla="*/ 1 w 65"/>
                  <a:gd name="T35" fmla="*/ 31 h 72"/>
                  <a:gd name="T36" fmla="*/ 0 w 65"/>
                  <a:gd name="T37" fmla="*/ 23 h 72"/>
                  <a:gd name="T38" fmla="*/ 3 w 65"/>
                  <a:gd name="T39" fmla="*/ 15 h 72"/>
                  <a:gd name="T40" fmla="*/ 6 w 65"/>
                  <a:gd name="T41" fmla="*/ 8 h 72"/>
                  <a:gd name="T42" fmla="*/ 13 w 65"/>
                  <a:gd name="T43" fmla="*/ 4 h 72"/>
                  <a:gd name="T44" fmla="*/ 21 w 65"/>
                  <a:gd name="T45" fmla="*/ 0 h 72"/>
                  <a:gd name="T46" fmla="*/ 29 w 65"/>
                  <a:gd name="T47" fmla="*/ 0 h 72"/>
                  <a:gd name="T48" fmla="*/ 37 w 65"/>
                  <a:gd name="T49" fmla="*/ 4 h 72"/>
                  <a:gd name="T50" fmla="*/ 45 w 65"/>
                  <a:gd name="T51" fmla="*/ 8 h 72"/>
                  <a:gd name="T52" fmla="*/ 39 w 65"/>
                  <a:gd name="T53" fmla="*/ 15 h 72"/>
                  <a:gd name="T54" fmla="*/ 34 w 65"/>
                  <a:gd name="T55" fmla="*/ 12 h 72"/>
                  <a:gd name="T56" fmla="*/ 27 w 65"/>
                  <a:gd name="T57" fmla="*/ 8 h 72"/>
                  <a:gd name="T58" fmla="*/ 23 w 65"/>
                  <a:gd name="T59" fmla="*/ 8 h 72"/>
                  <a:gd name="T60" fmla="*/ 18 w 65"/>
                  <a:gd name="T61" fmla="*/ 12 h 72"/>
                  <a:gd name="T62" fmla="*/ 13 w 65"/>
                  <a:gd name="T63" fmla="*/ 15 h 72"/>
                  <a:gd name="T64" fmla="*/ 10 w 65"/>
                  <a:gd name="T65" fmla="*/ 20 h 72"/>
                  <a:gd name="T66" fmla="*/ 8 w 65"/>
                  <a:gd name="T67" fmla="*/ 25 h 72"/>
                  <a:gd name="T68" fmla="*/ 10 w 65"/>
                  <a:gd name="T69" fmla="*/ 31 h 72"/>
                  <a:gd name="T70" fmla="*/ 11 w 65"/>
                  <a:gd name="T71" fmla="*/ 38 h 72"/>
                  <a:gd name="T72" fmla="*/ 16 w 65"/>
                  <a:gd name="T73" fmla="*/ 46 h 72"/>
                  <a:gd name="T74" fmla="*/ 21 w 65"/>
                  <a:gd name="T75" fmla="*/ 52 h 72"/>
                  <a:gd name="T76" fmla="*/ 24 w 65"/>
                  <a:gd name="T77" fmla="*/ 56 h 72"/>
                  <a:gd name="T78" fmla="*/ 29 w 65"/>
                  <a:gd name="T79" fmla="*/ 59 h 72"/>
                  <a:gd name="T80" fmla="*/ 34 w 65"/>
                  <a:gd name="T81" fmla="*/ 62 h 72"/>
                  <a:gd name="T82" fmla="*/ 37 w 65"/>
                  <a:gd name="T83" fmla="*/ 64 h 72"/>
                  <a:gd name="T84" fmla="*/ 42 w 65"/>
                  <a:gd name="T85" fmla="*/ 64 h 72"/>
                  <a:gd name="T86" fmla="*/ 45 w 65"/>
                  <a:gd name="T87" fmla="*/ 62 h 72"/>
                  <a:gd name="T88" fmla="*/ 50 w 65"/>
                  <a:gd name="T89" fmla="*/ 60 h 72"/>
                  <a:gd name="T90" fmla="*/ 53 w 65"/>
                  <a:gd name="T91" fmla="*/ 56 h 72"/>
                  <a:gd name="T92" fmla="*/ 57 w 65"/>
                  <a:gd name="T93" fmla="*/ 51 h 72"/>
                  <a:gd name="T94" fmla="*/ 57 w 65"/>
                  <a:gd name="T95" fmla="*/ 44 h 72"/>
                  <a:gd name="T96" fmla="*/ 55 w 65"/>
                  <a:gd name="T97"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5" h="72">
                    <a:moveTo>
                      <a:pt x="55" y="36"/>
                    </a:moveTo>
                    <a:lnTo>
                      <a:pt x="63" y="33"/>
                    </a:lnTo>
                    <a:lnTo>
                      <a:pt x="65" y="39"/>
                    </a:lnTo>
                    <a:lnTo>
                      <a:pt x="65" y="44"/>
                    </a:lnTo>
                    <a:lnTo>
                      <a:pt x="65" y="49"/>
                    </a:lnTo>
                    <a:lnTo>
                      <a:pt x="65" y="54"/>
                    </a:lnTo>
                    <a:lnTo>
                      <a:pt x="63" y="57"/>
                    </a:lnTo>
                    <a:lnTo>
                      <a:pt x="62" y="60"/>
                    </a:lnTo>
                    <a:lnTo>
                      <a:pt x="58" y="64"/>
                    </a:lnTo>
                    <a:lnTo>
                      <a:pt x="55" y="67"/>
                    </a:lnTo>
                    <a:lnTo>
                      <a:pt x="47" y="70"/>
                    </a:lnTo>
                    <a:lnTo>
                      <a:pt x="40" y="72"/>
                    </a:lnTo>
                    <a:lnTo>
                      <a:pt x="32" y="70"/>
                    </a:lnTo>
                    <a:lnTo>
                      <a:pt x="24" y="65"/>
                    </a:lnTo>
                    <a:lnTo>
                      <a:pt x="16" y="59"/>
                    </a:lnTo>
                    <a:lnTo>
                      <a:pt x="10" y="51"/>
                    </a:lnTo>
                    <a:lnTo>
                      <a:pt x="3" y="41"/>
                    </a:lnTo>
                    <a:lnTo>
                      <a:pt x="1" y="31"/>
                    </a:lnTo>
                    <a:lnTo>
                      <a:pt x="0" y="23"/>
                    </a:lnTo>
                    <a:lnTo>
                      <a:pt x="3" y="15"/>
                    </a:lnTo>
                    <a:lnTo>
                      <a:pt x="6" y="8"/>
                    </a:lnTo>
                    <a:lnTo>
                      <a:pt x="13" y="4"/>
                    </a:lnTo>
                    <a:lnTo>
                      <a:pt x="21" y="0"/>
                    </a:lnTo>
                    <a:lnTo>
                      <a:pt x="29" y="0"/>
                    </a:lnTo>
                    <a:lnTo>
                      <a:pt x="37" y="4"/>
                    </a:lnTo>
                    <a:lnTo>
                      <a:pt x="45" y="8"/>
                    </a:lnTo>
                    <a:lnTo>
                      <a:pt x="39" y="15"/>
                    </a:lnTo>
                    <a:lnTo>
                      <a:pt x="34" y="12"/>
                    </a:lnTo>
                    <a:lnTo>
                      <a:pt x="27" y="8"/>
                    </a:lnTo>
                    <a:lnTo>
                      <a:pt x="23" y="8"/>
                    </a:lnTo>
                    <a:lnTo>
                      <a:pt x="18" y="12"/>
                    </a:lnTo>
                    <a:lnTo>
                      <a:pt x="13" y="15"/>
                    </a:lnTo>
                    <a:lnTo>
                      <a:pt x="10" y="20"/>
                    </a:lnTo>
                    <a:lnTo>
                      <a:pt x="8" y="25"/>
                    </a:lnTo>
                    <a:lnTo>
                      <a:pt x="10" y="31"/>
                    </a:lnTo>
                    <a:lnTo>
                      <a:pt x="11" y="38"/>
                    </a:lnTo>
                    <a:lnTo>
                      <a:pt x="16" y="46"/>
                    </a:lnTo>
                    <a:lnTo>
                      <a:pt x="21" y="52"/>
                    </a:lnTo>
                    <a:lnTo>
                      <a:pt x="24" y="56"/>
                    </a:lnTo>
                    <a:lnTo>
                      <a:pt x="29" y="59"/>
                    </a:lnTo>
                    <a:lnTo>
                      <a:pt x="34" y="62"/>
                    </a:lnTo>
                    <a:lnTo>
                      <a:pt x="37" y="64"/>
                    </a:lnTo>
                    <a:lnTo>
                      <a:pt x="42" y="64"/>
                    </a:lnTo>
                    <a:lnTo>
                      <a:pt x="45" y="62"/>
                    </a:lnTo>
                    <a:lnTo>
                      <a:pt x="50" y="60"/>
                    </a:lnTo>
                    <a:lnTo>
                      <a:pt x="53" y="56"/>
                    </a:lnTo>
                    <a:lnTo>
                      <a:pt x="57" y="51"/>
                    </a:lnTo>
                    <a:lnTo>
                      <a:pt x="57" y="44"/>
                    </a:lnTo>
                    <a:lnTo>
                      <a:pt x="55"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4" name="Freeform 117">
                <a:extLst>
                  <a:ext uri="{FF2B5EF4-FFF2-40B4-BE49-F238E27FC236}">
                    <a16:creationId xmlns:a16="http://schemas.microsoft.com/office/drawing/2014/main" id="{12E1C78E-5F96-2A8D-626A-9A4B722FB450}"/>
                  </a:ext>
                </a:extLst>
              </p:cNvPr>
              <p:cNvSpPr>
                <a:spLocks/>
              </p:cNvSpPr>
              <p:nvPr/>
            </p:nvSpPr>
            <p:spPr bwMode="auto">
              <a:xfrm>
                <a:off x="1393190" y="850265"/>
                <a:ext cx="27940" cy="42545"/>
              </a:xfrm>
              <a:custGeom>
                <a:avLst/>
                <a:gdLst>
                  <a:gd name="T0" fmla="*/ 38 w 44"/>
                  <a:gd name="T1" fmla="*/ 67 h 67"/>
                  <a:gd name="T2" fmla="*/ 0 w 44"/>
                  <a:gd name="T3" fmla="*/ 3 h 67"/>
                  <a:gd name="T4" fmla="*/ 7 w 44"/>
                  <a:gd name="T5" fmla="*/ 0 h 67"/>
                  <a:gd name="T6" fmla="*/ 44 w 44"/>
                  <a:gd name="T7" fmla="*/ 62 h 67"/>
                  <a:gd name="T8" fmla="*/ 38 w 44"/>
                  <a:gd name="T9" fmla="*/ 67 h 67"/>
                </a:gdLst>
                <a:ahLst/>
                <a:cxnLst>
                  <a:cxn ang="0">
                    <a:pos x="T0" y="T1"/>
                  </a:cxn>
                  <a:cxn ang="0">
                    <a:pos x="T2" y="T3"/>
                  </a:cxn>
                  <a:cxn ang="0">
                    <a:pos x="T4" y="T5"/>
                  </a:cxn>
                  <a:cxn ang="0">
                    <a:pos x="T6" y="T7"/>
                  </a:cxn>
                  <a:cxn ang="0">
                    <a:pos x="T8" y="T9"/>
                  </a:cxn>
                </a:cxnLst>
                <a:rect l="0" t="0" r="r" b="b"/>
                <a:pathLst>
                  <a:path w="44" h="67">
                    <a:moveTo>
                      <a:pt x="38" y="67"/>
                    </a:moveTo>
                    <a:lnTo>
                      <a:pt x="0" y="3"/>
                    </a:lnTo>
                    <a:lnTo>
                      <a:pt x="7" y="0"/>
                    </a:lnTo>
                    <a:lnTo>
                      <a:pt x="44" y="62"/>
                    </a:lnTo>
                    <a:lnTo>
                      <a:pt x="38" y="6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5" name="Freeform 118">
                <a:extLst>
                  <a:ext uri="{FF2B5EF4-FFF2-40B4-BE49-F238E27FC236}">
                    <a16:creationId xmlns:a16="http://schemas.microsoft.com/office/drawing/2014/main" id="{9D0E2AFC-6D77-94B9-6676-8009B541E102}"/>
                  </a:ext>
                </a:extLst>
              </p:cNvPr>
              <p:cNvSpPr>
                <a:spLocks noEditPoints="1"/>
              </p:cNvSpPr>
              <p:nvPr/>
            </p:nvSpPr>
            <p:spPr bwMode="auto">
              <a:xfrm>
                <a:off x="1350010" y="864870"/>
                <a:ext cx="52705" cy="50165"/>
              </a:xfrm>
              <a:custGeom>
                <a:avLst/>
                <a:gdLst>
                  <a:gd name="T0" fmla="*/ 36 w 83"/>
                  <a:gd name="T1" fmla="*/ 79 h 79"/>
                  <a:gd name="T2" fmla="*/ 0 w 83"/>
                  <a:gd name="T3" fmla="*/ 16 h 79"/>
                  <a:gd name="T4" fmla="*/ 24 w 83"/>
                  <a:gd name="T5" fmla="*/ 3 h 79"/>
                  <a:gd name="T6" fmla="*/ 31 w 83"/>
                  <a:gd name="T7" fmla="*/ 2 h 79"/>
                  <a:gd name="T8" fmla="*/ 36 w 83"/>
                  <a:gd name="T9" fmla="*/ 0 h 79"/>
                  <a:gd name="T10" fmla="*/ 41 w 83"/>
                  <a:gd name="T11" fmla="*/ 0 h 79"/>
                  <a:gd name="T12" fmla="*/ 46 w 83"/>
                  <a:gd name="T13" fmla="*/ 3 h 79"/>
                  <a:gd name="T14" fmla="*/ 49 w 83"/>
                  <a:gd name="T15" fmla="*/ 6 h 79"/>
                  <a:gd name="T16" fmla="*/ 52 w 83"/>
                  <a:gd name="T17" fmla="*/ 11 h 79"/>
                  <a:gd name="T18" fmla="*/ 55 w 83"/>
                  <a:gd name="T19" fmla="*/ 18 h 79"/>
                  <a:gd name="T20" fmla="*/ 55 w 83"/>
                  <a:gd name="T21" fmla="*/ 24 h 79"/>
                  <a:gd name="T22" fmla="*/ 52 w 83"/>
                  <a:gd name="T23" fmla="*/ 31 h 79"/>
                  <a:gd name="T24" fmla="*/ 47 w 83"/>
                  <a:gd name="T25" fmla="*/ 36 h 79"/>
                  <a:gd name="T26" fmla="*/ 50 w 83"/>
                  <a:gd name="T27" fmla="*/ 37 h 79"/>
                  <a:gd name="T28" fmla="*/ 54 w 83"/>
                  <a:gd name="T29" fmla="*/ 37 h 79"/>
                  <a:gd name="T30" fmla="*/ 59 w 83"/>
                  <a:gd name="T31" fmla="*/ 40 h 79"/>
                  <a:gd name="T32" fmla="*/ 63 w 83"/>
                  <a:gd name="T33" fmla="*/ 42 h 79"/>
                  <a:gd name="T34" fmla="*/ 83 w 83"/>
                  <a:gd name="T35" fmla="*/ 55 h 79"/>
                  <a:gd name="T36" fmla="*/ 73 w 83"/>
                  <a:gd name="T37" fmla="*/ 60 h 79"/>
                  <a:gd name="T38" fmla="*/ 60 w 83"/>
                  <a:gd name="T39" fmla="*/ 50 h 79"/>
                  <a:gd name="T40" fmla="*/ 52 w 83"/>
                  <a:gd name="T41" fmla="*/ 45 h 79"/>
                  <a:gd name="T42" fmla="*/ 47 w 83"/>
                  <a:gd name="T43" fmla="*/ 44 h 79"/>
                  <a:gd name="T44" fmla="*/ 44 w 83"/>
                  <a:gd name="T45" fmla="*/ 42 h 79"/>
                  <a:gd name="T46" fmla="*/ 41 w 83"/>
                  <a:gd name="T47" fmla="*/ 42 h 79"/>
                  <a:gd name="T48" fmla="*/ 37 w 83"/>
                  <a:gd name="T49" fmla="*/ 42 h 79"/>
                  <a:gd name="T50" fmla="*/ 34 w 83"/>
                  <a:gd name="T51" fmla="*/ 44 h 79"/>
                  <a:gd name="T52" fmla="*/ 26 w 83"/>
                  <a:gd name="T53" fmla="*/ 47 h 79"/>
                  <a:gd name="T54" fmla="*/ 42 w 83"/>
                  <a:gd name="T55" fmla="*/ 76 h 79"/>
                  <a:gd name="T56" fmla="*/ 36 w 83"/>
                  <a:gd name="T57" fmla="*/ 79 h 79"/>
                  <a:gd name="T58" fmla="*/ 23 w 83"/>
                  <a:gd name="T59" fmla="*/ 40 h 79"/>
                  <a:gd name="T60" fmla="*/ 37 w 83"/>
                  <a:gd name="T61" fmla="*/ 32 h 79"/>
                  <a:gd name="T62" fmla="*/ 42 w 83"/>
                  <a:gd name="T63" fmla="*/ 31 h 79"/>
                  <a:gd name="T64" fmla="*/ 46 w 83"/>
                  <a:gd name="T65" fmla="*/ 27 h 79"/>
                  <a:gd name="T66" fmla="*/ 47 w 83"/>
                  <a:gd name="T67" fmla="*/ 24 h 79"/>
                  <a:gd name="T68" fmla="*/ 47 w 83"/>
                  <a:gd name="T69" fmla="*/ 21 h 79"/>
                  <a:gd name="T70" fmla="*/ 47 w 83"/>
                  <a:gd name="T71" fmla="*/ 18 h 79"/>
                  <a:gd name="T72" fmla="*/ 46 w 83"/>
                  <a:gd name="T73" fmla="*/ 15 h 79"/>
                  <a:gd name="T74" fmla="*/ 42 w 83"/>
                  <a:gd name="T75" fmla="*/ 11 h 79"/>
                  <a:gd name="T76" fmla="*/ 39 w 83"/>
                  <a:gd name="T77" fmla="*/ 10 h 79"/>
                  <a:gd name="T78" fmla="*/ 34 w 83"/>
                  <a:gd name="T79" fmla="*/ 8 h 79"/>
                  <a:gd name="T80" fmla="*/ 28 w 83"/>
                  <a:gd name="T81" fmla="*/ 11 h 79"/>
                  <a:gd name="T82" fmla="*/ 11 w 83"/>
                  <a:gd name="T83" fmla="*/ 19 h 79"/>
                  <a:gd name="T84" fmla="*/ 23 w 83"/>
                  <a:gd name="T8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3" h="79">
                    <a:moveTo>
                      <a:pt x="36" y="79"/>
                    </a:moveTo>
                    <a:lnTo>
                      <a:pt x="0" y="16"/>
                    </a:lnTo>
                    <a:lnTo>
                      <a:pt x="24" y="3"/>
                    </a:lnTo>
                    <a:lnTo>
                      <a:pt x="31" y="2"/>
                    </a:lnTo>
                    <a:lnTo>
                      <a:pt x="36" y="0"/>
                    </a:lnTo>
                    <a:lnTo>
                      <a:pt x="41" y="0"/>
                    </a:lnTo>
                    <a:lnTo>
                      <a:pt x="46" y="3"/>
                    </a:lnTo>
                    <a:lnTo>
                      <a:pt x="49" y="6"/>
                    </a:lnTo>
                    <a:lnTo>
                      <a:pt x="52" y="11"/>
                    </a:lnTo>
                    <a:lnTo>
                      <a:pt x="55" y="18"/>
                    </a:lnTo>
                    <a:lnTo>
                      <a:pt x="55" y="24"/>
                    </a:lnTo>
                    <a:lnTo>
                      <a:pt x="52" y="31"/>
                    </a:lnTo>
                    <a:lnTo>
                      <a:pt x="47" y="36"/>
                    </a:lnTo>
                    <a:lnTo>
                      <a:pt x="50" y="37"/>
                    </a:lnTo>
                    <a:lnTo>
                      <a:pt x="54" y="37"/>
                    </a:lnTo>
                    <a:lnTo>
                      <a:pt x="59" y="40"/>
                    </a:lnTo>
                    <a:lnTo>
                      <a:pt x="63" y="42"/>
                    </a:lnTo>
                    <a:lnTo>
                      <a:pt x="83" y="55"/>
                    </a:lnTo>
                    <a:lnTo>
                      <a:pt x="73" y="60"/>
                    </a:lnTo>
                    <a:lnTo>
                      <a:pt x="60" y="50"/>
                    </a:lnTo>
                    <a:lnTo>
                      <a:pt x="52" y="45"/>
                    </a:lnTo>
                    <a:lnTo>
                      <a:pt x="47" y="44"/>
                    </a:lnTo>
                    <a:lnTo>
                      <a:pt x="44" y="42"/>
                    </a:lnTo>
                    <a:lnTo>
                      <a:pt x="41" y="42"/>
                    </a:lnTo>
                    <a:lnTo>
                      <a:pt x="37" y="42"/>
                    </a:lnTo>
                    <a:lnTo>
                      <a:pt x="34" y="44"/>
                    </a:lnTo>
                    <a:lnTo>
                      <a:pt x="26" y="47"/>
                    </a:lnTo>
                    <a:lnTo>
                      <a:pt x="42" y="76"/>
                    </a:lnTo>
                    <a:lnTo>
                      <a:pt x="36" y="79"/>
                    </a:lnTo>
                    <a:close/>
                    <a:moveTo>
                      <a:pt x="23" y="40"/>
                    </a:moveTo>
                    <a:lnTo>
                      <a:pt x="37" y="32"/>
                    </a:lnTo>
                    <a:lnTo>
                      <a:pt x="42" y="31"/>
                    </a:lnTo>
                    <a:lnTo>
                      <a:pt x="46" y="27"/>
                    </a:lnTo>
                    <a:lnTo>
                      <a:pt x="47" y="24"/>
                    </a:lnTo>
                    <a:lnTo>
                      <a:pt x="47" y="21"/>
                    </a:lnTo>
                    <a:lnTo>
                      <a:pt x="47" y="18"/>
                    </a:lnTo>
                    <a:lnTo>
                      <a:pt x="46" y="15"/>
                    </a:lnTo>
                    <a:lnTo>
                      <a:pt x="42" y="11"/>
                    </a:lnTo>
                    <a:lnTo>
                      <a:pt x="39" y="10"/>
                    </a:lnTo>
                    <a:lnTo>
                      <a:pt x="34" y="8"/>
                    </a:lnTo>
                    <a:lnTo>
                      <a:pt x="28" y="11"/>
                    </a:lnTo>
                    <a:lnTo>
                      <a:pt x="11" y="19"/>
                    </a:lnTo>
                    <a:lnTo>
                      <a:pt x="23"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6" name="Freeform 119">
                <a:extLst>
                  <a:ext uri="{FF2B5EF4-FFF2-40B4-BE49-F238E27FC236}">
                    <a16:creationId xmlns:a16="http://schemas.microsoft.com/office/drawing/2014/main" id="{8D15F193-37E4-74E9-6B98-6FD16EE2CE0A}"/>
                  </a:ext>
                </a:extLst>
              </p:cNvPr>
              <p:cNvSpPr>
                <a:spLocks/>
              </p:cNvSpPr>
              <p:nvPr/>
            </p:nvSpPr>
            <p:spPr bwMode="auto">
              <a:xfrm>
                <a:off x="1310640" y="880110"/>
                <a:ext cx="46355" cy="53975"/>
              </a:xfrm>
              <a:custGeom>
                <a:avLst/>
                <a:gdLst>
                  <a:gd name="T0" fmla="*/ 31 w 73"/>
                  <a:gd name="T1" fmla="*/ 85 h 85"/>
                  <a:gd name="T2" fmla="*/ 0 w 73"/>
                  <a:gd name="T3" fmla="*/ 18 h 85"/>
                  <a:gd name="T4" fmla="*/ 41 w 73"/>
                  <a:gd name="T5" fmla="*/ 0 h 85"/>
                  <a:gd name="T6" fmla="*/ 44 w 73"/>
                  <a:gd name="T7" fmla="*/ 8 h 85"/>
                  <a:gd name="T8" fmla="*/ 12 w 73"/>
                  <a:gd name="T9" fmla="*/ 23 h 85"/>
                  <a:gd name="T10" fmla="*/ 21 w 73"/>
                  <a:gd name="T11" fmla="*/ 42 h 85"/>
                  <a:gd name="T12" fmla="*/ 52 w 73"/>
                  <a:gd name="T13" fmla="*/ 29 h 85"/>
                  <a:gd name="T14" fmla="*/ 56 w 73"/>
                  <a:gd name="T15" fmla="*/ 38 h 85"/>
                  <a:gd name="T16" fmla="*/ 25 w 73"/>
                  <a:gd name="T17" fmla="*/ 51 h 85"/>
                  <a:gd name="T18" fmla="*/ 34 w 73"/>
                  <a:gd name="T19" fmla="*/ 73 h 85"/>
                  <a:gd name="T20" fmla="*/ 70 w 73"/>
                  <a:gd name="T21" fmla="*/ 59 h 85"/>
                  <a:gd name="T22" fmla="*/ 73 w 73"/>
                  <a:gd name="T23" fmla="*/ 67 h 85"/>
                  <a:gd name="T24" fmla="*/ 31 w 73"/>
                  <a:gd name="T25"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5">
                    <a:moveTo>
                      <a:pt x="31" y="85"/>
                    </a:moveTo>
                    <a:lnTo>
                      <a:pt x="0" y="18"/>
                    </a:lnTo>
                    <a:lnTo>
                      <a:pt x="41" y="0"/>
                    </a:lnTo>
                    <a:lnTo>
                      <a:pt x="44" y="8"/>
                    </a:lnTo>
                    <a:lnTo>
                      <a:pt x="12" y="23"/>
                    </a:lnTo>
                    <a:lnTo>
                      <a:pt x="21" y="42"/>
                    </a:lnTo>
                    <a:lnTo>
                      <a:pt x="52" y="29"/>
                    </a:lnTo>
                    <a:lnTo>
                      <a:pt x="56" y="38"/>
                    </a:lnTo>
                    <a:lnTo>
                      <a:pt x="25" y="51"/>
                    </a:lnTo>
                    <a:lnTo>
                      <a:pt x="34" y="73"/>
                    </a:lnTo>
                    <a:lnTo>
                      <a:pt x="70" y="59"/>
                    </a:lnTo>
                    <a:lnTo>
                      <a:pt x="73" y="67"/>
                    </a:lnTo>
                    <a:lnTo>
                      <a:pt x="31" y="8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7" name="Freeform 120">
                <a:extLst>
                  <a:ext uri="{FF2B5EF4-FFF2-40B4-BE49-F238E27FC236}">
                    <a16:creationId xmlns:a16="http://schemas.microsoft.com/office/drawing/2014/main" id="{BEA517DB-2094-CB74-B55A-CD3BBF9E9CA0}"/>
                  </a:ext>
                </a:extLst>
              </p:cNvPr>
              <p:cNvSpPr>
                <a:spLocks/>
              </p:cNvSpPr>
              <p:nvPr/>
            </p:nvSpPr>
            <p:spPr bwMode="auto">
              <a:xfrm>
                <a:off x="1261110" y="897890"/>
                <a:ext cx="52705" cy="55880"/>
              </a:xfrm>
              <a:custGeom>
                <a:avLst/>
                <a:gdLst>
                  <a:gd name="T0" fmla="*/ 28 w 83"/>
                  <a:gd name="T1" fmla="*/ 88 h 88"/>
                  <a:gd name="T2" fmla="*/ 0 w 83"/>
                  <a:gd name="T3" fmla="*/ 21 h 88"/>
                  <a:gd name="T4" fmla="*/ 12 w 83"/>
                  <a:gd name="T5" fmla="*/ 16 h 88"/>
                  <a:gd name="T6" fmla="*/ 44 w 83"/>
                  <a:gd name="T7" fmla="*/ 58 h 88"/>
                  <a:gd name="T8" fmla="*/ 51 w 83"/>
                  <a:gd name="T9" fmla="*/ 68 h 88"/>
                  <a:gd name="T10" fmla="*/ 51 w 83"/>
                  <a:gd name="T11" fmla="*/ 63 h 88"/>
                  <a:gd name="T12" fmla="*/ 51 w 83"/>
                  <a:gd name="T13" fmla="*/ 57 h 88"/>
                  <a:gd name="T14" fmla="*/ 44 w 83"/>
                  <a:gd name="T15" fmla="*/ 5 h 88"/>
                  <a:gd name="T16" fmla="*/ 54 w 83"/>
                  <a:gd name="T17" fmla="*/ 0 h 88"/>
                  <a:gd name="T18" fmla="*/ 83 w 83"/>
                  <a:gd name="T19" fmla="*/ 66 h 88"/>
                  <a:gd name="T20" fmla="*/ 75 w 83"/>
                  <a:gd name="T21" fmla="*/ 70 h 88"/>
                  <a:gd name="T22" fmla="*/ 52 w 83"/>
                  <a:gd name="T23" fmla="*/ 14 h 88"/>
                  <a:gd name="T24" fmla="*/ 59 w 83"/>
                  <a:gd name="T25" fmla="*/ 76 h 88"/>
                  <a:gd name="T26" fmla="*/ 52 w 83"/>
                  <a:gd name="T27" fmla="*/ 79 h 88"/>
                  <a:gd name="T28" fmla="*/ 12 w 83"/>
                  <a:gd name="T29" fmla="*/ 29 h 88"/>
                  <a:gd name="T30" fmla="*/ 34 w 83"/>
                  <a:gd name="T31" fmla="*/ 86 h 88"/>
                  <a:gd name="T32" fmla="*/ 28 w 83"/>
                  <a:gd name="T33" fmla="*/ 8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 h="88">
                    <a:moveTo>
                      <a:pt x="28" y="88"/>
                    </a:moveTo>
                    <a:lnTo>
                      <a:pt x="0" y="21"/>
                    </a:lnTo>
                    <a:lnTo>
                      <a:pt x="12" y="16"/>
                    </a:lnTo>
                    <a:lnTo>
                      <a:pt x="44" y="58"/>
                    </a:lnTo>
                    <a:lnTo>
                      <a:pt x="51" y="68"/>
                    </a:lnTo>
                    <a:lnTo>
                      <a:pt x="51" y="63"/>
                    </a:lnTo>
                    <a:lnTo>
                      <a:pt x="51" y="57"/>
                    </a:lnTo>
                    <a:lnTo>
                      <a:pt x="44" y="5"/>
                    </a:lnTo>
                    <a:lnTo>
                      <a:pt x="54" y="0"/>
                    </a:lnTo>
                    <a:lnTo>
                      <a:pt x="83" y="66"/>
                    </a:lnTo>
                    <a:lnTo>
                      <a:pt x="75" y="70"/>
                    </a:lnTo>
                    <a:lnTo>
                      <a:pt x="52" y="14"/>
                    </a:lnTo>
                    <a:lnTo>
                      <a:pt x="59" y="76"/>
                    </a:lnTo>
                    <a:lnTo>
                      <a:pt x="52" y="79"/>
                    </a:lnTo>
                    <a:lnTo>
                      <a:pt x="12" y="29"/>
                    </a:lnTo>
                    <a:lnTo>
                      <a:pt x="34" y="86"/>
                    </a:lnTo>
                    <a:lnTo>
                      <a:pt x="28" y="8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8" name="Freeform 121">
                <a:extLst>
                  <a:ext uri="{FF2B5EF4-FFF2-40B4-BE49-F238E27FC236}">
                    <a16:creationId xmlns:a16="http://schemas.microsoft.com/office/drawing/2014/main" id="{8257BB81-1E22-30FB-EB5E-A9C2D0F2B277}"/>
                  </a:ext>
                </a:extLst>
              </p:cNvPr>
              <p:cNvSpPr>
                <a:spLocks noEditPoints="1"/>
              </p:cNvSpPr>
              <p:nvPr/>
            </p:nvSpPr>
            <p:spPr bwMode="auto">
              <a:xfrm>
                <a:off x="1229360" y="919480"/>
                <a:ext cx="36195" cy="50165"/>
              </a:xfrm>
              <a:custGeom>
                <a:avLst/>
                <a:gdLst>
                  <a:gd name="T0" fmla="*/ 3 w 57"/>
                  <a:gd name="T1" fmla="*/ 79 h 79"/>
                  <a:gd name="T2" fmla="*/ 0 w 57"/>
                  <a:gd name="T3" fmla="*/ 3 h 79"/>
                  <a:gd name="T4" fmla="*/ 8 w 57"/>
                  <a:gd name="T5" fmla="*/ 0 h 79"/>
                  <a:gd name="T6" fmla="*/ 57 w 57"/>
                  <a:gd name="T7" fmla="*/ 60 h 79"/>
                  <a:gd name="T8" fmla="*/ 48 w 57"/>
                  <a:gd name="T9" fmla="*/ 63 h 79"/>
                  <a:gd name="T10" fmla="*/ 34 w 57"/>
                  <a:gd name="T11" fmla="*/ 45 h 79"/>
                  <a:gd name="T12" fmla="*/ 9 w 57"/>
                  <a:gd name="T13" fmla="*/ 54 h 79"/>
                  <a:gd name="T14" fmla="*/ 11 w 57"/>
                  <a:gd name="T15" fmla="*/ 76 h 79"/>
                  <a:gd name="T16" fmla="*/ 3 w 57"/>
                  <a:gd name="T17" fmla="*/ 79 h 79"/>
                  <a:gd name="T18" fmla="*/ 9 w 57"/>
                  <a:gd name="T19" fmla="*/ 45 h 79"/>
                  <a:gd name="T20" fmla="*/ 29 w 57"/>
                  <a:gd name="T21" fmla="*/ 39 h 79"/>
                  <a:gd name="T22" fmla="*/ 16 w 57"/>
                  <a:gd name="T23" fmla="*/ 21 h 79"/>
                  <a:gd name="T24" fmla="*/ 11 w 57"/>
                  <a:gd name="T25" fmla="*/ 15 h 79"/>
                  <a:gd name="T26" fmla="*/ 6 w 57"/>
                  <a:gd name="T27" fmla="*/ 8 h 79"/>
                  <a:gd name="T28" fmla="*/ 8 w 57"/>
                  <a:gd name="T29" fmla="*/ 16 h 79"/>
                  <a:gd name="T30" fmla="*/ 8 w 57"/>
                  <a:gd name="T31" fmla="*/ 23 h 79"/>
                  <a:gd name="T32" fmla="*/ 9 w 57"/>
                  <a:gd name="T33" fmla="*/ 45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9">
                    <a:moveTo>
                      <a:pt x="3" y="79"/>
                    </a:moveTo>
                    <a:lnTo>
                      <a:pt x="0" y="3"/>
                    </a:lnTo>
                    <a:lnTo>
                      <a:pt x="8" y="0"/>
                    </a:lnTo>
                    <a:lnTo>
                      <a:pt x="57" y="60"/>
                    </a:lnTo>
                    <a:lnTo>
                      <a:pt x="48" y="63"/>
                    </a:lnTo>
                    <a:lnTo>
                      <a:pt x="34" y="45"/>
                    </a:lnTo>
                    <a:lnTo>
                      <a:pt x="9" y="54"/>
                    </a:lnTo>
                    <a:lnTo>
                      <a:pt x="11" y="76"/>
                    </a:lnTo>
                    <a:lnTo>
                      <a:pt x="3" y="79"/>
                    </a:lnTo>
                    <a:close/>
                    <a:moveTo>
                      <a:pt x="9" y="45"/>
                    </a:moveTo>
                    <a:lnTo>
                      <a:pt x="29" y="39"/>
                    </a:lnTo>
                    <a:lnTo>
                      <a:pt x="16" y="21"/>
                    </a:lnTo>
                    <a:lnTo>
                      <a:pt x="11" y="15"/>
                    </a:lnTo>
                    <a:lnTo>
                      <a:pt x="6" y="8"/>
                    </a:lnTo>
                    <a:lnTo>
                      <a:pt x="8" y="16"/>
                    </a:lnTo>
                    <a:lnTo>
                      <a:pt x="8" y="23"/>
                    </a:lnTo>
                    <a:lnTo>
                      <a:pt x="9" y="4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9" name="Freeform 122">
                <a:extLst>
                  <a:ext uri="{FF2B5EF4-FFF2-40B4-BE49-F238E27FC236}">
                    <a16:creationId xmlns:a16="http://schemas.microsoft.com/office/drawing/2014/main" id="{BEB36B77-D42B-A271-41D2-86A0B3E226AE}"/>
                  </a:ext>
                </a:extLst>
              </p:cNvPr>
              <p:cNvSpPr>
                <a:spLocks noEditPoints="1"/>
              </p:cNvSpPr>
              <p:nvPr/>
            </p:nvSpPr>
            <p:spPr bwMode="auto">
              <a:xfrm>
                <a:off x="1175385" y="931545"/>
                <a:ext cx="45720" cy="49530"/>
              </a:xfrm>
              <a:custGeom>
                <a:avLst/>
                <a:gdLst>
                  <a:gd name="T0" fmla="*/ 20 w 72"/>
                  <a:gd name="T1" fmla="*/ 78 h 78"/>
                  <a:gd name="T2" fmla="*/ 0 w 72"/>
                  <a:gd name="T3" fmla="*/ 9 h 78"/>
                  <a:gd name="T4" fmla="*/ 26 w 72"/>
                  <a:gd name="T5" fmla="*/ 2 h 78"/>
                  <a:gd name="T6" fmla="*/ 33 w 72"/>
                  <a:gd name="T7" fmla="*/ 0 h 78"/>
                  <a:gd name="T8" fmla="*/ 39 w 72"/>
                  <a:gd name="T9" fmla="*/ 0 h 78"/>
                  <a:gd name="T10" fmla="*/ 42 w 72"/>
                  <a:gd name="T11" fmla="*/ 2 h 78"/>
                  <a:gd name="T12" fmla="*/ 47 w 72"/>
                  <a:gd name="T13" fmla="*/ 5 h 78"/>
                  <a:gd name="T14" fmla="*/ 51 w 72"/>
                  <a:gd name="T15" fmla="*/ 9 h 78"/>
                  <a:gd name="T16" fmla="*/ 52 w 72"/>
                  <a:gd name="T17" fmla="*/ 15 h 78"/>
                  <a:gd name="T18" fmla="*/ 54 w 72"/>
                  <a:gd name="T19" fmla="*/ 22 h 78"/>
                  <a:gd name="T20" fmla="*/ 52 w 72"/>
                  <a:gd name="T21" fmla="*/ 28 h 78"/>
                  <a:gd name="T22" fmla="*/ 47 w 72"/>
                  <a:gd name="T23" fmla="*/ 35 h 78"/>
                  <a:gd name="T24" fmla="*/ 41 w 72"/>
                  <a:gd name="T25" fmla="*/ 38 h 78"/>
                  <a:gd name="T26" fmla="*/ 46 w 72"/>
                  <a:gd name="T27" fmla="*/ 39 h 78"/>
                  <a:gd name="T28" fmla="*/ 47 w 72"/>
                  <a:gd name="T29" fmla="*/ 41 h 78"/>
                  <a:gd name="T30" fmla="*/ 52 w 72"/>
                  <a:gd name="T31" fmla="*/ 44 h 78"/>
                  <a:gd name="T32" fmla="*/ 57 w 72"/>
                  <a:gd name="T33" fmla="*/ 47 h 78"/>
                  <a:gd name="T34" fmla="*/ 72 w 72"/>
                  <a:gd name="T35" fmla="*/ 64 h 78"/>
                  <a:gd name="T36" fmla="*/ 62 w 72"/>
                  <a:gd name="T37" fmla="*/ 67 h 78"/>
                  <a:gd name="T38" fmla="*/ 51 w 72"/>
                  <a:gd name="T39" fmla="*/ 54 h 78"/>
                  <a:gd name="T40" fmla="*/ 44 w 72"/>
                  <a:gd name="T41" fmla="*/ 47 h 78"/>
                  <a:gd name="T42" fmla="*/ 41 w 72"/>
                  <a:gd name="T43" fmla="*/ 44 h 78"/>
                  <a:gd name="T44" fmla="*/ 38 w 72"/>
                  <a:gd name="T45" fmla="*/ 43 h 78"/>
                  <a:gd name="T46" fmla="*/ 34 w 72"/>
                  <a:gd name="T47" fmla="*/ 43 h 78"/>
                  <a:gd name="T48" fmla="*/ 31 w 72"/>
                  <a:gd name="T49" fmla="*/ 43 h 78"/>
                  <a:gd name="T50" fmla="*/ 28 w 72"/>
                  <a:gd name="T51" fmla="*/ 43 h 78"/>
                  <a:gd name="T52" fmla="*/ 20 w 72"/>
                  <a:gd name="T53" fmla="*/ 46 h 78"/>
                  <a:gd name="T54" fmla="*/ 28 w 72"/>
                  <a:gd name="T55" fmla="*/ 77 h 78"/>
                  <a:gd name="T56" fmla="*/ 20 w 72"/>
                  <a:gd name="T57" fmla="*/ 78 h 78"/>
                  <a:gd name="T58" fmla="*/ 16 w 72"/>
                  <a:gd name="T59" fmla="*/ 38 h 78"/>
                  <a:gd name="T60" fmla="*/ 33 w 72"/>
                  <a:gd name="T61" fmla="*/ 33 h 78"/>
                  <a:gd name="T62" fmla="*/ 38 w 72"/>
                  <a:gd name="T63" fmla="*/ 31 h 78"/>
                  <a:gd name="T64" fmla="*/ 41 w 72"/>
                  <a:gd name="T65" fmla="*/ 30 h 78"/>
                  <a:gd name="T66" fmla="*/ 44 w 72"/>
                  <a:gd name="T67" fmla="*/ 26 h 78"/>
                  <a:gd name="T68" fmla="*/ 44 w 72"/>
                  <a:gd name="T69" fmla="*/ 23 h 78"/>
                  <a:gd name="T70" fmla="*/ 46 w 72"/>
                  <a:gd name="T71" fmla="*/ 20 h 78"/>
                  <a:gd name="T72" fmla="*/ 44 w 72"/>
                  <a:gd name="T73" fmla="*/ 17 h 78"/>
                  <a:gd name="T74" fmla="*/ 42 w 72"/>
                  <a:gd name="T75" fmla="*/ 12 h 78"/>
                  <a:gd name="T76" fmla="*/ 39 w 72"/>
                  <a:gd name="T77" fmla="*/ 10 h 78"/>
                  <a:gd name="T78" fmla="*/ 34 w 72"/>
                  <a:gd name="T79" fmla="*/ 9 h 78"/>
                  <a:gd name="T80" fmla="*/ 28 w 72"/>
                  <a:gd name="T81" fmla="*/ 9 h 78"/>
                  <a:gd name="T82" fmla="*/ 10 w 72"/>
                  <a:gd name="T83" fmla="*/ 15 h 78"/>
                  <a:gd name="T84" fmla="*/ 16 w 72"/>
                  <a:gd name="T85" fmla="*/ 3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2" h="78">
                    <a:moveTo>
                      <a:pt x="20" y="78"/>
                    </a:moveTo>
                    <a:lnTo>
                      <a:pt x="0" y="9"/>
                    </a:lnTo>
                    <a:lnTo>
                      <a:pt x="26" y="2"/>
                    </a:lnTo>
                    <a:lnTo>
                      <a:pt x="33" y="0"/>
                    </a:lnTo>
                    <a:lnTo>
                      <a:pt x="39" y="0"/>
                    </a:lnTo>
                    <a:lnTo>
                      <a:pt x="42" y="2"/>
                    </a:lnTo>
                    <a:lnTo>
                      <a:pt x="47" y="5"/>
                    </a:lnTo>
                    <a:lnTo>
                      <a:pt x="51" y="9"/>
                    </a:lnTo>
                    <a:lnTo>
                      <a:pt x="52" y="15"/>
                    </a:lnTo>
                    <a:lnTo>
                      <a:pt x="54" y="22"/>
                    </a:lnTo>
                    <a:lnTo>
                      <a:pt x="52" y="28"/>
                    </a:lnTo>
                    <a:lnTo>
                      <a:pt x="47" y="35"/>
                    </a:lnTo>
                    <a:lnTo>
                      <a:pt x="41" y="38"/>
                    </a:lnTo>
                    <a:lnTo>
                      <a:pt x="46" y="39"/>
                    </a:lnTo>
                    <a:lnTo>
                      <a:pt x="47" y="41"/>
                    </a:lnTo>
                    <a:lnTo>
                      <a:pt x="52" y="44"/>
                    </a:lnTo>
                    <a:lnTo>
                      <a:pt x="57" y="47"/>
                    </a:lnTo>
                    <a:lnTo>
                      <a:pt x="72" y="64"/>
                    </a:lnTo>
                    <a:lnTo>
                      <a:pt x="62" y="67"/>
                    </a:lnTo>
                    <a:lnTo>
                      <a:pt x="51" y="54"/>
                    </a:lnTo>
                    <a:lnTo>
                      <a:pt x="44" y="47"/>
                    </a:lnTo>
                    <a:lnTo>
                      <a:pt x="41" y="44"/>
                    </a:lnTo>
                    <a:lnTo>
                      <a:pt x="38" y="43"/>
                    </a:lnTo>
                    <a:lnTo>
                      <a:pt x="34" y="43"/>
                    </a:lnTo>
                    <a:lnTo>
                      <a:pt x="31" y="43"/>
                    </a:lnTo>
                    <a:lnTo>
                      <a:pt x="28" y="43"/>
                    </a:lnTo>
                    <a:lnTo>
                      <a:pt x="20" y="46"/>
                    </a:lnTo>
                    <a:lnTo>
                      <a:pt x="28" y="77"/>
                    </a:lnTo>
                    <a:lnTo>
                      <a:pt x="20" y="78"/>
                    </a:lnTo>
                    <a:close/>
                    <a:moveTo>
                      <a:pt x="16" y="38"/>
                    </a:moveTo>
                    <a:lnTo>
                      <a:pt x="33" y="33"/>
                    </a:lnTo>
                    <a:lnTo>
                      <a:pt x="38" y="31"/>
                    </a:lnTo>
                    <a:lnTo>
                      <a:pt x="41" y="30"/>
                    </a:lnTo>
                    <a:lnTo>
                      <a:pt x="44" y="26"/>
                    </a:lnTo>
                    <a:lnTo>
                      <a:pt x="44" y="23"/>
                    </a:lnTo>
                    <a:lnTo>
                      <a:pt x="46" y="20"/>
                    </a:lnTo>
                    <a:lnTo>
                      <a:pt x="44" y="17"/>
                    </a:lnTo>
                    <a:lnTo>
                      <a:pt x="42" y="12"/>
                    </a:lnTo>
                    <a:lnTo>
                      <a:pt x="39" y="10"/>
                    </a:lnTo>
                    <a:lnTo>
                      <a:pt x="34" y="9"/>
                    </a:lnTo>
                    <a:lnTo>
                      <a:pt x="28" y="9"/>
                    </a:lnTo>
                    <a:lnTo>
                      <a:pt x="10" y="15"/>
                    </a:lnTo>
                    <a:lnTo>
                      <a:pt x="16" y="3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0" name="Freeform 123">
                <a:extLst>
                  <a:ext uri="{FF2B5EF4-FFF2-40B4-BE49-F238E27FC236}">
                    <a16:creationId xmlns:a16="http://schemas.microsoft.com/office/drawing/2014/main" id="{61C4ABF0-C7DB-ADF6-0590-57AAAB04DF96}"/>
                  </a:ext>
                </a:extLst>
              </p:cNvPr>
              <p:cNvSpPr>
                <a:spLocks/>
              </p:cNvSpPr>
              <p:nvPr/>
            </p:nvSpPr>
            <p:spPr bwMode="auto">
              <a:xfrm>
                <a:off x="1132205" y="941070"/>
                <a:ext cx="39370" cy="51435"/>
              </a:xfrm>
              <a:custGeom>
                <a:avLst/>
                <a:gdLst>
                  <a:gd name="T0" fmla="*/ 18 w 62"/>
                  <a:gd name="T1" fmla="*/ 81 h 81"/>
                  <a:gd name="T2" fmla="*/ 0 w 62"/>
                  <a:gd name="T3" fmla="*/ 10 h 81"/>
                  <a:gd name="T4" fmla="*/ 42 w 62"/>
                  <a:gd name="T5" fmla="*/ 0 h 81"/>
                  <a:gd name="T6" fmla="*/ 45 w 62"/>
                  <a:gd name="T7" fmla="*/ 8 h 81"/>
                  <a:gd name="T8" fmla="*/ 10 w 62"/>
                  <a:gd name="T9" fmla="*/ 16 h 81"/>
                  <a:gd name="T10" fmla="*/ 14 w 62"/>
                  <a:gd name="T11" fmla="*/ 39 h 81"/>
                  <a:gd name="T12" fmla="*/ 49 w 62"/>
                  <a:gd name="T13" fmla="*/ 31 h 81"/>
                  <a:gd name="T14" fmla="*/ 50 w 62"/>
                  <a:gd name="T15" fmla="*/ 39 h 81"/>
                  <a:gd name="T16" fmla="*/ 18 w 62"/>
                  <a:gd name="T17" fmla="*/ 47 h 81"/>
                  <a:gd name="T18" fmla="*/ 24 w 62"/>
                  <a:gd name="T19" fmla="*/ 70 h 81"/>
                  <a:gd name="T20" fmla="*/ 60 w 62"/>
                  <a:gd name="T21" fmla="*/ 62 h 81"/>
                  <a:gd name="T22" fmla="*/ 62 w 62"/>
                  <a:gd name="T23" fmla="*/ 70 h 81"/>
                  <a:gd name="T24" fmla="*/ 18 w 62"/>
                  <a:gd name="T25"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 h="81">
                    <a:moveTo>
                      <a:pt x="18" y="81"/>
                    </a:moveTo>
                    <a:lnTo>
                      <a:pt x="0" y="10"/>
                    </a:lnTo>
                    <a:lnTo>
                      <a:pt x="42" y="0"/>
                    </a:lnTo>
                    <a:lnTo>
                      <a:pt x="45" y="8"/>
                    </a:lnTo>
                    <a:lnTo>
                      <a:pt x="10" y="16"/>
                    </a:lnTo>
                    <a:lnTo>
                      <a:pt x="14" y="39"/>
                    </a:lnTo>
                    <a:lnTo>
                      <a:pt x="49" y="31"/>
                    </a:lnTo>
                    <a:lnTo>
                      <a:pt x="50" y="39"/>
                    </a:lnTo>
                    <a:lnTo>
                      <a:pt x="18" y="47"/>
                    </a:lnTo>
                    <a:lnTo>
                      <a:pt x="24" y="70"/>
                    </a:lnTo>
                    <a:lnTo>
                      <a:pt x="60" y="62"/>
                    </a:lnTo>
                    <a:lnTo>
                      <a:pt x="62" y="70"/>
                    </a:lnTo>
                    <a:lnTo>
                      <a:pt x="18" y="8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1" name="Freeform 124">
                <a:extLst>
                  <a:ext uri="{FF2B5EF4-FFF2-40B4-BE49-F238E27FC236}">
                    <a16:creationId xmlns:a16="http://schemas.microsoft.com/office/drawing/2014/main" id="{38094C08-E7C9-EADA-5338-C7B12EF84017}"/>
                  </a:ext>
                </a:extLst>
              </p:cNvPr>
              <p:cNvSpPr>
                <a:spLocks/>
              </p:cNvSpPr>
              <p:nvPr/>
            </p:nvSpPr>
            <p:spPr bwMode="auto">
              <a:xfrm>
                <a:off x="1087755" y="950595"/>
                <a:ext cx="31750" cy="48260"/>
              </a:xfrm>
              <a:custGeom>
                <a:avLst/>
                <a:gdLst>
                  <a:gd name="T0" fmla="*/ 36 w 50"/>
                  <a:gd name="T1" fmla="*/ 76 h 76"/>
                  <a:gd name="T2" fmla="*/ 23 w 50"/>
                  <a:gd name="T3" fmla="*/ 13 h 76"/>
                  <a:gd name="T4" fmla="*/ 3 w 50"/>
                  <a:gd name="T5" fmla="*/ 17 h 76"/>
                  <a:gd name="T6" fmla="*/ 0 w 50"/>
                  <a:gd name="T7" fmla="*/ 9 h 76"/>
                  <a:gd name="T8" fmla="*/ 49 w 50"/>
                  <a:gd name="T9" fmla="*/ 0 h 76"/>
                  <a:gd name="T10" fmla="*/ 50 w 50"/>
                  <a:gd name="T11" fmla="*/ 8 h 76"/>
                  <a:gd name="T12" fmla="*/ 31 w 50"/>
                  <a:gd name="T13" fmla="*/ 11 h 76"/>
                  <a:gd name="T14" fmla="*/ 44 w 50"/>
                  <a:gd name="T15" fmla="*/ 74 h 76"/>
                  <a:gd name="T16" fmla="*/ 36 w 50"/>
                  <a:gd name="T17"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76">
                    <a:moveTo>
                      <a:pt x="36" y="76"/>
                    </a:moveTo>
                    <a:lnTo>
                      <a:pt x="23" y="13"/>
                    </a:lnTo>
                    <a:lnTo>
                      <a:pt x="3" y="17"/>
                    </a:lnTo>
                    <a:lnTo>
                      <a:pt x="0" y="9"/>
                    </a:lnTo>
                    <a:lnTo>
                      <a:pt x="49" y="0"/>
                    </a:lnTo>
                    <a:lnTo>
                      <a:pt x="50" y="8"/>
                    </a:lnTo>
                    <a:lnTo>
                      <a:pt x="31" y="11"/>
                    </a:lnTo>
                    <a:lnTo>
                      <a:pt x="44" y="74"/>
                    </a:lnTo>
                    <a:lnTo>
                      <a:pt x="36" y="7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2" name="Freeform 125">
                <a:extLst>
                  <a:ext uri="{FF2B5EF4-FFF2-40B4-BE49-F238E27FC236}">
                    <a16:creationId xmlns:a16="http://schemas.microsoft.com/office/drawing/2014/main" id="{50BE41DA-40FB-9854-C4E7-F72C0F34CEFC}"/>
                  </a:ext>
                </a:extLst>
              </p:cNvPr>
              <p:cNvSpPr>
                <a:spLocks/>
              </p:cNvSpPr>
              <p:nvPr/>
            </p:nvSpPr>
            <p:spPr bwMode="auto">
              <a:xfrm>
                <a:off x="1044575" y="958850"/>
                <a:ext cx="38100" cy="50165"/>
              </a:xfrm>
              <a:custGeom>
                <a:avLst/>
                <a:gdLst>
                  <a:gd name="T0" fmla="*/ 13 w 60"/>
                  <a:gd name="T1" fmla="*/ 79 h 79"/>
                  <a:gd name="T2" fmla="*/ 0 w 60"/>
                  <a:gd name="T3" fmla="*/ 8 h 79"/>
                  <a:gd name="T4" fmla="*/ 8 w 60"/>
                  <a:gd name="T5" fmla="*/ 6 h 79"/>
                  <a:gd name="T6" fmla="*/ 50 w 60"/>
                  <a:gd name="T7" fmla="*/ 56 h 79"/>
                  <a:gd name="T8" fmla="*/ 39 w 60"/>
                  <a:gd name="T9" fmla="*/ 0 h 79"/>
                  <a:gd name="T10" fmla="*/ 47 w 60"/>
                  <a:gd name="T11" fmla="*/ 0 h 79"/>
                  <a:gd name="T12" fmla="*/ 60 w 60"/>
                  <a:gd name="T13" fmla="*/ 71 h 79"/>
                  <a:gd name="T14" fmla="*/ 52 w 60"/>
                  <a:gd name="T15" fmla="*/ 71 h 79"/>
                  <a:gd name="T16" fmla="*/ 9 w 60"/>
                  <a:gd name="T17" fmla="*/ 21 h 79"/>
                  <a:gd name="T18" fmla="*/ 19 w 60"/>
                  <a:gd name="T19" fmla="*/ 78 h 79"/>
                  <a:gd name="T20" fmla="*/ 13 w 60"/>
                  <a:gd name="T21"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79">
                    <a:moveTo>
                      <a:pt x="13" y="79"/>
                    </a:moveTo>
                    <a:lnTo>
                      <a:pt x="0" y="8"/>
                    </a:lnTo>
                    <a:lnTo>
                      <a:pt x="8" y="6"/>
                    </a:lnTo>
                    <a:lnTo>
                      <a:pt x="50" y="56"/>
                    </a:lnTo>
                    <a:lnTo>
                      <a:pt x="39" y="0"/>
                    </a:lnTo>
                    <a:lnTo>
                      <a:pt x="47" y="0"/>
                    </a:lnTo>
                    <a:lnTo>
                      <a:pt x="60" y="71"/>
                    </a:lnTo>
                    <a:lnTo>
                      <a:pt x="52" y="71"/>
                    </a:lnTo>
                    <a:lnTo>
                      <a:pt x="9" y="21"/>
                    </a:lnTo>
                    <a:lnTo>
                      <a:pt x="19" y="78"/>
                    </a:lnTo>
                    <a:lnTo>
                      <a:pt x="13" y="7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3" name="Freeform 126">
                <a:extLst>
                  <a:ext uri="{FF2B5EF4-FFF2-40B4-BE49-F238E27FC236}">
                    <a16:creationId xmlns:a16="http://schemas.microsoft.com/office/drawing/2014/main" id="{80CE75F2-4F26-47C8-65E0-5092F22BB97F}"/>
                  </a:ext>
                </a:extLst>
              </p:cNvPr>
              <p:cNvSpPr>
                <a:spLocks/>
              </p:cNvSpPr>
              <p:nvPr/>
            </p:nvSpPr>
            <p:spPr bwMode="auto">
              <a:xfrm>
                <a:off x="1021715" y="965835"/>
                <a:ext cx="12065" cy="46355"/>
              </a:xfrm>
              <a:custGeom>
                <a:avLst/>
                <a:gdLst>
                  <a:gd name="T0" fmla="*/ 11 w 19"/>
                  <a:gd name="T1" fmla="*/ 73 h 73"/>
                  <a:gd name="T2" fmla="*/ 0 w 19"/>
                  <a:gd name="T3" fmla="*/ 2 h 73"/>
                  <a:gd name="T4" fmla="*/ 8 w 19"/>
                  <a:gd name="T5" fmla="*/ 0 h 73"/>
                  <a:gd name="T6" fmla="*/ 19 w 19"/>
                  <a:gd name="T7" fmla="*/ 71 h 73"/>
                  <a:gd name="T8" fmla="*/ 11 w 19"/>
                  <a:gd name="T9" fmla="*/ 73 h 73"/>
                </a:gdLst>
                <a:ahLst/>
                <a:cxnLst>
                  <a:cxn ang="0">
                    <a:pos x="T0" y="T1"/>
                  </a:cxn>
                  <a:cxn ang="0">
                    <a:pos x="T2" y="T3"/>
                  </a:cxn>
                  <a:cxn ang="0">
                    <a:pos x="T4" y="T5"/>
                  </a:cxn>
                  <a:cxn ang="0">
                    <a:pos x="T6" y="T7"/>
                  </a:cxn>
                  <a:cxn ang="0">
                    <a:pos x="T8" y="T9"/>
                  </a:cxn>
                </a:cxnLst>
                <a:rect l="0" t="0" r="r" b="b"/>
                <a:pathLst>
                  <a:path w="19" h="73">
                    <a:moveTo>
                      <a:pt x="11" y="73"/>
                    </a:moveTo>
                    <a:lnTo>
                      <a:pt x="0" y="2"/>
                    </a:lnTo>
                    <a:lnTo>
                      <a:pt x="8" y="0"/>
                    </a:lnTo>
                    <a:lnTo>
                      <a:pt x="19" y="71"/>
                    </a:lnTo>
                    <a:lnTo>
                      <a:pt x="11"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4" name="Freeform 127">
                <a:extLst>
                  <a:ext uri="{FF2B5EF4-FFF2-40B4-BE49-F238E27FC236}">
                    <a16:creationId xmlns:a16="http://schemas.microsoft.com/office/drawing/2014/main" id="{9E44BF5D-F1C6-7057-B81A-476D119136D0}"/>
                  </a:ext>
                </a:extLst>
              </p:cNvPr>
              <p:cNvSpPr>
                <a:spLocks/>
              </p:cNvSpPr>
              <p:nvPr/>
            </p:nvSpPr>
            <p:spPr bwMode="auto">
              <a:xfrm>
                <a:off x="838835" y="977265"/>
                <a:ext cx="31750" cy="46355"/>
              </a:xfrm>
              <a:custGeom>
                <a:avLst/>
                <a:gdLst>
                  <a:gd name="T0" fmla="*/ 1 w 50"/>
                  <a:gd name="T1" fmla="*/ 73 h 73"/>
                  <a:gd name="T2" fmla="*/ 0 w 50"/>
                  <a:gd name="T3" fmla="*/ 1 h 73"/>
                  <a:gd name="T4" fmla="*/ 8 w 50"/>
                  <a:gd name="T5" fmla="*/ 1 h 73"/>
                  <a:gd name="T6" fmla="*/ 42 w 50"/>
                  <a:gd name="T7" fmla="*/ 57 h 73"/>
                  <a:gd name="T8" fmla="*/ 40 w 50"/>
                  <a:gd name="T9" fmla="*/ 0 h 73"/>
                  <a:gd name="T10" fmla="*/ 47 w 50"/>
                  <a:gd name="T11" fmla="*/ 0 h 73"/>
                  <a:gd name="T12" fmla="*/ 50 w 50"/>
                  <a:gd name="T13" fmla="*/ 71 h 73"/>
                  <a:gd name="T14" fmla="*/ 42 w 50"/>
                  <a:gd name="T15" fmla="*/ 73 h 73"/>
                  <a:gd name="T16" fmla="*/ 8 w 50"/>
                  <a:gd name="T17" fmla="*/ 16 h 73"/>
                  <a:gd name="T18" fmla="*/ 10 w 50"/>
                  <a:gd name="T19" fmla="*/ 73 h 73"/>
                  <a:gd name="T20" fmla="*/ 1 w 50"/>
                  <a:gd name="T21"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 h="73">
                    <a:moveTo>
                      <a:pt x="1" y="73"/>
                    </a:moveTo>
                    <a:lnTo>
                      <a:pt x="0" y="1"/>
                    </a:lnTo>
                    <a:lnTo>
                      <a:pt x="8" y="1"/>
                    </a:lnTo>
                    <a:lnTo>
                      <a:pt x="42" y="57"/>
                    </a:lnTo>
                    <a:lnTo>
                      <a:pt x="40" y="0"/>
                    </a:lnTo>
                    <a:lnTo>
                      <a:pt x="47" y="0"/>
                    </a:lnTo>
                    <a:lnTo>
                      <a:pt x="50" y="71"/>
                    </a:lnTo>
                    <a:lnTo>
                      <a:pt x="42" y="73"/>
                    </a:lnTo>
                    <a:lnTo>
                      <a:pt x="8" y="16"/>
                    </a:lnTo>
                    <a:lnTo>
                      <a:pt x="10" y="73"/>
                    </a:lnTo>
                    <a:lnTo>
                      <a:pt x="1"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5" name="Freeform 128">
                <a:extLst>
                  <a:ext uri="{FF2B5EF4-FFF2-40B4-BE49-F238E27FC236}">
                    <a16:creationId xmlns:a16="http://schemas.microsoft.com/office/drawing/2014/main" id="{A23987AA-385C-96DA-7375-047543F45AB4}"/>
                  </a:ext>
                </a:extLst>
              </p:cNvPr>
              <p:cNvSpPr>
                <a:spLocks/>
              </p:cNvSpPr>
              <p:nvPr/>
            </p:nvSpPr>
            <p:spPr bwMode="auto">
              <a:xfrm>
                <a:off x="888365" y="975995"/>
                <a:ext cx="6985" cy="46355"/>
              </a:xfrm>
              <a:custGeom>
                <a:avLst/>
                <a:gdLst>
                  <a:gd name="T0" fmla="*/ 3 w 11"/>
                  <a:gd name="T1" fmla="*/ 73 h 73"/>
                  <a:gd name="T2" fmla="*/ 0 w 11"/>
                  <a:gd name="T3" fmla="*/ 2 h 73"/>
                  <a:gd name="T4" fmla="*/ 8 w 11"/>
                  <a:gd name="T5" fmla="*/ 0 h 73"/>
                  <a:gd name="T6" fmla="*/ 11 w 11"/>
                  <a:gd name="T7" fmla="*/ 73 h 73"/>
                  <a:gd name="T8" fmla="*/ 3 w 11"/>
                  <a:gd name="T9" fmla="*/ 73 h 73"/>
                </a:gdLst>
                <a:ahLst/>
                <a:cxnLst>
                  <a:cxn ang="0">
                    <a:pos x="T0" y="T1"/>
                  </a:cxn>
                  <a:cxn ang="0">
                    <a:pos x="T2" y="T3"/>
                  </a:cxn>
                  <a:cxn ang="0">
                    <a:pos x="T4" y="T5"/>
                  </a:cxn>
                  <a:cxn ang="0">
                    <a:pos x="T6" y="T7"/>
                  </a:cxn>
                  <a:cxn ang="0">
                    <a:pos x="T8" y="T9"/>
                  </a:cxn>
                </a:cxnLst>
                <a:rect l="0" t="0" r="r" b="b"/>
                <a:pathLst>
                  <a:path w="11" h="73">
                    <a:moveTo>
                      <a:pt x="3" y="73"/>
                    </a:moveTo>
                    <a:lnTo>
                      <a:pt x="0" y="2"/>
                    </a:lnTo>
                    <a:lnTo>
                      <a:pt x="8" y="0"/>
                    </a:lnTo>
                    <a:lnTo>
                      <a:pt x="11" y="73"/>
                    </a:lnTo>
                    <a:lnTo>
                      <a:pt x="3"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6" name="Freeform 129">
                <a:extLst>
                  <a:ext uri="{FF2B5EF4-FFF2-40B4-BE49-F238E27FC236}">
                    <a16:creationId xmlns:a16="http://schemas.microsoft.com/office/drawing/2014/main" id="{F47B3BB1-B014-569F-63B2-E8194B58FD29}"/>
                  </a:ext>
                </a:extLst>
              </p:cNvPr>
              <p:cNvSpPr>
                <a:spLocks/>
              </p:cNvSpPr>
              <p:nvPr/>
            </p:nvSpPr>
            <p:spPr bwMode="auto">
              <a:xfrm>
                <a:off x="791210" y="975995"/>
                <a:ext cx="31115" cy="47625"/>
              </a:xfrm>
              <a:custGeom>
                <a:avLst/>
                <a:gdLst>
                  <a:gd name="T0" fmla="*/ 41 w 49"/>
                  <a:gd name="T1" fmla="*/ 2 h 75"/>
                  <a:gd name="T2" fmla="*/ 49 w 49"/>
                  <a:gd name="T3" fmla="*/ 2 h 75"/>
                  <a:gd name="T4" fmla="*/ 49 w 49"/>
                  <a:gd name="T5" fmla="*/ 42 h 75"/>
                  <a:gd name="T6" fmla="*/ 47 w 49"/>
                  <a:gd name="T7" fmla="*/ 52 h 75"/>
                  <a:gd name="T8" fmla="*/ 46 w 49"/>
                  <a:gd name="T9" fmla="*/ 60 h 75"/>
                  <a:gd name="T10" fmla="*/ 42 w 49"/>
                  <a:gd name="T11" fmla="*/ 67 h 75"/>
                  <a:gd name="T12" fmla="*/ 37 w 49"/>
                  <a:gd name="T13" fmla="*/ 70 h 75"/>
                  <a:gd name="T14" fmla="*/ 31 w 49"/>
                  <a:gd name="T15" fmla="*/ 73 h 75"/>
                  <a:gd name="T16" fmla="*/ 24 w 49"/>
                  <a:gd name="T17" fmla="*/ 75 h 75"/>
                  <a:gd name="T18" fmla="*/ 18 w 49"/>
                  <a:gd name="T19" fmla="*/ 73 h 75"/>
                  <a:gd name="T20" fmla="*/ 13 w 49"/>
                  <a:gd name="T21" fmla="*/ 73 h 75"/>
                  <a:gd name="T22" fmla="*/ 10 w 49"/>
                  <a:gd name="T23" fmla="*/ 70 h 75"/>
                  <a:gd name="T24" fmla="*/ 5 w 49"/>
                  <a:gd name="T25" fmla="*/ 67 h 75"/>
                  <a:gd name="T26" fmla="*/ 3 w 49"/>
                  <a:gd name="T27" fmla="*/ 64 h 75"/>
                  <a:gd name="T28" fmla="*/ 2 w 49"/>
                  <a:gd name="T29" fmla="*/ 57 h 75"/>
                  <a:gd name="T30" fmla="*/ 0 w 49"/>
                  <a:gd name="T31" fmla="*/ 51 h 75"/>
                  <a:gd name="T32" fmla="*/ 0 w 49"/>
                  <a:gd name="T33" fmla="*/ 42 h 75"/>
                  <a:gd name="T34" fmla="*/ 0 w 49"/>
                  <a:gd name="T35" fmla="*/ 0 h 75"/>
                  <a:gd name="T36" fmla="*/ 8 w 49"/>
                  <a:gd name="T37" fmla="*/ 0 h 75"/>
                  <a:gd name="T38" fmla="*/ 8 w 49"/>
                  <a:gd name="T39" fmla="*/ 42 h 75"/>
                  <a:gd name="T40" fmla="*/ 8 w 49"/>
                  <a:gd name="T41" fmla="*/ 51 h 75"/>
                  <a:gd name="T42" fmla="*/ 10 w 49"/>
                  <a:gd name="T43" fmla="*/ 57 h 75"/>
                  <a:gd name="T44" fmla="*/ 11 w 49"/>
                  <a:gd name="T45" fmla="*/ 60 h 75"/>
                  <a:gd name="T46" fmla="*/ 15 w 49"/>
                  <a:gd name="T47" fmla="*/ 64 h 75"/>
                  <a:gd name="T48" fmla="*/ 18 w 49"/>
                  <a:gd name="T49" fmla="*/ 65 h 75"/>
                  <a:gd name="T50" fmla="*/ 23 w 49"/>
                  <a:gd name="T51" fmla="*/ 65 h 75"/>
                  <a:gd name="T52" fmla="*/ 31 w 49"/>
                  <a:gd name="T53" fmla="*/ 65 h 75"/>
                  <a:gd name="T54" fmla="*/ 36 w 49"/>
                  <a:gd name="T55" fmla="*/ 62 h 75"/>
                  <a:gd name="T56" fmla="*/ 39 w 49"/>
                  <a:gd name="T57" fmla="*/ 54 h 75"/>
                  <a:gd name="T58" fmla="*/ 41 w 49"/>
                  <a:gd name="T59" fmla="*/ 42 h 75"/>
                  <a:gd name="T60" fmla="*/ 41 w 49"/>
                  <a:gd name="T61" fmla="*/ 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 h="75">
                    <a:moveTo>
                      <a:pt x="41" y="2"/>
                    </a:moveTo>
                    <a:lnTo>
                      <a:pt x="49" y="2"/>
                    </a:lnTo>
                    <a:lnTo>
                      <a:pt x="49" y="42"/>
                    </a:lnTo>
                    <a:lnTo>
                      <a:pt x="47" y="52"/>
                    </a:lnTo>
                    <a:lnTo>
                      <a:pt x="46" y="60"/>
                    </a:lnTo>
                    <a:lnTo>
                      <a:pt x="42" y="67"/>
                    </a:lnTo>
                    <a:lnTo>
                      <a:pt x="37" y="70"/>
                    </a:lnTo>
                    <a:lnTo>
                      <a:pt x="31" y="73"/>
                    </a:lnTo>
                    <a:lnTo>
                      <a:pt x="24" y="75"/>
                    </a:lnTo>
                    <a:lnTo>
                      <a:pt x="18" y="73"/>
                    </a:lnTo>
                    <a:lnTo>
                      <a:pt x="13" y="73"/>
                    </a:lnTo>
                    <a:lnTo>
                      <a:pt x="10" y="70"/>
                    </a:lnTo>
                    <a:lnTo>
                      <a:pt x="5" y="67"/>
                    </a:lnTo>
                    <a:lnTo>
                      <a:pt x="3" y="64"/>
                    </a:lnTo>
                    <a:lnTo>
                      <a:pt x="2" y="57"/>
                    </a:lnTo>
                    <a:lnTo>
                      <a:pt x="0" y="51"/>
                    </a:lnTo>
                    <a:lnTo>
                      <a:pt x="0" y="42"/>
                    </a:lnTo>
                    <a:lnTo>
                      <a:pt x="0" y="0"/>
                    </a:lnTo>
                    <a:lnTo>
                      <a:pt x="8" y="0"/>
                    </a:lnTo>
                    <a:lnTo>
                      <a:pt x="8" y="42"/>
                    </a:lnTo>
                    <a:lnTo>
                      <a:pt x="8" y="51"/>
                    </a:lnTo>
                    <a:lnTo>
                      <a:pt x="10" y="57"/>
                    </a:lnTo>
                    <a:lnTo>
                      <a:pt x="11" y="60"/>
                    </a:lnTo>
                    <a:lnTo>
                      <a:pt x="15" y="64"/>
                    </a:lnTo>
                    <a:lnTo>
                      <a:pt x="18" y="65"/>
                    </a:lnTo>
                    <a:lnTo>
                      <a:pt x="23" y="65"/>
                    </a:lnTo>
                    <a:lnTo>
                      <a:pt x="31" y="65"/>
                    </a:lnTo>
                    <a:lnTo>
                      <a:pt x="36" y="62"/>
                    </a:lnTo>
                    <a:lnTo>
                      <a:pt x="39" y="54"/>
                    </a:lnTo>
                    <a:lnTo>
                      <a:pt x="41" y="42"/>
                    </a:lnTo>
                    <a:lnTo>
                      <a:pt x="41" y="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7" name="Freeform 130">
                <a:extLst>
                  <a:ext uri="{FF2B5EF4-FFF2-40B4-BE49-F238E27FC236}">
                    <a16:creationId xmlns:a16="http://schemas.microsoft.com/office/drawing/2014/main" id="{93FA77B7-05DB-7ED6-1668-823FD1A6E86C}"/>
                  </a:ext>
                </a:extLst>
              </p:cNvPr>
              <p:cNvSpPr>
                <a:spLocks noEditPoints="1"/>
              </p:cNvSpPr>
              <p:nvPr/>
            </p:nvSpPr>
            <p:spPr bwMode="auto">
              <a:xfrm>
                <a:off x="909955" y="963930"/>
                <a:ext cx="36195" cy="57785"/>
              </a:xfrm>
              <a:custGeom>
                <a:avLst/>
                <a:gdLst>
                  <a:gd name="T0" fmla="*/ 0 w 57"/>
                  <a:gd name="T1" fmla="*/ 91 h 91"/>
                  <a:gd name="T2" fmla="*/ 20 w 57"/>
                  <a:gd name="T3" fmla="*/ 18 h 91"/>
                  <a:gd name="T4" fmla="*/ 29 w 57"/>
                  <a:gd name="T5" fmla="*/ 18 h 91"/>
                  <a:gd name="T6" fmla="*/ 57 w 57"/>
                  <a:gd name="T7" fmla="*/ 87 h 91"/>
                  <a:gd name="T8" fmla="*/ 49 w 57"/>
                  <a:gd name="T9" fmla="*/ 89 h 91"/>
                  <a:gd name="T10" fmla="*/ 41 w 57"/>
                  <a:gd name="T11" fmla="*/ 66 h 91"/>
                  <a:gd name="T12" fmla="*/ 15 w 57"/>
                  <a:gd name="T13" fmla="*/ 68 h 91"/>
                  <a:gd name="T14" fmla="*/ 8 w 57"/>
                  <a:gd name="T15" fmla="*/ 91 h 91"/>
                  <a:gd name="T16" fmla="*/ 0 w 57"/>
                  <a:gd name="T17" fmla="*/ 91 h 91"/>
                  <a:gd name="T18" fmla="*/ 16 w 57"/>
                  <a:gd name="T19" fmla="*/ 60 h 91"/>
                  <a:gd name="T20" fmla="*/ 37 w 57"/>
                  <a:gd name="T21" fmla="*/ 60 h 91"/>
                  <a:gd name="T22" fmla="*/ 29 w 57"/>
                  <a:gd name="T23" fmla="*/ 39 h 91"/>
                  <a:gd name="T24" fmla="*/ 26 w 57"/>
                  <a:gd name="T25" fmla="*/ 31 h 91"/>
                  <a:gd name="T26" fmla="*/ 24 w 57"/>
                  <a:gd name="T27" fmla="*/ 24 h 91"/>
                  <a:gd name="T28" fmla="*/ 23 w 57"/>
                  <a:gd name="T29" fmla="*/ 32 h 91"/>
                  <a:gd name="T30" fmla="*/ 21 w 57"/>
                  <a:gd name="T31" fmla="*/ 39 h 91"/>
                  <a:gd name="T32" fmla="*/ 16 w 57"/>
                  <a:gd name="T33" fmla="*/ 60 h 91"/>
                  <a:gd name="T34" fmla="*/ 10 w 57"/>
                  <a:gd name="T35" fmla="*/ 13 h 91"/>
                  <a:gd name="T36" fmla="*/ 10 w 57"/>
                  <a:gd name="T37" fmla="*/ 8 h 91"/>
                  <a:gd name="T38" fmla="*/ 11 w 57"/>
                  <a:gd name="T39" fmla="*/ 5 h 91"/>
                  <a:gd name="T40" fmla="*/ 15 w 57"/>
                  <a:gd name="T41" fmla="*/ 1 h 91"/>
                  <a:gd name="T42" fmla="*/ 18 w 57"/>
                  <a:gd name="T43" fmla="*/ 1 h 91"/>
                  <a:gd name="T44" fmla="*/ 20 w 57"/>
                  <a:gd name="T45" fmla="*/ 1 h 91"/>
                  <a:gd name="T46" fmla="*/ 24 w 57"/>
                  <a:gd name="T47" fmla="*/ 3 h 91"/>
                  <a:gd name="T48" fmla="*/ 26 w 57"/>
                  <a:gd name="T49" fmla="*/ 5 h 91"/>
                  <a:gd name="T50" fmla="*/ 28 w 57"/>
                  <a:gd name="T51" fmla="*/ 5 h 91"/>
                  <a:gd name="T52" fmla="*/ 29 w 57"/>
                  <a:gd name="T53" fmla="*/ 5 h 91"/>
                  <a:gd name="T54" fmla="*/ 31 w 57"/>
                  <a:gd name="T55" fmla="*/ 3 h 91"/>
                  <a:gd name="T56" fmla="*/ 31 w 57"/>
                  <a:gd name="T57" fmla="*/ 3 h 91"/>
                  <a:gd name="T58" fmla="*/ 31 w 57"/>
                  <a:gd name="T59" fmla="*/ 0 h 91"/>
                  <a:gd name="T60" fmla="*/ 37 w 57"/>
                  <a:gd name="T61" fmla="*/ 0 h 91"/>
                  <a:gd name="T62" fmla="*/ 36 w 57"/>
                  <a:gd name="T63" fmla="*/ 5 h 91"/>
                  <a:gd name="T64" fmla="*/ 34 w 57"/>
                  <a:gd name="T65" fmla="*/ 8 h 91"/>
                  <a:gd name="T66" fmla="*/ 33 w 57"/>
                  <a:gd name="T67" fmla="*/ 11 h 91"/>
                  <a:gd name="T68" fmla="*/ 29 w 57"/>
                  <a:gd name="T69" fmla="*/ 11 h 91"/>
                  <a:gd name="T70" fmla="*/ 26 w 57"/>
                  <a:gd name="T71" fmla="*/ 11 h 91"/>
                  <a:gd name="T72" fmla="*/ 23 w 57"/>
                  <a:gd name="T73" fmla="*/ 9 h 91"/>
                  <a:gd name="T74" fmla="*/ 20 w 57"/>
                  <a:gd name="T75" fmla="*/ 8 h 91"/>
                  <a:gd name="T76" fmla="*/ 18 w 57"/>
                  <a:gd name="T77" fmla="*/ 8 h 91"/>
                  <a:gd name="T78" fmla="*/ 16 w 57"/>
                  <a:gd name="T79" fmla="*/ 8 h 91"/>
                  <a:gd name="T80" fmla="*/ 16 w 57"/>
                  <a:gd name="T81" fmla="*/ 9 h 91"/>
                  <a:gd name="T82" fmla="*/ 15 w 57"/>
                  <a:gd name="T83" fmla="*/ 11 h 91"/>
                  <a:gd name="T84" fmla="*/ 15 w 57"/>
                  <a:gd name="T85" fmla="*/ 13 h 91"/>
                  <a:gd name="T86" fmla="*/ 10 w 57"/>
                  <a:gd name="T87" fmla="*/ 13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7" h="91">
                    <a:moveTo>
                      <a:pt x="0" y="91"/>
                    </a:moveTo>
                    <a:lnTo>
                      <a:pt x="20" y="18"/>
                    </a:lnTo>
                    <a:lnTo>
                      <a:pt x="29" y="18"/>
                    </a:lnTo>
                    <a:lnTo>
                      <a:pt x="57" y="87"/>
                    </a:lnTo>
                    <a:lnTo>
                      <a:pt x="49" y="89"/>
                    </a:lnTo>
                    <a:lnTo>
                      <a:pt x="41" y="66"/>
                    </a:lnTo>
                    <a:lnTo>
                      <a:pt x="15" y="68"/>
                    </a:lnTo>
                    <a:lnTo>
                      <a:pt x="8" y="91"/>
                    </a:lnTo>
                    <a:lnTo>
                      <a:pt x="0" y="91"/>
                    </a:lnTo>
                    <a:close/>
                    <a:moveTo>
                      <a:pt x="16" y="60"/>
                    </a:moveTo>
                    <a:lnTo>
                      <a:pt x="37" y="60"/>
                    </a:lnTo>
                    <a:lnTo>
                      <a:pt x="29" y="39"/>
                    </a:lnTo>
                    <a:lnTo>
                      <a:pt x="26" y="31"/>
                    </a:lnTo>
                    <a:lnTo>
                      <a:pt x="24" y="24"/>
                    </a:lnTo>
                    <a:lnTo>
                      <a:pt x="23" y="32"/>
                    </a:lnTo>
                    <a:lnTo>
                      <a:pt x="21" y="39"/>
                    </a:lnTo>
                    <a:lnTo>
                      <a:pt x="16" y="60"/>
                    </a:lnTo>
                    <a:close/>
                    <a:moveTo>
                      <a:pt x="10" y="13"/>
                    </a:moveTo>
                    <a:lnTo>
                      <a:pt x="10" y="8"/>
                    </a:lnTo>
                    <a:lnTo>
                      <a:pt x="11" y="5"/>
                    </a:lnTo>
                    <a:lnTo>
                      <a:pt x="15" y="1"/>
                    </a:lnTo>
                    <a:lnTo>
                      <a:pt x="18" y="1"/>
                    </a:lnTo>
                    <a:lnTo>
                      <a:pt x="20" y="1"/>
                    </a:lnTo>
                    <a:lnTo>
                      <a:pt x="24" y="3"/>
                    </a:lnTo>
                    <a:lnTo>
                      <a:pt x="26" y="5"/>
                    </a:lnTo>
                    <a:lnTo>
                      <a:pt x="28" y="5"/>
                    </a:lnTo>
                    <a:lnTo>
                      <a:pt x="29" y="5"/>
                    </a:lnTo>
                    <a:lnTo>
                      <a:pt x="31" y="3"/>
                    </a:lnTo>
                    <a:lnTo>
                      <a:pt x="31" y="3"/>
                    </a:lnTo>
                    <a:lnTo>
                      <a:pt x="31" y="0"/>
                    </a:lnTo>
                    <a:lnTo>
                      <a:pt x="37" y="0"/>
                    </a:lnTo>
                    <a:lnTo>
                      <a:pt x="36" y="5"/>
                    </a:lnTo>
                    <a:lnTo>
                      <a:pt x="34" y="8"/>
                    </a:lnTo>
                    <a:lnTo>
                      <a:pt x="33" y="11"/>
                    </a:lnTo>
                    <a:lnTo>
                      <a:pt x="29" y="11"/>
                    </a:lnTo>
                    <a:lnTo>
                      <a:pt x="26" y="11"/>
                    </a:lnTo>
                    <a:lnTo>
                      <a:pt x="23" y="9"/>
                    </a:lnTo>
                    <a:lnTo>
                      <a:pt x="20" y="8"/>
                    </a:lnTo>
                    <a:lnTo>
                      <a:pt x="18" y="8"/>
                    </a:lnTo>
                    <a:lnTo>
                      <a:pt x="16" y="8"/>
                    </a:lnTo>
                    <a:lnTo>
                      <a:pt x="16" y="9"/>
                    </a:lnTo>
                    <a:lnTo>
                      <a:pt x="15" y="11"/>
                    </a:lnTo>
                    <a:lnTo>
                      <a:pt x="15" y="13"/>
                    </a:lnTo>
                    <a:lnTo>
                      <a:pt x="10" y="1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8" name="Freeform 131">
                <a:extLst>
                  <a:ext uri="{FF2B5EF4-FFF2-40B4-BE49-F238E27FC236}">
                    <a16:creationId xmlns:a16="http://schemas.microsoft.com/office/drawing/2014/main" id="{3A2E17A8-AA9D-7E72-9ED4-9B85F19CF461}"/>
                  </a:ext>
                </a:extLst>
              </p:cNvPr>
              <p:cNvSpPr>
                <a:spLocks noEditPoints="1"/>
              </p:cNvSpPr>
              <p:nvPr/>
            </p:nvSpPr>
            <p:spPr bwMode="auto">
              <a:xfrm>
                <a:off x="956310" y="970915"/>
                <a:ext cx="37465" cy="47625"/>
              </a:xfrm>
              <a:custGeom>
                <a:avLst/>
                <a:gdLst>
                  <a:gd name="T0" fmla="*/ 0 w 59"/>
                  <a:gd name="T1" fmla="*/ 41 h 75"/>
                  <a:gd name="T2" fmla="*/ 0 w 59"/>
                  <a:gd name="T3" fmla="*/ 33 h 75"/>
                  <a:gd name="T4" fmla="*/ 0 w 59"/>
                  <a:gd name="T5" fmla="*/ 24 h 75"/>
                  <a:gd name="T6" fmla="*/ 4 w 59"/>
                  <a:gd name="T7" fmla="*/ 18 h 75"/>
                  <a:gd name="T8" fmla="*/ 5 w 59"/>
                  <a:gd name="T9" fmla="*/ 11 h 75"/>
                  <a:gd name="T10" fmla="*/ 10 w 59"/>
                  <a:gd name="T11" fmla="*/ 7 h 75"/>
                  <a:gd name="T12" fmla="*/ 15 w 59"/>
                  <a:gd name="T13" fmla="*/ 3 h 75"/>
                  <a:gd name="T14" fmla="*/ 20 w 59"/>
                  <a:gd name="T15" fmla="*/ 2 h 75"/>
                  <a:gd name="T16" fmla="*/ 26 w 59"/>
                  <a:gd name="T17" fmla="*/ 0 h 75"/>
                  <a:gd name="T18" fmla="*/ 33 w 59"/>
                  <a:gd name="T19" fmla="*/ 0 h 75"/>
                  <a:gd name="T20" fmla="*/ 41 w 59"/>
                  <a:gd name="T21" fmla="*/ 3 h 75"/>
                  <a:gd name="T22" fmla="*/ 47 w 59"/>
                  <a:gd name="T23" fmla="*/ 8 h 75"/>
                  <a:gd name="T24" fmla="*/ 52 w 59"/>
                  <a:gd name="T25" fmla="*/ 15 h 75"/>
                  <a:gd name="T26" fmla="*/ 57 w 59"/>
                  <a:gd name="T27" fmla="*/ 24 h 75"/>
                  <a:gd name="T28" fmla="*/ 59 w 59"/>
                  <a:gd name="T29" fmla="*/ 34 h 75"/>
                  <a:gd name="T30" fmla="*/ 59 w 59"/>
                  <a:gd name="T31" fmla="*/ 42 h 75"/>
                  <a:gd name="T32" fmla="*/ 59 w 59"/>
                  <a:gd name="T33" fmla="*/ 49 h 75"/>
                  <a:gd name="T34" fmla="*/ 57 w 59"/>
                  <a:gd name="T35" fmla="*/ 55 h 75"/>
                  <a:gd name="T36" fmla="*/ 54 w 59"/>
                  <a:gd name="T37" fmla="*/ 62 h 75"/>
                  <a:gd name="T38" fmla="*/ 51 w 59"/>
                  <a:gd name="T39" fmla="*/ 67 h 75"/>
                  <a:gd name="T40" fmla="*/ 46 w 59"/>
                  <a:gd name="T41" fmla="*/ 70 h 75"/>
                  <a:gd name="T42" fmla="*/ 41 w 59"/>
                  <a:gd name="T43" fmla="*/ 73 h 75"/>
                  <a:gd name="T44" fmla="*/ 34 w 59"/>
                  <a:gd name="T45" fmla="*/ 75 h 75"/>
                  <a:gd name="T46" fmla="*/ 28 w 59"/>
                  <a:gd name="T47" fmla="*/ 75 h 75"/>
                  <a:gd name="T48" fmla="*/ 21 w 59"/>
                  <a:gd name="T49" fmla="*/ 73 h 75"/>
                  <a:gd name="T50" fmla="*/ 17 w 59"/>
                  <a:gd name="T51" fmla="*/ 70 h 75"/>
                  <a:gd name="T52" fmla="*/ 10 w 59"/>
                  <a:gd name="T53" fmla="*/ 65 h 75"/>
                  <a:gd name="T54" fmla="*/ 7 w 59"/>
                  <a:gd name="T55" fmla="*/ 60 h 75"/>
                  <a:gd name="T56" fmla="*/ 4 w 59"/>
                  <a:gd name="T57" fmla="*/ 55 h 75"/>
                  <a:gd name="T58" fmla="*/ 2 w 59"/>
                  <a:gd name="T59" fmla="*/ 49 h 75"/>
                  <a:gd name="T60" fmla="*/ 0 w 59"/>
                  <a:gd name="T61" fmla="*/ 41 h 75"/>
                  <a:gd name="T62" fmla="*/ 8 w 59"/>
                  <a:gd name="T63" fmla="*/ 41 h 75"/>
                  <a:gd name="T64" fmla="*/ 10 w 59"/>
                  <a:gd name="T65" fmla="*/ 47 h 75"/>
                  <a:gd name="T66" fmla="*/ 12 w 59"/>
                  <a:gd name="T67" fmla="*/ 52 h 75"/>
                  <a:gd name="T68" fmla="*/ 15 w 59"/>
                  <a:gd name="T69" fmla="*/ 57 h 75"/>
                  <a:gd name="T70" fmla="*/ 17 w 59"/>
                  <a:gd name="T71" fmla="*/ 60 h 75"/>
                  <a:gd name="T72" fmla="*/ 21 w 59"/>
                  <a:gd name="T73" fmla="*/ 63 h 75"/>
                  <a:gd name="T74" fmla="*/ 25 w 59"/>
                  <a:gd name="T75" fmla="*/ 65 h 75"/>
                  <a:gd name="T76" fmla="*/ 28 w 59"/>
                  <a:gd name="T77" fmla="*/ 67 h 75"/>
                  <a:gd name="T78" fmla="*/ 33 w 59"/>
                  <a:gd name="T79" fmla="*/ 67 h 75"/>
                  <a:gd name="T80" fmla="*/ 38 w 59"/>
                  <a:gd name="T81" fmla="*/ 65 h 75"/>
                  <a:gd name="T82" fmla="*/ 41 w 59"/>
                  <a:gd name="T83" fmla="*/ 63 h 75"/>
                  <a:gd name="T84" fmla="*/ 44 w 59"/>
                  <a:gd name="T85" fmla="*/ 62 h 75"/>
                  <a:gd name="T86" fmla="*/ 47 w 59"/>
                  <a:gd name="T87" fmla="*/ 57 h 75"/>
                  <a:gd name="T88" fmla="*/ 49 w 59"/>
                  <a:gd name="T89" fmla="*/ 54 h 75"/>
                  <a:gd name="T90" fmla="*/ 51 w 59"/>
                  <a:gd name="T91" fmla="*/ 47 h 75"/>
                  <a:gd name="T92" fmla="*/ 51 w 59"/>
                  <a:gd name="T93" fmla="*/ 42 h 75"/>
                  <a:gd name="T94" fmla="*/ 51 w 59"/>
                  <a:gd name="T95" fmla="*/ 36 h 75"/>
                  <a:gd name="T96" fmla="*/ 49 w 59"/>
                  <a:gd name="T97" fmla="*/ 26 h 75"/>
                  <a:gd name="T98" fmla="*/ 46 w 59"/>
                  <a:gd name="T99" fmla="*/ 20 h 75"/>
                  <a:gd name="T100" fmla="*/ 43 w 59"/>
                  <a:gd name="T101" fmla="*/ 15 h 75"/>
                  <a:gd name="T102" fmla="*/ 38 w 59"/>
                  <a:gd name="T103" fmla="*/ 10 h 75"/>
                  <a:gd name="T104" fmla="*/ 33 w 59"/>
                  <a:gd name="T105" fmla="*/ 8 h 75"/>
                  <a:gd name="T106" fmla="*/ 26 w 59"/>
                  <a:gd name="T107" fmla="*/ 8 h 75"/>
                  <a:gd name="T108" fmla="*/ 23 w 59"/>
                  <a:gd name="T109" fmla="*/ 10 h 75"/>
                  <a:gd name="T110" fmla="*/ 18 w 59"/>
                  <a:gd name="T111" fmla="*/ 11 h 75"/>
                  <a:gd name="T112" fmla="*/ 15 w 59"/>
                  <a:gd name="T113" fmla="*/ 13 h 75"/>
                  <a:gd name="T114" fmla="*/ 12 w 59"/>
                  <a:gd name="T115" fmla="*/ 18 h 75"/>
                  <a:gd name="T116" fmla="*/ 10 w 59"/>
                  <a:gd name="T117" fmla="*/ 21 h 75"/>
                  <a:gd name="T118" fmla="*/ 8 w 59"/>
                  <a:gd name="T119" fmla="*/ 28 h 75"/>
                  <a:gd name="T120" fmla="*/ 8 w 59"/>
                  <a:gd name="T121" fmla="*/ 33 h 75"/>
                  <a:gd name="T122" fmla="*/ 8 w 59"/>
                  <a:gd name="T123" fmla="*/ 4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9" h="75">
                    <a:moveTo>
                      <a:pt x="0" y="41"/>
                    </a:moveTo>
                    <a:lnTo>
                      <a:pt x="0" y="33"/>
                    </a:lnTo>
                    <a:lnTo>
                      <a:pt x="0" y="24"/>
                    </a:lnTo>
                    <a:lnTo>
                      <a:pt x="4" y="18"/>
                    </a:lnTo>
                    <a:lnTo>
                      <a:pt x="5" y="11"/>
                    </a:lnTo>
                    <a:lnTo>
                      <a:pt x="10" y="7"/>
                    </a:lnTo>
                    <a:lnTo>
                      <a:pt x="15" y="3"/>
                    </a:lnTo>
                    <a:lnTo>
                      <a:pt x="20" y="2"/>
                    </a:lnTo>
                    <a:lnTo>
                      <a:pt x="26" y="0"/>
                    </a:lnTo>
                    <a:lnTo>
                      <a:pt x="33" y="0"/>
                    </a:lnTo>
                    <a:lnTo>
                      <a:pt x="41" y="3"/>
                    </a:lnTo>
                    <a:lnTo>
                      <a:pt x="47" y="8"/>
                    </a:lnTo>
                    <a:lnTo>
                      <a:pt x="52" y="15"/>
                    </a:lnTo>
                    <a:lnTo>
                      <a:pt x="57" y="24"/>
                    </a:lnTo>
                    <a:lnTo>
                      <a:pt x="59" y="34"/>
                    </a:lnTo>
                    <a:lnTo>
                      <a:pt x="59" y="42"/>
                    </a:lnTo>
                    <a:lnTo>
                      <a:pt x="59" y="49"/>
                    </a:lnTo>
                    <a:lnTo>
                      <a:pt x="57" y="55"/>
                    </a:lnTo>
                    <a:lnTo>
                      <a:pt x="54" y="62"/>
                    </a:lnTo>
                    <a:lnTo>
                      <a:pt x="51" y="67"/>
                    </a:lnTo>
                    <a:lnTo>
                      <a:pt x="46" y="70"/>
                    </a:lnTo>
                    <a:lnTo>
                      <a:pt x="41" y="73"/>
                    </a:lnTo>
                    <a:lnTo>
                      <a:pt x="34" y="75"/>
                    </a:lnTo>
                    <a:lnTo>
                      <a:pt x="28" y="75"/>
                    </a:lnTo>
                    <a:lnTo>
                      <a:pt x="21" y="73"/>
                    </a:lnTo>
                    <a:lnTo>
                      <a:pt x="17" y="70"/>
                    </a:lnTo>
                    <a:lnTo>
                      <a:pt x="10" y="65"/>
                    </a:lnTo>
                    <a:lnTo>
                      <a:pt x="7" y="60"/>
                    </a:lnTo>
                    <a:lnTo>
                      <a:pt x="4" y="55"/>
                    </a:lnTo>
                    <a:lnTo>
                      <a:pt x="2" y="49"/>
                    </a:lnTo>
                    <a:lnTo>
                      <a:pt x="0" y="41"/>
                    </a:lnTo>
                    <a:close/>
                    <a:moveTo>
                      <a:pt x="8" y="41"/>
                    </a:moveTo>
                    <a:lnTo>
                      <a:pt x="10" y="47"/>
                    </a:lnTo>
                    <a:lnTo>
                      <a:pt x="12" y="52"/>
                    </a:lnTo>
                    <a:lnTo>
                      <a:pt x="15" y="57"/>
                    </a:lnTo>
                    <a:lnTo>
                      <a:pt x="17" y="60"/>
                    </a:lnTo>
                    <a:lnTo>
                      <a:pt x="21" y="63"/>
                    </a:lnTo>
                    <a:lnTo>
                      <a:pt x="25" y="65"/>
                    </a:lnTo>
                    <a:lnTo>
                      <a:pt x="28" y="67"/>
                    </a:lnTo>
                    <a:lnTo>
                      <a:pt x="33" y="67"/>
                    </a:lnTo>
                    <a:lnTo>
                      <a:pt x="38" y="65"/>
                    </a:lnTo>
                    <a:lnTo>
                      <a:pt x="41" y="63"/>
                    </a:lnTo>
                    <a:lnTo>
                      <a:pt x="44" y="62"/>
                    </a:lnTo>
                    <a:lnTo>
                      <a:pt x="47" y="57"/>
                    </a:lnTo>
                    <a:lnTo>
                      <a:pt x="49" y="54"/>
                    </a:lnTo>
                    <a:lnTo>
                      <a:pt x="51" y="47"/>
                    </a:lnTo>
                    <a:lnTo>
                      <a:pt x="51" y="42"/>
                    </a:lnTo>
                    <a:lnTo>
                      <a:pt x="51" y="36"/>
                    </a:lnTo>
                    <a:lnTo>
                      <a:pt x="49" y="26"/>
                    </a:lnTo>
                    <a:lnTo>
                      <a:pt x="46" y="20"/>
                    </a:lnTo>
                    <a:lnTo>
                      <a:pt x="43" y="15"/>
                    </a:lnTo>
                    <a:lnTo>
                      <a:pt x="38" y="10"/>
                    </a:lnTo>
                    <a:lnTo>
                      <a:pt x="33" y="8"/>
                    </a:lnTo>
                    <a:lnTo>
                      <a:pt x="26" y="8"/>
                    </a:lnTo>
                    <a:lnTo>
                      <a:pt x="23" y="10"/>
                    </a:lnTo>
                    <a:lnTo>
                      <a:pt x="18" y="11"/>
                    </a:lnTo>
                    <a:lnTo>
                      <a:pt x="15" y="13"/>
                    </a:lnTo>
                    <a:lnTo>
                      <a:pt x="12" y="18"/>
                    </a:lnTo>
                    <a:lnTo>
                      <a:pt x="10" y="21"/>
                    </a:lnTo>
                    <a:lnTo>
                      <a:pt x="8" y="28"/>
                    </a:lnTo>
                    <a:lnTo>
                      <a:pt x="8" y="33"/>
                    </a:lnTo>
                    <a:lnTo>
                      <a:pt x="8" y="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9" name="Freeform 132">
                <a:extLst>
                  <a:ext uri="{FF2B5EF4-FFF2-40B4-BE49-F238E27FC236}">
                    <a16:creationId xmlns:a16="http://schemas.microsoft.com/office/drawing/2014/main" id="{0BB66BE9-6843-593E-338C-BCED89017254}"/>
                  </a:ext>
                </a:extLst>
              </p:cNvPr>
              <p:cNvSpPr>
                <a:spLocks/>
              </p:cNvSpPr>
              <p:nvPr/>
            </p:nvSpPr>
            <p:spPr bwMode="auto">
              <a:xfrm>
                <a:off x="176530" y="203835"/>
                <a:ext cx="46355" cy="43815"/>
              </a:xfrm>
              <a:custGeom>
                <a:avLst/>
                <a:gdLst>
                  <a:gd name="T0" fmla="*/ 15 w 73"/>
                  <a:gd name="T1" fmla="*/ 0 h 69"/>
                  <a:gd name="T2" fmla="*/ 38 w 73"/>
                  <a:gd name="T3" fmla="*/ 17 h 69"/>
                  <a:gd name="T4" fmla="*/ 60 w 73"/>
                  <a:gd name="T5" fmla="*/ 2 h 69"/>
                  <a:gd name="T6" fmla="*/ 52 w 73"/>
                  <a:gd name="T7" fmla="*/ 28 h 69"/>
                  <a:gd name="T8" fmla="*/ 73 w 73"/>
                  <a:gd name="T9" fmla="*/ 44 h 69"/>
                  <a:gd name="T10" fmla="*/ 46 w 73"/>
                  <a:gd name="T11" fmla="*/ 44 h 69"/>
                  <a:gd name="T12" fmla="*/ 36 w 73"/>
                  <a:gd name="T13" fmla="*/ 69 h 69"/>
                  <a:gd name="T14" fmla="*/ 28 w 73"/>
                  <a:gd name="T15" fmla="*/ 44 h 69"/>
                  <a:gd name="T16" fmla="*/ 0 w 73"/>
                  <a:gd name="T17" fmla="*/ 43 h 69"/>
                  <a:gd name="T18" fmla="*/ 23 w 73"/>
                  <a:gd name="T19" fmla="*/ 26 h 69"/>
                  <a:gd name="T20" fmla="*/ 15 w 73"/>
                  <a:gd name="T21"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 h="69">
                    <a:moveTo>
                      <a:pt x="15" y="0"/>
                    </a:moveTo>
                    <a:lnTo>
                      <a:pt x="38" y="17"/>
                    </a:lnTo>
                    <a:lnTo>
                      <a:pt x="60" y="2"/>
                    </a:lnTo>
                    <a:lnTo>
                      <a:pt x="52" y="28"/>
                    </a:lnTo>
                    <a:lnTo>
                      <a:pt x="73" y="44"/>
                    </a:lnTo>
                    <a:lnTo>
                      <a:pt x="46" y="44"/>
                    </a:lnTo>
                    <a:lnTo>
                      <a:pt x="36" y="69"/>
                    </a:lnTo>
                    <a:lnTo>
                      <a:pt x="28" y="44"/>
                    </a:lnTo>
                    <a:lnTo>
                      <a:pt x="0" y="43"/>
                    </a:lnTo>
                    <a:lnTo>
                      <a:pt x="23" y="26"/>
                    </a:lnTo>
                    <a:lnTo>
                      <a:pt x="15"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0" name="Freeform 133">
                <a:extLst>
                  <a:ext uri="{FF2B5EF4-FFF2-40B4-BE49-F238E27FC236}">
                    <a16:creationId xmlns:a16="http://schemas.microsoft.com/office/drawing/2014/main" id="{50752273-8E46-409C-C024-92A49C8C9680}"/>
                  </a:ext>
                </a:extLst>
              </p:cNvPr>
              <p:cNvSpPr>
                <a:spLocks/>
              </p:cNvSpPr>
              <p:nvPr/>
            </p:nvSpPr>
            <p:spPr bwMode="auto">
              <a:xfrm>
                <a:off x="690880" y="975995"/>
                <a:ext cx="46355" cy="44450"/>
              </a:xfrm>
              <a:custGeom>
                <a:avLst/>
                <a:gdLst>
                  <a:gd name="T0" fmla="*/ 39 w 73"/>
                  <a:gd name="T1" fmla="*/ 0 h 70"/>
                  <a:gd name="T2" fmla="*/ 46 w 73"/>
                  <a:gd name="T3" fmla="*/ 26 h 70"/>
                  <a:gd name="T4" fmla="*/ 73 w 73"/>
                  <a:gd name="T5" fmla="*/ 29 h 70"/>
                  <a:gd name="T6" fmla="*/ 49 w 73"/>
                  <a:gd name="T7" fmla="*/ 42 h 70"/>
                  <a:gd name="T8" fmla="*/ 54 w 73"/>
                  <a:gd name="T9" fmla="*/ 70 h 70"/>
                  <a:gd name="T10" fmla="*/ 34 w 73"/>
                  <a:gd name="T11" fmla="*/ 52 h 70"/>
                  <a:gd name="T12" fmla="*/ 8 w 73"/>
                  <a:gd name="T13" fmla="*/ 65 h 70"/>
                  <a:gd name="T14" fmla="*/ 20 w 73"/>
                  <a:gd name="T15" fmla="*/ 39 h 70"/>
                  <a:gd name="T16" fmla="*/ 0 w 73"/>
                  <a:gd name="T17" fmla="*/ 21 h 70"/>
                  <a:gd name="T18" fmla="*/ 28 w 73"/>
                  <a:gd name="T19" fmla="*/ 23 h 70"/>
                  <a:gd name="T20" fmla="*/ 39 w 73"/>
                  <a:gd name="T21"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 h="70">
                    <a:moveTo>
                      <a:pt x="39" y="0"/>
                    </a:moveTo>
                    <a:lnTo>
                      <a:pt x="46" y="26"/>
                    </a:lnTo>
                    <a:lnTo>
                      <a:pt x="73" y="29"/>
                    </a:lnTo>
                    <a:lnTo>
                      <a:pt x="49" y="42"/>
                    </a:lnTo>
                    <a:lnTo>
                      <a:pt x="54" y="70"/>
                    </a:lnTo>
                    <a:lnTo>
                      <a:pt x="34" y="52"/>
                    </a:lnTo>
                    <a:lnTo>
                      <a:pt x="8" y="65"/>
                    </a:lnTo>
                    <a:lnTo>
                      <a:pt x="20" y="39"/>
                    </a:lnTo>
                    <a:lnTo>
                      <a:pt x="0" y="21"/>
                    </a:lnTo>
                    <a:lnTo>
                      <a:pt x="28" y="23"/>
                    </a:lnTo>
                    <a:lnTo>
                      <a:pt x="39"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1" name="Freeform 134">
                <a:extLst>
                  <a:ext uri="{FF2B5EF4-FFF2-40B4-BE49-F238E27FC236}">
                    <a16:creationId xmlns:a16="http://schemas.microsoft.com/office/drawing/2014/main" id="{ADC2123A-D0DC-F280-BDE0-784B1F9A401B}"/>
                  </a:ext>
                </a:extLst>
              </p:cNvPr>
              <p:cNvSpPr>
                <a:spLocks/>
              </p:cNvSpPr>
              <p:nvPr/>
            </p:nvSpPr>
            <p:spPr bwMode="auto">
              <a:xfrm>
                <a:off x="1473200" y="189865"/>
                <a:ext cx="46990" cy="43180"/>
              </a:xfrm>
              <a:custGeom>
                <a:avLst/>
                <a:gdLst>
                  <a:gd name="T0" fmla="*/ 16 w 74"/>
                  <a:gd name="T1" fmla="*/ 0 h 68"/>
                  <a:gd name="T2" fmla="*/ 39 w 74"/>
                  <a:gd name="T3" fmla="*/ 16 h 68"/>
                  <a:gd name="T4" fmla="*/ 61 w 74"/>
                  <a:gd name="T5" fmla="*/ 1 h 68"/>
                  <a:gd name="T6" fmla="*/ 53 w 74"/>
                  <a:gd name="T7" fmla="*/ 27 h 68"/>
                  <a:gd name="T8" fmla="*/ 74 w 74"/>
                  <a:gd name="T9" fmla="*/ 44 h 68"/>
                  <a:gd name="T10" fmla="*/ 47 w 74"/>
                  <a:gd name="T11" fmla="*/ 44 h 68"/>
                  <a:gd name="T12" fmla="*/ 37 w 74"/>
                  <a:gd name="T13" fmla="*/ 68 h 68"/>
                  <a:gd name="T14" fmla="*/ 27 w 74"/>
                  <a:gd name="T15" fmla="*/ 44 h 68"/>
                  <a:gd name="T16" fmla="*/ 0 w 74"/>
                  <a:gd name="T17" fmla="*/ 42 h 68"/>
                  <a:gd name="T18" fmla="*/ 22 w 74"/>
                  <a:gd name="T19" fmla="*/ 26 h 68"/>
                  <a:gd name="T20" fmla="*/ 16 w 74"/>
                  <a:gd name="T21"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 h="68">
                    <a:moveTo>
                      <a:pt x="16" y="0"/>
                    </a:moveTo>
                    <a:lnTo>
                      <a:pt x="39" y="16"/>
                    </a:lnTo>
                    <a:lnTo>
                      <a:pt x="61" y="1"/>
                    </a:lnTo>
                    <a:lnTo>
                      <a:pt x="53" y="27"/>
                    </a:lnTo>
                    <a:lnTo>
                      <a:pt x="74" y="44"/>
                    </a:lnTo>
                    <a:lnTo>
                      <a:pt x="47" y="44"/>
                    </a:lnTo>
                    <a:lnTo>
                      <a:pt x="37" y="68"/>
                    </a:lnTo>
                    <a:lnTo>
                      <a:pt x="27" y="44"/>
                    </a:lnTo>
                    <a:lnTo>
                      <a:pt x="0" y="42"/>
                    </a:lnTo>
                    <a:lnTo>
                      <a:pt x="22" y="26"/>
                    </a:lnTo>
                    <a:lnTo>
                      <a:pt x="1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2" name="Freeform 135">
                <a:extLst>
                  <a:ext uri="{FF2B5EF4-FFF2-40B4-BE49-F238E27FC236}">
                    <a16:creationId xmlns:a16="http://schemas.microsoft.com/office/drawing/2014/main" id="{A2B57869-3EA0-B268-7927-4EC97FC266BD}"/>
                  </a:ext>
                </a:extLst>
              </p:cNvPr>
              <p:cNvSpPr>
                <a:spLocks noEditPoints="1"/>
              </p:cNvSpPr>
              <p:nvPr/>
            </p:nvSpPr>
            <p:spPr bwMode="auto">
              <a:xfrm>
                <a:off x="147955" y="116205"/>
                <a:ext cx="1410970" cy="798195"/>
              </a:xfrm>
              <a:custGeom>
                <a:avLst/>
                <a:gdLst>
                  <a:gd name="T0" fmla="*/ 1189 w 2222"/>
                  <a:gd name="T1" fmla="*/ 1148 h 1257"/>
                  <a:gd name="T2" fmla="*/ 1277 w 2222"/>
                  <a:gd name="T3" fmla="*/ 1161 h 1257"/>
                  <a:gd name="T4" fmla="*/ 1342 w 2222"/>
                  <a:gd name="T5" fmla="*/ 1182 h 1257"/>
                  <a:gd name="T6" fmla="*/ 1389 w 2222"/>
                  <a:gd name="T7" fmla="*/ 1205 h 1257"/>
                  <a:gd name="T8" fmla="*/ 1416 w 2222"/>
                  <a:gd name="T9" fmla="*/ 1228 h 1257"/>
                  <a:gd name="T10" fmla="*/ 1431 w 2222"/>
                  <a:gd name="T11" fmla="*/ 1244 h 1257"/>
                  <a:gd name="T12" fmla="*/ 1421 w 2222"/>
                  <a:gd name="T13" fmla="*/ 1257 h 1257"/>
                  <a:gd name="T14" fmla="*/ 1416 w 2222"/>
                  <a:gd name="T15" fmla="*/ 1250 h 1257"/>
                  <a:gd name="T16" fmla="*/ 1402 w 2222"/>
                  <a:gd name="T17" fmla="*/ 1234 h 1257"/>
                  <a:gd name="T18" fmla="*/ 1372 w 2222"/>
                  <a:gd name="T19" fmla="*/ 1213 h 1257"/>
                  <a:gd name="T20" fmla="*/ 1325 w 2222"/>
                  <a:gd name="T21" fmla="*/ 1190 h 1257"/>
                  <a:gd name="T22" fmla="*/ 1257 w 2222"/>
                  <a:gd name="T23" fmla="*/ 1172 h 1257"/>
                  <a:gd name="T24" fmla="*/ 1166 w 2222"/>
                  <a:gd name="T25" fmla="*/ 1161 h 1257"/>
                  <a:gd name="T26" fmla="*/ 810 w 2222"/>
                  <a:gd name="T27" fmla="*/ 1241 h 1257"/>
                  <a:gd name="T28" fmla="*/ 816 w 2222"/>
                  <a:gd name="T29" fmla="*/ 1231 h 1257"/>
                  <a:gd name="T30" fmla="*/ 837 w 2222"/>
                  <a:gd name="T31" fmla="*/ 1215 h 1257"/>
                  <a:gd name="T32" fmla="*/ 873 w 2222"/>
                  <a:gd name="T33" fmla="*/ 1192 h 1257"/>
                  <a:gd name="T34" fmla="*/ 927 w 2222"/>
                  <a:gd name="T35" fmla="*/ 1171 h 1257"/>
                  <a:gd name="T36" fmla="*/ 1002 w 2222"/>
                  <a:gd name="T37" fmla="*/ 1153 h 1257"/>
                  <a:gd name="T38" fmla="*/ 1101 w 2222"/>
                  <a:gd name="T39" fmla="*/ 1145 h 1257"/>
                  <a:gd name="T40" fmla="*/ 1059 w 2222"/>
                  <a:gd name="T41" fmla="*/ 1163 h 1257"/>
                  <a:gd name="T42" fmla="*/ 972 w 2222"/>
                  <a:gd name="T43" fmla="*/ 1174 h 1257"/>
                  <a:gd name="T44" fmla="*/ 909 w 2222"/>
                  <a:gd name="T45" fmla="*/ 1194 h 1257"/>
                  <a:gd name="T46" fmla="*/ 865 w 2222"/>
                  <a:gd name="T47" fmla="*/ 1213 h 1257"/>
                  <a:gd name="T48" fmla="*/ 837 w 2222"/>
                  <a:gd name="T49" fmla="*/ 1232 h 1257"/>
                  <a:gd name="T50" fmla="*/ 824 w 2222"/>
                  <a:gd name="T51" fmla="*/ 1245 h 1257"/>
                  <a:gd name="T52" fmla="*/ 2078 w 2222"/>
                  <a:gd name="T53" fmla="*/ 963 h 1257"/>
                  <a:gd name="T54" fmla="*/ 2222 w 2222"/>
                  <a:gd name="T55" fmla="*/ 621 h 1257"/>
                  <a:gd name="T56" fmla="*/ 2077 w 2222"/>
                  <a:gd name="T57" fmla="*/ 314 h 1257"/>
                  <a:gd name="T58" fmla="*/ 1111 w 2222"/>
                  <a:gd name="T59" fmla="*/ 98 h 1257"/>
                  <a:gd name="T60" fmla="*/ 1024 w 2222"/>
                  <a:gd name="T61" fmla="*/ 108 h 1257"/>
                  <a:gd name="T62" fmla="*/ 941 w 2222"/>
                  <a:gd name="T63" fmla="*/ 93 h 1257"/>
                  <a:gd name="T64" fmla="*/ 880 w 2222"/>
                  <a:gd name="T65" fmla="*/ 70 h 1257"/>
                  <a:gd name="T66" fmla="*/ 837 w 2222"/>
                  <a:gd name="T67" fmla="*/ 46 h 1257"/>
                  <a:gd name="T68" fmla="*/ 813 w 2222"/>
                  <a:gd name="T69" fmla="*/ 25 h 1257"/>
                  <a:gd name="T70" fmla="*/ 800 w 2222"/>
                  <a:gd name="T71" fmla="*/ 12 h 1257"/>
                  <a:gd name="T72" fmla="*/ 811 w 2222"/>
                  <a:gd name="T73" fmla="*/ 0 h 1257"/>
                  <a:gd name="T74" fmla="*/ 818 w 2222"/>
                  <a:gd name="T75" fmla="*/ 9 h 1257"/>
                  <a:gd name="T76" fmla="*/ 836 w 2222"/>
                  <a:gd name="T77" fmla="*/ 26 h 1257"/>
                  <a:gd name="T78" fmla="*/ 868 w 2222"/>
                  <a:gd name="T79" fmla="*/ 48 h 1257"/>
                  <a:gd name="T80" fmla="*/ 920 w 2222"/>
                  <a:gd name="T81" fmla="*/ 70 h 1257"/>
                  <a:gd name="T82" fmla="*/ 992 w 2222"/>
                  <a:gd name="T83" fmla="*/ 88 h 1257"/>
                  <a:gd name="T84" fmla="*/ 1088 w 2222"/>
                  <a:gd name="T85" fmla="*/ 96 h 1257"/>
                  <a:gd name="T86" fmla="*/ 1423 w 2222"/>
                  <a:gd name="T87" fmla="*/ 17 h 1257"/>
                  <a:gd name="T88" fmla="*/ 1413 w 2222"/>
                  <a:gd name="T89" fmla="*/ 26 h 1257"/>
                  <a:gd name="T90" fmla="*/ 1390 w 2222"/>
                  <a:gd name="T91" fmla="*/ 46 h 1257"/>
                  <a:gd name="T92" fmla="*/ 1351 w 2222"/>
                  <a:gd name="T93" fmla="*/ 69 h 1257"/>
                  <a:gd name="T94" fmla="*/ 1293 w 2222"/>
                  <a:gd name="T95" fmla="*/ 90 h 1257"/>
                  <a:gd name="T96" fmla="*/ 1213 w 2222"/>
                  <a:gd name="T97" fmla="*/ 106 h 1257"/>
                  <a:gd name="T98" fmla="*/ 1111 w 2222"/>
                  <a:gd name="T99" fmla="*/ 112 h 1257"/>
                  <a:gd name="T100" fmla="*/ 1194 w 2222"/>
                  <a:gd name="T101" fmla="*/ 93 h 1257"/>
                  <a:gd name="T102" fmla="*/ 1275 w 2222"/>
                  <a:gd name="T103" fmla="*/ 80 h 1257"/>
                  <a:gd name="T104" fmla="*/ 1335 w 2222"/>
                  <a:gd name="T105" fmla="*/ 59 h 1257"/>
                  <a:gd name="T106" fmla="*/ 1376 w 2222"/>
                  <a:gd name="T107" fmla="*/ 38 h 1257"/>
                  <a:gd name="T108" fmla="*/ 1399 w 2222"/>
                  <a:gd name="T109" fmla="*/ 20 h 1257"/>
                  <a:gd name="T110" fmla="*/ 1410 w 2222"/>
                  <a:gd name="T111" fmla="*/ 9 h 1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22" h="1257">
                    <a:moveTo>
                      <a:pt x="1124" y="1159"/>
                    </a:moveTo>
                    <a:lnTo>
                      <a:pt x="1124" y="1145"/>
                    </a:lnTo>
                    <a:lnTo>
                      <a:pt x="1146" y="1145"/>
                    </a:lnTo>
                    <a:lnTo>
                      <a:pt x="1168" y="1146"/>
                    </a:lnTo>
                    <a:lnTo>
                      <a:pt x="1189" y="1148"/>
                    </a:lnTo>
                    <a:lnTo>
                      <a:pt x="1208" y="1150"/>
                    </a:lnTo>
                    <a:lnTo>
                      <a:pt x="1226" y="1151"/>
                    </a:lnTo>
                    <a:lnTo>
                      <a:pt x="1244" y="1155"/>
                    </a:lnTo>
                    <a:lnTo>
                      <a:pt x="1260" y="1158"/>
                    </a:lnTo>
                    <a:lnTo>
                      <a:pt x="1277" y="1161"/>
                    </a:lnTo>
                    <a:lnTo>
                      <a:pt x="1291" y="1164"/>
                    </a:lnTo>
                    <a:lnTo>
                      <a:pt x="1306" y="1169"/>
                    </a:lnTo>
                    <a:lnTo>
                      <a:pt x="1319" y="1172"/>
                    </a:lnTo>
                    <a:lnTo>
                      <a:pt x="1330" y="1177"/>
                    </a:lnTo>
                    <a:lnTo>
                      <a:pt x="1342" y="1182"/>
                    </a:lnTo>
                    <a:lnTo>
                      <a:pt x="1353" y="1187"/>
                    </a:lnTo>
                    <a:lnTo>
                      <a:pt x="1363" y="1192"/>
                    </a:lnTo>
                    <a:lnTo>
                      <a:pt x="1372" y="1197"/>
                    </a:lnTo>
                    <a:lnTo>
                      <a:pt x="1381" y="1202"/>
                    </a:lnTo>
                    <a:lnTo>
                      <a:pt x="1389" y="1205"/>
                    </a:lnTo>
                    <a:lnTo>
                      <a:pt x="1395" y="1210"/>
                    </a:lnTo>
                    <a:lnTo>
                      <a:pt x="1402" y="1215"/>
                    </a:lnTo>
                    <a:lnTo>
                      <a:pt x="1407" y="1219"/>
                    </a:lnTo>
                    <a:lnTo>
                      <a:pt x="1412" y="1224"/>
                    </a:lnTo>
                    <a:lnTo>
                      <a:pt x="1416" y="1228"/>
                    </a:lnTo>
                    <a:lnTo>
                      <a:pt x="1421" y="1232"/>
                    </a:lnTo>
                    <a:lnTo>
                      <a:pt x="1425" y="1236"/>
                    </a:lnTo>
                    <a:lnTo>
                      <a:pt x="1428" y="1239"/>
                    </a:lnTo>
                    <a:lnTo>
                      <a:pt x="1429" y="1242"/>
                    </a:lnTo>
                    <a:lnTo>
                      <a:pt x="1431" y="1244"/>
                    </a:lnTo>
                    <a:lnTo>
                      <a:pt x="1433" y="1245"/>
                    </a:lnTo>
                    <a:lnTo>
                      <a:pt x="1434" y="1247"/>
                    </a:lnTo>
                    <a:lnTo>
                      <a:pt x="1434" y="1249"/>
                    </a:lnTo>
                    <a:lnTo>
                      <a:pt x="1434" y="1249"/>
                    </a:lnTo>
                    <a:lnTo>
                      <a:pt x="1421" y="1257"/>
                    </a:lnTo>
                    <a:lnTo>
                      <a:pt x="1421" y="1257"/>
                    </a:lnTo>
                    <a:lnTo>
                      <a:pt x="1421" y="1255"/>
                    </a:lnTo>
                    <a:lnTo>
                      <a:pt x="1420" y="1254"/>
                    </a:lnTo>
                    <a:lnTo>
                      <a:pt x="1418" y="1252"/>
                    </a:lnTo>
                    <a:lnTo>
                      <a:pt x="1416" y="1250"/>
                    </a:lnTo>
                    <a:lnTo>
                      <a:pt x="1415" y="1249"/>
                    </a:lnTo>
                    <a:lnTo>
                      <a:pt x="1413" y="1245"/>
                    </a:lnTo>
                    <a:lnTo>
                      <a:pt x="1410" y="1242"/>
                    </a:lnTo>
                    <a:lnTo>
                      <a:pt x="1407" y="1239"/>
                    </a:lnTo>
                    <a:lnTo>
                      <a:pt x="1402" y="1234"/>
                    </a:lnTo>
                    <a:lnTo>
                      <a:pt x="1397" y="1231"/>
                    </a:lnTo>
                    <a:lnTo>
                      <a:pt x="1392" y="1226"/>
                    </a:lnTo>
                    <a:lnTo>
                      <a:pt x="1386" y="1223"/>
                    </a:lnTo>
                    <a:lnTo>
                      <a:pt x="1379" y="1218"/>
                    </a:lnTo>
                    <a:lnTo>
                      <a:pt x="1372" y="1213"/>
                    </a:lnTo>
                    <a:lnTo>
                      <a:pt x="1364" y="1208"/>
                    </a:lnTo>
                    <a:lnTo>
                      <a:pt x="1356" y="1205"/>
                    </a:lnTo>
                    <a:lnTo>
                      <a:pt x="1346" y="1200"/>
                    </a:lnTo>
                    <a:lnTo>
                      <a:pt x="1337" y="1195"/>
                    </a:lnTo>
                    <a:lnTo>
                      <a:pt x="1325" y="1190"/>
                    </a:lnTo>
                    <a:lnTo>
                      <a:pt x="1314" y="1187"/>
                    </a:lnTo>
                    <a:lnTo>
                      <a:pt x="1301" y="1182"/>
                    </a:lnTo>
                    <a:lnTo>
                      <a:pt x="1288" y="1179"/>
                    </a:lnTo>
                    <a:lnTo>
                      <a:pt x="1273" y="1176"/>
                    </a:lnTo>
                    <a:lnTo>
                      <a:pt x="1257" y="1172"/>
                    </a:lnTo>
                    <a:lnTo>
                      <a:pt x="1241" y="1169"/>
                    </a:lnTo>
                    <a:lnTo>
                      <a:pt x="1224" y="1166"/>
                    </a:lnTo>
                    <a:lnTo>
                      <a:pt x="1207" y="1164"/>
                    </a:lnTo>
                    <a:lnTo>
                      <a:pt x="1187" y="1163"/>
                    </a:lnTo>
                    <a:lnTo>
                      <a:pt x="1166" y="1161"/>
                    </a:lnTo>
                    <a:lnTo>
                      <a:pt x="1145" y="1159"/>
                    </a:lnTo>
                    <a:lnTo>
                      <a:pt x="1124" y="1159"/>
                    </a:lnTo>
                    <a:close/>
                    <a:moveTo>
                      <a:pt x="821" y="1249"/>
                    </a:moveTo>
                    <a:lnTo>
                      <a:pt x="808" y="1241"/>
                    </a:lnTo>
                    <a:lnTo>
                      <a:pt x="810" y="1241"/>
                    </a:lnTo>
                    <a:lnTo>
                      <a:pt x="810" y="1239"/>
                    </a:lnTo>
                    <a:lnTo>
                      <a:pt x="811" y="1239"/>
                    </a:lnTo>
                    <a:lnTo>
                      <a:pt x="813" y="1236"/>
                    </a:lnTo>
                    <a:lnTo>
                      <a:pt x="815" y="1234"/>
                    </a:lnTo>
                    <a:lnTo>
                      <a:pt x="816" y="1231"/>
                    </a:lnTo>
                    <a:lnTo>
                      <a:pt x="819" y="1229"/>
                    </a:lnTo>
                    <a:lnTo>
                      <a:pt x="823" y="1226"/>
                    </a:lnTo>
                    <a:lnTo>
                      <a:pt x="828" y="1221"/>
                    </a:lnTo>
                    <a:lnTo>
                      <a:pt x="832" y="1218"/>
                    </a:lnTo>
                    <a:lnTo>
                      <a:pt x="837" y="1215"/>
                    </a:lnTo>
                    <a:lnTo>
                      <a:pt x="842" y="1210"/>
                    </a:lnTo>
                    <a:lnTo>
                      <a:pt x="849" y="1205"/>
                    </a:lnTo>
                    <a:lnTo>
                      <a:pt x="857" y="1202"/>
                    </a:lnTo>
                    <a:lnTo>
                      <a:pt x="865" y="1197"/>
                    </a:lnTo>
                    <a:lnTo>
                      <a:pt x="873" y="1192"/>
                    </a:lnTo>
                    <a:lnTo>
                      <a:pt x="881" y="1187"/>
                    </a:lnTo>
                    <a:lnTo>
                      <a:pt x="893" y="1184"/>
                    </a:lnTo>
                    <a:lnTo>
                      <a:pt x="902" y="1179"/>
                    </a:lnTo>
                    <a:lnTo>
                      <a:pt x="914" y="1174"/>
                    </a:lnTo>
                    <a:lnTo>
                      <a:pt x="927" y="1171"/>
                    </a:lnTo>
                    <a:lnTo>
                      <a:pt x="940" y="1168"/>
                    </a:lnTo>
                    <a:lnTo>
                      <a:pt x="954" y="1163"/>
                    </a:lnTo>
                    <a:lnTo>
                      <a:pt x="969" y="1159"/>
                    </a:lnTo>
                    <a:lnTo>
                      <a:pt x="985" y="1156"/>
                    </a:lnTo>
                    <a:lnTo>
                      <a:pt x="1002" y="1153"/>
                    </a:lnTo>
                    <a:lnTo>
                      <a:pt x="1020" y="1151"/>
                    </a:lnTo>
                    <a:lnTo>
                      <a:pt x="1037" y="1150"/>
                    </a:lnTo>
                    <a:lnTo>
                      <a:pt x="1057" y="1146"/>
                    </a:lnTo>
                    <a:lnTo>
                      <a:pt x="1078" y="1146"/>
                    </a:lnTo>
                    <a:lnTo>
                      <a:pt x="1101" y="1145"/>
                    </a:lnTo>
                    <a:lnTo>
                      <a:pt x="1124" y="1145"/>
                    </a:lnTo>
                    <a:lnTo>
                      <a:pt x="1124" y="1159"/>
                    </a:lnTo>
                    <a:lnTo>
                      <a:pt x="1101" y="1159"/>
                    </a:lnTo>
                    <a:lnTo>
                      <a:pt x="1080" y="1161"/>
                    </a:lnTo>
                    <a:lnTo>
                      <a:pt x="1059" y="1163"/>
                    </a:lnTo>
                    <a:lnTo>
                      <a:pt x="1039" y="1164"/>
                    </a:lnTo>
                    <a:lnTo>
                      <a:pt x="1021" y="1166"/>
                    </a:lnTo>
                    <a:lnTo>
                      <a:pt x="1003" y="1168"/>
                    </a:lnTo>
                    <a:lnTo>
                      <a:pt x="987" y="1171"/>
                    </a:lnTo>
                    <a:lnTo>
                      <a:pt x="972" y="1174"/>
                    </a:lnTo>
                    <a:lnTo>
                      <a:pt x="958" y="1177"/>
                    </a:lnTo>
                    <a:lnTo>
                      <a:pt x="945" y="1181"/>
                    </a:lnTo>
                    <a:lnTo>
                      <a:pt x="932" y="1185"/>
                    </a:lnTo>
                    <a:lnTo>
                      <a:pt x="920" y="1189"/>
                    </a:lnTo>
                    <a:lnTo>
                      <a:pt x="909" y="1194"/>
                    </a:lnTo>
                    <a:lnTo>
                      <a:pt x="898" y="1197"/>
                    </a:lnTo>
                    <a:lnTo>
                      <a:pt x="889" y="1202"/>
                    </a:lnTo>
                    <a:lnTo>
                      <a:pt x="880" y="1205"/>
                    </a:lnTo>
                    <a:lnTo>
                      <a:pt x="871" y="1210"/>
                    </a:lnTo>
                    <a:lnTo>
                      <a:pt x="865" y="1213"/>
                    </a:lnTo>
                    <a:lnTo>
                      <a:pt x="858" y="1218"/>
                    </a:lnTo>
                    <a:lnTo>
                      <a:pt x="852" y="1221"/>
                    </a:lnTo>
                    <a:lnTo>
                      <a:pt x="847" y="1226"/>
                    </a:lnTo>
                    <a:lnTo>
                      <a:pt x="842" y="1229"/>
                    </a:lnTo>
                    <a:lnTo>
                      <a:pt x="837" y="1232"/>
                    </a:lnTo>
                    <a:lnTo>
                      <a:pt x="834" y="1236"/>
                    </a:lnTo>
                    <a:lnTo>
                      <a:pt x="831" y="1239"/>
                    </a:lnTo>
                    <a:lnTo>
                      <a:pt x="828" y="1242"/>
                    </a:lnTo>
                    <a:lnTo>
                      <a:pt x="826" y="1244"/>
                    </a:lnTo>
                    <a:lnTo>
                      <a:pt x="824" y="1245"/>
                    </a:lnTo>
                    <a:lnTo>
                      <a:pt x="823" y="1247"/>
                    </a:lnTo>
                    <a:lnTo>
                      <a:pt x="823" y="1249"/>
                    </a:lnTo>
                    <a:lnTo>
                      <a:pt x="821" y="1249"/>
                    </a:lnTo>
                    <a:lnTo>
                      <a:pt x="821" y="1249"/>
                    </a:lnTo>
                    <a:close/>
                    <a:moveTo>
                      <a:pt x="2078" y="963"/>
                    </a:moveTo>
                    <a:lnTo>
                      <a:pt x="159" y="963"/>
                    </a:lnTo>
                    <a:lnTo>
                      <a:pt x="159" y="948"/>
                    </a:lnTo>
                    <a:lnTo>
                      <a:pt x="2078" y="948"/>
                    </a:lnTo>
                    <a:lnTo>
                      <a:pt x="2078" y="963"/>
                    </a:lnTo>
                    <a:close/>
                    <a:moveTo>
                      <a:pt x="2222" y="621"/>
                    </a:moveTo>
                    <a:lnTo>
                      <a:pt x="0" y="621"/>
                    </a:lnTo>
                    <a:lnTo>
                      <a:pt x="0" y="606"/>
                    </a:lnTo>
                    <a:lnTo>
                      <a:pt x="2222" y="606"/>
                    </a:lnTo>
                    <a:lnTo>
                      <a:pt x="2222" y="621"/>
                    </a:lnTo>
                    <a:close/>
                    <a:moveTo>
                      <a:pt x="2077" y="314"/>
                    </a:moveTo>
                    <a:lnTo>
                      <a:pt x="122" y="314"/>
                    </a:lnTo>
                    <a:lnTo>
                      <a:pt x="122" y="299"/>
                    </a:lnTo>
                    <a:lnTo>
                      <a:pt x="2077" y="299"/>
                    </a:lnTo>
                    <a:lnTo>
                      <a:pt x="2077" y="314"/>
                    </a:lnTo>
                    <a:close/>
                    <a:moveTo>
                      <a:pt x="1111" y="98"/>
                    </a:moveTo>
                    <a:lnTo>
                      <a:pt x="1111" y="112"/>
                    </a:lnTo>
                    <a:lnTo>
                      <a:pt x="1088" y="112"/>
                    </a:lnTo>
                    <a:lnTo>
                      <a:pt x="1065" y="111"/>
                    </a:lnTo>
                    <a:lnTo>
                      <a:pt x="1046" y="109"/>
                    </a:lnTo>
                    <a:lnTo>
                      <a:pt x="1024" y="108"/>
                    </a:lnTo>
                    <a:lnTo>
                      <a:pt x="1006" y="106"/>
                    </a:lnTo>
                    <a:lnTo>
                      <a:pt x="989" y="103"/>
                    </a:lnTo>
                    <a:lnTo>
                      <a:pt x="972" y="99"/>
                    </a:lnTo>
                    <a:lnTo>
                      <a:pt x="956" y="96"/>
                    </a:lnTo>
                    <a:lnTo>
                      <a:pt x="941" y="93"/>
                    </a:lnTo>
                    <a:lnTo>
                      <a:pt x="927" y="88"/>
                    </a:lnTo>
                    <a:lnTo>
                      <a:pt x="914" y="85"/>
                    </a:lnTo>
                    <a:lnTo>
                      <a:pt x="902" y="80"/>
                    </a:lnTo>
                    <a:lnTo>
                      <a:pt x="891" y="75"/>
                    </a:lnTo>
                    <a:lnTo>
                      <a:pt x="880" y="70"/>
                    </a:lnTo>
                    <a:lnTo>
                      <a:pt x="870" y="65"/>
                    </a:lnTo>
                    <a:lnTo>
                      <a:pt x="862" y="60"/>
                    </a:lnTo>
                    <a:lnTo>
                      <a:pt x="852" y="56"/>
                    </a:lnTo>
                    <a:lnTo>
                      <a:pt x="845" y="51"/>
                    </a:lnTo>
                    <a:lnTo>
                      <a:pt x="837" y="46"/>
                    </a:lnTo>
                    <a:lnTo>
                      <a:pt x="831" y="43"/>
                    </a:lnTo>
                    <a:lnTo>
                      <a:pt x="826" y="38"/>
                    </a:lnTo>
                    <a:lnTo>
                      <a:pt x="821" y="33"/>
                    </a:lnTo>
                    <a:lnTo>
                      <a:pt x="816" y="30"/>
                    </a:lnTo>
                    <a:lnTo>
                      <a:pt x="813" y="25"/>
                    </a:lnTo>
                    <a:lnTo>
                      <a:pt x="808" y="22"/>
                    </a:lnTo>
                    <a:lnTo>
                      <a:pt x="806" y="18"/>
                    </a:lnTo>
                    <a:lnTo>
                      <a:pt x="803" y="15"/>
                    </a:lnTo>
                    <a:lnTo>
                      <a:pt x="802" y="13"/>
                    </a:lnTo>
                    <a:lnTo>
                      <a:pt x="800" y="12"/>
                    </a:lnTo>
                    <a:lnTo>
                      <a:pt x="800" y="10"/>
                    </a:lnTo>
                    <a:lnTo>
                      <a:pt x="798" y="9"/>
                    </a:lnTo>
                    <a:lnTo>
                      <a:pt x="798" y="9"/>
                    </a:lnTo>
                    <a:lnTo>
                      <a:pt x="811" y="0"/>
                    </a:lnTo>
                    <a:lnTo>
                      <a:pt x="811" y="0"/>
                    </a:lnTo>
                    <a:lnTo>
                      <a:pt x="813" y="2"/>
                    </a:lnTo>
                    <a:lnTo>
                      <a:pt x="813" y="2"/>
                    </a:lnTo>
                    <a:lnTo>
                      <a:pt x="815" y="4"/>
                    </a:lnTo>
                    <a:lnTo>
                      <a:pt x="816" y="7"/>
                    </a:lnTo>
                    <a:lnTo>
                      <a:pt x="818" y="9"/>
                    </a:lnTo>
                    <a:lnTo>
                      <a:pt x="821" y="12"/>
                    </a:lnTo>
                    <a:lnTo>
                      <a:pt x="823" y="15"/>
                    </a:lnTo>
                    <a:lnTo>
                      <a:pt x="828" y="18"/>
                    </a:lnTo>
                    <a:lnTo>
                      <a:pt x="831" y="22"/>
                    </a:lnTo>
                    <a:lnTo>
                      <a:pt x="836" y="26"/>
                    </a:lnTo>
                    <a:lnTo>
                      <a:pt x="841" y="30"/>
                    </a:lnTo>
                    <a:lnTo>
                      <a:pt x="847" y="35"/>
                    </a:lnTo>
                    <a:lnTo>
                      <a:pt x="854" y="39"/>
                    </a:lnTo>
                    <a:lnTo>
                      <a:pt x="860" y="43"/>
                    </a:lnTo>
                    <a:lnTo>
                      <a:pt x="868" y="48"/>
                    </a:lnTo>
                    <a:lnTo>
                      <a:pt x="878" y="52"/>
                    </a:lnTo>
                    <a:lnTo>
                      <a:pt x="886" y="57"/>
                    </a:lnTo>
                    <a:lnTo>
                      <a:pt x="898" y="62"/>
                    </a:lnTo>
                    <a:lnTo>
                      <a:pt x="907" y="65"/>
                    </a:lnTo>
                    <a:lnTo>
                      <a:pt x="920" y="70"/>
                    </a:lnTo>
                    <a:lnTo>
                      <a:pt x="932" y="73"/>
                    </a:lnTo>
                    <a:lnTo>
                      <a:pt x="946" y="78"/>
                    </a:lnTo>
                    <a:lnTo>
                      <a:pt x="959" y="82"/>
                    </a:lnTo>
                    <a:lnTo>
                      <a:pt x="976" y="85"/>
                    </a:lnTo>
                    <a:lnTo>
                      <a:pt x="992" y="88"/>
                    </a:lnTo>
                    <a:lnTo>
                      <a:pt x="1008" y="91"/>
                    </a:lnTo>
                    <a:lnTo>
                      <a:pt x="1026" y="93"/>
                    </a:lnTo>
                    <a:lnTo>
                      <a:pt x="1046" y="95"/>
                    </a:lnTo>
                    <a:lnTo>
                      <a:pt x="1067" y="96"/>
                    </a:lnTo>
                    <a:lnTo>
                      <a:pt x="1088" y="96"/>
                    </a:lnTo>
                    <a:lnTo>
                      <a:pt x="1111" y="98"/>
                    </a:lnTo>
                    <a:close/>
                    <a:moveTo>
                      <a:pt x="1412" y="7"/>
                    </a:moveTo>
                    <a:lnTo>
                      <a:pt x="1425" y="15"/>
                    </a:lnTo>
                    <a:lnTo>
                      <a:pt x="1425" y="15"/>
                    </a:lnTo>
                    <a:lnTo>
                      <a:pt x="1423" y="17"/>
                    </a:lnTo>
                    <a:lnTo>
                      <a:pt x="1423" y="17"/>
                    </a:lnTo>
                    <a:lnTo>
                      <a:pt x="1421" y="20"/>
                    </a:lnTo>
                    <a:lnTo>
                      <a:pt x="1418" y="22"/>
                    </a:lnTo>
                    <a:lnTo>
                      <a:pt x="1416" y="25"/>
                    </a:lnTo>
                    <a:lnTo>
                      <a:pt x="1413" y="26"/>
                    </a:lnTo>
                    <a:lnTo>
                      <a:pt x="1410" y="31"/>
                    </a:lnTo>
                    <a:lnTo>
                      <a:pt x="1405" y="35"/>
                    </a:lnTo>
                    <a:lnTo>
                      <a:pt x="1402" y="38"/>
                    </a:lnTo>
                    <a:lnTo>
                      <a:pt x="1395" y="43"/>
                    </a:lnTo>
                    <a:lnTo>
                      <a:pt x="1390" y="46"/>
                    </a:lnTo>
                    <a:lnTo>
                      <a:pt x="1384" y="51"/>
                    </a:lnTo>
                    <a:lnTo>
                      <a:pt x="1376" y="56"/>
                    </a:lnTo>
                    <a:lnTo>
                      <a:pt x="1369" y="59"/>
                    </a:lnTo>
                    <a:lnTo>
                      <a:pt x="1359" y="64"/>
                    </a:lnTo>
                    <a:lnTo>
                      <a:pt x="1351" y="69"/>
                    </a:lnTo>
                    <a:lnTo>
                      <a:pt x="1342" y="73"/>
                    </a:lnTo>
                    <a:lnTo>
                      <a:pt x="1330" y="77"/>
                    </a:lnTo>
                    <a:lnTo>
                      <a:pt x="1319" y="82"/>
                    </a:lnTo>
                    <a:lnTo>
                      <a:pt x="1306" y="86"/>
                    </a:lnTo>
                    <a:lnTo>
                      <a:pt x="1293" y="90"/>
                    </a:lnTo>
                    <a:lnTo>
                      <a:pt x="1280" y="93"/>
                    </a:lnTo>
                    <a:lnTo>
                      <a:pt x="1264" y="98"/>
                    </a:lnTo>
                    <a:lnTo>
                      <a:pt x="1249" y="101"/>
                    </a:lnTo>
                    <a:lnTo>
                      <a:pt x="1231" y="103"/>
                    </a:lnTo>
                    <a:lnTo>
                      <a:pt x="1213" y="106"/>
                    </a:lnTo>
                    <a:lnTo>
                      <a:pt x="1195" y="108"/>
                    </a:lnTo>
                    <a:lnTo>
                      <a:pt x="1176" y="109"/>
                    </a:lnTo>
                    <a:lnTo>
                      <a:pt x="1155" y="111"/>
                    </a:lnTo>
                    <a:lnTo>
                      <a:pt x="1133" y="112"/>
                    </a:lnTo>
                    <a:lnTo>
                      <a:pt x="1111" y="112"/>
                    </a:lnTo>
                    <a:lnTo>
                      <a:pt x="1111" y="98"/>
                    </a:lnTo>
                    <a:lnTo>
                      <a:pt x="1132" y="96"/>
                    </a:lnTo>
                    <a:lnTo>
                      <a:pt x="1155" y="96"/>
                    </a:lnTo>
                    <a:lnTo>
                      <a:pt x="1174" y="95"/>
                    </a:lnTo>
                    <a:lnTo>
                      <a:pt x="1194" y="93"/>
                    </a:lnTo>
                    <a:lnTo>
                      <a:pt x="1211" y="91"/>
                    </a:lnTo>
                    <a:lnTo>
                      <a:pt x="1229" y="88"/>
                    </a:lnTo>
                    <a:lnTo>
                      <a:pt x="1246" y="86"/>
                    </a:lnTo>
                    <a:lnTo>
                      <a:pt x="1260" y="83"/>
                    </a:lnTo>
                    <a:lnTo>
                      <a:pt x="1275" y="80"/>
                    </a:lnTo>
                    <a:lnTo>
                      <a:pt x="1290" y="75"/>
                    </a:lnTo>
                    <a:lnTo>
                      <a:pt x="1301" y="72"/>
                    </a:lnTo>
                    <a:lnTo>
                      <a:pt x="1314" y="67"/>
                    </a:lnTo>
                    <a:lnTo>
                      <a:pt x="1324" y="64"/>
                    </a:lnTo>
                    <a:lnTo>
                      <a:pt x="1335" y="59"/>
                    </a:lnTo>
                    <a:lnTo>
                      <a:pt x="1345" y="56"/>
                    </a:lnTo>
                    <a:lnTo>
                      <a:pt x="1353" y="51"/>
                    </a:lnTo>
                    <a:lnTo>
                      <a:pt x="1361" y="46"/>
                    </a:lnTo>
                    <a:lnTo>
                      <a:pt x="1368" y="43"/>
                    </a:lnTo>
                    <a:lnTo>
                      <a:pt x="1376" y="38"/>
                    </a:lnTo>
                    <a:lnTo>
                      <a:pt x="1381" y="35"/>
                    </a:lnTo>
                    <a:lnTo>
                      <a:pt x="1387" y="30"/>
                    </a:lnTo>
                    <a:lnTo>
                      <a:pt x="1392" y="26"/>
                    </a:lnTo>
                    <a:lnTo>
                      <a:pt x="1395" y="23"/>
                    </a:lnTo>
                    <a:lnTo>
                      <a:pt x="1399" y="20"/>
                    </a:lnTo>
                    <a:lnTo>
                      <a:pt x="1402" y="17"/>
                    </a:lnTo>
                    <a:lnTo>
                      <a:pt x="1405" y="13"/>
                    </a:lnTo>
                    <a:lnTo>
                      <a:pt x="1407" y="12"/>
                    </a:lnTo>
                    <a:lnTo>
                      <a:pt x="1408" y="10"/>
                    </a:lnTo>
                    <a:lnTo>
                      <a:pt x="1410" y="9"/>
                    </a:lnTo>
                    <a:lnTo>
                      <a:pt x="1410" y="7"/>
                    </a:lnTo>
                    <a:lnTo>
                      <a:pt x="1412" y="7"/>
                    </a:lnTo>
                    <a:lnTo>
                      <a:pt x="1412" y="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3" name="Freeform 136">
                <a:extLst>
                  <a:ext uri="{FF2B5EF4-FFF2-40B4-BE49-F238E27FC236}">
                    <a16:creationId xmlns:a16="http://schemas.microsoft.com/office/drawing/2014/main" id="{C819542F-AA5D-F8C7-33B2-B5B239A589A7}"/>
                  </a:ext>
                </a:extLst>
              </p:cNvPr>
              <p:cNvSpPr>
                <a:spLocks/>
              </p:cNvSpPr>
              <p:nvPr/>
            </p:nvSpPr>
            <p:spPr bwMode="auto">
              <a:xfrm>
                <a:off x="899795" y="332740"/>
                <a:ext cx="249555" cy="351790"/>
              </a:xfrm>
              <a:custGeom>
                <a:avLst/>
                <a:gdLst>
                  <a:gd name="T0" fmla="*/ 335 w 393"/>
                  <a:gd name="T1" fmla="*/ 255 h 554"/>
                  <a:gd name="T2" fmla="*/ 335 w 393"/>
                  <a:gd name="T3" fmla="*/ 478 h 554"/>
                  <a:gd name="T4" fmla="*/ 390 w 393"/>
                  <a:gd name="T5" fmla="*/ 478 h 554"/>
                  <a:gd name="T6" fmla="*/ 392 w 393"/>
                  <a:gd name="T7" fmla="*/ 554 h 554"/>
                  <a:gd name="T8" fmla="*/ 104 w 393"/>
                  <a:gd name="T9" fmla="*/ 554 h 554"/>
                  <a:gd name="T10" fmla="*/ 102 w 393"/>
                  <a:gd name="T11" fmla="*/ 526 h 554"/>
                  <a:gd name="T12" fmla="*/ 302 w 393"/>
                  <a:gd name="T13" fmla="*/ 526 h 554"/>
                  <a:gd name="T14" fmla="*/ 302 w 393"/>
                  <a:gd name="T15" fmla="*/ 195 h 554"/>
                  <a:gd name="T16" fmla="*/ 149 w 393"/>
                  <a:gd name="T17" fmla="*/ 127 h 554"/>
                  <a:gd name="T18" fmla="*/ 149 w 393"/>
                  <a:gd name="T19" fmla="*/ 33 h 554"/>
                  <a:gd name="T20" fmla="*/ 88 w 393"/>
                  <a:gd name="T21" fmla="*/ 33 h 554"/>
                  <a:gd name="T22" fmla="*/ 88 w 393"/>
                  <a:gd name="T23" fmla="*/ 111 h 554"/>
                  <a:gd name="T24" fmla="*/ 1 w 393"/>
                  <a:gd name="T25" fmla="*/ 64 h 554"/>
                  <a:gd name="T26" fmla="*/ 0 w 393"/>
                  <a:gd name="T27" fmla="*/ 36 h 554"/>
                  <a:gd name="T28" fmla="*/ 70 w 393"/>
                  <a:gd name="T29" fmla="*/ 60 h 554"/>
                  <a:gd name="T30" fmla="*/ 70 w 393"/>
                  <a:gd name="T31" fmla="*/ 0 h 554"/>
                  <a:gd name="T32" fmla="*/ 182 w 393"/>
                  <a:gd name="T33" fmla="*/ 0 h 554"/>
                  <a:gd name="T34" fmla="*/ 195 w 393"/>
                  <a:gd name="T35" fmla="*/ 98 h 554"/>
                  <a:gd name="T36" fmla="*/ 393 w 393"/>
                  <a:gd name="T37" fmla="*/ 193 h 554"/>
                  <a:gd name="T38" fmla="*/ 393 w 393"/>
                  <a:gd name="T39" fmla="*/ 255 h 554"/>
                  <a:gd name="T40" fmla="*/ 335 w 393"/>
                  <a:gd name="T41" fmla="*/ 255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3" h="554">
                    <a:moveTo>
                      <a:pt x="335" y="255"/>
                    </a:moveTo>
                    <a:lnTo>
                      <a:pt x="335" y="478"/>
                    </a:lnTo>
                    <a:lnTo>
                      <a:pt x="390" y="478"/>
                    </a:lnTo>
                    <a:lnTo>
                      <a:pt x="392" y="554"/>
                    </a:lnTo>
                    <a:lnTo>
                      <a:pt x="104" y="554"/>
                    </a:lnTo>
                    <a:lnTo>
                      <a:pt x="102" y="526"/>
                    </a:lnTo>
                    <a:lnTo>
                      <a:pt x="302" y="526"/>
                    </a:lnTo>
                    <a:lnTo>
                      <a:pt x="302" y="195"/>
                    </a:lnTo>
                    <a:lnTo>
                      <a:pt x="149" y="127"/>
                    </a:lnTo>
                    <a:lnTo>
                      <a:pt x="149" y="33"/>
                    </a:lnTo>
                    <a:lnTo>
                      <a:pt x="88" y="33"/>
                    </a:lnTo>
                    <a:lnTo>
                      <a:pt x="88" y="111"/>
                    </a:lnTo>
                    <a:lnTo>
                      <a:pt x="1" y="64"/>
                    </a:lnTo>
                    <a:lnTo>
                      <a:pt x="0" y="36"/>
                    </a:lnTo>
                    <a:lnTo>
                      <a:pt x="70" y="60"/>
                    </a:lnTo>
                    <a:lnTo>
                      <a:pt x="70" y="0"/>
                    </a:lnTo>
                    <a:lnTo>
                      <a:pt x="182" y="0"/>
                    </a:lnTo>
                    <a:lnTo>
                      <a:pt x="195" y="98"/>
                    </a:lnTo>
                    <a:lnTo>
                      <a:pt x="393" y="193"/>
                    </a:lnTo>
                    <a:lnTo>
                      <a:pt x="393" y="255"/>
                    </a:lnTo>
                    <a:lnTo>
                      <a:pt x="335" y="2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4" name="Freeform 137">
                <a:extLst>
                  <a:ext uri="{FF2B5EF4-FFF2-40B4-BE49-F238E27FC236}">
                    <a16:creationId xmlns:a16="http://schemas.microsoft.com/office/drawing/2014/main" id="{D733D8F4-C164-2F52-0AC0-69986FFF4411}"/>
                  </a:ext>
                </a:extLst>
              </p:cNvPr>
              <p:cNvSpPr>
                <a:spLocks/>
              </p:cNvSpPr>
              <p:nvPr/>
            </p:nvSpPr>
            <p:spPr bwMode="auto">
              <a:xfrm>
                <a:off x="558800" y="379095"/>
                <a:ext cx="217170" cy="304165"/>
              </a:xfrm>
              <a:custGeom>
                <a:avLst/>
                <a:gdLst>
                  <a:gd name="T0" fmla="*/ 259 w 342"/>
                  <a:gd name="T1" fmla="*/ 43 h 479"/>
                  <a:gd name="T2" fmla="*/ 88 w 342"/>
                  <a:gd name="T3" fmla="*/ 125 h 479"/>
                  <a:gd name="T4" fmla="*/ 88 w 342"/>
                  <a:gd name="T5" fmla="*/ 448 h 479"/>
                  <a:gd name="T6" fmla="*/ 342 w 342"/>
                  <a:gd name="T7" fmla="*/ 448 h 479"/>
                  <a:gd name="T8" fmla="*/ 342 w 342"/>
                  <a:gd name="T9" fmla="*/ 479 h 479"/>
                  <a:gd name="T10" fmla="*/ 0 w 342"/>
                  <a:gd name="T11" fmla="*/ 479 h 479"/>
                  <a:gd name="T12" fmla="*/ 0 w 342"/>
                  <a:gd name="T13" fmla="*/ 406 h 479"/>
                  <a:gd name="T14" fmla="*/ 57 w 342"/>
                  <a:gd name="T15" fmla="*/ 406 h 479"/>
                  <a:gd name="T16" fmla="*/ 57 w 342"/>
                  <a:gd name="T17" fmla="*/ 184 h 479"/>
                  <a:gd name="T18" fmla="*/ 0 w 342"/>
                  <a:gd name="T19" fmla="*/ 184 h 479"/>
                  <a:gd name="T20" fmla="*/ 0 w 342"/>
                  <a:gd name="T21" fmla="*/ 125 h 479"/>
                  <a:gd name="T22" fmla="*/ 272 w 342"/>
                  <a:gd name="T23" fmla="*/ 0 h 479"/>
                  <a:gd name="T24" fmla="*/ 290 w 342"/>
                  <a:gd name="T25" fmla="*/ 34 h 479"/>
                  <a:gd name="T26" fmla="*/ 259 w 342"/>
                  <a:gd name="T27" fmla="*/ 43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2" h="479">
                    <a:moveTo>
                      <a:pt x="259" y="43"/>
                    </a:moveTo>
                    <a:lnTo>
                      <a:pt x="88" y="125"/>
                    </a:lnTo>
                    <a:lnTo>
                      <a:pt x="88" y="448"/>
                    </a:lnTo>
                    <a:lnTo>
                      <a:pt x="342" y="448"/>
                    </a:lnTo>
                    <a:lnTo>
                      <a:pt x="342" y="479"/>
                    </a:lnTo>
                    <a:lnTo>
                      <a:pt x="0" y="479"/>
                    </a:lnTo>
                    <a:lnTo>
                      <a:pt x="0" y="406"/>
                    </a:lnTo>
                    <a:lnTo>
                      <a:pt x="57" y="406"/>
                    </a:lnTo>
                    <a:lnTo>
                      <a:pt x="57" y="184"/>
                    </a:lnTo>
                    <a:lnTo>
                      <a:pt x="0" y="184"/>
                    </a:lnTo>
                    <a:lnTo>
                      <a:pt x="0" y="125"/>
                    </a:lnTo>
                    <a:lnTo>
                      <a:pt x="272" y="0"/>
                    </a:lnTo>
                    <a:lnTo>
                      <a:pt x="290" y="34"/>
                    </a:lnTo>
                    <a:lnTo>
                      <a:pt x="259" y="4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5" name="Freeform 138">
                <a:extLst>
                  <a:ext uri="{FF2B5EF4-FFF2-40B4-BE49-F238E27FC236}">
                    <a16:creationId xmlns:a16="http://schemas.microsoft.com/office/drawing/2014/main" id="{F390C938-C5BF-907F-F60F-7DD789EE5A40}"/>
                  </a:ext>
                </a:extLst>
              </p:cNvPr>
              <p:cNvSpPr>
                <a:spLocks noEditPoints="1"/>
              </p:cNvSpPr>
              <p:nvPr/>
            </p:nvSpPr>
            <p:spPr bwMode="auto">
              <a:xfrm>
                <a:off x="666115" y="105410"/>
                <a:ext cx="372745" cy="826135"/>
              </a:xfrm>
              <a:custGeom>
                <a:avLst/>
                <a:gdLst>
                  <a:gd name="T0" fmla="*/ 2 w 587"/>
                  <a:gd name="T1" fmla="*/ 551 h 1301"/>
                  <a:gd name="T2" fmla="*/ 25 w 587"/>
                  <a:gd name="T3" fmla="*/ 384 h 1301"/>
                  <a:gd name="T4" fmla="*/ 62 w 587"/>
                  <a:gd name="T5" fmla="*/ 248 h 1301"/>
                  <a:gd name="T6" fmla="*/ 106 w 587"/>
                  <a:gd name="T7" fmla="*/ 141 h 1301"/>
                  <a:gd name="T8" fmla="*/ 150 w 587"/>
                  <a:gd name="T9" fmla="*/ 63 h 1301"/>
                  <a:gd name="T10" fmla="*/ 182 w 587"/>
                  <a:gd name="T11" fmla="*/ 16 h 1301"/>
                  <a:gd name="T12" fmla="*/ 195 w 587"/>
                  <a:gd name="T13" fmla="*/ 0 h 1301"/>
                  <a:gd name="T14" fmla="*/ 199 w 587"/>
                  <a:gd name="T15" fmla="*/ 19 h 1301"/>
                  <a:gd name="T16" fmla="*/ 171 w 587"/>
                  <a:gd name="T17" fmla="*/ 58 h 1301"/>
                  <a:gd name="T18" fmla="*/ 129 w 587"/>
                  <a:gd name="T19" fmla="*/ 129 h 1301"/>
                  <a:gd name="T20" fmla="*/ 85 w 587"/>
                  <a:gd name="T21" fmla="*/ 228 h 1301"/>
                  <a:gd name="T22" fmla="*/ 46 w 587"/>
                  <a:gd name="T23" fmla="*/ 358 h 1301"/>
                  <a:gd name="T24" fmla="*/ 20 w 587"/>
                  <a:gd name="T25" fmla="*/ 517 h 1301"/>
                  <a:gd name="T26" fmla="*/ 0 w 587"/>
                  <a:gd name="T27" fmla="*/ 626 h 1301"/>
                  <a:gd name="T28" fmla="*/ 252 w 587"/>
                  <a:gd name="T29" fmla="*/ 1300 h 1301"/>
                  <a:gd name="T30" fmla="*/ 213 w 587"/>
                  <a:gd name="T31" fmla="*/ 1258 h 1301"/>
                  <a:gd name="T32" fmla="*/ 164 w 587"/>
                  <a:gd name="T33" fmla="*/ 1194 h 1301"/>
                  <a:gd name="T34" fmla="*/ 114 w 587"/>
                  <a:gd name="T35" fmla="*/ 1108 h 1301"/>
                  <a:gd name="T36" fmla="*/ 67 w 587"/>
                  <a:gd name="T37" fmla="*/ 998 h 1301"/>
                  <a:gd name="T38" fmla="*/ 29 w 587"/>
                  <a:gd name="T39" fmla="*/ 862 h 1301"/>
                  <a:gd name="T40" fmla="*/ 5 w 587"/>
                  <a:gd name="T41" fmla="*/ 699 h 1301"/>
                  <a:gd name="T42" fmla="*/ 20 w 587"/>
                  <a:gd name="T43" fmla="*/ 698 h 1301"/>
                  <a:gd name="T44" fmla="*/ 44 w 587"/>
                  <a:gd name="T45" fmla="*/ 858 h 1301"/>
                  <a:gd name="T46" fmla="*/ 82 w 587"/>
                  <a:gd name="T47" fmla="*/ 993 h 1301"/>
                  <a:gd name="T48" fmla="*/ 129 w 587"/>
                  <a:gd name="T49" fmla="*/ 1102 h 1301"/>
                  <a:gd name="T50" fmla="*/ 177 w 587"/>
                  <a:gd name="T51" fmla="*/ 1186 h 1301"/>
                  <a:gd name="T52" fmla="*/ 225 w 587"/>
                  <a:gd name="T53" fmla="*/ 1248 h 1301"/>
                  <a:gd name="T54" fmla="*/ 264 w 587"/>
                  <a:gd name="T55" fmla="*/ 1288 h 1301"/>
                  <a:gd name="T56" fmla="*/ 568 w 587"/>
                  <a:gd name="T57" fmla="*/ 517 h 1301"/>
                  <a:gd name="T58" fmla="*/ 543 w 587"/>
                  <a:gd name="T59" fmla="*/ 358 h 1301"/>
                  <a:gd name="T60" fmla="*/ 504 w 587"/>
                  <a:gd name="T61" fmla="*/ 230 h 1301"/>
                  <a:gd name="T62" fmla="*/ 459 w 587"/>
                  <a:gd name="T63" fmla="*/ 129 h 1301"/>
                  <a:gd name="T64" fmla="*/ 418 w 587"/>
                  <a:gd name="T65" fmla="*/ 60 h 1301"/>
                  <a:gd name="T66" fmla="*/ 391 w 587"/>
                  <a:gd name="T67" fmla="*/ 21 h 1301"/>
                  <a:gd name="T68" fmla="*/ 394 w 587"/>
                  <a:gd name="T69" fmla="*/ 1 h 1301"/>
                  <a:gd name="T70" fmla="*/ 407 w 587"/>
                  <a:gd name="T71" fmla="*/ 17 h 1301"/>
                  <a:gd name="T72" fmla="*/ 439 w 587"/>
                  <a:gd name="T73" fmla="*/ 65 h 1301"/>
                  <a:gd name="T74" fmla="*/ 482 w 587"/>
                  <a:gd name="T75" fmla="*/ 141 h 1301"/>
                  <a:gd name="T76" fmla="*/ 527 w 587"/>
                  <a:gd name="T77" fmla="*/ 248 h 1301"/>
                  <a:gd name="T78" fmla="*/ 565 w 587"/>
                  <a:gd name="T79" fmla="*/ 386 h 1301"/>
                  <a:gd name="T80" fmla="*/ 586 w 587"/>
                  <a:gd name="T81" fmla="*/ 551 h 1301"/>
                  <a:gd name="T82" fmla="*/ 327 w 587"/>
                  <a:gd name="T83" fmla="*/ 1284 h 1301"/>
                  <a:gd name="T84" fmla="*/ 373 w 587"/>
                  <a:gd name="T85" fmla="*/ 1245 h 1301"/>
                  <a:gd name="T86" fmla="*/ 426 w 587"/>
                  <a:gd name="T87" fmla="*/ 1181 h 1301"/>
                  <a:gd name="T88" fmla="*/ 477 w 587"/>
                  <a:gd name="T89" fmla="*/ 1090 h 1301"/>
                  <a:gd name="T90" fmla="*/ 522 w 587"/>
                  <a:gd name="T91" fmla="*/ 975 h 1301"/>
                  <a:gd name="T92" fmla="*/ 556 w 587"/>
                  <a:gd name="T93" fmla="*/ 832 h 1301"/>
                  <a:gd name="T94" fmla="*/ 573 w 587"/>
                  <a:gd name="T95" fmla="*/ 662 h 1301"/>
                  <a:gd name="T96" fmla="*/ 584 w 587"/>
                  <a:gd name="T97" fmla="*/ 735 h 1301"/>
                  <a:gd name="T98" fmla="*/ 560 w 587"/>
                  <a:gd name="T99" fmla="*/ 896 h 1301"/>
                  <a:gd name="T100" fmla="*/ 521 w 587"/>
                  <a:gd name="T101" fmla="*/ 1030 h 1301"/>
                  <a:gd name="T102" fmla="*/ 470 w 587"/>
                  <a:gd name="T103" fmla="*/ 1137 h 1301"/>
                  <a:gd name="T104" fmla="*/ 417 w 587"/>
                  <a:gd name="T105" fmla="*/ 1219 h 1301"/>
                  <a:gd name="T106" fmla="*/ 365 w 587"/>
                  <a:gd name="T107" fmla="*/ 127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87" h="1301">
                    <a:moveTo>
                      <a:pt x="15" y="625"/>
                    </a:moveTo>
                    <a:lnTo>
                      <a:pt x="0" y="626"/>
                    </a:lnTo>
                    <a:lnTo>
                      <a:pt x="0" y="625"/>
                    </a:lnTo>
                    <a:lnTo>
                      <a:pt x="0" y="587"/>
                    </a:lnTo>
                    <a:lnTo>
                      <a:pt x="2" y="551"/>
                    </a:lnTo>
                    <a:lnTo>
                      <a:pt x="5" y="516"/>
                    </a:lnTo>
                    <a:lnTo>
                      <a:pt x="8" y="482"/>
                    </a:lnTo>
                    <a:lnTo>
                      <a:pt x="13" y="448"/>
                    </a:lnTo>
                    <a:lnTo>
                      <a:pt x="18" y="415"/>
                    </a:lnTo>
                    <a:lnTo>
                      <a:pt x="25" y="384"/>
                    </a:lnTo>
                    <a:lnTo>
                      <a:pt x="31" y="355"/>
                    </a:lnTo>
                    <a:lnTo>
                      <a:pt x="38" y="327"/>
                    </a:lnTo>
                    <a:lnTo>
                      <a:pt x="46" y="300"/>
                    </a:lnTo>
                    <a:lnTo>
                      <a:pt x="54" y="272"/>
                    </a:lnTo>
                    <a:lnTo>
                      <a:pt x="62" y="248"/>
                    </a:lnTo>
                    <a:lnTo>
                      <a:pt x="70" y="224"/>
                    </a:lnTo>
                    <a:lnTo>
                      <a:pt x="80" y="201"/>
                    </a:lnTo>
                    <a:lnTo>
                      <a:pt x="88" y="180"/>
                    </a:lnTo>
                    <a:lnTo>
                      <a:pt x="98" y="160"/>
                    </a:lnTo>
                    <a:lnTo>
                      <a:pt x="106" y="141"/>
                    </a:lnTo>
                    <a:lnTo>
                      <a:pt x="116" y="123"/>
                    </a:lnTo>
                    <a:lnTo>
                      <a:pt x="124" y="105"/>
                    </a:lnTo>
                    <a:lnTo>
                      <a:pt x="134" y="90"/>
                    </a:lnTo>
                    <a:lnTo>
                      <a:pt x="142" y="76"/>
                    </a:lnTo>
                    <a:lnTo>
                      <a:pt x="150" y="63"/>
                    </a:lnTo>
                    <a:lnTo>
                      <a:pt x="158" y="52"/>
                    </a:lnTo>
                    <a:lnTo>
                      <a:pt x="164" y="40"/>
                    </a:lnTo>
                    <a:lnTo>
                      <a:pt x="171" y="30"/>
                    </a:lnTo>
                    <a:lnTo>
                      <a:pt x="177" y="22"/>
                    </a:lnTo>
                    <a:lnTo>
                      <a:pt x="182" y="16"/>
                    </a:lnTo>
                    <a:lnTo>
                      <a:pt x="187" y="9"/>
                    </a:lnTo>
                    <a:lnTo>
                      <a:pt x="190" y="6"/>
                    </a:lnTo>
                    <a:lnTo>
                      <a:pt x="194" y="3"/>
                    </a:lnTo>
                    <a:lnTo>
                      <a:pt x="195" y="0"/>
                    </a:lnTo>
                    <a:lnTo>
                      <a:pt x="195" y="0"/>
                    </a:lnTo>
                    <a:lnTo>
                      <a:pt x="207" y="9"/>
                    </a:lnTo>
                    <a:lnTo>
                      <a:pt x="207" y="9"/>
                    </a:lnTo>
                    <a:lnTo>
                      <a:pt x="205" y="11"/>
                    </a:lnTo>
                    <a:lnTo>
                      <a:pt x="202" y="14"/>
                    </a:lnTo>
                    <a:lnTo>
                      <a:pt x="199" y="19"/>
                    </a:lnTo>
                    <a:lnTo>
                      <a:pt x="195" y="24"/>
                    </a:lnTo>
                    <a:lnTo>
                      <a:pt x="190" y="30"/>
                    </a:lnTo>
                    <a:lnTo>
                      <a:pt x="184" y="39"/>
                    </a:lnTo>
                    <a:lnTo>
                      <a:pt x="177" y="48"/>
                    </a:lnTo>
                    <a:lnTo>
                      <a:pt x="171" y="58"/>
                    </a:lnTo>
                    <a:lnTo>
                      <a:pt x="163" y="71"/>
                    </a:lnTo>
                    <a:lnTo>
                      <a:pt x="155" y="84"/>
                    </a:lnTo>
                    <a:lnTo>
                      <a:pt x="147" y="97"/>
                    </a:lnTo>
                    <a:lnTo>
                      <a:pt x="138" y="113"/>
                    </a:lnTo>
                    <a:lnTo>
                      <a:pt x="129" y="129"/>
                    </a:lnTo>
                    <a:lnTo>
                      <a:pt x="121" y="147"/>
                    </a:lnTo>
                    <a:lnTo>
                      <a:pt x="111" y="165"/>
                    </a:lnTo>
                    <a:lnTo>
                      <a:pt x="103" y="186"/>
                    </a:lnTo>
                    <a:lnTo>
                      <a:pt x="93" y="207"/>
                    </a:lnTo>
                    <a:lnTo>
                      <a:pt x="85" y="228"/>
                    </a:lnTo>
                    <a:lnTo>
                      <a:pt x="77" y="253"/>
                    </a:lnTo>
                    <a:lnTo>
                      <a:pt x="69" y="277"/>
                    </a:lnTo>
                    <a:lnTo>
                      <a:pt x="60" y="303"/>
                    </a:lnTo>
                    <a:lnTo>
                      <a:pt x="52" y="331"/>
                    </a:lnTo>
                    <a:lnTo>
                      <a:pt x="46" y="358"/>
                    </a:lnTo>
                    <a:lnTo>
                      <a:pt x="39" y="388"/>
                    </a:lnTo>
                    <a:lnTo>
                      <a:pt x="33" y="418"/>
                    </a:lnTo>
                    <a:lnTo>
                      <a:pt x="28" y="451"/>
                    </a:lnTo>
                    <a:lnTo>
                      <a:pt x="23" y="483"/>
                    </a:lnTo>
                    <a:lnTo>
                      <a:pt x="20" y="517"/>
                    </a:lnTo>
                    <a:lnTo>
                      <a:pt x="18" y="551"/>
                    </a:lnTo>
                    <a:lnTo>
                      <a:pt x="16" y="587"/>
                    </a:lnTo>
                    <a:lnTo>
                      <a:pt x="15" y="625"/>
                    </a:lnTo>
                    <a:lnTo>
                      <a:pt x="15" y="625"/>
                    </a:lnTo>
                    <a:close/>
                    <a:moveTo>
                      <a:pt x="0" y="626"/>
                    </a:moveTo>
                    <a:lnTo>
                      <a:pt x="0" y="625"/>
                    </a:lnTo>
                    <a:lnTo>
                      <a:pt x="0" y="625"/>
                    </a:lnTo>
                    <a:lnTo>
                      <a:pt x="0" y="626"/>
                    </a:lnTo>
                    <a:close/>
                    <a:moveTo>
                      <a:pt x="264" y="1288"/>
                    </a:moveTo>
                    <a:lnTo>
                      <a:pt x="252" y="1300"/>
                    </a:lnTo>
                    <a:lnTo>
                      <a:pt x="246" y="1292"/>
                    </a:lnTo>
                    <a:lnTo>
                      <a:pt x="238" y="1285"/>
                    </a:lnTo>
                    <a:lnTo>
                      <a:pt x="230" y="1275"/>
                    </a:lnTo>
                    <a:lnTo>
                      <a:pt x="221" y="1267"/>
                    </a:lnTo>
                    <a:lnTo>
                      <a:pt x="213" y="1258"/>
                    </a:lnTo>
                    <a:lnTo>
                      <a:pt x="204" y="1246"/>
                    </a:lnTo>
                    <a:lnTo>
                      <a:pt x="194" y="1235"/>
                    </a:lnTo>
                    <a:lnTo>
                      <a:pt x="184" y="1222"/>
                    </a:lnTo>
                    <a:lnTo>
                      <a:pt x="174" y="1209"/>
                    </a:lnTo>
                    <a:lnTo>
                      <a:pt x="164" y="1194"/>
                    </a:lnTo>
                    <a:lnTo>
                      <a:pt x="155" y="1178"/>
                    </a:lnTo>
                    <a:lnTo>
                      <a:pt x="145" y="1162"/>
                    </a:lnTo>
                    <a:lnTo>
                      <a:pt x="135" y="1146"/>
                    </a:lnTo>
                    <a:lnTo>
                      <a:pt x="124" y="1126"/>
                    </a:lnTo>
                    <a:lnTo>
                      <a:pt x="114" y="1108"/>
                    </a:lnTo>
                    <a:lnTo>
                      <a:pt x="104" y="1087"/>
                    </a:lnTo>
                    <a:lnTo>
                      <a:pt x="95" y="1066"/>
                    </a:lnTo>
                    <a:lnTo>
                      <a:pt x="86" y="1045"/>
                    </a:lnTo>
                    <a:lnTo>
                      <a:pt x="77" y="1022"/>
                    </a:lnTo>
                    <a:lnTo>
                      <a:pt x="67" y="998"/>
                    </a:lnTo>
                    <a:lnTo>
                      <a:pt x="59" y="974"/>
                    </a:lnTo>
                    <a:lnTo>
                      <a:pt x="51" y="946"/>
                    </a:lnTo>
                    <a:lnTo>
                      <a:pt x="42" y="920"/>
                    </a:lnTo>
                    <a:lnTo>
                      <a:pt x="36" y="891"/>
                    </a:lnTo>
                    <a:lnTo>
                      <a:pt x="29" y="862"/>
                    </a:lnTo>
                    <a:lnTo>
                      <a:pt x="23" y="832"/>
                    </a:lnTo>
                    <a:lnTo>
                      <a:pt x="16" y="800"/>
                    </a:lnTo>
                    <a:lnTo>
                      <a:pt x="12" y="767"/>
                    </a:lnTo>
                    <a:lnTo>
                      <a:pt x="8" y="733"/>
                    </a:lnTo>
                    <a:lnTo>
                      <a:pt x="5" y="699"/>
                    </a:lnTo>
                    <a:lnTo>
                      <a:pt x="2" y="662"/>
                    </a:lnTo>
                    <a:lnTo>
                      <a:pt x="0" y="626"/>
                    </a:lnTo>
                    <a:lnTo>
                      <a:pt x="15" y="625"/>
                    </a:lnTo>
                    <a:lnTo>
                      <a:pt x="18" y="662"/>
                    </a:lnTo>
                    <a:lnTo>
                      <a:pt x="20" y="698"/>
                    </a:lnTo>
                    <a:lnTo>
                      <a:pt x="23" y="732"/>
                    </a:lnTo>
                    <a:lnTo>
                      <a:pt x="28" y="766"/>
                    </a:lnTo>
                    <a:lnTo>
                      <a:pt x="33" y="798"/>
                    </a:lnTo>
                    <a:lnTo>
                      <a:pt x="38" y="829"/>
                    </a:lnTo>
                    <a:lnTo>
                      <a:pt x="44" y="858"/>
                    </a:lnTo>
                    <a:lnTo>
                      <a:pt x="51" y="887"/>
                    </a:lnTo>
                    <a:lnTo>
                      <a:pt x="59" y="915"/>
                    </a:lnTo>
                    <a:lnTo>
                      <a:pt x="65" y="943"/>
                    </a:lnTo>
                    <a:lnTo>
                      <a:pt x="73" y="969"/>
                    </a:lnTo>
                    <a:lnTo>
                      <a:pt x="82" y="993"/>
                    </a:lnTo>
                    <a:lnTo>
                      <a:pt x="91" y="1017"/>
                    </a:lnTo>
                    <a:lnTo>
                      <a:pt x="99" y="1038"/>
                    </a:lnTo>
                    <a:lnTo>
                      <a:pt x="109" y="1061"/>
                    </a:lnTo>
                    <a:lnTo>
                      <a:pt x="119" y="1082"/>
                    </a:lnTo>
                    <a:lnTo>
                      <a:pt x="129" y="1102"/>
                    </a:lnTo>
                    <a:lnTo>
                      <a:pt x="138" y="1120"/>
                    </a:lnTo>
                    <a:lnTo>
                      <a:pt x="148" y="1137"/>
                    </a:lnTo>
                    <a:lnTo>
                      <a:pt x="158" y="1155"/>
                    </a:lnTo>
                    <a:lnTo>
                      <a:pt x="168" y="1170"/>
                    </a:lnTo>
                    <a:lnTo>
                      <a:pt x="177" y="1186"/>
                    </a:lnTo>
                    <a:lnTo>
                      <a:pt x="187" y="1199"/>
                    </a:lnTo>
                    <a:lnTo>
                      <a:pt x="197" y="1212"/>
                    </a:lnTo>
                    <a:lnTo>
                      <a:pt x="207" y="1225"/>
                    </a:lnTo>
                    <a:lnTo>
                      <a:pt x="215" y="1236"/>
                    </a:lnTo>
                    <a:lnTo>
                      <a:pt x="225" y="1248"/>
                    </a:lnTo>
                    <a:lnTo>
                      <a:pt x="233" y="1258"/>
                    </a:lnTo>
                    <a:lnTo>
                      <a:pt x="241" y="1266"/>
                    </a:lnTo>
                    <a:lnTo>
                      <a:pt x="249" y="1274"/>
                    </a:lnTo>
                    <a:lnTo>
                      <a:pt x="257" y="1282"/>
                    </a:lnTo>
                    <a:lnTo>
                      <a:pt x="264" y="1288"/>
                    </a:lnTo>
                    <a:close/>
                    <a:moveTo>
                      <a:pt x="587" y="625"/>
                    </a:moveTo>
                    <a:lnTo>
                      <a:pt x="573" y="625"/>
                    </a:lnTo>
                    <a:lnTo>
                      <a:pt x="573" y="587"/>
                    </a:lnTo>
                    <a:lnTo>
                      <a:pt x="571" y="551"/>
                    </a:lnTo>
                    <a:lnTo>
                      <a:pt x="568" y="517"/>
                    </a:lnTo>
                    <a:lnTo>
                      <a:pt x="565" y="483"/>
                    </a:lnTo>
                    <a:lnTo>
                      <a:pt x="560" y="451"/>
                    </a:lnTo>
                    <a:lnTo>
                      <a:pt x="555" y="418"/>
                    </a:lnTo>
                    <a:lnTo>
                      <a:pt x="550" y="388"/>
                    </a:lnTo>
                    <a:lnTo>
                      <a:pt x="543" y="358"/>
                    </a:lnTo>
                    <a:lnTo>
                      <a:pt x="535" y="331"/>
                    </a:lnTo>
                    <a:lnTo>
                      <a:pt x="529" y="303"/>
                    </a:lnTo>
                    <a:lnTo>
                      <a:pt x="521" y="279"/>
                    </a:lnTo>
                    <a:lnTo>
                      <a:pt x="513" y="253"/>
                    </a:lnTo>
                    <a:lnTo>
                      <a:pt x="504" y="230"/>
                    </a:lnTo>
                    <a:lnTo>
                      <a:pt x="495" y="207"/>
                    </a:lnTo>
                    <a:lnTo>
                      <a:pt x="487" y="186"/>
                    </a:lnTo>
                    <a:lnTo>
                      <a:pt x="477" y="167"/>
                    </a:lnTo>
                    <a:lnTo>
                      <a:pt x="469" y="147"/>
                    </a:lnTo>
                    <a:lnTo>
                      <a:pt x="459" y="129"/>
                    </a:lnTo>
                    <a:lnTo>
                      <a:pt x="451" y="113"/>
                    </a:lnTo>
                    <a:lnTo>
                      <a:pt x="443" y="99"/>
                    </a:lnTo>
                    <a:lnTo>
                      <a:pt x="434" y="84"/>
                    </a:lnTo>
                    <a:lnTo>
                      <a:pt x="426" y="73"/>
                    </a:lnTo>
                    <a:lnTo>
                      <a:pt x="418" y="60"/>
                    </a:lnTo>
                    <a:lnTo>
                      <a:pt x="412" y="50"/>
                    </a:lnTo>
                    <a:lnTo>
                      <a:pt x="405" y="40"/>
                    </a:lnTo>
                    <a:lnTo>
                      <a:pt x="399" y="32"/>
                    </a:lnTo>
                    <a:lnTo>
                      <a:pt x="394" y="26"/>
                    </a:lnTo>
                    <a:lnTo>
                      <a:pt x="391" y="21"/>
                    </a:lnTo>
                    <a:lnTo>
                      <a:pt x="387" y="16"/>
                    </a:lnTo>
                    <a:lnTo>
                      <a:pt x="384" y="13"/>
                    </a:lnTo>
                    <a:lnTo>
                      <a:pt x="382" y="11"/>
                    </a:lnTo>
                    <a:lnTo>
                      <a:pt x="382" y="11"/>
                    </a:lnTo>
                    <a:lnTo>
                      <a:pt x="394" y="1"/>
                    </a:lnTo>
                    <a:lnTo>
                      <a:pt x="394" y="1"/>
                    </a:lnTo>
                    <a:lnTo>
                      <a:pt x="395" y="4"/>
                    </a:lnTo>
                    <a:lnTo>
                      <a:pt x="399" y="8"/>
                    </a:lnTo>
                    <a:lnTo>
                      <a:pt x="402" y="11"/>
                    </a:lnTo>
                    <a:lnTo>
                      <a:pt x="407" y="17"/>
                    </a:lnTo>
                    <a:lnTo>
                      <a:pt x="412" y="24"/>
                    </a:lnTo>
                    <a:lnTo>
                      <a:pt x="418" y="32"/>
                    </a:lnTo>
                    <a:lnTo>
                      <a:pt x="425" y="42"/>
                    </a:lnTo>
                    <a:lnTo>
                      <a:pt x="431" y="52"/>
                    </a:lnTo>
                    <a:lnTo>
                      <a:pt x="439" y="65"/>
                    </a:lnTo>
                    <a:lnTo>
                      <a:pt x="448" y="77"/>
                    </a:lnTo>
                    <a:lnTo>
                      <a:pt x="456" y="92"/>
                    </a:lnTo>
                    <a:lnTo>
                      <a:pt x="464" y="107"/>
                    </a:lnTo>
                    <a:lnTo>
                      <a:pt x="474" y="123"/>
                    </a:lnTo>
                    <a:lnTo>
                      <a:pt x="482" y="141"/>
                    </a:lnTo>
                    <a:lnTo>
                      <a:pt x="491" y="160"/>
                    </a:lnTo>
                    <a:lnTo>
                      <a:pt x="500" y="181"/>
                    </a:lnTo>
                    <a:lnTo>
                      <a:pt x="509" y="202"/>
                    </a:lnTo>
                    <a:lnTo>
                      <a:pt x="517" y="225"/>
                    </a:lnTo>
                    <a:lnTo>
                      <a:pt x="527" y="248"/>
                    </a:lnTo>
                    <a:lnTo>
                      <a:pt x="535" y="274"/>
                    </a:lnTo>
                    <a:lnTo>
                      <a:pt x="543" y="300"/>
                    </a:lnTo>
                    <a:lnTo>
                      <a:pt x="552" y="327"/>
                    </a:lnTo>
                    <a:lnTo>
                      <a:pt x="558" y="355"/>
                    </a:lnTo>
                    <a:lnTo>
                      <a:pt x="565" y="386"/>
                    </a:lnTo>
                    <a:lnTo>
                      <a:pt x="570" y="417"/>
                    </a:lnTo>
                    <a:lnTo>
                      <a:pt x="576" y="448"/>
                    </a:lnTo>
                    <a:lnTo>
                      <a:pt x="579" y="482"/>
                    </a:lnTo>
                    <a:lnTo>
                      <a:pt x="584" y="516"/>
                    </a:lnTo>
                    <a:lnTo>
                      <a:pt x="586" y="551"/>
                    </a:lnTo>
                    <a:lnTo>
                      <a:pt x="587" y="587"/>
                    </a:lnTo>
                    <a:lnTo>
                      <a:pt x="587" y="625"/>
                    </a:lnTo>
                    <a:close/>
                    <a:moveTo>
                      <a:pt x="326" y="1301"/>
                    </a:moveTo>
                    <a:lnTo>
                      <a:pt x="319" y="1288"/>
                    </a:lnTo>
                    <a:lnTo>
                      <a:pt x="327" y="1284"/>
                    </a:lnTo>
                    <a:lnTo>
                      <a:pt x="335" y="1277"/>
                    </a:lnTo>
                    <a:lnTo>
                      <a:pt x="343" y="1271"/>
                    </a:lnTo>
                    <a:lnTo>
                      <a:pt x="353" y="1264"/>
                    </a:lnTo>
                    <a:lnTo>
                      <a:pt x="363" y="1254"/>
                    </a:lnTo>
                    <a:lnTo>
                      <a:pt x="373" y="1245"/>
                    </a:lnTo>
                    <a:lnTo>
                      <a:pt x="384" y="1235"/>
                    </a:lnTo>
                    <a:lnTo>
                      <a:pt x="394" y="1222"/>
                    </a:lnTo>
                    <a:lnTo>
                      <a:pt x="405" y="1209"/>
                    </a:lnTo>
                    <a:lnTo>
                      <a:pt x="415" y="1196"/>
                    </a:lnTo>
                    <a:lnTo>
                      <a:pt x="426" y="1181"/>
                    </a:lnTo>
                    <a:lnTo>
                      <a:pt x="436" y="1165"/>
                    </a:lnTo>
                    <a:lnTo>
                      <a:pt x="448" y="1147"/>
                    </a:lnTo>
                    <a:lnTo>
                      <a:pt x="457" y="1129"/>
                    </a:lnTo>
                    <a:lnTo>
                      <a:pt x="467" y="1111"/>
                    </a:lnTo>
                    <a:lnTo>
                      <a:pt x="477" y="1090"/>
                    </a:lnTo>
                    <a:lnTo>
                      <a:pt x="487" y="1069"/>
                    </a:lnTo>
                    <a:lnTo>
                      <a:pt x="496" y="1048"/>
                    </a:lnTo>
                    <a:lnTo>
                      <a:pt x="506" y="1024"/>
                    </a:lnTo>
                    <a:lnTo>
                      <a:pt x="514" y="1001"/>
                    </a:lnTo>
                    <a:lnTo>
                      <a:pt x="522" y="975"/>
                    </a:lnTo>
                    <a:lnTo>
                      <a:pt x="530" y="949"/>
                    </a:lnTo>
                    <a:lnTo>
                      <a:pt x="539" y="922"/>
                    </a:lnTo>
                    <a:lnTo>
                      <a:pt x="545" y="892"/>
                    </a:lnTo>
                    <a:lnTo>
                      <a:pt x="552" y="863"/>
                    </a:lnTo>
                    <a:lnTo>
                      <a:pt x="556" y="832"/>
                    </a:lnTo>
                    <a:lnTo>
                      <a:pt x="561" y="800"/>
                    </a:lnTo>
                    <a:lnTo>
                      <a:pt x="565" y="767"/>
                    </a:lnTo>
                    <a:lnTo>
                      <a:pt x="568" y="733"/>
                    </a:lnTo>
                    <a:lnTo>
                      <a:pt x="571" y="699"/>
                    </a:lnTo>
                    <a:lnTo>
                      <a:pt x="573" y="662"/>
                    </a:lnTo>
                    <a:lnTo>
                      <a:pt x="573" y="625"/>
                    </a:lnTo>
                    <a:lnTo>
                      <a:pt x="587" y="625"/>
                    </a:lnTo>
                    <a:lnTo>
                      <a:pt x="587" y="663"/>
                    </a:lnTo>
                    <a:lnTo>
                      <a:pt x="586" y="699"/>
                    </a:lnTo>
                    <a:lnTo>
                      <a:pt x="584" y="735"/>
                    </a:lnTo>
                    <a:lnTo>
                      <a:pt x="581" y="769"/>
                    </a:lnTo>
                    <a:lnTo>
                      <a:pt x="576" y="803"/>
                    </a:lnTo>
                    <a:lnTo>
                      <a:pt x="571" y="834"/>
                    </a:lnTo>
                    <a:lnTo>
                      <a:pt x="566" y="866"/>
                    </a:lnTo>
                    <a:lnTo>
                      <a:pt x="560" y="896"/>
                    </a:lnTo>
                    <a:lnTo>
                      <a:pt x="553" y="925"/>
                    </a:lnTo>
                    <a:lnTo>
                      <a:pt x="545" y="952"/>
                    </a:lnTo>
                    <a:lnTo>
                      <a:pt x="539" y="980"/>
                    </a:lnTo>
                    <a:lnTo>
                      <a:pt x="529" y="1004"/>
                    </a:lnTo>
                    <a:lnTo>
                      <a:pt x="521" y="1030"/>
                    </a:lnTo>
                    <a:lnTo>
                      <a:pt x="511" y="1053"/>
                    </a:lnTo>
                    <a:lnTo>
                      <a:pt x="501" y="1076"/>
                    </a:lnTo>
                    <a:lnTo>
                      <a:pt x="491" y="1097"/>
                    </a:lnTo>
                    <a:lnTo>
                      <a:pt x="482" y="1118"/>
                    </a:lnTo>
                    <a:lnTo>
                      <a:pt x="470" y="1137"/>
                    </a:lnTo>
                    <a:lnTo>
                      <a:pt x="461" y="1155"/>
                    </a:lnTo>
                    <a:lnTo>
                      <a:pt x="449" y="1173"/>
                    </a:lnTo>
                    <a:lnTo>
                      <a:pt x="438" y="1189"/>
                    </a:lnTo>
                    <a:lnTo>
                      <a:pt x="428" y="1204"/>
                    </a:lnTo>
                    <a:lnTo>
                      <a:pt x="417" y="1219"/>
                    </a:lnTo>
                    <a:lnTo>
                      <a:pt x="405" y="1232"/>
                    </a:lnTo>
                    <a:lnTo>
                      <a:pt x="395" y="1245"/>
                    </a:lnTo>
                    <a:lnTo>
                      <a:pt x="384" y="1256"/>
                    </a:lnTo>
                    <a:lnTo>
                      <a:pt x="374" y="1266"/>
                    </a:lnTo>
                    <a:lnTo>
                      <a:pt x="365" y="1274"/>
                    </a:lnTo>
                    <a:lnTo>
                      <a:pt x="353" y="1282"/>
                    </a:lnTo>
                    <a:lnTo>
                      <a:pt x="345" y="1290"/>
                    </a:lnTo>
                    <a:lnTo>
                      <a:pt x="335" y="1297"/>
                    </a:lnTo>
                    <a:lnTo>
                      <a:pt x="326" y="130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6" name="Freeform 139">
                <a:extLst>
                  <a:ext uri="{FF2B5EF4-FFF2-40B4-BE49-F238E27FC236}">
                    <a16:creationId xmlns:a16="http://schemas.microsoft.com/office/drawing/2014/main" id="{19390B3D-9602-6400-C08D-ECA6E8903EAA}"/>
                  </a:ext>
                </a:extLst>
              </p:cNvPr>
              <p:cNvSpPr>
                <a:spLocks/>
              </p:cNvSpPr>
              <p:nvPr/>
            </p:nvSpPr>
            <p:spPr bwMode="auto">
              <a:xfrm>
                <a:off x="687705" y="104140"/>
                <a:ext cx="327660" cy="764540"/>
              </a:xfrm>
              <a:custGeom>
                <a:avLst/>
                <a:gdLst>
                  <a:gd name="T0" fmla="*/ 461 w 516"/>
                  <a:gd name="T1" fmla="*/ 57 h 1204"/>
                  <a:gd name="T2" fmla="*/ 412 w 516"/>
                  <a:gd name="T3" fmla="*/ 104 h 1204"/>
                  <a:gd name="T4" fmla="*/ 378 w 516"/>
                  <a:gd name="T5" fmla="*/ 153 h 1204"/>
                  <a:gd name="T6" fmla="*/ 391 w 516"/>
                  <a:gd name="T7" fmla="*/ 182 h 1204"/>
                  <a:gd name="T8" fmla="*/ 422 w 516"/>
                  <a:gd name="T9" fmla="*/ 162 h 1204"/>
                  <a:gd name="T10" fmla="*/ 461 w 516"/>
                  <a:gd name="T11" fmla="*/ 164 h 1204"/>
                  <a:gd name="T12" fmla="*/ 488 w 516"/>
                  <a:gd name="T13" fmla="*/ 188 h 1204"/>
                  <a:gd name="T14" fmla="*/ 487 w 516"/>
                  <a:gd name="T15" fmla="*/ 253 h 1204"/>
                  <a:gd name="T16" fmla="*/ 470 w 516"/>
                  <a:gd name="T17" fmla="*/ 271 h 1204"/>
                  <a:gd name="T18" fmla="*/ 407 w 516"/>
                  <a:gd name="T19" fmla="*/ 339 h 1204"/>
                  <a:gd name="T20" fmla="*/ 353 w 516"/>
                  <a:gd name="T21" fmla="*/ 409 h 1204"/>
                  <a:gd name="T22" fmla="*/ 326 w 516"/>
                  <a:gd name="T23" fmla="*/ 451 h 1204"/>
                  <a:gd name="T24" fmla="*/ 301 w 516"/>
                  <a:gd name="T25" fmla="*/ 446 h 1204"/>
                  <a:gd name="T26" fmla="*/ 269 w 516"/>
                  <a:gd name="T27" fmla="*/ 476 h 1204"/>
                  <a:gd name="T28" fmla="*/ 231 w 516"/>
                  <a:gd name="T29" fmla="*/ 469 h 1204"/>
                  <a:gd name="T30" fmla="*/ 204 w 516"/>
                  <a:gd name="T31" fmla="*/ 445 h 1204"/>
                  <a:gd name="T32" fmla="*/ 171 w 516"/>
                  <a:gd name="T33" fmla="*/ 450 h 1204"/>
                  <a:gd name="T34" fmla="*/ 178 w 516"/>
                  <a:gd name="T35" fmla="*/ 493 h 1204"/>
                  <a:gd name="T36" fmla="*/ 205 w 516"/>
                  <a:gd name="T37" fmla="*/ 506 h 1204"/>
                  <a:gd name="T38" fmla="*/ 225 w 516"/>
                  <a:gd name="T39" fmla="*/ 537 h 1204"/>
                  <a:gd name="T40" fmla="*/ 288 w 516"/>
                  <a:gd name="T41" fmla="*/ 596 h 1204"/>
                  <a:gd name="T42" fmla="*/ 311 w 516"/>
                  <a:gd name="T43" fmla="*/ 594 h 1204"/>
                  <a:gd name="T44" fmla="*/ 358 w 516"/>
                  <a:gd name="T45" fmla="*/ 618 h 1204"/>
                  <a:gd name="T46" fmla="*/ 389 w 516"/>
                  <a:gd name="T47" fmla="*/ 636 h 1204"/>
                  <a:gd name="T48" fmla="*/ 420 w 516"/>
                  <a:gd name="T49" fmla="*/ 664 h 1204"/>
                  <a:gd name="T50" fmla="*/ 449 w 516"/>
                  <a:gd name="T51" fmla="*/ 695 h 1204"/>
                  <a:gd name="T52" fmla="*/ 495 w 516"/>
                  <a:gd name="T53" fmla="*/ 713 h 1204"/>
                  <a:gd name="T54" fmla="*/ 516 w 516"/>
                  <a:gd name="T55" fmla="*/ 758 h 1204"/>
                  <a:gd name="T56" fmla="*/ 505 w 516"/>
                  <a:gd name="T57" fmla="*/ 787 h 1204"/>
                  <a:gd name="T58" fmla="*/ 474 w 516"/>
                  <a:gd name="T59" fmla="*/ 846 h 1204"/>
                  <a:gd name="T60" fmla="*/ 433 w 516"/>
                  <a:gd name="T61" fmla="*/ 899 h 1204"/>
                  <a:gd name="T62" fmla="*/ 400 w 516"/>
                  <a:gd name="T63" fmla="*/ 909 h 1204"/>
                  <a:gd name="T64" fmla="*/ 347 w 516"/>
                  <a:gd name="T65" fmla="*/ 953 h 1204"/>
                  <a:gd name="T66" fmla="*/ 236 w 516"/>
                  <a:gd name="T67" fmla="*/ 1027 h 1204"/>
                  <a:gd name="T68" fmla="*/ 204 w 516"/>
                  <a:gd name="T69" fmla="*/ 1081 h 1204"/>
                  <a:gd name="T70" fmla="*/ 194 w 516"/>
                  <a:gd name="T71" fmla="*/ 1204 h 1204"/>
                  <a:gd name="T72" fmla="*/ 150 w 516"/>
                  <a:gd name="T73" fmla="*/ 1149 h 1204"/>
                  <a:gd name="T74" fmla="*/ 124 w 516"/>
                  <a:gd name="T75" fmla="*/ 1071 h 1204"/>
                  <a:gd name="T76" fmla="*/ 122 w 516"/>
                  <a:gd name="T77" fmla="*/ 940 h 1204"/>
                  <a:gd name="T78" fmla="*/ 148 w 516"/>
                  <a:gd name="T79" fmla="*/ 854 h 1204"/>
                  <a:gd name="T80" fmla="*/ 122 w 516"/>
                  <a:gd name="T81" fmla="*/ 795 h 1204"/>
                  <a:gd name="T82" fmla="*/ 96 w 516"/>
                  <a:gd name="T83" fmla="*/ 750 h 1204"/>
                  <a:gd name="T84" fmla="*/ 114 w 516"/>
                  <a:gd name="T85" fmla="*/ 683 h 1204"/>
                  <a:gd name="T86" fmla="*/ 130 w 516"/>
                  <a:gd name="T87" fmla="*/ 638 h 1204"/>
                  <a:gd name="T88" fmla="*/ 150 w 516"/>
                  <a:gd name="T89" fmla="*/ 612 h 1204"/>
                  <a:gd name="T90" fmla="*/ 173 w 516"/>
                  <a:gd name="T91" fmla="*/ 570 h 1204"/>
                  <a:gd name="T92" fmla="*/ 156 w 516"/>
                  <a:gd name="T93" fmla="*/ 547 h 1204"/>
                  <a:gd name="T94" fmla="*/ 91 w 516"/>
                  <a:gd name="T95" fmla="*/ 526 h 1204"/>
                  <a:gd name="T96" fmla="*/ 61 w 516"/>
                  <a:gd name="T97" fmla="*/ 472 h 1204"/>
                  <a:gd name="T98" fmla="*/ 39 w 516"/>
                  <a:gd name="T99" fmla="*/ 391 h 1204"/>
                  <a:gd name="T100" fmla="*/ 10 w 516"/>
                  <a:gd name="T101" fmla="*/ 313 h 1204"/>
                  <a:gd name="T102" fmla="*/ 4 w 516"/>
                  <a:gd name="T103" fmla="*/ 226 h 1204"/>
                  <a:gd name="T104" fmla="*/ 28 w 516"/>
                  <a:gd name="T105" fmla="*/ 180 h 1204"/>
                  <a:gd name="T106" fmla="*/ 61 w 516"/>
                  <a:gd name="T107" fmla="*/ 138 h 1204"/>
                  <a:gd name="T108" fmla="*/ 49 w 516"/>
                  <a:gd name="T109" fmla="*/ 83 h 1204"/>
                  <a:gd name="T110" fmla="*/ 5 w 516"/>
                  <a:gd name="T111" fmla="*/ 24 h 1204"/>
                  <a:gd name="T112" fmla="*/ 17 w 516"/>
                  <a:gd name="T113" fmla="*/ 15 h 1204"/>
                  <a:gd name="T114" fmla="*/ 183 w 516"/>
                  <a:gd name="T115" fmla="*/ 3 h 1204"/>
                  <a:gd name="T116" fmla="*/ 457 w 516"/>
                  <a:gd name="T117" fmla="*/ 5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6" h="1204">
                    <a:moveTo>
                      <a:pt x="490" y="11"/>
                    </a:moveTo>
                    <a:lnTo>
                      <a:pt x="487" y="23"/>
                    </a:lnTo>
                    <a:lnTo>
                      <a:pt x="470" y="34"/>
                    </a:lnTo>
                    <a:lnTo>
                      <a:pt x="467" y="41"/>
                    </a:lnTo>
                    <a:lnTo>
                      <a:pt x="461" y="57"/>
                    </a:lnTo>
                    <a:lnTo>
                      <a:pt x="456" y="67"/>
                    </a:lnTo>
                    <a:lnTo>
                      <a:pt x="449" y="76"/>
                    </a:lnTo>
                    <a:lnTo>
                      <a:pt x="441" y="84"/>
                    </a:lnTo>
                    <a:lnTo>
                      <a:pt x="431" y="91"/>
                    </a:lnTo>
                    <a:lnTo>
                      <a:pt x="412" y="104"/>
                    </a:lnTo>
                    <a:lnTo>
                      <a:pt x="397" y="117"/>
                    </a:lnTo>
                    <a:lnTo>
                      <a:pt x="386" y="128"/>
                    </a:lnTo>
                    <a:lnTo>
                      <a:pt x="383" y="131"/>
                    </a:lnTo>
                    <a:lnTo>
                      <a:pt x="381" y="138"/>
                    </a:lnTo>
                    <a:lnTo>
                      <a:pt x="378" y="153"/>
                    </a:lnTo>
                    <a:lnTo>
                      <a:pt x="378" y="161"/>
                    </a:lnTo>
                    <a:lnTo>
                      <a:pt x="378" y="169"/>
                    </a:lnTo>
                    <a:lnTo>
                      <a:pt x="381" y="175"/>
                    </a:lnTo>
                    <a:lnTo>
                      <a:pt x="384" y="179"/>
                    </a:lnTo>
                    <a:lnTo>
                      <a:pt x="391" y="182"/>
                    </a:lnTo>
                    <a:lnTo>
                      <a:pt x="394" y="182"/>
                    </a:lnTo>
                    <a:lnTo>
                      <a:pt x="399" y="179"/>
                    </a:lnTo>
                    <a:lnTo>
                      <a:pt x="402" y="177"/>
                    </a:lnTo>
                    <a:lnTo>
                      <a:pt x="410" y="169"/>
                    </a:lnTo>
                    <a:lnTo>
                      <a:pt x="422" y="162"/>
                    </a:lnTo>
                    <a:lnTo>
                      <a:pt x="430" y="161"/>
                    </a:lnTo>
                    <a:lnTo>
                      <a:pt x="436" y="159"/>
                    </a:lnTo>
                    <a:lnTo>
                      <a:pt x="443" y="161"/>
                    </a:lnTo>
                    <a:lnTo>
                      <a:pt x="449" y="161"/>
                    </a:lnTo>
                    <a:lnTo>
                      <a:pt x="461" y="164"/>
                    </a:lnTo>
                    <a:lnTo>
                      <a:pt x="470" y="167"/>
                    </a:lnTo>
                    <a:lnTo>
                      <a:pt x="477" y="169"/>
                    </a:lnTo>
                    <a:lnTo>
                      <a:pt x="480" y="174"/>
                    </a:lnTo>
                    <a:lnTo>
                      <a:pt x="485" y="180"/>
                    </a:lnTo>
                    <a:lnTo>
                      <a:pt x="488" y="188"/>
                    </a:lnTo>
                    <a:lnTo>
                      <a:pt x="493" y="201"/>
                    </a:lnTo>
                    <a:lnTo>
                      <a:pt x="495" y="208"/>
                    </a:lnTo>
                    <a:lnTo>
                      <a:pt x="493" y="217"/>
                    </a:lnTo>
                    <a:lnTo>
                      <a:pt x="490" y="247"/>
                    </a:lnTo>
                    <a:lnTo>
                      <a:pt x="487" y="253"/>
                    </a:lnTo>
                    <a:lnTo>
                      <a:pt x="485" y="260"/>
                    </a:lnTo>
                    <a:lnTo>
                      <a:pt x="482" y="265"/>
                    </a:lnTo>
                    <a:lnTo>
                      <a:pt x="479" y="268"/>
                    </a:lnTo>
                    <a:lnTo>
                      <a:pt x="474" y="269"/>
                    </a:lnTo>
                    <a:lnTo>
                      <a:pt x="470" y="271"/>
                    </a:lnTo>
                    <a:lnTo>
                      <a:pt x="425" y="276"/>
                    </a:lnTo>
                    <a:lnTo>
                      <a:pt x="415" y="316"/>
                    </a:lnTo>
                    <a:lnTo>
                      <a:pt x="415" y="320"/>
                    </a:lnTo>
                    <a:lnTo>
                      <a:pt x="412" y="328"/>
                    </a:lnTo>
                    <a:lnTo>
                      <a:pt x="407" y="339"/>
                    </a:lnTo>
                    <a:lnTo>
                      <a:pt x="397" y="351"/>
                    </a:lnTo>
                    <a:lnTo>
                      <a:pt x="383" y="370"/>
                    </a:lnTo>
                    <a:lnTo>
                      <a:pt x="373" y="385"/>
                    </a:lnTo>
                    <a:lnTo>
                      <a:pt x="365" y="394"/>
                    </a:lnTo>
                    <a:lnTo>
                      <a:pt x="353" y="409"/>
                    </a:lnTo>
                    <a:lnTo>
                      <a:pt x="344" y="424"/>
                    </a:lnTo>
                    <a:lnTo>
                      <a:pt x="337" y="433"/>
                    </a:lnTo>
                    <a:lnTo>
                      <a:pt x="335" y="441"/>
                    </a:lnTo>
                    <a:lnTo>
                      <a:pt x="331" y="448"/>
                    </a:lnTo>
                    <a:lnTo>
                      <a:pt x="326" y="451"/>
                    </a:lnTo>
                    <a:lnTo>
                      <a:pt x="322" y="453"/>
                    </a:lnTo>
                    <a:lnTo>
                      <a:pt x="318" y="453"/>
                    </a:lnTo>
                    <a:lnTo>
                      <a:pt x="313" y="450"/>
                    </a:lnTo>
                    <a:lnTo>
                      <a:pt x="308" y="448"/>
                    </a:lnTo>
                    <a:lnTo>
                      <a:pt x="301" y="446"/>
                    </a:lnTo>
                    <a:lnTo>
                      <a:pt x="295" y="446"/>
                    </a:lnTo>
                    <a:lnTo>
                      <a:pt x="290" y="446"/>
                    </a:lnTo>
                    <a:lnTo>
                      <a:pt x="280" y="448"/>
                    </a:lnTo>
                    <a:lnTo>
                      <a:pt x="275" y="450"/>
                    </a:lnTo>
                    <a:lnTo>
                      <a:pt x="269" y="476"/>
                    </a:lnTo>
                    <a:lnTo>
                      <a:pt x="262" y="474"/>
                    </a:lnTo>
                    <a:lnTo>
                      <a:pt x="244" y="472"/>
                    </a:lnTo>
                    <a:lnTo>
                      <a:pt x="239" y="472"/>
                    </a:lnTo>
                    <a:lnTo>
                      <a:pt x="236" y="471"/>
                    </a:lnTo>
                    <a:lnTo>
                      <a:pt x="231" y="469"/>
                    </a:lnTo>
                    <a:lnTo>
                      <a:pt x="228" y="466"/>
                    </a:lnTo>
                    <a:lnTo>
                      <a:pt x="222" y="459"/>
                    </a:lnTo>
                    <a:lnTo>
                      <a:pt x="212" y="450"/>
                    </a:lnTo>
                    <a:lnTo>
                      <a:pt x="209" y="446"/>
                    </a:lnTo>
                    <a:lnTo>
                      <a:pt x="204" y="445"/>
                    </a:lnTo>
                    <a:lnTo>
                      <a:pt x="200" y="445"/>
                    </a:lnTo>
                    <a:lnTo>
                      <a:pt x="197" y="445"/>
                    </a:lnTo>
                    <a:lnTo>
                      <a:pt x="189" y="448"/>
                    </a:lnTo>
                    <a:lnTo>
                      <a:pt x="178" y="450"/>
                    </a:lnTo>
                    <a:lnTo>
                      <a:pt x="171" y="450"/>
                    </a:lnTo>
                    <a:lnTo>
                      <a:pt x="168" y="454"/>
                    </a:lnTo>
                    <a:lnTo>
                      <a:pt x="166" y="459"/>
                    </a:lnTo>
                    <a:lnTo>
                      <a:pt x="166" y="466"/>
                    </a:lnTo>
                    <a:lnTo>
                      <a:pt x="171" y="480"/>
                    </a:lnTo>
                    <a:lnTo>
                      <a:pt x="178" y="493"/>
                    </a:lnTo>
                    <a:lnTo>
                      <a:pt x="183" y="498"/>
                    </a:lnTo>
                    <a:lnTo>
                      <a:pt x="187" y="502"/>
                    </a:lnTo>
                    <a:lnTo>
                      <a:pt x="192" y="503"/>
                    </a:lnTo>
                    <a:lnTo>
                      <a:pt x="199" y="505"/>
                    </a:lnTo>
                    <a:lnTo>
                      <a:pt x="205" y="506"/>
                    </a:lnTo>
                    <a:lnTo>
                      <a:pt x="212" y="510"/>
                    </a:lnTo>
                    <a:lnTo>
                      <a:pt x="217" y="513"/>
                    </a:lnTo>
                    <a:lnTo>
                      <a:pt x="220" y="519"/>
                    </a:lnTo>
                    <a:lnTo>
                      <a:pt x="223" y="531"/>
                    </a:lnTo>
                    <a:lnTo>
                      <a:pt x="225" y="537"/>
                    </a:lnTo>
                    <a:lnTo>
                      <a:pt x="230" y="545"/>
                    </a:lnTo>
                    <a:lnTo>
                      <a:pt x="239" y="558"/>
                    </a:lnTo>
                    <a:lnTo>
                      <a:pt x="261" y="575"/>
                    </a:lnTo>
                    <a:lnTo>
                      <a:pt x="282" y="591"/>
                    </a:lnTo>
                    <a:lnTo>
                      <a:pt x="288" y="596"/>
                    </a:lnTo>
                    <a:lnTo>
                      <a:pt x="293" y="597"/>
                    </a:lnTo>
                    <a:lnTo>
                      <a:pt x="296" y="597"/>
                    </a:lnTo>
                    <a:lnTo>
                      <a:pt x="301" y="596"/>
                    </a:lnTo>
                    <a:lnTo>
                      <a:pt x="306" y="594"/>
                    </a:lnTo>
                    <a:lnTo>
                      <a:pt x="311" y="594"/>
                    </a:lnTo>
                    <a:lnTo>
                      <a:pt x="319" y="596"/>
                    </a:lnTo>
                    <a:lnTo>
                      <a:pt x="329" y="602"/>
                    </a:lnTo>
                    <a:lnTo>
                      <a:pt x="339" y="610"/>
                    </a:lnTo>
                    <a:lnTo>
                      <a:pt x="348" y="615"/>
                    </a:lnTo>
                    <a:lnTo>
                      <a:pt x="358" y="618"/>
                    </a:lnTo>
                    <a:lnTo>
                      <a:pt x="366" y="620"/>
                    </a:lnTo>
                    <a:lnTo>
                      <a:pt x="373" y="622"/>
                    </a:lnTo>
                    <a:lnTo>
                      <a:pt x="379" y="625"/>
                    </a:lnTo>
                    <a:lnTo>
                      <a:pt x="384" y="630"/>
                    </a:lnTo>
                    <a:lnTo>
                      <a:pt x="389" y="636"/>
                    </a:lnTo>
                    <a:lnTo>
                      <a:pt x="392" y="644"/>
                    </a:lnTo>
                    <a:lnTo>
                      <a:pt x="399" y="649"/>
                    </a:lnTo>
                    <a:lnTo>
                      <a:pt x="405" y="654"/>
                    </a:lnTo>
                    <a:lnTo>
                      <a:pt x="412" y="659"/>
                    </a:lnTo>
                    <a:lnTo>
                      <a:pt x="420" y="664"/>
                    </a:lnTo>
                    <a:lnTo>
                      <a:pt x="427" y="670"/>
                    </a:lnTo>
                    <a:lnTo>
                      <a:pt x="435" y="677"/>
                    </a:lnTo>
                    <a:lnTo>
                      <a:pt x="440" y="683"/>
                    </a:lnTo>
                    <a:lnTo>
                      <a:pt x="446" y="691"/>
                    </a:lnTo>
                    <a:lnTo>
                      <a:pt x="449" y="695"/>
                    </a:lnTo>
                    <a:lnTo>
                      <a:pt x="453" y="698"/>
                    </a:lnTo>
                    <a:lnTo>
                      <a:pt x="456" y="700"/>
                    </a:lnTo>
                    <a:lnTo>
                      <a:pt x="467" y="701"/>
                    </a:lnTo>
                    <a:lnTo>
                      <a:pt x="485" y="708"/>
                    </a:lnTo>
                    <a:lnTo>
                      <a:pt x="495" y="713"/>
                    </a:lnTo>
                    <a:lnTo>
                      <a:pt x="503" y="719"/>
                    </a:lnTo>
                    <a:lnTo>
                      <a:pt x="508" y="726"/>
                    </a:lnTo>
                    <a:lnTo>
                      <a:pt x="511" y="732"/>
                    </a:lnTo>
                    <a:lnTo>
                      <a:pt x="514" y="747"/>
                    </a:lnTo>
                    <a:lnTo>
                      <a:pt x="516" y="758"/>
                    </a:lnTo>
                    <a:lnTo>
                      <a:pt x="516" y="763"/>
                    </a:lnTo>
                    <a:lnTo>
                      <a:pt x="516" y="769"/>
                    </a:lnTo>
                    <a:lnTo>
                      <a:pt x="514" y="774"/>
                    </a:lnTo>
                    <a:lnTo>
                      <a:pt x="511" y="777"/>
                    </a:lnTo>
                    <a:lnTo>
                      <a:pt x="505" y="787"/>
                    </a:lnTo>
                    <a:lnTo>
                      <a:pt x="498" y="797"/>
                    </a:lnTo>
                    <a:lnTo>
                      <a:pt x="490" y="810"/>
                    </a:lnTo>
                    <a:lnTo>
                      <a:pt x="482" y="826"/>
                    </a:lnTo>
                    <a:lnTo>
                      <a:pt x="477" y="841"/>
                    </a:lnTo>
                    <a:lnTo>
                      <a:pt x="474" y="846"/>
                    </a:lnTo>
                    <a:lnTo>
                      <a:pt x="469" y="855"/>
                    </a:lnTo>
                    <a:lnTo>
                      <a:pt x="456" y="875"/>
                    </a:lnTo>
                    <a:lnTo>
                      <a:pt x="446" y="886"/>
                    </a:lnTo>
                    <a:lnTo>
                      <a:pt x="438" y="896"/>
                    </a:lnTo>
                    <a:lnTo>
                      <a:pt x="433" y="899"/>
                    </a:lnTo>
                    <a:lnTo>
                      <a:pt x="428" y="902"/>
                    </a:lnTo>
                    <a:lnTo>
                      <a:pt x="423" y="904"/>
                    </a:lnTo>
                    <a:lnTo>
                      <a:pt x="418" y="904"/>
                    </a:lnTo>
                    <a:lnTo>
                      <a:pt x="410" y="906"/>
                    </a:lnTo>
                    <a:lnTo>
                      <a:pt x="400" y="909"/>
                    </a:lnTo>
                    <a:lnTo>
                      <a:pt x="392" y="915"/>
                    </a:lnTo>
                    <a:lnTo>
                      <a:pt x="383" y="925"/>
                    </a:lnTo>
                    <a:lnTo>
                      <a:pt x="371" y="935"/>
                    </a:lnTo>
                    <a:lnTo>
                      <a:pt x="360" y="945"/>
                    </a:lnTo>
                    <a:lnTo>
                      <a:pt x="347" y="953"/>
                    </a:lnTo>
                    <a:lnTo>
                      <a:pt x="331" y="961"/>
                    </a:lnTo>
                    <a:lnTo>
                      <a:pt x="303" y="974"/>
                    </a:lnTo>
                    <a:lnTo>
                      <a:pt x="283" y="987"/>
                    </a:lnTo>
                    <a:lnTo>
                      <a:pt x="262" y="1005"/>
                    </a:lnTo>
                    <a:lnTo>
                      <a:pt x="236" y="1027"/>
                    </a:lnTo>
                    <a:lnTo>
                      <a:pt x="228" y="1036"/>
                    </a:lnTo>
                    <a:lnTo>
                      <a:pt x="222" y="1044"/>
                    </a:lnTo>
                    <a:lnTo>
                      <a:pt x="215" y="1052"/>
                    </a:lnTo>
                    <a:lnTo>
                      <a:pt x="210" y="1062"/>
                    </a:lnTo>
                    <a:lnTo>
                      <a:pt x="204" y="1081"/>
                    </a:lnTo>
                    <a:lnTo>
                      <a:pt x="200" y="1101"/>
                    </a:lnTo>
                    <a:lnTo>
                      <a:pt x="199" y="1138"/>
                    </a:lnTo>
                    <a:lnTo>
                      <a:pt x="199" y="1162"/>
                    </a:lnTo>
                    <a:lnTo>
                      <a:pt x="196" y="1193"/>
                    </a:lnTo>
                    <a:lnTo>
                      <a:pt x="194" y="1204"/>
                    </a:lnTo>
                    <a:lnTo>
                      <a:pt x="187" y="1196"/>
                    </a:lnTo>
                    <a:lnTo>
                      <a:pt x="178" y="1183"/>
                    </a:lnTo>
                    <a:lnTo>
                      <a:pt x="170" y="1175"/>
                    </a:lnTo>
                    <a:lnTo>
                      <a:pt x="156" y="1157"/>
                    </a:lnTo>
                    <a:lnTo>
                      <a:pt x="150" y="1149"/>
                    </a:lnTo>
                    <a:lnTo>
                      <a:pt x="143" y="1138"/>
                    </a:lnTo>
                    <a:lnTo>
                      <a:pt x="139" y="1128"/>
                    </a:lnTo>
                    <a:lnTo>
                      <a:pt x="135" y="1120"/>
                    </a:lnTo>
                    <a:lnTo>
                      <a:pt x="130" y="1099"/>
                    </a:lnTo>
                    <a:lnTo>
                      <a:pt x="124" y="1071"/>
                    </a:lnTo>
                    <a:lnTo>
                      <a:pt x="119" y="1039"/>
                    </a:lnTo>
                    <a:lnTo>
                      <a:pt x="114" y="1001"/>
                    </a:lnTo>
                    <a:lnTo>
                      <a:pt x="114" y="982"/>
                    </a:lnTo>
                    <a:lnTo>
                      <a:pt x="117" y="961"/>
                    </a:lnTo>
                    <a:lnTo>
                      <a:pt x="122" y="940"/>
                    </a:lnTo>
                    <a:lnTo>
                      <a:pt x="129" y="920"/>
                    </a:lnTo>
                    <a:lnTo>
                      <a:pt x="140" y="886"/>
                    </a:lnTo>
                    <a:lnTo>
                      <a:pt x="148" y="867"/>
                    </a:lnTo>
                    <a:lnTo>
                      <a:pt x="150" y="862"/>
                    </a:lnTo>
                    <a:lnTo>
                      <a:pt x="148" y="854"/>
                    </a:lnTo>
                    <a:lnTo>
                      <a:pt x="147" y="846"/>
                    </a:lnTo>
                    <a:lnTo>
                      <a:pt x="143" y="836"/>
                    </a:lnTo>
                    <a:lnTo>
                      <a:pt x="139" y="825"/>
                    </a:lnTo>
                    <a:lnTo>
                      <a:pt x="132" y="810"/>
                    </a:lnTo>
                    <a:lnTo>
                      <a:pt x="122" y="795"/>
                    </a:lnTo>
                    <a:lnTo>
                      <a:pt x="111" y="779"/>
                    </a:lnTo>
                    <a:lnTo>
                      <a:pt x="104" y="771"/>
                    </a:lnTo>
                    <a:lnTo>
                      <a:pt x="101" y="763"/>
                    </a:lnTo>
                    <a:lnTo>
                      <a:pt x="98" y="756"/>
                    </a:lnTo>
                    <a:lnTo>
                      <a:pt x="96" y="750"/>
                    </a:lnTo>
                    <a:lnTo>
                      <a:pt x="95" y="737"/>
                    </a:lnTo>
                    <a:lnTo>
                      <a:pt x="95" y="726"/>
                    </a:lnTo>
                    <a:lnTo>
                      <a:pt x="103" y="708"/>
                    </a:lnTo>
                    <a:lnTo>
                      <a:pt x="108" y="693"/>
                    </a:lnTo>
                    <a:lnTo>
                      <a:pt x="114" y="683"/>
                    </a:lnTo>
                    <a:lnTo>
                      <a:pt x="121" y="672"/>
                    </a:lnTo>
                    <a:lnTo>
                      <a:pt x="124" y="665"/>
                    </a:lnTo>
                    <a:lnTo>
                      <a:pt x="127" y="657"/>
                    </a:lnTo>
                    <a:lnTo>
                      <a:pt x="129" y="649"/>
                    </a:lnTo>
                    <a:lnTo>
                      <a:pt x="130" y="638"/>
                    </a:lnTo>
                    <a:lnTo>
                      <a:pt x="132" y="628"/>
                    </a:lnTo>
                    <a:lnTo>
                      <a:pt x="134" y="622"/>
                    </a:lnTo>
                    <a:lnTo>
                      <a:pt x="137" y="617"/>
                    </a:lnTo>
                    <a:lnTo>
                      <a:pt x="142" y="615"/>
                    </a:lnTo>
                    <a:lnTo>
                      <a:pt x="150" y="612"/>
                    </a:lnTo>
                    <a:lnTo>
                      <a:pt x="160" y="609"/>
                    </a:lnTo>
                    <a:lnTo>
                      <a:pt x="166" y="604"/>
                    </a:lnTo>
                    <a:lnTo>
                      <a:pt x="171" y="599"/>
                    </a:lnTo>
                    <a:lnTo>
                      <a:pt x="173" y="589"/>
                    </a:lnTo>
                    <a:lnTo>
                      <a:pt x="173" y="570"/>
                    </a:lnTo>
                    <a:lnTo>
                      <a:pt x="171" y="565"/>
                    </a:lnTo>
                    <a:lnTo>
                      <a:pt x="170" y="560"/>
                    </a:lnTo>
                    <a:lnTo>
                      <a:pt x="168" y="555"/>
                    </a:lnTo>
                    <a:lnTo>
                      <a:pt x="165" y="552"/>
                    </a:lnTo>
                    <a:lnTo>
                      <a:pt x="156" y="547"/>
                    </a:lnTo>
                    <a:lnTo>
                      <a:pt x="147" y="544"/>
                    </a:lnTo>
                    <a:lnTo>
                      <a:pt x="126" y="540"/>
                    </a:lnTo>
                    <a:lnTo>
                      <a:pt x="106" y="537"/>
                    </a:lnTo>
                    <a:lnTo>
                      <a:pt x="98" y="532"/>
                    </a:lnTo>
                    <a:lnTo>
                      <a:pt x="91" y="526"/>
                    </a:lnTo>
                    <a:lnTo>
                      <a:pt x="85" y="519"/>
                    </a:lnTo>
                    <a:lnTo>
                      <a:pt x="80" y="511"/>
                    </a:lnTo>
                    <a:lnTo>
                      <a:pt x="70" y="497"/>
                    </a:lnTo>
                    <a:lnTo>
                      <a:pt x="65" y="485"/>
                    </a:lnTo>
                    <a:lnTo>
                      <a:pt x="61" y="472"/>
                    </a:lnTo>
                    <a:lnTo>
                      <a:pt x="54" y="454"/>
                    </a:lnTo>
                    <a:lnTo>
                      <a:pt x="49" y="435"/>
                    </a:lnTo>
                    <a:lnTo>
                      <a:pt x="46" y="417"/>
                    </a:lnTo>
                    <a:lnTo>
                      <a:pt x="44" y="403"/>
                    </a:lnTo>
                    <a:lnTo>
                      <a:pt x="39" y="391"/>
                    </a:lnTo>
                    <a:lnTo>
                      <a:pt x="35" y="380"/>
                    </a:lnTo>
                    <a:lnTo>
                      <a:pt x="28" y="367"/>
                    </a:lnTo>
                    <a:lnTo>
                      <a:pt x="23" y="352"/>
                    </a:lnTo>
                    <a:lnTo>
                      <a:pt x="17" y="333"/>
                    </a:lnTo>
                    <a:lnTo>
                      <a:pt x="10" y="313"/>
                    </a:lnTo>
                    <a:lnTo>
                      <a:pt x="5" y="294"/>
                    </a:lnTo>
                    <a:lnTo>
                      <a:pt x="2" y="279"/>
                    </a:lnTo>
                    <a:lnTo>
                      <a:pt x="0" y="263"/>
                    </a:lnTo>
                    <a:lnTo>
                      <a:pt x="0" y="247"/>
                    </a:lnTo>
                    <a:lnTo>
                      <a:pt x="4" y="226"/>
                    </a:lnTo>
                    <a:lnTo>
                      <a:pt x="7" y="209"/>
                    </a:lnTo>
                    <a:lnTo>
                      <a:pt x="12" y="198"/>
                    </a:lnTo>
                    <a:lnTo>
                      <a:pt x="15" y="191"/>
                    </a:lnTo>
                    <a:lnTo>
                      <a:pt x="20" y="187"/>
                    </a:lnTo>
                    <a:lnTo>
                      <a:pt x="28" y="180"/>
                    </a:lnTo>
                    <a:lnTo>
                      <a:pt x="38" y="174"/>
                    </a:lnTo>
                    <a:lnTo>
                      <a:pt x="46" y="166"/>
                    </a:lnTo>
                    <a:lnTo>
                      <a:pt x="52" y="156"/>
                    </a:lnTo>
                    <a:lnTo>
                      <a:pt x="57" y="146"/>
                    </a:lnTo>
                    <a:lnTo>
                      <a:pt x="61" y="138"/>
                    </a:lnTo>
                    <a:lnTo>
                      <a:pt x="62" y="122"/>
                    </a:lnTo>
                    <a:lnTo>
                      <a:pt x="64" y="109"/>
                    </a:lnTo>
                    <a:lnTo>
                      <a:pt x="62" y="102"/>
                    </a:lnTo>
                    <a:lnTo>
                      <a:pt x="57" y="94"/>
                    </a:lnTo>
                    <a:lnTo>
                      <a:pt x="49" y="83"/>
                    </a:lnTo>
                    <a:lnTo>
                      <a:pt x="41" y="73"/>
                    </a:lnTo>
                    <a:lnTo>
                      <a:pt x="21" y="50"/>
                    </a:lnTo>
                    <a:lnTo>
                      <a:pt x="10" y="34"/>
                    </a:lnTo>
                    <a:lnTo>
                      <a:pt x="7" y="29"/>
                    </a:lnTo>
                    <a:lnTo>
                      <a:pt x="5" y="24"/>
                    </a:lnTo>
                    <a:lnTo>
                      <a:pt x="5" y="21"/>
                    </a:lnTo>
                    <a:lnTo>
                      <a:pt x="7" y="19"/>
                    </a:lnTo>
                    <a:lnTo>
                      <a:pt x="10" y="16"/>
                    </a:lnTo>
                    <a:lnTo>
                      <a:pt x="10" y="15"/>
                    </a:lnTo>
                    <a:lnTo>
                      <a:pt x="17" y="15"/>
                    </a:lnTo>
                    <a:lnTo>
                      <a:pt x="36" y="13"/>
                    </a:lnTo>
                    <a:lnTo>
                      <a:pt x="64" y="11"/>
                    </a:lnTo>
                    <a:lnTo>
                      <a:pt x="98" y="8"/>
                    </a:lnTo>
                    <a:lnTo>
                      <a:pt x="139" y="5"/>
                    </a:lnTo>
                    <a:lnTo>
                      <a:pt x="183" y="3"/>
                    </a:lnTo>
                    <a:lnTo>
                      <a:pt x="226" y="2"/>
                    </a:lnTo>
                    <a:lnTo>
                      <a:pt x="269" y="0"/>
                    </a:lnTo>
                    <a:lnTo>
                      <a:pt x="347" y="2"/>
                    </a:lnTo>
                    <a:lnTo>
                      <a:pt x="412" y="3"/>
                    </a:lnTo>
                    <a:lnTo>
                      <a:pt x="457" y="5"/>
                    </a:lnTo>
                    <a:lnTo>
                      <a:pt x="474" y="5"/>
                    </a:lnTo>
                    <a:lnTo>
                      <a:pt x="490" y="1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7" name="Freeform 140">
                <a:extLst>
                  <a:ext uri="{FF2B5EF4-FFF2-40B4-BE49-F238E27FC236}">
                    <a16:creationId xmlns:a16="http://schemas.microsoft.com/office/drawing/2014/main" id="{BF5FD6A0-3694-FFBC-795B-0432C598EA20}"/>
                  </a:ext>
                </a:extLst>
              </p:cNvPr>
              <p:cNvSpPr>
                <a:spLocks noEditPoints="1"/>
              </p:cNvSpPr>
              <p:nvPr/>
            </p:nvSpPr>
            <p:spPr bwMode="auto">
              <a:xfrm>
                <a:off x="680720" y="130175"/>
                <a:ext cx="344805" cy="696595"/>
              </a:xfrm>
              <a:custGeom>
                <a:avLst/>
                <a:gdLst>
                  <a:gd name="T0" fmla="*/ 57 w 543"/>
                  <a:gd name="T1" fmla="*/ 383 h 1097"/>
                  <a:gd name="T2" fmla="*/ 353 w 543"/>
                  <a:gd name="T3" fmla="*/ 368 h 1097"/>
                  <a:gd name="T4" fmla="*/ 390 w 543"/>
                  <a:gd name="T5" fmla="*/ 339 h 1097"/>
                  <a:gd name="T6" fmla="*/ 42 w 543"/>
                  <a:gd name="T7" fmla="*/ 326 h 1097"/>
                  <a:gd name="T8" fmla="*/ 390 w 543"/>
                  <a:gd name="T9" fmla="*/ 339 h 1097"/>
                  <a:gd name="T10" fmla="*/ 19 w 543"/>
                  <a:gd name="T11" fmla="*/ 292 h 1097"/>
                  <a:gd name="T12" fmla="*/ 426 w 543"/>
                  <a:gd name="T13" fmla="*/ 277 h 1097"/>
                  <a:gd name="T14" fmla="*/ 494 w 543"/>
                  <a:gd name="T15" fmla="*/ 222 h 1097"/>
                  <a:gd name="T16" fmla="*/ 0 w 543"/>
                  <a:gd name="T17" fmla="*/ 207 h 1097"/>
                  <a:gd name="T18" fmla="*/ 494 w 543"/>
                  <a:gd name="T19" fmla="*/ 222 h 1097"/>
                  <a:gd name="T20" fmla="*/ 21 w 543"/>
                  <a:gd name="T21" fmla="*/ 172 h 1097"/>
                  <a:gd name="T22" fmla="*/ 506 w 543"/>
                  <a:gd name="T23" fmla="*/ 157 h 1097"/>
                  <a:gd name="T24" fmla="*/ 397 w 543"/>
                  <a:gd name="T25" fmla="*/ 110 h 1097"/>
                  <a:gd name="T26" fmla="*/ 73 w 543"/>
                  <a:gd name="T27" fmla="*/ 95 h 1097"/>
                  <a:gd name="T28" fmla="*/ 397 w 543"/>
                  <a:gd name="T29" fmla="*/ 110 h 1097"/>
                  <a:gd name="T30" fmla="*/ 68 w 543"/>
                  <a:gd name="T31" fmla="*/ 58 h 1097"/>
                  <a:gd name="T32" fmla="*/ 446 w 543"/>
                  <a:gd name="T33" fmla="*/ 43 h 1097"/>
                  <a:gd name="T34" fmla="*/ 472 w 543"/>
                  <a:gd name="T35" fmla="*/ 13 h 1097"/>
                  <a:gd name="T36" fmla="*/ 29 w 543"/>
                  <a:gd name="T37" fmla="*/ 0 h 1097"/>
                  <a:gd name="T38" fmla="*/ 472 w 543"/>
                  <a:gd name="T39" fmla="*/ 13 h 1097"/>
                  <a:gd name="T40" fmla="*/ 141 w 543"/>
                  <a:gd name="T41" fmla="*/ 599 h 1097"/>
                  <a:gd name="T42" fmla="*/ 400 w 543"/>
                  <a:gd name="T43" fmla="*/ 584 h 1097"/>
                  <a:gd name="T44" fmla="*/ 299 w 543"/>
                  <a:gd name="T45" fmla="*/ 556 h 1097"/>
                  <a:gd name="T46" fmla="*/ 174 w 543"/>
                  <a:gd name="T47" fmla="*/ 542 h 1097"/>
                  <a:gd name="T48" fmla="*/ 299 w 543"/>
                  <a:gd name="T49" fmla="*/ 556 h 1097"/>
                  <a:gd name="T50" fmla="*/ 107 w 543"/>
                  <a:gd name="T51" fmla="*/ 501 h 1097"/>
                  <a:gd name="T52" fmla="*/ 237 w 543"/>
                  <a:gd name="T53" fmla="*/ 487 h 1097"/>
                  <a:gd name="T54" fmla="*/ 192 w 543"/>
                  <a:gd name="T55" fmla="*/ 451 h 1097"/>
                  <a:gd name="T56" fmla="*/ 76 w 543"/>
                  <a:gd name="T57" fmla="*/ 436 h 1097"/>
                  <a:gd name="T58" fmla="*/ 192 w 543"/>
                  <a:gd name="T59" fmla="*/ 451 h 1097"/>
                  <a:gd name="T60" fmla="*/ 119 w 543"/>
                  <a:gd name="T61" fmla="*/ 660 h 1097"/>
                  <a:gd name="T62" fmla="*/ 483 w 543"/>
                  <a:gd name="T63" fmla="*/ 646 h 1097"/>
                  <a:gd name="T64" fmla="*/ 543 w 543"/>
                  <a:gd name="T65" fmla="*/ 722 h 1097"/>
                  <a:gd name="T66" fmla="*/ 93 w 543"/>
                  <a:gd name="T67" fmla="*/ 707 h 1097"/>
                  <a:gd name="T68" fmla="*/ 543 w 543"/>
                  <a:gd name="T69" fmla="*/ 722 h 1097"/>
                  <a:gd name="T70" fmla="*/ 125 w 543"/>
                  <a:gd name="T71" fmla="*/ 769 h 1097"/>
                  <a:gd name="T72" fmla="*/ 525 w 543"/>
                  <a:gd name="T73" fmla="*/ 754 h 1097"/>
                  <a:gd name="T74" fmla="*/ 485 w 543"/>
                  <a:gd name="T75" fmla="*/ 827 h 1097"/>
                  <a:gd name="T76" fmla="*/ 151 w 543"/>
                  <a:gd name="T77" fmla="*/ 813 h 1097"/>
                  <a:gd name="T78" fmla="*/ 485 w 543"/>
                  <a:gd name="T79" fmla="*/ 827 h 1097"/>
                  <a:gd name="T80" fmla="*/ 137 w 543"/>
                  <a:gd name="T81" fmla="*/ 886 h 1097"/>
                  <a:gd name="T82" fmla="*/ 408 w 543"/>
                  <a:gd name="T83" fmla="*/ 871 h 1097"/>
                  <a:gd name="T84" fmla="*/ 309 w 543"/>
                  <a:gd name="T85" fmla="*/ 938 h 1097"/>
                  <a:gd name="T86" fmla="*/ 125 w 543"/>
                  <a:gd name="T87" fmla="*/ 925 h 1097"/>
                  <a:gd name="T88" fmla="*/ 309 w 543"/>
                  <a:gd name="T89" fmla="*/ 938 h 1097"/>
                  <a:gd name="T90" fmla="*/ 148 w 543"/>
                  <a:gd name="T91" fmla="*/ 1097 h 1097"/>
                  <a:gd name="T92" fmla="*/ 220 w 543"/>
                  <a:gd name="T93" fmla="*/ 1082 h 1097"/>
                  <a:gd name="T94" fmla="*/ 234 w 543"/>
                  <a:gd name="T95" fmla="*/ 1047 h 1097"/>
                  <a:gd name="T96" fmla="*/ 137 w 543"/>
                  <a:gd name="T97" fmla="*/ 1034 h 1097"/>
                  <a:gd name="T98" fmla="*/ 234 w 543"/>
                  <a:gd name="T99" fmla="*/ 1047 h 1097"/>
                  <a:gd name="T100" fmla="*/ 117 w 543"/>
                  <a:gd name="T101" fmla="*/ 988 h 1097"/>
                  <a:gd name="T102" fmla="*/ 275 w 543"/>
                  <a:gd name="T103" fmla="*/ 973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43" h="1097">
                    <a:moveTo>
                      <a:pt x="353" y="383"/>
                    </a:moveTo>
                    <a:lnTo>
                      <a:pt x="57" y="383"/>
                    </a:lnTo>
                    <a:lnTo>
                      <a:pt x="57" y="368"/>
                    </a:lnTo>
                    <a:lnTo>
                      <a:pt x="353" y="368"/>
                    </a:lnTo>
                    <a:lnTo>
                      <a:pt x="353" y="383"/>
                    </a:lnTo>
                    <a:close/>
                    <a:moveTo>
                      <a:pt x="390" y="339"/>
                    </a:moveTo>
                    <a:lnTo>
                      <a:pt x="42" y="339"/>
                    </a:lnTo>
                    <a:lnTo>
                      <a:pt x="42" y="326"/>
                    </a:lnTo>
                    <a:lnTo>
                      <a:pt x="390" y="326"/>
                    </a:lnTo>
                    <a:lnTo>
                      <a:pt x="390" y="339"/>
                    </a:lnTo>
                    <a:close/>
                    <a:moveTo>
                      <a:pt x="426" y="292"/>
                    </a:moveTo>
                    <a:lnTo>
                      <a:pt x="19" y="292"/>
                    </a:lnTo>
                    <a:lnTo>
                      <a:pt x="19" y="277"/>
                    </a:lnTo>
                    <a:lnTo>
                      <a:pt x="426" y="277"/>
                    </a:lnTo>
                    <a:lnTo>
                      <a:pt x="426" y="292"/>
                    </a:lnTo>
                    <a:close/>
                    <a:moveTo>
                      <a:pt x="494" y="222"/>
                    </a:moveTo>
                    <a:lnTo>
                      <a:pt x="0" y="222"/>
                    </a:lnTo>
                    <a:lnTo>
                      <a:pt x="0" y="207"/>
                    </a:lnTo>
                    <a:lnTo>
                      <a:pt x="494" y="207"/>
                    </a:lnTo>
                    <a:lnTo>
                      <a:pt x="494" y="222"/>
                    </a:lnTo>
                    <a:close/>
                    <a:moveTo>
                      <a:pt x="506" y="172"/>
                    </a:moveTo>
                    <a:lnTo>
                      <a:pt x="21" y="172"/>
                    </a:lnTo>
                    <a:lnTo>
                      <a:pt x="21" y="157"/>
                    </a:lnTo>
                    <a:lnTo>
                      <a:pt x="506" y="157"/>
                    </a:lnTo>
                    <a:lnTo>
                      <a:pt x="506" y="172"/>
                    </a:lnTo>
                    <a:close/>
                    <a:moveTo>
                      <a:pt x="397" y="110"/>
                    </a:moveTo>
                    <a:lnTo>
                      <a:pt x="73" y="110"/>
                    </a:lnTo>
                    <a:lnTo>
                      <a:pt x="73" y="95"/>
                    </a:lnTo>
                    <a:lnTo>
                      <a:pt x="397" y="95"/>
                    </a:lnTo>
                    <a:lnTo>
                      <a:pt x="397" y="110"/>
                    </a:lnTo>
                    <a:close/>
                    <a:moveTo>
                      <a:pt x="446" y="58"/>
                    </a:moveTo>
                    <a:lnTo>
                      <a:pt x="68" y="58"/>
                    </a:lnTo>
                    <a:lnTo>
                      <a:pt x="68" y="43"/>
                    </a:lnTo>
                    <a:lnTo>
                      <a:pt x="446" y="43"/>
                    </a:lnTo>
                    <a:lnTo>
                      <a:pt x="446" y="58"/>
                    </a:lnTo>
                    <a:close/>
                    <a:moveTo>
                      <a:pt x="472" y="13"/>
                    </a:moveTo>
                    <a:lnTo>
                      <a:pt x="29" y="13"/>
                    </a:lnTo>
                    <a:lnTo>
                      <a:pt x="29" y="0"/>
                    </a:lnTo>
                    <a:lnTo>
                      <a:pt x="472" y="0"/>
                    </a:lnTo>
                    <a:lnTo>
                      <a:pt x="472" y="13"/>
                    </a:lnTo>
                    <a:close/>
                    <a:moveTo>
                      <a:pt x="400" y="599"/>
                    </a:moveTo>
                    <a:lnTo>
                      <a:pt x="141" y="599"/>
                    </a:lnTo>
                    <a:lnTo>
                      <a:pt x="141" y="584"/>
                    </a:lnTo>
                    <a:lnTo>
                      <a:pt x="400" y="584"/>
                    </a:lnTo>
                    <a:lnTo>
                      <a:pt x="400" y="599"/>
                    </a:lnTo>
                    <a:close/>
                    <a:moveTo>
                      <a:pt x="299" y="556"/>
                    </a:moveTo>
                    <a:lnTo>
                      <a:pt x="174" y="556"/>
                    </a:lnTo>
                    <a:lnTo>
                      <a:pt x="174" y="542"/>
                    </a:lnTo>
                    <a:lnTo>
                      <a:pt x="299" y="542"/>
                    </a:lnTo>
                    <a:lnTo>
                      <a:pt x="299" y="556"/>
                    </a:lnTo>
                    <a:close/>
                    <a:moveTo>
                      <a:pt x="237" y="501"/>
                    </a:moveTo>
                    <a:lnTo>
                      <a:pt x="107" y="501"/>
                    </a:lnTo>
                    <a:lnTo>
                      <a:pt x="107" y="487"/>
                    </a:lnTo>
                    <a:lnTo>
                      <a:pt x="237" y="487"/>
                    </a:lnTo>
                    <a:lnTo>
                      <a:pt x="237" y="501"/>
                    </a:lnTo>
                    <a:close/>
                    <a:moveTo>
                      <a:pt x="192" y="451"/>
                    </a:moveTo>
                    <a:lnTo>
                      <a:pt x="76" y="451"/>
                    </a:lnTo>
                    <a:lnTo>
                      <a:pt x="76" y="436"/>
                    </a:lnTo>
                    <a:lnTo>
                      <a:pt x="192" y="436"/>
                    </a:lnTo>
                    <a:lnTo>
                      <a:pt x="192" y="451"/>
                    </a:lnTo>
                    <a:close/>
                    <a:moveTo>
                      <a:pt x="483" y="660"/>
                    </a:moveTo>
                    <a:lnTo>
                      <a:pt x="119" y="660"/>
                    </a:lnTo>
                    <a:lnTo>
                      <a:pt x="119" y="646"/>
                    </a:lnTo>
                    <a:lnTo>
                      <a:pt x="483" y="646"/>
                    </a:lnTo>
                    <a:lnTo>
                      <a:pt x="483" y="660"/>
                    </a:lnTo>
                    <a:close/>
                    <a:moveTo>
                      <a:pt x="543" y="722"/>
                    </a:moveTo>
                    <a:lnTo>
                      <a:pt x="93" y="722"/>
                    </a:lnTo>
                    <a:lnTo>
                      <a:pt x="93" y="707"/>
                    </a:lnTo>
                    <a:lnTo>
                      <a:pt x="543" y="707"/>
                    </a:lnTo>
                    <a:lnTo>
                      <a:pt x="543" y="722"/>
                    </a:lnTo>
                    <a:close/>
                    <a:moveTo>
                      <a:pt x="525" y="769"/>
                    </a:moveTo>
                    <a:lnTo>
                      <a:pt x="125" y="769"/>
                    </a:lnTo>
                    <a:lnTo>
                      <a:pt x="125" y="754"/>
                    </a:lnTo>
                    <a:lnTo>
                      <a:pt x="525" y="754"/>
                    </a:lnTo>
                    <a:lnTo>
                      <a:pt x="525" y="769"/>
                    </a:lnTo>
                    <a:close/>
                    <a:moveTo>
                      <a:pt x="485" y="827"/>
                    </a:moveTo>
                    <a:lnTo>
                      <a:pt x="151" y="827"/>
                    </a:lnTo>
                    <a:lnTo>
                      <a:pt x="151" y="813"/>
                    </a:lnTo>
                    <a:lnTo>
                      <a:pt x="485" y="813"/>
                    </a:lnTo>
                    <a:lnTo>
                      <a:pt x="485" y="827"/>
                    </a:lnTo>
                    <a:close/>
                    <a:moveTo>
                      <a:pt x="408" y="886"/>
                    </a:moveTo>
                    <a:lnTo>
                      <a:pt x="137" y="886"/>
                    </a:lnTo>
                    <a:lnTo>
                      <a:pt x="137" y="871"/>
                    </a:lnTo>
                    <a:lnTo>
                      <a:pt x="408" y="871"/>
                    </a:lnTo>
                    <a:lnTo>
                      <a:pt x="408" y="886"/>
                    </a:lnTo>
                    <a:close/>
                    <a:moveTo>
                      <a:pt x="309" y="938"/>
                    </a:moveTo>
                    <a:lnTo>
                      <a:pt x="125" y="938"/>
                    </a:lnTo>
                    <a:lnTo>
                      <a:pt x="125" y="925"/>
                    </a:lnTo>
                    <a:lnTo>
                      <a:pt x="309" y="925"/>
                    </a:lnTo>
                    <a:lnTo>
                      <a:pt x="309" y="938"/>
                    </a:lnTo>
                    <a:close/>
                    <a:moveTo>
                      <a:pt x="220" y="1097"/>
                    </a:moveTo>
                    <a:lnTo>
                      <a:pt x="148" y="1097"/>
                    </a:lnTo>
                    <a:lnTo>
                      <a:pt x="148" y="1082"/>
                    </a:lnTo>
                    <a:lnTo>
                      <a:pt x="220" y="1082"/>
                    </a:lnTo>
                    <a:lnTo>
                      <a:pt x="220" y="1097"/>
                    </a:lnTo>
                    <a:close/>
                    <a:moveTo>
                      <a:pt x="234" y="1047"/>
                    </a:moveTo>
                    <a:lnTo>
                      <a:pt x="137" y="1047"/>
                    </a:lnTo>
                    <a:lnTo>
                      <a:pt x="137" y="1034"/>
                    </a:lnTo>
                    <a:lnTo>
                      <a:pt x="234" y="1034"/>
                    </a:lnTo>
                    <a:lnTo>
                      <a:pt x="234" y="1047"/>
                    </a:lnTo>
                    <a:close/>
                    <a:moveTo>
                      <a:pt x="275" y="988"/>
                    </a:moveTo>
                    <a:lnTo>
                      <a:pt x="117" y="988"/>
                    </a:lnTo>
                    <a:lnTo>
                      <a:pt x="117" y="973"/>
                    </a:lnTo>
                    <a:lnTo>
                      <a:pt x="275" y="973"/>
                    </a:lnTo>
                    <a:lnTo>
                      <a:pt x="275" y="9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8" name="Freeform 141">
                <a:extLst>
                  <a:ext uri="{FF2B5EF4-FFF2-40B4-BE49-F238E27FC236}">
                    <a16:creationId xmlns:a16="http://schemas.microsoft.com/office/drawing/2014/main" id="{D2AAFD3E-0C99-ADE0-BC0B-7EA1921946DC}"/>
                  </a:ext>
                </a:extLst>
              </p:cNvPr>
              <p:cNvSpPr>
                <a:spLocks noEditPoints="1"/>
              </p:cNvSpPr>
              <p:nvPr/>
            </p:nvSpPr>
            <p:spPr bwMode="auto">
              <a:xfrm>
                <a:off x="140335" y="99060"/>
                <a:ext cx="1424305" cy="832485"/>
              </a:xfrm>
              <a:custGeom>
                <a:avLst/>
                <a:gdLst>
                  <a:gd name="T0" fmla="*/ 2237 w 2243"/>
                  <a:gd name="T1" fmla="*/ 734 h 1311"/>
                  <a:gd name="T2" fmla="*/ 2170 w 2243"/>
                  <a:gd name="T3" fmla="*/ 897 h 1311"/>
                  <a:gd name="T4" fmla="*/ 2040 w 2243"/>
                  <a:gd name="T5" fmla="*/ 1039 h 1311"/>
                  <a:gd name="T6" fmla="*/ 1856 w 2243"/>
                  <a:gd name="T7" fmla="*/ 1154 h 1311"/>
                  <a:gd name="T8" fmla="*/ 1632 w 2243"/>
                  <a:gd name="T9" fmla="*/ 1240 h 1311"/>
                  <a:gd name="T10" fmla="*/ 1378 w 2243"/>
                  <a:gd name="T11" fmla="*/ 1294 h 1311"/>
                  <a:gd name="T12" fmla="*/ 1105 w 2243"/>
                  <a:gd name="T13" fmla="*/ 1311 h 1311"/>
                  <a:gd name="T14" fmla="*/ 1323 w 2243"/>
                  <a:gd name="T15" fmla="*/ 1285 h 1311"/>
                  <a:gd name="T16" fmla="*/ 1580 w 2243"/>
                  <a:gd name="T17" fmla="*/ 1238 h 1311"/>
                  <a:gd name="T18" fmla="*/ 1807 w 2243"/>
                  <a:gd name="T19" fmla="*/ 1159 h 1311"/>
                  <a:gd name="T20" fmla="*/ 1998 w 2243"/>
                  <a:gd name="T21" fmla="*/ 1052 h 1311"/>
                  <a:gd name="T22" fmla="*/ 2136 w 2243"/>
                  <a:gd name="T23" fmla="*/ 919 h 1311"/>
                  <a:gd name="T24" fmla="*/ 2214 w 2243"/>
                  <a:gd name="T25" fmla="*/ 764 h 1311"/>
                  <a:gd name="T26" fmla="*/ 2229 w 2243"/>
                  <a:gd name="T27" fmla="*/ 664 h 1311"/>
                  <a:gd name="T28" fmla="*/ 1123 w 2243"/>
                  <a:gd name="T29" fmla="*/ 0 h 1311"/>
                  <a:gd name="T30" fmla="*/ 1396 w 2243"/>
                  <a:gd name="T31" fmla="*/ 19 h 1311"/>
                  <a:gd name="T32" fmla="*/ 1646 w 2243"/>
                  <a:gd name="T33" fmla="*/ 76 h 1311"/>
                  <a:gd name="T34" fmla="*/ 1868 w 2243"/>
                  <a:gd name="T35" fmla="*/ 165 h 1311"/>
                  <a:gd name="T36" fmla="*/ 2045 w 2243"/>
                  <a:gd name="T37" fmla="*/ 282 h 1311"/>
                  <a:gd name="T38" fmla="*/ 2172 w 2243"/>
                  <a:gd name="T39" fmla="*/ 427 h 1311"/>
                  <a:gd name="T40" fmla="*/ 2237 w 2243"/>
                  <a:gd name="T41" fmla="*/ 592 h 1311"/>
                  <a:gd name="T42" fmla="*/ 2222 w 2243"/>
                  <a:gd name="T43" fmla="*/ 594 h 1311"/>
                  <a:gd name="T44" fmla="*/ 2159 w 2243"/>
                  <a:gd name="T45" fmla="*/ 435 h 1311"/>
                  <a:gd name="T46" fmla="*/ 2035 w 2243"/>
                  <a:gd name="T47" fmla="*/ 294 h 1311"/>
                  <a:gd name="T48" fmla="*/ 1859 w 2243"/>
                  <a:gd name="T49" fmla="*/ 178 h 1311"/>
                  <a:gd name="T50" fmla="*/ 1642 w 2243"/>
                  <a:gd name="T51" fmla="*/ 91 h 1311"/>
                  <a:gd name="T52" fmla="*/ 1393 w 2243"/>
                  <a:gd name="T53" fmla="*/ 34 h 1311"/>
                  <a:gd name="T54" fmla="*/ 1123 w 2243"/>
                  <a:gd name="T55" fmla="*/ 16 h 1311"/>
                  <a:gd name="T56" fmla="*/ 7 w 2243"/>
                  <a:gd name="T57" fmla="*/ 557 h 1311"/>
                  <a:gd name="T58" fmla="*/ 72 w 2243"/>
                  <a:gd name="T59" fmla="*/ 396 h 1311"/>
                  <a:gd name="T60" fmla="*/ 199 w 2243"/>
                  <a:gd name="T61" fmla="*/ 260 h 1311"/>
                  <a:gd name="T62" fmla="*/ 378 w 2243"/>
                  <a:gd name="T63" fmla="*/ 149 h 1311"/>
                  <a:gd name="T64" fmla="*/ 599 w 2243"/>
                  <a:gd name="T65" fmla="*/ 68 h 1311"/>
                  <a:gd name="T66" fmla="*/ 849 w 2243"/>
                  <a:gd name="T67" fmla="*/ 18 h 1311"/>
                  <a:gd name="T68" fmla="*/ 1123 w 2243"/>
                  <a:gd name="T69" fmla="*/ 0 h 1311"/>
                  <a:gd name="T70" fmla="*/ 905 w 2243"/>
                  <a:gd name="T71" fmla="*/ 26 h 1311"/>
                  <a:gd name="T72" fmla="*/ 649 w 2243"/>
                  <a:gd name="T73" fmla="*/ 70 h 1311"/>
                  <a:gd name="T74" fmla="*/ 425 w 2243"/>
                  <a:gd name="T75" fmla="*/ 144 h 1311"/>
                  <a:gd name="T76" fmla="*/ 241 w 2243"/>
                  <a:gd name="T77" fmla="*/ 247 h 1311"/>
                  <a:gd name="T78" fmla="*/ 104 w 2243"/>
                  <a:gd name="T79" fmla="*/ 375 h 1311"/>
                  <a:gd name="T80" fmla="*/ 30 w 2243"/>
                  <a:gd name="T81" fmla="*/ 526 h 1311"/>
                  <a:gd name="T82" fmla="*/ 16 w 2243"/>
                  <a:gd name="T83" fmla="*/ 626 h 1311"/>
                  <a:gd name="T84" fmla="*/ 1105 w 2243"/>
                  <a:gd name="T85" fmla="*/ 1311 h 1311"/>
                  <a:gd name="T86" fmla="*/ 833 w 2243"/>
                  <a:gd name="T87" fmla="*/ 1290 h 1311"/>
                  <a:gd name="T88" fmla="*/ 584 w 2243"/>
                  <a:gd name="T89" fmla="*/ 1232 h 1311"/>
                  <a:gd name="T90" fmla="*/ 368 w 2243"/>
                  <a:gd name="T91" fmla="*/ 1138 h 1311"/>
                  <a:gd name="T92" fmla="*/ 192 w 2243"/>
                  <a:gd name="T93" fmla="*/ 1014 h 1311"/>
                  <a:gd name="T94" fmla="*/ 70 w 2243"/>
                  <a:gd name="T95" fmla="*/ 867 h 1311"/>
                  <a:gd name="T96" fmla="*/ 7 w 2243"/>
                  <a:gd name="T97" fmla="*/ 698 h 1311"/>
                  <a:gd name="T98" fmla="*/ 21 w 2243"/>
                  <a:gd name="T99" fmla="*/ 696 h 1311"/>
                  <a:gd name="T100" fmla="*/ 83 w 2243"/>
                  <a:gd name="T101" fmla="*/ 859 h 1311"/>
                  <a:gd name="T102" fmla="*/ 204 w 2243"/>
                  <a:gd name="T103" fmla="*/ 1003 h 1311"/>
                  <a:gd name="T104" fmla="*/ 376 w 2243"/>
                  <a:gd name="T105" fmla="*/ 1125 h 1311"/>
                  <a:gd name="T106" fmla="*/ 589 w 2243"/>
                  <a:gd name="T107" fmla="*/ 1217 h 1311"/>
                  <a:gd name="T108" fmla="*/ 835 w 2243"/>
                  <a:gd name="T109" fmla="*/ 1276 h 1311"/>
                  <a:gd name="T110" fmla="*/ 1105 w 2243"/>
                  <a:gd name="T111" fmla="*/ 1297 h 1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43" h="1311">
                    <a:moveTo>
                      <a:pt x="2229" y="664"/>
                    </a:moveTo>
                    <a:lnTo>
                      <a:pt x="2243" y="664"/>
                    </a:lnTo>
                    <a:lnTo>
                      <a:pt x="2243" y="664"/>
                    </a:lnTo>
                    <a:lnTo>
                      <a:pt x="2242" y="699"/>
                    </a:lnTo>
                    <a:lnTo>
                      <a:pt x="2237" y="734"/>
                    </a:lnTo>
                    <a:lnTo>
                      <a:pt x="2229" y="768"/>
                    </a:lnTo>
                    <a:lnTo>
                      <a:pt x="2219" y="802"/>
                    </a:lnTo>
                    <a:lnTo>
                      <a:pt x="2206" y="834"/>
                    </a:lnTo>
                    <a:lnTo>
                      <a:pt x="2190" y="867"/>
                    </a:lnTo>
                    <a:lnTo>
                      <a:pt x="2170" y="897"/>
                    </a:lnTo>
                    <a:lnTo>
                      <a:pt x="2149" y="928"/>
                    </a:lnTo>
                    <a:lnTo>
                      <a:pt x="2125" y="956"/>
                    </a:lnTo>
                    <a:lnTo>
                      <a:pt x="2099" y="985"/>
                    </a:lnTo>
                    <a:lnTo>
                      <a:pt x="2071" y="1013"/>
                    </a:lnTo>
                    <a:lnTo>
                      <a:pt x="2040" y="1039"/>
                    </a:lnTo>
                    <a:lnTo>
                      <a:pt x="2006" y="1063"/>
                    </a:lnTo>
                    <a:lnTo>
                      <a:pt x="1972" y="1087"/>
                    </a:lnTo>
                    <a:lnTo>
                      <a:pt x="1936" y="1110"/>
                    </a:lnTo>
                    <a:lnTo>
                      <a:pt x="1897" y="1133"/>
                    </a:lnTo>
                    <a:lnTo>
                      <a:pt x="1856" y="1154"/>
                    </a:lnTo>
                    <a:lnTo>
                      <a:pt x="1814" y="1173"/>
                    </a:lnTo>
                    <a:lnTo>
                      <a:pt x="1772" y="1191"/>
                    </a:lnTo>
                    <a:lnTo>
                      <a:pt x="1726" y="1209"/>
                    </a:lnTo>
                    <a:lnTo>
                      <a:pt x="1681" y="1224"/>
                    </a:lnTo>
                    <a:lnTo>
                      <a:pt x="1632" y="1240"/>
                    </a:lnTo>
                    <a:lnTo>
                      <a:pt x="1583" y="1253"/>
                    </a:lnTo>
                    <a:lnTo>
                      <a:pt x="1534" y="1264"/>
                    </a:lnTo>
                    <a:lnTo>
                      <a:pt x="1482" y="1276"/>
                    </a:lnTo>
                    <a:lnTo>
                      <a:pt x="1430" y="1285"/>
                    </a:lnTo>
                    <a:lnTo>
                      <a:pt x="1378" y="1294"/>
                    </a:lnTo>
                    <a:lnTo>
                      <a:pt x="1324" y="1300"/>
                    </a:lnTo>
                    <a:lnTo>
                      <a:pt x="1271" y="1305"/>
                    </a:lnTo>
                    <a:lnTo>
                      <a:pt x="1215" y="1310"/>
                    </a:lnTo>
                    <a:lnTo>
                      <a:pt x="1160" y="1311"/>
                    </a:lnTo>
                    <a:lnTo>
                      <a:pt x="1105" y="1311"/>
                    </a:lnTo>
                    <a:lnTo>
                      <a:pt x="1105" y="1297"/>
                    </a:lnTo>
                    <a:lnTo>
                      <a:pt x="1160" y="1297"/>
                    </a:lnTo>
                    <a:lnTo>
                      <a:pt x="1214" y="1294"/>
                    </a:lnTo>
                    <a:lnTo>
                      <a:pt x="1269" y="1290"/>
                    </a:lnTo>
                    <a:lnTo>
                      <a:pt x="1323" y="1285"/>
                    </a:lnTo>
                    <a:lnTo>
                      <a:pt x="1376" y="1279"/>
                    </a:lnTo>
                    <a:lnTo>
                      <a:pt x="1428" y="1271"/>
                    </a:lnTo>
                    <a:lnTo>
                      <a:pt x="1479" y="1261"/>
                    </a:lnTo>
                    <a:lnTo>
                      <a:pt x="1529" y="1250"/>
                    </a:lnTo>
                    <a:lnTo>
                      <a:pt x="1580" y="1238"/>
                    </a:lnTo>
                    <a:lnTo>
                      <a:pt x="1628" y="1225"/>
                    </a:lnTo>
                    <a:lnTo>
                      <a:pt x="1676" y="1211"/>
                    </a:lnTo>
                    <a:lnTo>
                      <a:pt x="1721" y="1195"/>
                    </a:lnTo>
                    <a:lnTo>
                      <a:pt x="1765" y="1178"/>
                    </a:lnTo>
                    <a:lnTo>
                      <a:pt x="1807" y="1159"/>
                    </a:lnTo>
                    <a:lnTo>
                      <a:pt x="1850" y="1139"/>
                    </a:lnTo>
                    <a:lnTo>
                      <a:pt x="1889" y="1120"/>
                    </a:lnTo>
                    <a:lnTo>
                      <a:pt x="1928" y="1097"/>
                    </a:lnTo>
                    <a:lnTo>
                      <a:pt x="1964" y="1076"/>
                    </a:lnTo>
                    <a:lnTo>
                      <a:pt x="1998" y="1052"/>
                    </a:lnTo>
                    <a:lnTo>
                      <a:pt x="2030" y="1027"/>
                    </a:lnTo>
                    <a:lnTo>
                      <a:pt x="2060" y="1001"/>
                    </a:lnTo>
                    <a:lnTo>
                      <a:pt x="2087" y="975"/>
                    </a:lnTo>
                    <a:lnTo>
                      <a:pt x="2113" y="948"/>
                    </a:lnTo>
                    <a:lnTo>
                      <a:pt x="2136" y="919"/>
                    </a:lnTo>
                    <a:lnTo>
                      <a:pt x="2157" y="889"/>
                    </a:lnTo>
                    <a:lnTo>
                      <a:pt x="2175" y="860"/>
                    </a:lnTo>
                    <a:lnTo>
                      <a:pt x="2191" y="829"/>
                    </a:lnTo>
                    <a:lnTo>
                      <a:pt x="2204" y="797"/>
                    </a:lnTo>
                    <a:lnTo>
                      <a:pt x="2214" y="764"/>
                    </a:lnTo>
                    <a:lnTo>
                      <a:pt x="2222" y="732"/>
                    </a:lnTo>
                    <a:lnTo>
                      <a:pt x="2227" y="698"/>
                    </a:lnTo>
                    <a:lnTo>
                      <a:pt x="2229" y="664"/>
                    </a:lnTo>
                    <a:lnTo>
                      <a:pt x="2229" y="664"/>
                    </a:lnTo>
                    <a:close/>
                    <a:moveTo>
                      <a:pt x="2229" y="664"/>
                    </a:moveTo>
                    <a:lnTo>
                      <a:pt x="2229" y="664"/>
                    </a:lnTo>
                    <a:lnTo>
                      <a:pt x="2229" y="664"/>
                    </a:lnTo>
                    <a:lnTo>
                      <a:pt x="2229" y="664"/>
                    </a:lnTo>
                    <a:close/>
                    <a:moveTo>
                      <a:pt x="1123" y="16"/>
                    </a:moveTo>
                    <a:lnTo>
                      <a:pt x="1123" y="0"/>
                    </a:lnTo>
                    <a:lnTo>
                      <a:pt x="1178" y="1"/>
                    </a:lnTo>
                    <a:lnTo>
                      <a:pt x="1233" y="3"/>
                    </a:lnTo>
                    <a:lnTo>
                      <a:pt x="1289" y="8"/>
                    </a:lnTo>
                    <a:lnTo>
                      <a:pt x="1342" y="13"/>
                    </a:lnTo>
                    <a:lnTo>
                      <a:pt x="1396" y="19"/>
                    </a:lnTo>
                    <a:lnTo>
                      <a:pt x="1448" y="29"/>
                    </a:lnTo>
                    <a:lnTo>
                      <a:pt x="1498" y="39"/>
                    </a:lnTo>
                    <a:lnTo>
                      <a:pt x="1549" y="50"/>
                    </a:lnTo>
                    <a:lnTo>
                      <a:pt x="1599" y="62"/>
                    </a:lnTo>
                    <a:lnTo>
                      <a:pt x="1646" y="76"/>
                    </a:lnTo>
                    <a:lnTo>
                      <a:pt x="1694" y="91"/>
                    </a:lnTo>
                    <a:lnTo>
                      <a:pt x="1739" y="109"/>
                    </a:lnTo>
                    <a:lnTo>
                      <a:pt x="1783" y="126"/>
                    </a:lnTo>
                    <a:lnTo>
                      <a:pt x="1825" y="144"/>
                    </a:lnTo>
                    <a:lnTo>
                      <a:pt x="1868" y="165"/>
                    </a:lnTo>
                    <a:lnTo>
                      <a:pt x="1907" y="187"/>
                    </a:lnTo>
                    <a:lnTo>
                      <a:pt x="1944" y="209"/>
                    </a:lnTo>
                    <a:lnTo>
                      <a:pt x="1980" y="232"/>
                    </a:lnTo>
                    <a:lnTo>
                      <a:pt x="2014" y="258"/>
                    </a:lnTo>
                    <a:lnTo>
                      <a:pt x="2045" y="282"/>
                    </a:lnTo>
                    <a:lnTo>
                      <a:pt x="2076" y="310"/>
                    </a:lnTo>
                    <a:lnTo>
                      <a:pt x="2103" y="337"/>
                    </a:lnTo>
                    <a:lnTo>
                      <a:pt x="2128" y="367"/>
                    </a:lnTo>
                    <a:lnTo>
                      <a:pt x="2152" y="396"/>
                    </a:lnTo>
                    <a:lnTo>
                      <a:pt x="2172" y="427"/>
                    </a:lnTo>
                    <a:lnTo>
                      <a:pt x="2191" y="458"/>
                    </a:lnTo>
                    <a:lnTo>
                      <a:pt x="2206" y="490"/>
                    </a:lnTo>
                    <a:lnTo>
                      <a:pt x="2219" y="524"/>
                    </a:lnTo>
                    <a:lnTo>
                      <a:pt x="2230" y="557"/>
                    </a:lnTo>
                    <a:lnTo>
                      <a:pt x="2237" y="592"/>
                    </a:lnTo>
                    <a:lnTo>
                      <a:pt x="2242" y="626"/>
                    </a:lnTo>
                    <a:lnTo>
                      <a:pt x="2243" y="664"/>
                    </a:lnTo>
                    <a:lnTo>
                      <a:pt x="2229" y="664"/>
                    </a:lnTo>
                    <a:lnTo>
                      <a:pt x="2227" y="628"/>
                    </a:lnTo>
                    <a:lnTo>
                      <a:pt x="2222" y="594"/>
                    </a:lnTo>
                    <a:lnTo>
                      <a:pt x="2216" y="561"/>
                    </a:lnTo>
                    <a:lnTo>
                      <a:pt x="2204" y="527"/>
                    </a:lnTo>
                    <a:lnTo>
                      <a:pt x="2193" y="497"/>
                    </a:lnTo>
                    <a:lnTo>
                      <a:pt x="2177" y="464"/>
                    </a:lnTo>
                    <a:lnTo>
                      <a:pt x="2159" y="435"/>
                    </a:lnTo>
                    <a:lnTo>
                      <a:pt x="2139" y="404"/>
                    </a:lnTo>
                    <a:lnTo>
                      <a:pt x="2116" y="376"/>
                    </a:lnTo>
                    <a:lnTo>
                      <a:pt x="2092" y="347"/>
                    </a:lnTo>
                    <a:lnTo>
                      <a:pt x="2064" y="320"/>
                    </a:lnTo>
                    <a:lnTo>
                      <a:pt x="2035" y="294"/>
                    </a:lnTo>
                    <a:lnTo>
                      <a:pt x="2004" y="269"/>
                    </a:lnTo>
                    <a:lnTo>
                      <a:pt x="1970" y="245"/>
                    </a:lnTo>
                    <a:lnTo>
                      <a:pt x="1936" y="222"/>
                    </a:lnTo>
                    <a:lnTo>
                      <a:pt x="1899" y="199"/>
                    </a:lnTo>
                    <a:lnTo>
                      <a:pt x="1859" y="178"/>
                    </a:lnTo>
                    <a:lnTo>
                      <a:pt x="1819" y="159"/>
                    </a:lnTo>
                    <a:lnTo>
                      <a:pt x="1777" y="139"/>
                    </a:lnTo>
                    <a:lnTo>
                      <a:pt x="1734" y="122"/>
                    </a:lnTo>
                    <a:lnTo>
                      <a:pt x="1689" y="105"/>
                    </a:lnTo>
                    <a:lnTo>
                      <a:pt x="1642" y="91"/>
                    </a:lnTo>
                    <a:lnTo>
                      <a:pt x="1594" y="76"/>
                    </a:lnTo>
                    <a:lnTo>
                      <a:pt x="1546" y="63"/>
                    </a:lnTo>
                    <a:lnTo>
                      <a:pt x="1495" y="53"/>
                    </a:lnTo>
                    <a:lnTo>
                      <a:pt x="1445" y="44"/>
                    </a:lnTo>
                    <a:lnTo>
                      <a:pt x="1393" y="34"/>
                    </a:lnTo>
                    <a:lnTo>
                      <a:pt x="1341" y="27"/>
                    </a:lnTo>
                    <a:lnTo>
                      <a:pt x="1287" y="23"/>
                    </a:lnTo>
                    <a:lnTo>
                      <a:pt x="1232" y="18"/>
                    </a:lnTo>
                    <a:lnTo>
                      <a:pt x="1178" y="16"/>
                    </a:lnTo>
                    <a:lnTo>
                      <a:pt x="1123" y="16"/>
                    </a:lnTo>
                    <a:close/>
                    <a:moveTo>
                      <a:pt x="16" y="626"/>
                    </a:moveTo>
                    <a:lnTo>
                      <a:pt x="0" y="626"/>
                    </a:lnTo>
                    <a:lnTo>
                      <a:pt x="0" y="626"/>
                    </a:lnTo>
                    <a:lnTo>
                      <a:pt x="2" y="591"/>
                    </a:lnTo>
                    <a:lnTo>
                      <a:pt x="7" y="557"/>
                    </a:lnTo>
                    <a:lnTo>
                      <a:pt x="15" y="523"/>
                    </a:lnTo>
                    <a:lnTo>
                      <a:pt x="25" y="490"/>
                    </a:lnTo>
                    <a:lnTo>
                      <a:pt x="38" y="458"/>
                    </a:lnTo>
                    <a:lnTo>
                      <a:pt x="54" y="425"/>
                    </a:lnTo>
                    <a:lnTo>
                      <a:pt x="72" y="396"/>
                    </a:lnTo>
                    <a:lnTo>
                      <a:pt x="93" y="367"/>
                    </a:lnTo>
                    <a:lnTo>
                      <a:pt x="116" y="337"/>
                    </a:lnTo>
                    <a:lnTo>
                      <a:pt x="142" y="310"/>
                    </a:lnTo>
                    <a:lnTo>
                      <a:pt x="169" y="284"/>
                    </a:lnTo>
                    <a:lnTo>
                      <a:pt x="199" y="260"/>
                    </a:lnTo>
                    <a:lnTo>
                      <a:pt x="231" y="235"/>
                    </a:lnTo>
                    <a:lnTo>
                      <a:pt x="265" y="211"/>
                    </a:lnTo>
                    <a:lnTo>
                      <a:pt x="301" y="190"/>
                    </a:lnTo>
                    <a:lnTo>
                      <a:pt x="339" y="169"/>
                    </a:lnTo>
                    <a:lnTo>
                      <a:pt x="378" y="149"/>
                    </a:lnTo>
                    <a:lnTo>
                      <a:pt x="418" y="130"/>
                    </a:lnTo>
                    <a:lnTo>
                      <a:pt x="462" y="113"/>
                    </a:lnTo>
                    <a:lnTo>
                      <a:pt x="506" y="97"/>
                    </a:lnTo>
                    <a:lnTo>
                      <a:pt x="552" y="81"/>
                    </a:lnTo>
                    <a:lnTo>
                      <a:pt x="599" y="68"/>
                    </a:lnTo>
                    <a:lnTo>
                      <a:pt x="646" y="55"/>
                    </a:lnTo>
                    <a:lnTo>
                      <a:pt x="695" y="44"/>
                    </a:lnTo>
                    <a:lnTo>
                      <a:pt x="745" y="34"/>
                    </a:lnTo>
                    <a:lnTo>
                      <a:pt x="797" y="26"/>
                    </a:lnTo>
                    <a:lnTo>
                      <a:pt x="849" y="18"/>
                    </a:lnTo>
                    <a:lnTo>
                      <a:pt x="903" y="11"/>
                    </a:lnTo>
                    <a:lnTo>
                      <a:pt x="957" y="6"/>
                    </a:lnTo>
                    <a:lnTo>
                      <a:pt x="1010" y="3"/>
                    </a:lnTo>
                    <a:lnTo>
                      <a:pt x="1066" y="1"/>
                    </a:lnTo>
                    <a:lnTo>
                      <a:pt x="1123" y="0"/>
                    </a:lnTo>
                    <a:lnTo>
                      <a:pt x="1123" y="16"/>
                    </a:lnTo>
                    <a:lnTo>
                      <a:pt x="1067" y="16"/>
                    </a:lnTo>
                    <a:lnTo>
                      <a:pt x="1012" y="18"/>
                    </a:lnTo>
                    <a:lnTo>
                      <a:pt x="958" y="21"/>
                    </a:lnTo>
                    <a:lnTo>
                      <a:pt x="905" y="26"/>
                    </a:lnTo>
                    <a:lnTo>
                      <a:pt x="851" y="32"/>
                    </a:lnTo>
                    <a:lnTo>
                      <a:pt x="799" y="40"/>
                    </a:lnTo>
                    <a:lnTo>
                      <a:pt x="748" y="49"/>
                    </a:lnTo>
                    <a:lnTo>
                      <a:pt x="698" y="58"/>
                    </a:lnTo>
                    <a:lnTo>
                      <a:pt x="649" y="70"/>
                    </a:lnTo>
                    <a:lnTo>
                      <a:pt x="602" y="83"/>
                    </a:lnTo>
                    <a:lnTo>
                      <a:pt x="557" y="96"/>
                    </a:lnTo>
                    <a:lnTo>
                      <a:pt x="511" y="110"/>
                    </a:lnTo>
                    <a:lnTo>
                      <a:pt x="467" y="126"/>
                    </a:lnTo>
                    <a:lnTo>
                      <a:pt x="425" y="144"/>
                    </a:lnTo>
                    <a:lnTo>
                      <a:pt x="384" y="162"/>
                    </a:lnTo>
                    <a:lnTo>
                      <a:pt x="347" y="182"/>
                    </a:lnTo>
                    <a:lnTo>
                      <a:pt x="309" y="203"/>
                    </a:lnTo>
                    <a:lnTo>
                      <a:pt x="273" y="224"/>
                    </a:lnTo>
                    <a:lnTo>
                      <a:pt x="241" y="247"/>
                    </a:lnTo>
                    <a:lnTo>
                      <a:pt x="208" y="271"/>
                    </a:lnTo>
                    <a:lnTo>
                      <a:pt x="179" y="295"/>
                    </a:lnTo>
                    <a:lnTo>
                      <a:pt x="153" y="321"/>
                    </a:lnTo>
                    <a:lnTo>
                      <a:pt x="127" y="347"/>
                    </a:lnTo>
                    <a:lnTo>
                      <a:pt x="104" y="375"/>
                    </a:lnTo>
                    <a:lnTo>
                      <a:pt x="85" y="404"/>
                    </a:lnTo>
                    <a:lnTo>
                      <a:pt x="67" y="433"/>
                    </a:lnTo>
                    <a:lnTo>
                      <a:pt x="52" y="462"/>
                    </a:lnTo>
                    <a:lnTo>
                      <a:pt x="39" y="493"/>
                    </a:lnTo>
                    <a:lnTo>
                      <a:pt x="30" y="526"/>
                    </a:lnTo>
                    <a:lnTo>
                      <a:pt x="21" y="558"/>
                    </a:lnTo>
                    <a:lnTo>
                      <a:pt x="18" y="592"/>
                    </a:lnTo>
                    <a:lnTo>
                      <a:pt x="16" y="626"/>
                    </a:lnTo>
                    <a:lnTo>
                      <a:pt x="16" y="626"/>
                    </a:lnTo>
                    <a:close/>
                    <a:moveTo>
                      <a:pt x="16" y="626"/>
                    </a:moveTo>
                    <a:lnTo>
                      <a:pt x="16" y="626"/>
                    </a:lnTo>
                    <a:lnTo>
                      <a:pt x="16" y="626"/>
                    </a:lnTo>
                    <a:lnTo>
                      <a:pt x="16" y="626"/>
                    </a:lnTo>
                    <a:close/>
                    <a:moveTo>
                      <a:pt x="1105" y="1297"/>
                    </a:moveTo>
                    <a:lnTo>
                      <a:pt x="1105" y="1311"/>
                    </a:lnTo>
                    <a:lnTo>
                      <a:pt x="1048" y="1311"/>
                    </a:lnTo>
                    <a:lnTo>
                      <a:pt x="992" y="1308"/>
                    </a:lnTo>
                    <a:lnTo>
                      <a:pt x="939" y="1305"/>
                    </a:lnTo>
                    <a:lnTo>
                      <a:pt x="885" y="1298"/>
                    </a:lnTo>
                    <a:lnTo>
                      <a:pt x="833" y="1290"/>
                    </a:lnTo>
                    <a:lnTo>
                      <a:pt x="781" y="1282"/>
                    </a:lnTo>
                    <a:lnTo>
                      <a:pt x="729" y="1271"/>
                    </a:lnTo>
                    <a:lnTo>
                      <a:pt x="680" y="1259"/>
                    </a:lnTo>
                    <a:lnTo>
                      <a:pt x="631" y="1246"/>
                    </a:lnTo>
                    <a:lnTo>
                      <a:pt x="584" y="1232"/>
                    </a:lnTo>
                    <a:lnTo>
                      <a:pt x="537" y="1216"/>
                    </a:lnTo>
                    <a:lnTo>
                      <a:pt x="493" y="1198"/>
                    </a:lnTo>
                    <a:lnTo>
                      <a:pt x="449" y="1178"/>
                    </a:lnTo>
                    <a:lnTo>
                      <a:pt x="409" y="1159"/>
                    </a:lnTo>
                    <a:lnTo>
                      <a:pt x="368" y="1138"/>
                    </a:lnTo>
                    <a:lnTo>
                      <a:pt x="329" y="1115"/>
                    </a:lnTo>
                    <a:lnTo>
                      <a:pt x="293" y="1091"/>
                    </a:lnTo>
                    <a:lnTo>
                      <a:pt x="257" y="1066"/>
                    </a:lnTo>
                    <a:lnTo>
                      <a:pt x="225" y="1040"/>
                    </a:lnTo>
                    <a:lnTo>
                      <a:pt x="192" y="1014"/>
                    </a:lnTo>
                    <a:lnTo>
                      <a:pt x="165" y="987"/>
                    </a:lnTo>
                    <a:lnTo>
                      <a:pt x="137" y="958"/>
                    </a:lnTo>
                    <a:lnTo>
                      <a:pt x="112" y="928"/>
                    </a:lnTo>
                    <a:lnTo>
                      <a:pt x="90" y="897"/>
                    </a:lnTo>
                    <a:lnTo>
                      <a:pt x="70" y="867"/>
                    </a:lnTo>
                    <a:lnTo>
                      <a:pt x="52" y="834"/>
                    </a:lnTo>
                    <a:lnTo>
                      <a:pt x="36" y="802"/>
                    </a:lnTo>
                    <a:lnTo>
                      <a:pt x="23" y="768"/>
                    </a:lnTo>
                    <a:lnTo>
                      <a:pt x="13" y="734"/>
                    </a:lnTo>
                    <a:lnTo>
                      <a:pt x="7" y="698"/>
                    </a:lnTo>
                    <a:lnTo>
                      <a:pt x="2" y="664"/>
                    </a:lnTo>
                    <a:lnTo>
                      <a:pt x="0" y="626"/>
                    </a:lnTo>
                    <a:lnTo>
                      <a:pt x="16" y="626"/>
                    </a:lnTo>
                    <a:lnTo>
                      <a:pt x="18" y="662"/>
                    </a:lnTo>
                    <a:lnTo>
                      <a:pt x="21" y="696"/>
                    </a:lnTo>
                    <a:lnTo>
                      <a:pt x="30" y="730"/>
                    </a:lnTo>
                    <a:lnTo>
                      <a:pt x="39" y="763"/>
                    </a:lnTo>
                    <a:lnTo>
                      <a:pt x="51" y="795"/>
                    </a:lnTo>
                    <a:lnTo>
                      <a:pt x="65" y="828"/>
                    </a:lnTo>
                    <a:lnTo>
                      <a:pt x="83" y="859"/>
                    </a:lnTo>
                    <a:lnTo>
                      <a:pt x="103" y="889"/>
                    </a:lnTo>
                    <a:lnTo>
                      <a:pt x="124" y="919"/>
                    </a:lnTo>
                    <a:lnTo>
                      <a:pt x="148" y="948"/>
                    </a:lnTo>
                    <a:lnTo>
                      <a:pt x="174" y="975"/>
                    </a:lnTo>
                    <a:lnTo>
                      <a:pt x="204" y="1003"/>
                    </a:lnTo>
                    <a:lnTo>
                      <a:pt x="234" y="1029"/>
                    </a:lnTo>
                    <a:lnTo>
                      <a:pt x="267" y="1055"/>
                    </a:lnTo>
                    <a:lnTo>
                      <a:pt x="301" y="1079"/>
                    </a:lnTo>
                    <a:lnTo>
                      <a:pt x="337" y="1102"/>
                    </a:lnTo>
                    <a:lnTo>
                      <a:pt x="376" y="1125"/>
                    </a:lnTo>
                    <a:lnTo>
                      <a:pt x="415" y="1146"/>
                    </a:lnTo>
                    <a:lnTo>
                      <a:pt x="456" y="1165"/>
                    </a:lnTo>
                    <a:lnTo>
                      <a:pt x="500" y="1183"/>
                    </a:lnTo>
                    <a:lnTo>
                      <a:pt x="544" y="1201"/>
                    </a:lnTo>
                    <a:lnTo>
                      <a:pt x="589" y="1217"/>
                    </a:lnTo>
                    <a:lnTo>
                      <a:pt x="636" y="1232"/>
                    </a:lnTo>
                    <a:lnTo>
                      <a:pt x="683" y="1245"/>
                    </a:lnTo>
                    <a:lnTo>
                      <a:pt x="734" y="1256"/>
                    </a:lnTo>
                    <a:lnTo>
                      <a:pt x="784" y="1268"/>
                    </a:lnTo>
                    <a:lnTo>
                      <a:pt x="835" y="1276"/>
                    </a:lnTo>
                    <a:lnTo>
                      <a:pt x="887" y="1284"/>
                    </a:lnTo>
                    <a:lnTo>
                      <a:pt x="940" y="1290"/>
                    </a:lnTo>
                    <a:lnTo>
                      <a:pt x="994" y="1294"/>
                    </a:lnTo>
                    <a:lnTo>
                      <a:pt x="1049" y="1297"/>
                    </a:lnTo>
                    <a:lnTo>
                      <a:pt x="1105" y="129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9" name="Freeform 142">
                <a:extLst>
                  <a:ext uri="{FF2B5EF4-FFF2-40B4-BE49-F238E27FC236}">
                    <a16:creationId xmlns:a16="http://schemas.microsoft.com/office/drawing/2014/main" id="{5339199E-0CE2-4E1F-EF58-4E76B85E37EB}"/>
                  </a:ext>
                </a:extLst>
              </p:cNvPr>
              <p:cNvSpPr>
                <a:spLocks noEditPoints="1"/>
              </p:cNvSpPr>
              <p:nvPr/>
            </p:nvSpPr>
            <p:spPr bwMode="auto">
              <a:xfrm>
                <a:off x="420370" y="107315"/>
                <a:ext cx="861695" cy="823595"/>
              </a:xfrm>
              <a:custGeom>
                <a:avLst/>
                <a:gdLst>
                  <a:gd name="T0" fmla="*/ 11 w 1357"/>
                  <a:gd name="T1" fmla="*/ 516 h 1297"/>
                  <a:gd name="T2" fmla="*/ 72 w 1357"/>
                  <a:gd name="T3" fmla="*/ 355 h 1297"/>
                  <a:gd name="T4" fmla="*/ 166 w 1357"/>
                  <a:gd name="T5" fmla="*/ 224 h 1297"/>
                  <a:gd name="T6" fmla="*/ 272 w 1357"/>
                  <a:gd name="T7" fmla="*/ 122 h 1297"/>
                  <a:gd name="T8" fmla="*/ 369 w 1357"/>
                  <a:gd name="T9" fmla="*/ 50 h 1297"/>
                  <a:gd name="T10" fmla="*/ 438 w 1357"/>
                  <a:gd name="T11" fmla="*/ 10 h 1297"/>
                  <a:gd name="T12" fmla="*/ 465 w 1357"/>
                  <a:gd name="T13" fmla="*/ 13 h 1297"/>
                  <a:gd name="T14" fmla="*/ 436 w 1357"/>
                  <a:gd name="T15" fmla="*/ 27 h 1297"/>
                  <a:gd name="T16" fmla="*/ 361 w 1357"/>
                  <a:gd name="T17" fmla="*/ 74 h 1297"/>
                  <a:gd name="T18" fmla="*/ 260 w 1357"/>
                  <a:gd name="T19" fmla="*/ 151 h 1297"/>
                  <a:gd name="T20" fmla="*/ 158 w 1357"/>
                  <a:gd name="T21" fmla="*/ 256 h 1297"/>
                  <a:gd name="T22" fmla="*/ 70 w 1357"/>
                  <a:gd name="T23" fmla="*/ 391 h 1297"/>
                  <a:gd name="T24" fmla="*/ 21 w 1357"/>
                  <a:gd name="T25" fmla="*/ 553 h 1297"/>
                  <a:gd name="T26" fmla="*/ 566 w 1357"/>
                  <a:gd name="T27" fmla="*/ 1297 h 1297"/>
                  <a:gd name="T28" fmla="*/ 452 w 1357"/>
                  <a:gd name="T29" fmla="*/ 1271 h 1297"/>
                  <a:gd name="T30" fmla="*/ 330 w 1357"/>
                  <a:gd name="T31" fmla="*/ 1209 h 1297"/>
                  <a:gd name="T32" fmla="*/ 212 w 1357"/>
                  <a:gd name="T33" fmla="*/ 1117 h 1297"/>
                  <a:gd name="T34" fmla="*/ 109 w 1357"/>
                  <a:gd name="T35" fmla="*/ 992 h 1297"/>
                  <a:gd name="T36" fmla="*/ 36 w 1357"/>
                  <a:gd name="T37" fmla="*/ 841 h 1297"/>
                  <a:gd name="T38" fmla="*/ 2 w 1357"/>
                  <a:gd name="T39" fmla="*/ 665 h 1297"/>
                  <a:gd name="T40" fmla="*/ 24 w 1357"/>
                  <a:gd name="T41" fmla="*/ 735 h 1297"/>
                  <a:gd name="T42" fmla="*/ 75 w 1357"/>
                  <a:gd name="T43" fmla="*/ 899 h 1297"/>
                  <a:gd name="T44" fmla="*/ 159 w 1357"/>
                  <a:gd name="T45" fmla="*/ 1035 h 1297"/>
                  <a:gd name="T46" fmla="*/ 268 w 1357"/>
                  <a:gd name="T47" fmla="*/ 1146 h 1297"/>
                  <a:gd name="T48" fmla="*/ 386 w 1357"/>
                  <a:gd name="T49" fmla="*/ 1225 h 1297"/>
                  <a:gd name="T50" fmla="*/ 503 w 1357"/>
                  <a:gd name="T51" fmla="*/ 1271 h 1297"/>
                  <a:gd name="T52" fmla="*/ 1357 w 1357"/>
                  <a:gd name="T53" fmla="*/ 626 h 1297"/>
                  <a:gd name="T54" fmla="*/ 1322 w 1357"/>
                  <a:gd name="T55" fmla="*/ 485 h 1297"/>
                  <a:gd name="T56" fmla="*/ 1256 w 1357"/>
                  <a:gd name="T57" fmla="*/ 334 h 1297"/>
                  <a:gd name="T58" fmla="*/ 1160 w 1357"/>
                  <a:gd name="T59" fmla="*/ 212 h 1297"/>
                  <a:gd name="T60" fmla="*/ 1056 w 1357"/>
                  <a:gd name="T61" fmla="*/ 118 h 1297"/>
                  <a:gd name="T62" fmla="*/ 965 w 1357"/>
                  <a:gd name="T63" fmla="*/ 53 h 1297"/>
                  <a:gd name="T64" fmla="*/ 906 w 1357"/>
                  <a:gd name="T65" fmla="*/ 19 h 1297"/>
                  <a:gd name="T66" fmla="*/ 903 w 1357"/>
                  <a:gd name="T67" fmla="*/ 1 h 1297"/>
                  <a:gd name="T68" fmla="*/ 943 w 1357"/>
                  <a:gd name="T69" fmla="*/ 24 h 1297"/>
                  <a:gd name="T70" fmla="*/ 1026 w 1357"/>
                  <a:gd name="T71" fmla="*/ 76 h 1297"/>
                  <a:gd name="T72" fmla="*/ 1129 w 1357"/>
                  <a:gd name="T73" fmla="*/ 161 h 1297"/>
                  <a:gd name="T74" fmla="*/ 1233 w 1357"/>
                  <a:gd name="T75" fmla="*/ 273 h 1297"/>
                  <a:gd name="T76" fmla="*/ 1314 w 1357"/>
                  <a:gd name="T77" fmla="*/ 417 h 1297"/>
                  <a:gd name="T78" fmla="*/ 1355 w 1357"/>
                  <a:gd name="T79" fmla="*/ 589 h 1297"/>
                  <a:gd name="T80" fmla="*/ 810 w 1357"/>
                  <a:gd name="T81" fmla="*/ 1277 h 1297"/>
                  <a:gd name="T82" fmla="*/ 924 w 1357"/>
                  <a:gd name="T83" fmla="*/ 1246 h 1297"/>
                  <a:gd name="T84" fmla="*/ 1043 w 1357"/>
                  <a:gd name="T85" fmla="*/ 1180 h 1297"/>
                  <a:gd name="T86" fmla="*/ 1157 w 1357"/>
                  <a:gd name="T87" fmla="*/ 1083 h 1297"/>
                  <a:gd name="T88" fmla="*/ 1251 w 1357"/>
                  <a:gd name="T89" fmla="*/ 956 h 1297"/>
                  <a:gd name="T90" fmla="*/ 1318 w 1357"/>
                  <a:gd name="T91" fmla="*/ 803 h 1297"/>
                  <a:gd name="T92" fmla="*/ 1342 w 1357"/>
                  <a:gd name="T93" fmla="*/ 626 h 1297"/>
                  <a:gd name="T94" fmla="*/ 1340 w 1357"/>
                  <a:gd name="T95" fmla="*/ 774 h 1297"/>
                  <a:gd name="T96" fmla="*/ 1280 w 1357"/>
                  <a:gd name="T97" fmla="*/ 935 h 1297"/>
                  <a:gd name="T98" fmla="*/ 1189 w 1357"/>
                  <a:gd name="T99" fmla="*/ 1070 h 1297"/>
                  <a:gd name="T100" fmla="*/ 1075 w 1357"/>
                  <a:gd name="T101" fmla="*/ 1175 h 1297"/>
                  <a:gd name="T102" fmla="*/ 953 w 1357"/>
                  <a:gd name="T103" fmla="*/ 1248 h 1297"/>
                  <a:gd name="T104" fmla="*/ 835 w 1357"/>
                  <a:gd name="T105" fmla="*/ 1289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57" h="1297">
                    <a:moveTo>
                      <a:pt x="15" y="626"/>
                    </a:moveTo>
                    <a:lnTo>
                      <a:pt x="0" y="626"/>
                    </a:lnTo>
                    <a:lnTo>
                      <a:pt x="2" y="589"/>
                    </a:lnTo>
                    <a:lnTo>
                      <a:pt x="5" y="552"/>
                    </a:lnTo>
                    <a:lnTo>
                      <a:pt x="11" y="516"/>
                    </a:lnTo>
                    <a:lnTo>
                      <a:pt x="20" y="482"/>
                    </a:lnTo>
                    <a:lnTo>
                      <a:pt x="31" y="448"/>
                    </a:lnTo>
                    <a:lnTo>
                      <a:pt x="42" y="417"/>
                    </a:lnTo>
                    <a:lnTo>
                      <a:pt x="57" y="385"/>
                    </a:lnTo>
                    <a:lnTo>
                      <a:pt x="72" y="355"/>
                    </a:lnTo>
                    <a:lnTo>
                      <a:pt x="88" y="326"/>
                    </a:lnTo>
                    <a:lnTo>
                      <a:pt x="106" y="298"/>
                    </a:lnTo>
                    <a:lnTo>
                      <a:pt x="125" y="273"/>
                    </a:lnTo>
                    <a:lnTo>
                      <a:pt x="145" y="248"/>
                    </a:lnTo>
                    <a:lnTo>
                      <a:pt x="166" y="224"/>
                    </a:lnTo>
                    <a:lnTo>
                      <a:pt x="187" y="201"/>
                    </a:lnTo>
                    <a:lnTo>
                      <a:pt x="208" y="180"/>
                    </a:lnTo>
                    <a:lnTo>
                      <a:pt x="229" y="159"/>
                    </a:lnTo>
                    <a:lnTo>
                      <a:pt x="251" y="139"/>
                    </a:lnTo>
                    <a:lnTo>
                      <a:pt x="272" y="122"/>
                    </a:lnTo>
                    <a:lnTo>
                      <a:pt x="293" y="105"/>
                    </a:lnTo>
                    <a:lnTo>
                      <a:pt x="312" y="89"/>
                    </a:lnTo>
                    <a:lnTo>
                      <a:pt x="332" y="76"/>
                    </a:lnTo>
                    <a:lnTo>
                      <a:pt x="351" y="62"/>
                    </a:lnTo>
                    <a:lnTo>
                      <a:pt x="369" y="50"/>
                    </a:lnTo>
                    <a:lnTo>
                      <a:pt x="386" y="40"/>
                    </a:lnTo>
                    <a:lnTo>
                      <a:pt x="402" y="31"/>
                    </a:lnTo>
                    <a:lnTo>
                      <a:pt x="415" y="23"/>
                    </a:lnTo>
                    <a:lnTo>
                      <a:pt x="428" y="16"/>
                    </a:lnTo>
                    <a:lnTo>
                      <a:pt x="438" y="10"/>
                    </a:lnTo>
                    <a:lnTo>
                      <a:pt x="446" y="5"/>
                    </a:lnTo>
                    <a:lnTo>
                      <a:pt x="452" y="1"/>
                    </a:lnTo>
                    <a:lnTo>
                      <a:pt x="457" y="0"/>
                    </a:lnTo>
                    <a:lnTo>
                      <a:pt x="457" y="0"/>
                    </a:lnTo>
                    <a:lnTo>
                      <a:pt x="465" y="13"/>
                    </a:lnTo>
                    <a:lnTo>
                      <a:pt x="464" y="13"/>
                    </a:lnTo>
                    <a:lnTo>
                      <a:pt x="460" y="14"/>
                    </a:lnTo>
                    <a:lnTo>
                      <a:pt x="454" y="18"/>
                    </a:lnTo>
                    <a:lnTo>
                      <a:pt x="446" y="23"/>
                    </a:lnTo>
                    <a:lnTo>
                      <a:pt x="436" y="27"/>
                    </a:lnTo>
                    <a:lnTo>
                      <a:pt x="423" y="36"/>
                    </a:lnTo>
                    <a:lnTo>
                      <a:pt x="410" y="44"/>
                    </a:lnTo>
                    <a:lnTo>
                      <a:pt x="395" y="52"/>
                    </a:lnTo>
                    <a:lnTo>
                      <a:pt x="377" y="63"/>
                    </a:lnTo>
                    <a:lnTo>
                      <a:pt x="361" y="74"/>
                    </a:lnTo>
                    <a:lnTo>
                      <a:pt x="342" y="87"/>
                    </a:lnTo>
                    <a:lnTo>
                      <a:pt x="322" y="102"/>
                    </a:lnTo>
                    <a:lnTo>
                      <a:pt x="303" y="117"/>
                    </a:lnTo>
                    <a:lnTo>
                      <a:pt x="281" y="133"/>
                    </a:lnTo>
                    <a:lnTo>
                      <a:pt x="260" y="151"/>
                    </a:lnTo>
                    <a:lnTo>
                      <a:pt x="239" y="170"/>
                    </a:lnTo>
                    <a:lnTo>
                      <a:pt x="218" y="190"/>
                    </a:lnTo>
                    <a:lnTo>
                      <a:pt x="198" y="211"/>
                    </a:lnTo>
                    <a:lnTo>
                      <a:pt x="177" y="234"/>
                    </a:lnTo>
                    <a:lnTo>
                      <a:pt x="158" y="256"/>
                    </a:lnTo>
                    <a:lnTo>
                      <a:pt x="138" y="281"/>
                    </a:lnTo>
                    <a:lnTo>
                      <a:pt x="119" y="307"/>
                    </a:lnTo>
                    <a:lnTo>
                      <a:pt x="103" y="334"/>
                    </a:lnTo>
                    <a:lnTo>
                      <a:pt x="85" y="362"/>
                    </a:lnTo>
                    <a:lnTo>
                      <a:pt x="70" y="391"/>
                    </a:lnTo>
                    <a:lnTo>
                      <a:pt x="57" y="422"/>
                    </a:lnTo>
                    <a:lnTo>
                      <a:pt x="46" y="453"/>
                    </a:lnTo>
                    <a:lnTo>
                      <a:pt x="34" y="485"/>
                    </a:lnTo>
                    <a:lnTo>
                      <a:pt x="26" y="519"/>
                    </a:lnTo>
                    <a:lnTo>
                      <a:pt x="21" y="553"/>
                    </a:lnTo>
                    <a:lnTo>
                      <a:pt x="16" y="591"/>
                    </a:lnTo>
                    <a:lnTo>
                      <a:pt x="15" y="626"/>
                    </a:lnTo>
                    <a:close/>
                    <a:moveTo>
                      <a:pt x="587" y="1282"/>
                    </a:moveTo>
                    <a:lnTo>
                      <a:pt x="587" y="1297"/>
                    </a:lnTo>
                    <a:lnTo>
                      <a:pt x="566" y="1297"/>
                    </a:lnTo>
                    <a:lnTo>
                      <a:pt x="545" y="1295"/>
                    </a:lnTo>
                    <a:lnTo>
                      <a:pt x="522" y="1290"/>
                    </a:lnTo>
                    <a:lnTo>
                      <a:pt x="499" y="1285"/>
                    </a:lnTo>
                    <a:lnTo>
                      <a:pt x="475" y="1279"/>
                    </a:lnTo>
                    <a:lnTo>
                      <a:pt x="452" y="1271"/>
                    </a:lnTo>
                    <a:lnTo>
                      <a:pt x="428" y="1261"/>
                    </a:lnTo>
                    <a:lnTo>
                      <a:pt x="403" y="1250"/>
                    </a:lnTo>
                    <a:lnTo>
                      <a:pt x="379" y="1238"/>
                    </a:lnTo>
                    <a:lnTo>
                      <a:pt x="355" y="1224"/>
                    </a:lnTo>
                    <a:lnTo>
                      <a:pt x="330" y="1209"/>
                    </a:lnTo>
                    <a:lnTo>
                      <a:pt x="306" y="1193"/>
                    </a:lnTo>
                    <a:lnTo>
                      <a:pt x="281" y="1175"/>
                    </a:lnTo>
                    <a:lnTo>
                      <a:pt x="257" y="1157"/>
                    </a:lnTo>
                    <a:lnTo>
                      <a:pt x="234" y="1138"/>
                    </a:lnTo>
                    <a:lnTo>
                      <a:pt x="212" y="1117"/>
                    </a:lnTo>
                    <a:lnTo>
                      <a:pt x="190" y="1094"/>
                    </a:lnTo>
                    <a:lnTo>
                      <a:pt x="169" y="1070"/>
                    </a:lnTo>
                    <a:lnTo>
                      <a:pt x="148" y="1045"/>
                    </a:lnTo>
                    <a:lnTo>
                      <a:pt x="129" y="1019"/>
                    </a:lnTo>
                    <a:lnTo>
                      <a:pt x="109" y="992"/>
                    </a:lnTo>
                    <a:lnTo>
                      <a:pt x="93" y="964"/>
                    </a:lnTo>
                    <a:lnTo>
                      <a:pt x="76" y="935"/>
                    </a:lnTo>
                    <a:lnTo>
                      <a:pt x="62" y="906"/>
                    </a:lnTo>
                    <a:lnTo>
                      <a:pt x="47" y="873"/>
                    </a:lnTo>
                    <a:lnTo>
                      <a:pt x="36" y="841"/>
                    </a:lnTo>
                    <a:lnTo>
                      <a:pt x="24" y="808"/>
                    </a:lnTo>
                    <a:lnTo>
                      <a:pt x="16" y="774"/>
                    </a:lnTo>
                    <a:lnTo>
                      <a:pt x="10" y="738"/>
                    </a:lnTo>
                    <a:lnTo>
                      <a:pt x="5" y="703"/>
                    </a:lnTo>
                    <a:lnTo>
                      <a:pt x="2" y="665"/>
                    </a:lnTo>
                    <a:lnTo>
                      <a:pt x="0" y="626"/>
                    </a:lnTo>
                    <a:lnTo>
                      <a:pt x="15" y="626"/>
                    </a:lnTo>
                    <a:lnTo>
                      <a:pt x="16" y="664"/>
                    </a:lnTo>
                    <a:lnTo>
                      <a:pt x="20" y="701"/>
                    </a:lnTo>
                    <a:lnTo>
                      <a:pt x="24" y="735"/>
                    </a:lnTo>
                    <a:lnTo>
                      <a:pt x="31" y="771"/>
                    </a:lnTo>
                    <a:lnTo>
                      <a:pt x="41" y="803"/>
                    </a:lnTo>
                    <a:lnTo>
                      <a:pt x="50" y="836"/>
                    </a:lnTo>
                    <a:lnTo>
                      <a:pt x="62" y="868"/>
                    </a:lnTo>
                    <a:lnTo>
                      <a:pt x="75" y="899"/>
                    </a:lnTo>
                    <a:lnTo>
                      <a:pt x="90" y="928"/>
                    </a:lnTo>
                    <a:lnTo>
                      <a:pt x="106" y="958"/>
                    </a:lnTo>
                    <a:lnTo>
                      <a:pt x="124" y="985"/>
                    </a:lnTo>
                    <a:lnTo>
                      <a:pt x="142" y="1011"/>
                    </a:lnTo>
                    <a:lnTo>
                      <a:pt x="159" y="1035"/>
                    </a:lnTo>
                    <a:lnTo>
                      <a:pt x="181" y="1060"/>
                    </a:lnTo>
                    <a:lnTo>
                      <a:pt x="202" y="1084"/>
                    </a:lnTo>
                    <a:lnTo>
                      <a:pt x="223" y="1105"/>
                    </a:lnTo>
                    <a:lnTo>
                      <a:pt x="246" y="1126"/>
                    </a:lnTo>
                    <a:lnTo>
                      <a:pt x="268" y="1146"/>
                    </a:lnTo>
                    <a:lnTo>
                      <a:pt x="291" y="1164"/>
                    </a:lnTo>
                    <a:lnTo>
                      <a:pt x="314" y="1182"/>
                    </a:lnTo>
                    <a:lnTo>
                      <a:pt x="338" y="1198"/>
                    </a:lnTo>
                    <a:lnTo>
                      <a:pt x="363" y="1212"/>
                    </a:lnTo>
                    <a:lnTo>
                      <a:pt x="386" y="1225"/>
                    </a:lnTo>
                    <a:lnTo>
                      <a:pt x="410" y="1237"/>
                    </a:lnTo>
                    <a:lnTo>
                      <a:pt x="433" y="1248"/>
                    </a:lnTo>
                    <a:lnTo>
                      <a:pt x="457" y="1256"/>
                    </a:lnTo>
                    <a:lnTo>
                      <a:pt x="480" y="1264"/>
                    </a:lnTo>
                    <a:lnTo>
                      <a:pt x="503" y="1271"/>
                    </a:lnTo>
                    <a:lnTo>
                      <a:pt x="525" y="1276"/>
                    </a:lnTo>
                    <a:lnTo>
                      <a:pt x="547" y="1279"/>
                    </a:lnTo>
                    <a:lnTo>
                      <a:pt x="568" y="1282"/>
                    </a:lnTo>
                    <a:lnTo>
                      <a:pt x="587" y="1282"/>
                    </a:lnTo>
                    <a:close/>
                    <a:moveTo>
                      <a:pt x="1357" y="626"/>
                    </a:moveTo>
                    <a:lnTo>
                      <a:pt x="1342" y="626"/>
                    </a:lnTo>
                    <a:lnTo>
                      <a:pt x="1340" y="591"/>
                    </a:lnTo>
                    <a:lnTo>
                      <a:pt x="1337" y="553"/>
                    </a:lnTo>
                    <a:lnTo>
                      <a:pt x="1331" y="519"/>
                    </a:lnTo>
                    <a:lnTo>
                      <a:pt x="1322" y="485"/>
                    </a:lnTo>
                    <a:lnTo>
                      <a:pt x="1313" y="453"/>
                    </a:lnTo>
                    <a:lnTo>
                      <a:pt x="1300" y="422"/>
                    </a:lnTo>
                    <a:lnTo>
                      <a:pt x="1287" y="391"/>
                    </a:lnTo>
                    <a:lnTo>
                      <a:pt x="1272" y="362"/>
                    </a:lnTo>
                    <a:lnTo>
                      <a:pt x="1256" y="334"/>
                    </a:lnTo>
                    <a:lnTo>
                      <a:pt x="1238" y="308"/>
                    </a:lnTo>
                    <a:lnTo>
                      <a:pt x="1220" y="282"/>
                    </a:lnTo>
                    <a:lnTo>
                      <a:pt x="1201" y="258"/>
                    </a:lnTo>
                    <a:lnTo>
                      <a:pt x="1181" y="234"/>
                    </a:lnTo>
                    <a:lnTo>
                      <a:pt x="1160" y="212"/>
                    </a:lnTo>
                    <a:lnTo>
                      <a:pt x="1139" y="191"/>
                    </a:lnTo>
                    <a:lnTo>
                      <a:pt x="1119" y="170"/>
                    </a:lnTo>
                    <a:lnTo>
                      <a:pt x="1098" y="152"/>
                    </a:lnTo>
                    <a:lnTo>
                      <a:pt x="1077" y="135"/>
                    </a:lnTo>
                    <a:lnTo>
                      <a:pt x="1056" y="118"/>
                    </a:lnTo>
                    <a:lnTo>
                      <a:pt x="1036" y="102"/>
                    </a:lnTo>
                    <a:lnTo>
                      <a:pt x="1017" y="89"/>
                    </a:lnTo>
                    <a:lnTo>
                      <a:pt x="999" y="76"/>
                    </a:lnTo>
                    <a:lnTo>
                      <a:pt x="981" y="65"/>
                    </a:lnTo>
                    <a:lnTo>
                      <a:pt x="965" y="53"/>
                    </a:lnTo>
                    <a:lnTo>
                      <a:pt x="950" y="45"/>
                    </a:lnTo>
                    <a:lnTo>
                      <a:pt x="935" y="37"/>
                    </a:lnTo>
                    <a:lnTo>
                      <a:pt x="924" y="31"/>
                    </a:lnTo>
                    <a:lnTo>
                      <a:pt x="914" y="24"/>
                    </a:lnTo>
                    <a:lnTo>
                      <a:pt x="906" y="19"/>
                    </a:lnTo>
                    <a:lnTo>
                      <a:pt x="900" y="18"/>
                    </a:lnTo>
                    <a:lnTo>
                      <a:pt x="896" y="14"/>
                    </a:lnTo>
                    <a:lnTo>
                      <a:pt x="895" y="14"/>
                    </a:lnTo>
                    <a:lnTo>
                      <a:pt x="901" y="1"/>
                    </a:lnTo>
                    <a:lnTo>
                      <a:pt x="903" y="1"/>
                    </a:lnTo>
                    <a:lnTo>
                      <a:pt x="908" y="3"/>
                    </a:lnTo>
                    <a:lnTo>
                      <a:pt x="913" y="6"/>
                    </a:lnTo>
                    <a:lnTo>
                      <a:pt x="922" y="11"/>
                    </a:lnTo>
                    <a:lnTo>
                      <a:pt x="932" y="18"/>
                    </a:lnTo>
                    <a:lnTo>
                      <a:pt x="943" y="24"/>
                    </a:lnTo>
                    <a:lnTo>
                      <a:pt x="958" y="32"/>
                    </a:lnTo>
                    <a:lnTo>
                      <a:pt x="973" y="42"/>
                    </a:lnTo>
                    <a:lnTo>
                      <a:pt x="989" y="52"/>
                    </a:lnTo>
                    <a:lnTo>
                      <a:pt x="1007" y="63"/>
                    </a:lnTo>
                    <a:lnTo>
                      <a:pt x="1026" y="76"/>
                    </a:lnTo>
                    <a:lnTo>
                      <a:pt x="1046" y="91"/>
                    </a:lnTo>
                    <a:lnTo>
                      <a:pt x="1065" y="107"/>
                    </a:lnTo>
                    <a:lnTo>
                      <a:pt x="1087" y="123"/>
                    </a:lnTo>
                    <a:lnTo>
                      <a:pt x="1108" y="141"/>
                    </a:lnTo>
                    <a:lnTo>
                      <a:pt x="1129" y="161"/>
                    </a:lnTo>
                    <a:lnTo>
                      <a:pt x="1150" y="180"/>
                    </a:lnTo>
                    <a:lnTo>
                      <a:pt x="1171" y="201"/>
                    </a:lnTo>
                    <a:lnTo>
                      <a:pt x="1192" y="224"/>
                    </a:lnTo>
                    <a:lnTo>
                      <a:pt x="1212" y="248"/>
                    </a:lnTo>
                    <a:lnTo>
                      <a:pt x="1233" y="273"/>
                    </a:lnTo>
                    <a:lnTo>
                      <a:pt x="1251" y="300"/>
                    </a:lnTo>
                    <a:lnTo>
                      <a:pt x="1269" y="328"/>
                    </a:lnTo>
                    <a:lnTo>
                      <a:pt x="1285" y="355"/>
                    </a:lnTo>
                    <a:lnTo>
                      <a:pt x="1301" y="386"/>
                    </a:lnTo>
                    <a:lnTo>
                      <a:pt x="1314" y="417"/>
                    </a:lnTo>
                    <a:lnTo>
                      <a:pt x="1327" y="448"/>
                    </a:lnTo>
                    <a:lnTo>
                      <a:pt x="1337" y="482"/>
                    </a:lnTo>
                    <a:lnTo>
                      <a:pt x="1345" y="516"/>
                    </a:lnTo>
                    <a:lnTo>
                      <a:pt x="1352" y="552"/>
                    </a:lnTo>
                    <a:lnTo>
                      <a:pt x="1355" y="589"/>
                    </a:lnTo>
                    <a:lnTo>
                      <a:pt x="1357" y="626"/>
                    </a:lnTo>
                    <a:close/>
                    <a:moveTo>
                      <a:pt x="769" y="1295"/>
                    </a:moveTo>
                    <a:lnTo>
                      <a:pt x="769" y="1281"/>
                    </a:lnTo>
                    <a:lnTo>
                      <a:pt x="791" y="1281"/>
                    </a:lnTo>
                    <a:lnTo>
                      <a:pt x="810" y="1277"/>
                    </a:lnTo>
                    <a:lnTo>
                      <a:pt x="831" y="1274"/>
                    </a:lnTo>
                    <a:lnTo>
                      <a:pt x="854" y="1269"/>
                    </a:lnTo>
                    <a:lnTo>
                      <a:pt x="877" y="1263"/>
                    </a:lnTo>
                    <a:lnTo>
                      <a:pt x="900" y="1255"/>
                    </a:lnTo>
                    <a:lnTo>
                      <a:pt x="924" y="1246"/>
                    </a:lnTo>
                    <a:lnTo>
                      <a:pt x="947" y="1235"/>
                    </a:lnTo>
                    <a:lnTo>
                      <a:pt x="971" y="1224"/>
                    </a:lnTo>
                    <a:lnTo>
                      <a:pt x="996" y="1211"/>
                    </a:lnTo>
                    <a:lnTo>
                      <a:pt x="1018" y="1196"/>
                    </a:lnTo>
                    <a:lnTo>
                      <a:pt x="1043" y="1180"/>
                    </a:lnTo>
                    <a:lnTo>
                      <a:pt x="1065" y="1164"/>
                    </a:lnTo>
                    <a:lnTo>
                      <a:pt x="1090" y="1144"/>
                    </a:lnTo>
                    <a:lnTo>
                      <a:pt x="1113" y="1125"/>
                    </a:lnTo>
                    <a:lnTo>
                      <a:pt x="1134" y="1105"/>
                    </a:lnTo>
                    <a:lnTo>
                      <a:pt x="1157" y="1083"/>
                    </a:lnTo>
                    <a:lnTo>
                      <a:pt x="1176" y="1060"/>
                    </a:lnTo>
                    <a:lnTo>
                      <a:pt x="1197" y="1035"/>
                    </a:lnTo>
                    <a:lnTo>
                      <a:pt x="1215" y="1009"/>
                    </a:lnTo>
                    <a:lnTo>
                      <a:pt x="1235" y="984"/>
                    </a:lnTo>
                    <a:lnTo>
                      <a:pt x="1251" y="956"/>
                    </a:lnTo>
                    <a:lnTo>
                      <a:pt x="1267" y="928"/>
                    </a:lnTo>
                    <a:lnTo>
                      <a:pt x="1282" y="899"/>
                    </a:lnTo>
                    <a:lnTo>
                      <a:pt x="1295" y="868"/>
                    </a:lnTo>
                    <a:lnTo>
                      <a:pt x="1306" y="836"/>
                    </a:lnTo>
                    <a:lnTo>
                      <a:pt x="1318" y="803"/>
                    </a:lnTo>
                    <a:lnTo>
                      <a:pt x="1326" y="771"/>
                    </a:lnTo>
                    <a:lnTo>
                      <a:pt x="1332" y="735"/>
                    </a:lnTo>
                    <a:lnTo>
                      <a:pt x="1337" y="701"/>
                    </a:lnTo>
                    <a:lnTo>
                      <a:pt x="1340" y="664"/>
                    </a:lnTo>
                    <a:lnTo>
                      <a:pt x="1342" y="626"/>
                    </a:lnTo>
                    <a:lnTo>
                      <a:pt x="1357" y="626"/>
                    </a:lnTo>
                    <a:lnTo>
                      <a:pt x="1357" y="665"/>
                    </a:lnTo>
                    <a:lnTo>
                      <a:pt x="1353" y="703"/>
                    </a:lnTo>
                    <a:lnTo>
                      <a:pt x="1347" y="738"/>
                    </a:lnTo>
                    <a:lnTo>
                      <a:pt x="1340" y="774"/>
                    </a:lnTo>
                    <a:lnTo>
                      <a:pt x="1332" y="808"/>
                    </a:lnTo>
                    <a:lnTo>
                      <a:pt x="1321" y="841"/>
                    </a:lnTo>
                    <a:lnTo>
                      <a:pt x="1309" y="873"/>
                    </a:lnTo>
                    <a:lnTo>
                      <a:pt x="1296" y="904"/>
                    </a:lnTo>
                    <a:lnTo>
                      <a:pt x="1280" y="935"/>
                    </a:lnTo>
                    <a:lnTo>
                      <a:pt x="1264" y="964"/>
                    </a:lnTo>
                    <a:lnTo>
                      <a:pt x="1248" y="992"/>
                    </a:lnTo>
                    <a:lnTo>
                      <a:pt x="1228" y="1019"/>
                    </a:lnTo>
                    <a:lnTo>
                      <a:pt x="1209" y="1045"/>
                    </a:lnTo>
                    <a:lnTo>
                      <a:pt x="1189" y="1070"/>
                    </a:lnTo>
                    <a:lnTo>
                      <a:pt x="1168" y="1092"/>
                    </a:lnTo>
                    <a:lnTo>
                      <a:pt x="1145" y="1115"/>
                    </a:lnTo>
                    <a:lnTo>
                      <a:pt x="1122" y="1136"/>
                    </a:lnTo>
                    <a:lnTo>
                      <a:pt x="1100" y="1156"/>
                    </a:lnTo>
                    <a:lnTo>
                      <a:pt x="1075" y="1175"/>
                    </a:lnTo>
                    <a:lnTo>
                      <a:pt x="1051" y="1191"/>
                    </a:lnTo>
                    <a:lnTo>
                      <a:pt x="1028" y="1208"/>
                    </a:lnTo>
                    <a:lnTo>
                      <a:pt x="1004" y="1224"/>
                    </a:lnTo>
                    <a:lnTo>
                      <a:pt x="978" y="1237"/>
                    </a:lnTo>
                    <a:lnTo>
                      <a:pt x="953" y="1248"/>
                    </a:lnTo>
                    <a:lnTo>
                      <a:pt x="929" y="1259"/>
                    </a:lnTo>
                    <a:lnTo>
                      <a:pt x="906" y="1269"/>
                    </a:lnTo>
                    <a:lnTo>
                      <a:pt x="882" y="1277"/>
                    </a:lnTo>
                    <a:lnTo>
                      <a:pt x="859" y="1284"/>
                    </a:lnTo>
                    <a:lnTo>
                      <a:pt x="835" y="1289"/>
                    </a:lnTo>
                    <a:lnTo>
                      <a:pt x="813" y="1292"/>
                    </a:lnTo>
                    <a:lnTo>
                      <a:pt x="791" y="1295"/>
                    </a:lnTo>
                    <a:lnTo>
                      <a:pt x="769" y="12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grpSp>
      </p:grpSp>
      <p:sp>
        <p:nvSpPr>
          <p:cNvPr id="145" name="CuadroTexto 144">
            <a:extLst>
              <a:ext uri="{FF2B5EF4-FFF2-40B4-BE49-F238E27FC236}">
                <a16:creationId xmlns:a16="http://schemas.microsoft.com/office/drawing/2014/main" id="{793819D1-D46B-3B44-E5F6-56CA3014680C}"/>
              </a:ext>
            </a:extLst>
          </p:cNvPr>
          <p:cNvSpPr txBox="1"/>
          <p:nvPr/>
        </p:nvSpPr>
        <p:spPr>
          <a:xfrm>
            <a:off x="5751369" y="6096519"/>
            <a:ext cx="6096000" cy="541046"/>
          </a:xfrm>
          <a:prstGeom prst="rect">
            <a:avLst/>
          </a:prstGeom>
          <a:noFill/>
        </p:spPr>
        <p:txBody>
          <a:bodyPr wrap="square">
            <a:spAutoFit/>
          </a:bodyPr>
          <a:lstStyle/>
          <a:p>
            <a:pPr algn="ctr">
              <a:lnSpc>
                <a:spcPct val="80000"/>
              </a:lnSpc>
              <a:defRPr/>
            </a:pPr>
            <a:r>
              <a:rPr lang="pt-BR" sz="1800" i="1" dirty="0">
                <a:solidFill>
                  <a:schemeClr val="tx1"/>
                </a:solidFill>
              </a:rPr>
              <a:t>E-mail</a:t>
            </a:r>
            <a:r>
              <a:rPr lang="pt-BR" sz="1800" dirty="0">
                <a:solidFill>
                  <a:schemeClr val="tx1"/>
                </a:solidFill>
              </a:rPr>
              <a:t>: </a:t>
            </a:r>
            <a:r>
              <a:rPr lang="pt-BR" sz="1800" dirty="0">
                <a:solidFill>
                  <a:schemeClr val="tx1"/>
                </a:solidFill>
                <a:hlinkClick r:id="rId3"/>
              </a:rPr>
              <a:t>uniapravi@uniapravi.org</a:t>
            </a:r>
            <a:r>
              <a:rPr lang="pt-BR" sz="1800" dirty="0">
                <a:solidFill>
                  <a:schemeClr val="tx1"/>
                </a:solidFill>
              </a:rPr>
              <a:t> </a:t>
            </a:r>
            <a:endParaRPr lang="en-GB" sz="1800" i="1" dirty="0">
              <a:solidFill>
                <a:schemeClr val="tx1"/>
              </a:solidFill>
            </a:endParaRPr>
          </a:p>
          <a:p>
            <a:pPr algn="ctr">
              <a:lnSpc>
                <a:spcPct val="80000"/>
              </a:lnSpc>
              <a:defRPr/>
            </a:pPr>
            <a:r>
              <a:rPr lang="en-GB" sz="1800" b="1" i="1" dirty="0">
                <a:solidFill>
                  <a:schemeClr val="tx1"/>
                </a:solidFill>
              </a:rPr>
              <a:t>Website</a:t>
            </a:r>
            <a:r>
              <a:rPr lang="en-GB" sz="1800" b="1" dirty="0">
                <a:solidFill>
                  <a:schemeClr val="tx1"/>
                </a:solidFill>
              </a:rPr>
              <a:t>:</a:t>
            </a:r>
            <a:r>
              <a:rPr lang="en-GB" sz="1800" dirty="0">
                <a:solidFill>
                  <a:schemeClr val="tx1"/>
                </a:solidFill>
              </a:rPr>
              <a:t> </a:t>
            </a:r>
            <a:r>
              <a:rPr lang="en-GB" sz="1800" dirty="0">
                <a:solidFill>
                  <a:schemeClr val="tx1"/>
                </a:solidFill>
                <a:hlinkClick r:id="rId4"/>
              </a:rPr>
              <a:t>www.uniapravi.org</a:t>
            </a:r>
            <a:r>
              <a:rPr lang="es-ES" sz="1800" dirty="0">
                <a:solidFill>
                  <a:schemeClr val="tx1"/>
                </a:solidFill>
              </a:rPr>
              <a:t> </a:t>
            </a:r>
          </a:p>
        </p:txBody>
      </p:sp>
    </p:spTree>
    <p:extLst>
      <p:ext uri="{BB962C8B-B14F-4D97-AF65-F5344CB8AC3E}">
        <p14:creationId xmlns:p14="http://schemas.microsoft.com/office/powerpoint/2010/main" val="445710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46585E2-77B7-5CEA-4E2A-B3D3ABD53AE9}"/>
              </a:ext>
            </a:extLst>
          </p:cNvPr>
          <p:cNvSpPr>
            <a:spLocks noGrp="1"/>
          </p:cNvSpPr>
          <p:nvPr>
            <p:ph idx="1"/>
          </p:nvPr>
        </p:nvSpPr>
        <p:spPr>
          <a:xfrm>
            <a:off x="6574971" y="1055914"/>
            <a:ext cx="4963885" cy="1676400"/>
          </a:xfrm>
        </p:spPr>
        <p:txBody>
          <a:bodyPr>
            <a:normAutofit fontScale="85000" lnSpcReduction="20000"/>
          </a:bodyPr>
          <a:lstStyle/>
          <a:p>
            <a:r>
              <a:rPr lang="en-US" dirty="0"/>
              <a:t>The portfolio balance shows an increasing trend in the last 10 years
As of 2023, the Mortgage Portfolio Balance for housing amounts to US$ 613.5 trillion</a:t>
            </a:r>
          </a:p>
        </p:txBody>
      </p:sp>
      <p:sp>
        <p:nvSpPr>
          <p:cNvPr id="2" name="Título 1">
            <a:extLst>
              <a:ext uri="{FF2B5EF4-FFF2-40B4-BE49-F238E27FC236}">
                <a16:creationId xmlns:a16="http://schemas.microsoft.com/office/drawing/2014/main" id="{1CBD595E-EB68-907F-5150-98EA95380E29}"/>
              </a:ext>
            </a:extLst>
          </p:cNvPr>
          <p:cNvSpPr>
            <a:spLocks noGrp="1"/>
          </p:cNvSpPr>
          <p:nvPr>
            <p:ph type="title"/>
          </p:nvPr>
        </p:nvSpPr>
        <p:spPr>
          <a:xfrm>
            <a:off x="838200" y="365125"/>
            <a:ext cx="10515600" cy="470105"/>
          </a:xfrm>
        </p:spPr>
        <p:txBody>
          <a:bodyPr>
            <a:normAutofit fontScale="90000"/>
          </a:bodyPr>
          <a:lstStyle/>
          <a:p>
            <a:r>
              <a:rPr lang="es-MX" b="1"/>
              <a:t>Home credit portfolio</a:t>
            </a:r>
            <a:endParaRPr lang="en-US" b="1" dirty="0"/>
          </a:p>
        </p:txBody>
      </p:sp>
      <p:graphicFrame>
        <p:nvGraphicFramePr>
          <p:cNvPr id="6" name="Gráfico 5">
            <a:extLst>
              <a:ext uri="{FF2B5EF4-FFF2-40B4-BE49-F238E27FC236}">
                <a16:creationId xmlns:a16="http://schemas.microsoft.com/office/drawing/2014/main" id="{7072DF29-878D-6BD0-A0AE-959AED02E980}"/>
              </a:ext>
            </a:extLst>
          </p:cNvPr>
          <p:cNvGraphicFramePr>
            <a:graphicFrameLocks/>
          </p:cNvGraphicFramePr>
          <p:nvPr>
            <p:extLst>
              <p:ext uri="{D42A27DB-BD31-4B8C-83A1-F6EECF244321}">
                <p14:modId xmlns:p14="http://schemas.microsoft.com/office/powerpoint/2010/main" val="730737424"/>
              </p:ext>
            </p:extLst>
          </p:nvPr>
        </p:nvGraphicFramePr>
        <p:xfrm>
          <a:off x="838200" y="961076"/>
          <a:ext cx="5475007" cy="45797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áfico 7">
            <a:extLst>
              <a:ext uri="{FF2B5EF4-FFF2-40B4-BE49-F238E27FC236}">
                <a16:creationId xmlns:a16="http://schemas.microsoft.com/office/drawing/2014/main" id="{7994A446-0FA4-4B84-BA2F-3403186BE6EB}"/>
              </a:ext>
            </a:extLst>
          </p:cNvPr>
          <p:cNvGraphicFramePr>
            <a:graphicFrameLocks/>
          </p:cNvGraphicFramePr>
          <p:nvPr>
            <p:extLst>
              <p:ext uri="{D42A27DB-BD31-4B8C-83A1-F6EECF244321}">
                <p14:modId xmlns:p14="http://schemas.microsoft.com/office/powerpoint/2010/main" val="3192416184"/>
              </p:ext>
            </p:extLst>
          </p:nvPr>
        </p:nvGraphicFramePr>
        <p:xfrm>
          <a:off x="6313207" y="2830163"/>
          <a:ext cx="5475007" cy="4006066"/>
        </p:xfrm>
        <a:graphic>
          <a:graphicData uri="http://schemas.openxmlformats.org/drawingml/2006/chart">
            <c:chart xmlns:c="http://schemas.openxmlformats.org/drawingml/2006/chart" xmlns:r="http://schemas.openxmlformats.org/officeDocument/2006/relationships" r:id="rId4"/>
          </a:graphicData>
        </a:graphic>
      </p:graphicFrame>
      <p:sp>
        <p:nvSpPr>
          <p:cNvPr id="9" name="CuadroTexto 8">
            <a:extLst>
              <a:ext uri="{FF2B5EF4-FFF2-40B4-BE49-F238E27FC236}">
                <a16:creationId xmlns:a16="http://schemas.microsoft.com/office/drawing/2014/main" id="{A2B4B043-3B55-7292-A371-81D74F5E87F1}"/>
              </a:ext>
            </a:extLst>
          </p:cNvPr>
          <p:cNvSpPr txBox="1"/>
          <p:nvPr/>
        </p:nvSpPr>
        <p:spPr>
          <a:xfrm>
            <a:off x="265875" y="6337300"/>
            <a:ext cx="7671625" cy="461665"/>
          </a:xfrm>
          <a:prstGeom prst="rect">
            <a:avLst/>
          </a:prstGeom>
          <a:noFill/>
        </p:spPr>
        <p:txBody>
          <a:bodyPr wrap="square">
            <a:spAutoFit/>
          </a:bodyPr>
          <a:lstStyle/>
          <a:p>
            <a:r>
              <a:rPr lang="en-US" sz="1200">
                <a:solidFill>
                  <a:schemeClr val="bg2">
                    <a:lumMod val="50000"/>
                  </a:schemeClr>
                </a:solidFill>
              </a:rPr>
              <a:t>Source: Prepared by Uniapravi, with data from Central Banks, Superintendencies of Banks and Financial Institutions, National Commission of Banks and Authorities of the Banking and Financial Sector of Latin American Countries</a:t>
            </a:r>
            <a:endParaRPr lang="en-US" sz="1200" dirty="0">
              <a:solidFill>
                <a:schemeClr val="bg2">
                  <a:lumMod val="50000"/>
                </a:schemeClr>
              </a:solidFill>
            </a:endParaRPr>
          </a:p>
        </p:txBody>
      </p:sp>
    </p:spTree>
    <p:extLst>
      <p:ext uri="{BB962C8B-B14F-4D97-AF65-F5344CB8AC3E}">
        <p14:creationId xmlns:p14="http://schemas.microsoft.com/office/powerpoint/2010/main" val="1668901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F2777FC1-E1B0-1E96-9265-787A03047F3B}"/>
              </a:ext>
            </a:extLst>
          </p:cNvPr>
          <p:cNvSpPr txBox="1"/>
          <p:nvPr/>
        </p:nvSpPr>
        <p:spPr>
          <a:xfrm>
            <a:off x="265875" y="6337300"/>
            <a:ext cx="7671625" cy="461665"/>
          </a:xfrm>
          <a:prstGeom prst="rect">
            <a:avLst/>
          </a:prstGeom>
          <a:noFill/>
        </p:spPr>
        <p:txBody>
          <a:bodyPr wrap="square">
            <a:spAutoFit/>
          </a:bodyPr>
          <a:lstStyle/>
          <a:p>
            <a:r>
              <a:rPr lang="en-US" sz="1200">
                <a:solidFill>
                  <a:schemeClr val="bg2">
                    <a:lumMod val="50000"/>
                  </a:schemeClr>
                </a:solidFill>
              </a:rPr>
              <a:t>Source: Prepared by Uniapravi, with data from Central Banks, Superintendencies of Banks and Financial Institutions, National Commission of Banks and Authorities of the Banking and Financial Sector of Latin American Countries</a:t>
            </a:r>
            <a:endParaRPr lang="en-US" sz="1200" dirty="0">
              <a:solidFill>
                <a:schemeClr val="bg2">
                  <a:lumMod val="50000"/>
                </a:schemeClr>
              </a:solidFill>
            </a:endParaRPr>
          </a:p>
        </p:txBody>
      </p:sp>
      <p:sp>
        <p:nvSpPr>
          <p:cNvPr id="7" name="CuadroTexto 6">
            <a:extLst>
              <a:ext uri="{FF2B5EF4-FFF2-40B4-BE49-F238E27FC236}">
                <a16:creationId xmlns:a16="http://schemas.microsoft.com/office/drawing/2014/main" id="{601C59F2-A2BE-101B-D0C7-CEDD24E2C532}"/>
              </a:ext>
            </a:extLst>
          </p:cNvPr>
          <p:cNvSpPr txBox="1"/>
          <p:nvPr/>
        </p:nvSpPr>
        <p:spPr>
          <a:xfrm>
            <a:off x="8436429" y="1168178"/>
            <a:ext cx="3354518" cy="4401205"/>
          </a:xfrm>
          <a:prstGeom prst="rect">
            <a:avLst/>
          </a:prstGeom>
          <a:noFill/>
        </p:spPr>
        <p:txBody>
          <a:bodyPr wrap="square">
            <a:spAutoFit/>
          </a:bodyPr>
          <a:lstStyle/>
          <a:p>
            <a:r>
              <a:rPr lang="en-US" sz="2800" dirty="0"/>
              <a:t>The evolution of the housing loan portfolio as a percentage of GDP showed an increasing pre-pandemic trend, then decreased, and in some countries it has not yet recovered to previous levels</a:t>
            </a:r>
            <a:endParaRPr lang="es-MX" sz="2800" dirty="0"/>
          </a:p>
        </p:txBody>
      </p:sp>
      <p:graphicFrame>
        <p:nvGraphicFramePr>
          <p:cNvPr id="10" name="Gráfico 9">
            <a:extLst>
              <a:ext uri="{FF2B5EF4-FFF2-40B4-BE49-F238E27FC236}">
                <a16:creationId xmlns:a16="http://schemas.microsoft.com/office/drawing/2014/main" id="{9E611CF2-6E43-4E45-BAE1-27C45094D458}"/>
              </a:ext>
            </a:extLst>
          </p:cNvPr>
          <p:cNvGraphicFramePr>
            <a:graphicFrameLocks/>
          </p:cNvGraphicFramePr>
          <p:nvPr>
            <p:extLst>
              <p:ext uri="{D42A27DB-BD31-4B8C-83A1-F6EECF244321}">
                <p14:modId xmlns:p14="http://schemas.microsoft.com/office/powerpoint/2010/main" val="773544787"/>
              </p:ext>
            </p:extLst>
          </p:nvPr>
        </p:nvGraphicFramePr>
        <p:xfrm>
          <a:off x="267527" y="69921"/>
          <a:ext cx="8168902" cy="6267379"/>
        </p:xfrm>
        <a:graphic>
          <a:graphicData uri="http://schemas.openxmlformats.org/drawingml/2006/chart">
            <c:chart xmlns:c="http://schemas.openxmlformats.org/drawingml/2006/chart" xmlns:r="http://schemas.openxmlformats.org/officeDocument/2006/relationships" r:id="rId3"/>
          </a:graphicData>
        </a:graphic>
      </p:graphicFrame>
      <p:pic>
        <p:nvPicPr>
          <p:cNvPr id="145" name="Imagen 144">
            <a:extLst>
              <a:ext uri="{FF2B5EF4-FFF2-40B4-BE49-F238E27FC236}">
                <a16:creationId xmlns:a16="http://schemas.microsoft.com/office/drawing/2014/main" id="{58CD2373-5283-59C1-B7A2-285B627B34A3}"/>
              </a:ext>
            </a:extLst>
          </p:cNvPr>
          <p:cNvPicPr>
            <a:picLocks noChangeAspect="1"/>
          </p:cNvPicPr>
          <p:nvPr/>
        </p:nvPicPr>
        <p:blipFill>
          <a:blip r:embed="rId4"/>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1938757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a:extLst>
              <a:ext uri="{FF2B5EF4-FFF2-40B4-BE49-F238E27FC236}">
                <a16:creationId xmlns:a16="http://schemas.microsoft.com/office/drawing/2014/main" id="{D7938E0B-606F-F2B3-7004-6E381529FBB5}"/>
              </a:ext>
            </a:extLst>
          </p:cNvPr>
          <p:cNvGraphicFramePr>
            <a:graphicFrameLocks/>
          </p:cNvGraphicFramePr>
          <p:nvPr>
            <p:extLst>
              <p:ext uri="{D42A27DB-BD31-4B8C-83A1-F6EECF244321}">
                <p14:modId xmlns:p14="http://schemas.microsoft.com/office/powerpoint/2010/main" val="43776089"/>
              </p:ext>
            </p:extLst>
          </p:nvPr>
        </p:nvGraphicFramePr>
        <p:xfrm>
          <a:off x="461818" y="117712"/>
          <a:ext cx="7475682" cy="6450420"/>
        </p:xfrm>
        <a:graphic>
          <a:graphicData uri="http://schemas.openxmlformats.org/drawingml/2006/chart">
            <c:chart xmlns:c="http://schemas.openxmlformats.org/drawingml/2006/chart" xmlns:r="http://schemas.openxmlformats.org/officeDocument/2006/relationships" r:id="rId3"/>
          </a:graphicData>
        </a:graphic>
      </p:graphicFrame>
      <p:sp>
        <p:nvSpPr>
          <p:cNvPr id="8" name="CuadroTexto 7">
            <a:extLst>
              <a:ext uri="{FF2B5EF4-FFF2-40B4-BE49-F238E27FC236}">
                <a16:creationId xmlns:a16="http://schemas.microsoft.com/office/drawing/2014/main" id="{F2777FC1-E1B0-1E96-9265-787A03047F3B}"/>
              </a:ext>
            </a:extLst>
          </p:cNvPr>
          <p:cNvSpPr txBox="1"/>
          <p:nvPr/>
        </p:nvSpPr>
        <p:spPr>
          <a:xfrm>
            <a:off x="265875" y="6337300"/>
            <a:ext cx="7671625" cy="461665"/>
          </a:xfrm>
          <a:prstGeom prst="rect">
            <a:avLst/>
          </a:prstGeom>
          <a:noFill/>
        </p:spPr>
        <p:txBody>
          <a:bodyPr wrap="square">
            <a:spAutoFit/>
          </a:bodyPr>
          <a:lstStyle/>
          <a:p>
            <a:r>
              <a:rPr lang="en-US" sz="1200">
                <a:solidFill>
                  <a:schemeClr val="bg2">
                    <a:lumMod val="50000"/>
                  </a:schemeClr>
                </a:solidFill>
              </a:rPr>
              <a:t>Source: Prepared by Uniapravi, with data from Central Banks, Superintendencies of Banks and Financial Institutions, National Commission of Banks and Authorities of the Banking and Financial Sector of Latin American Countries</a:t>
            </a:r>
            <a:endParaRPr lang="en-US" sz="1200" dirty="0">
              <a:solidFill>
                <a:schemeClr val="bg2">
                  <a:lumMod val="50000"/>
                </a:schemeClr>
              </a:solidFill>
            </a:endParaRPr>
          </a:p>
        </p:txBody>
      </p:sp>
      <p:sp>
        <p:nvSpPr>
          <p:cNvPr id="4" name="CuadroTexto 3">
            <a:extLst>
              <a:ext uri="{FF2B5EF4-FFF2-40B4-BE49-F238E27FC236}">
                <a16:creationId xmlns:a16="http://schemas.microsoft.com/office/drawing/2014/main" id="{CA427901-9D85-1E6D-B29E-1B4395C0510B}"/>
              </a:ext>
            </a:extLst>
          </p:cNvPr>
          <p:cNvSpPr txBox="1"/>
          <p:nvPr/>
        </p:nvSpPr>
        <p:spPr>
          <a:xfrm>
            <a:off x="8044543" y="797510"/>
            <a:ext cx="3881581" cy="4893647"/>
          </a:xfrm>
          <a:prstGeom prst="rect">
            <a:avLst/>
          </a:prstGeom>
          <a:noFill/>
        </p:spPr>
        <p:txBody>
          <a:bodyPr wrap="square">
            <a:spAutoFit/>
          </a:bodyPr>
          <a:lstStyle/>
          <a:p>
            <a:pPr marL="457200" indent="-457200">
              <a:buFont typeface="Arial" panose="020B0604020202020204" pitchFamily="34" charset="0"/>
              <a:buChar char="•"/>
            </a:pPr>
            <a:r>
              <a:rPr lang="en-US" sz="2400" dirty="0"/>
              <a:t>On average, the balance of the housing loan portfolio represents 8.63% of GDP for LAC, very low compared to other regions of the world. 
Chile and Panama stand out, which are close to 30%
"There is great potential to increase mortgage deepening in the Region."</a:t>
            </a:r>
            <a:endParaRPr lang="es-MX" sz="2400" dirty="0"/>
          </a:p>
        </p:txBody>
      </p:sp>
      <p:pic>
        <p:nvPicPr>
          <p:cNvPr id="145" name="Imagen 144">
            <a:extLst>
              <a:ext uri="{FF2B5EF4-FFF2-40B4-BE49-F238E27FC236}">
                <a16:creationId xmlns:a16="http://schemas.microsoft.com/office/drawing/2014/main" id="{F782F2CB-2E45-CD5C-331F-4E08B9EF1FAC}"/>
              </a:ext>
            </a:extLst>
          </p:cNvPr>
          <p:cNvPicPr>
            <a:picLocks noChangeAspect="1"/>
          </p:cNvPicPr>
          <p:nvPr/>
        </p:nvPicPr>
        <p:blipFill>
          <a:blip r:embed="rId4"/>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352563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B061E6E-9227-C248-1B67-CCEE0743504E}"/>
              </a:ext>
            </a:extLst>
          </p:cNvPr>
          <p:cNvSpPr>
            <a:spLocks noGrp="1"/>
          </p:cNvSpPr>
          <p:nvPr>
            <p:ph idx="1"/>
          </p:nvPr>
        </p:nvSpPr>
        <p:spPr>
          <a:xfrm>
            <a:off x="8618846" y="769711"/>
            <a:ext cx="3326081" cy="4351338"/>
          </a:xfrm>
        </p:spPr>
        <p:txBody>
          <a:bodyPr/>
          <a:lstStyle/>
          <a:p>
            <a:r>
              <a:rPr lang="en-US"/>
              <a:t>In general, LAC shows low levels of delinquency.
As of 2023, it is between 0.5% and up to 3.8%, which indicates a healthy portfolio.</a:t>
            </a:r>
            <a:endParaRPr lang="en-US" dirty="0"/>
          </a:p>
        </p:txBody>
      </p:sp>
      <p:sp>
        <p:nvSpPr>
          <p:cNvPr id="6" name="CuadroTexto 5">
            <a:extLst>
              <a:ext uri="{FF2B5EF4-FFF2-40B4-BE49-F238E27FC236}">
                <a16:creationId xmlns:a16="http://schemas.microsoft.com/office/drawing/2014/main" id="{4D9C7349-76DD-B66C-7285-4DE688B7A9DF}"/>
              </a:ext>
            </a:extLst>
          </p:cNvPr>
          <p:cNvSpPr txBox="1"/>
          <p:nvPr/>
        </p:nvSpPr>
        <p:spPr>
          <a:xfrm>
            <a:off x="265875" y="6337300"/>
            <a:ext cx="7671625" cy="461665"/>
          </a:xfrm>
          <a:prstGeom prst="rect">
            <a:avLst/>
          </a:prstGeom>
          <a:noFill/>
        </p:spPr>
        <p:txBody>
          <a:bodyPr wrap="square">
            <a:spAutoFit/>
          </a:bodyPr>
          <a:lstStyle/>
          <a:p>
            <a:r>
              <a:rPr lang="en-US" sz="1200">
                <a:solidFill>
                  <a:schemeClr val="bg2">
                    <a:lumMod val="50000"/>
                  </a:schemeClr>
                </a:solidFill>
              </a:rPr>
              <a:t>Source: Prepared by Uniapravi, with data from Central Banks, Superintendencies of Banks and Financial Institutions, National Commission of Banks and Authorities of the Banking and Financial Sector of Latin American Countries</a:t>
            </a:r>
            <a:endParaRPr lang="en-US" sz="1200" dirty="0">
              <a:solidFill>
                <a:schemeClr val="bg2">
                  <a:lumMod val="50000"/>
                </a:schemeClr>
              </a:solidFill>
            </a:endParaRPr>
          </a:p>
        </p:txBody>
      </p:sp>
      <p:graphicFrame>
        <p:nvGraphicFramePr>
          <p:cNvPr id="8" name="Gráfico 7">
            <a:extLst>
              <a:ext uri="{FF2B5EF4-FFF2-40B4-BE49-F238E27FC236}">
                <a16:creationId xmlns:a16="http://schemas.microsoft.com/office/drawing/2014/main" id="{1CF804A9-B405-544D-C56E-C054F888D313}"/>
              </a:ext>
            </a:extLst>
          </p:cNvPr>
          <p:cNvGraphicFramePr>
            <a:graphicFrameLocks/>
          </p:cNvGraphicFramePr>
          <p:nvPr>
            <p:extLst>
              <p:ext uri="{D42A27DB-BD31-4B8C-83A1-F6EECF244321}">
                <p14:modId xmlns:p14="http://schemas.microsoft.com/office/powerpoint/2010/main" val="1725567492"/>
              </p:ext>
            </p:extLst>
          </p:nvPr>
        </p:nvGraphicFramePr>
        <p:xfrm>
          <a:off x="166687" y="261257"/>
          <a:ext cx="8712618" cy="6185725"/>
        </p:xfrm>
        <a:graphic>
          <a:graphicData uri="http://schemas.openxmlformats.org/drawingml/2006/chart">
            <c:chart xmlns:c="http://schemas.openxmlformats.org/drawingml/2006/chart" xmlns:r="http://schemas.openxmlformats.org/officeDocument/2006/relationships" r:id="rId2"/>
          </a:graphicData>
        </a:graphic>
      </p:graphicFrame>
      <p:pic>
        <p:nvPicPr>
          <p:cNvPr id="145" name="Imagen 144">
            <a:extLst>
              <a:ext uri="{FF2B5EF4-FFF2-40B4-BE49-F238E27FC236}">
                <a16:creationId xmlns:a16="http://schemas.microsoft.com/office/drawing/2014/main" id="{BA72D33E-A665-9918-4753-8A2C124E6197}"/>
              </a:ext>
            </a:extLst>
          </p:cNvPr>
          <p:cNvPicPr>
            <a:picLocks noChangeAspect="1"/>
          </p:cNvPicPr>
          <p:nvPr/>
        </p:nvPicPr>
        <p:blipFill>
          <a:blip r:embed="rId3"/>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406362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Gráfico 11">
            <a:extLst>
              <a:ext uri="{FF2B5EF4-FFF2-40B4-BE49-F238E27FC236}">
                <a16:creationId xmlns:a16="http://schemas.microsoft.com/office/drawing/2014/main" id="{C9C7369D-36A1-70BA-894A-5C2922282E74}"/>
              </a:ext>
            </a:extLst>
          </p:cNvPr>
          <p:cNvGraphicFramePr>
            <a:graphicFrameLocks/>
          </p:cNvGraphicFramePr>
          <p:nvPr>
            <p:extLst>
              <p:ext uri="{D42A27DB-BD31-4B8C-83A1-F6EECF244321}">
                <p14:modId xmlns:p14="http://schemas.microsoft.com/office/powerpoint/2010/main" val="3256788051"/>
              </p:ext>
            </p:extLst>
          </p:nvPr>
        </p:nvGraphicFramePr>
        <p:xfrm>
          <a:off x="745834" y="103619"/>
          <a:ext cx="7527310" cy="6128329"/>
        </p:xfrm>
        <a:graphic>
          <a:graphicData uri="http://schemas.openxmlformats.org/drawingml/2006/chart">
            <c:chart xmlns:c="http://schemas.openxmlformats.org/drawingml/2006/chart" xmlns:r="http://schemas.openxmlformats.org/officeDocument/2006/relationships" r:id="rId2"/>
          </a:graphicData>
        </a:graphic>
      </p:graphicFrame>
      <p:sp>
        <p:nvSpPr>
          <p:cNvPr id="16" name="CuadroTexto 15">
            <a:extLst>
              <a:ext uri="{FF2B5EF4-FFF2-40B4-BE49-F238E27FC236}">
                <a16:creationId xmlns:a16="http://schemas.microsoft.com/office/drawing/2014/main" id="{CEE59532-9F94-17C1-E2CD-484D0EA66393}"/>
              </a:ext>
            </a:extLst>
          </p:cNvPr>
          <p:cNvSpPr txBox="1"/>
          <p:nvPr/>
        </p:nvSpPr>
        <p:spPr>
          <a:xfrm>
            <a:off x="265875" y="6337300"/>
            <a:ext cx="7671625" cy="461665"/>
          </a:xfrm>
          <a:prstGeom prst="rect">
            <a:avLst/>
          </a:prstGeom>
          <a:noFill/>
        </p:spPr>
        <p:txBody>
          <a:bodyPr wrap="square">
            <a:spAutoFit/>
          </a:bodyPr>
          <a:lstStyle/>
          <a:p>
            <a:r>
              <a:rPr lang="en-US" sz="1200">
                <a:solidFill>
                  <a:schemeClr val="bg2">
                    <a:lumMod val="50000"/>
                  </a:schemeClr>
                </a:solidFill>
              </a:rPr>
              <a:t>Source: Prepared by Uniapravi, with data from Central Banks, Superintendencies of Banks and Financial Institutions, National Commission of Banks and Authorities of the Banking and Financial Sector of Latin American Countries</a:t>
            </a:r>
            <a:endParaRPr lang="en-US" sz="1200" dirty="0">
              <a:solidFill>
                <a:schemeClr val="bg2">
                  <a:lumMod val="50000"/>
                </a:schemeClr>
              </a:solidFill>
            </a:endParaRPr>
          </a:p>
        </p:txBody>
      </p:sp>
      <p:sp>
        <p:nvSpPr>
          <p:cNvPr id="2" name="Marcador de contenido 2">
            <a:extLst>
              <a:ext uri="{FF2B5EF4-FFF2-40B4-BE49-F238E27FC236}">
                <a16:creationId xmlns:a16="http://schemas.microsoft.com/office/drawing/2014/main" id="{BDADBB3C-7BD0-EEB3-E89B-A794493DF0DC}"/>
              </a:ext>
            </a:extLst>
          </p:cNvPr>
          <p:cNvSpPr txBox="1">
            <a:spLocks/>
          </p:cNvSpPr>
          <p:nvPr/>
        </p:nvSpPr>
        <p:spPr>
          <a:xfrm>
            <a:off x="8273144" y="769711"/>
            <a:ext cx="367178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Interest rates on housing loans granted by commercial banks range from 5% to 16%. 
They tend to be lower in countries where indexed units apply, such as Argentina, Chile and Uruguay</a:t>
            </a:r>
          </a:p>
        </p:txBody>
      </p:sp>
      <p:sp>
        <p:nvSpPr>
          <p:cNvPr id="4" name="CuadroTexto 3">
            <a:extLst>
              <a:ext uri="{FF2B5EF4-FFF2-40B4-BE49-F238E27FC236}">
                <a16:creationId xmlns:a16="http://schemas.microsoft.com/office/drawing/2014/main" id="{F0164D6C-63AF-4034-F62D-DC4FB7397D64}"/>
              </a:ext>
            </a:extLst>
          </p:cNvPr>
          <p:cNvSpPr txBox="1"/>
          <p:nvPr/>
        </p:nvSpPr>
        <p:spPr>
          <a:xfrm>
            <a:off x="265875" y="5853737"/>
            <a:ext cx="3447481" cy="507831"/>
          </a:xfrm>
          <a:prstGeom prst="rect">
            <a:avLst/>
          </a:prstGeom>
          <a:noFill/>
          <a:ln>
            <a:noFill/>
          </a:ln>
        </p:spPr>
        <p:txBody>
          <a:bodyPr wrap="square">
            <a:spAutoFit/>
          </a:bodyPr>
          <a:lstStyle/>
          <a:p>
            <a:r>
              <a:rPr lang="en-US" sz="900" dirty="0">
                <a:effectLst/>
                <a:highlight>
                  <a:srgbClr val="FDFDFD"/>
                </a:highlight>
                <a:latin typeface="Segoe UI Web (West European)"/>
              </a:rPr>
              <a:t>/1 UVA Loans /2 Banks Only /3 Banks only, 2020-2022 information /4 Private Banks Only /5 UI and USD Loans /6 Includes special programs, information from 2016 - 2019</a:t>
            </a:r>
          </a:p>
        </p:txBody>
      </p:sp>
      <p:pic>
        <p:nvPicPr>
          <p:cNvPr id="3" name="Imagen 2">
            <a:extLst>
              <a:ext uri="{FF2B5EF4-FFF2-40B4-BE49-F238E27FC236}">
                <a16:creationId xmlns:a16="http://schemas.microsoft.com/office/drawing/2014/main" id="{27E1562A-30A9-3AE3-7C9E-D4C2EDCE76E3}"/>
              </a:ext>
            </a:extLst>
          </p:cNvPr>
          <p:cNvPicPr>
            <a:picLocks noChangeAspect="1"/>
          </p:cNvPicPr>
          <p:nvPr/>
        </p:nvPicPr>
        <p:blipFill>
          <a:blip r:embed="rId3"/>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1611273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1706E7-4C32-935E-794A-B0D3AC7BFB68}"/>
              </a:ext>
            </a:extLst>
          </p:cNvPr>
          <p:cNvSpPr>
            <a:spLocks noGrp="1"/>
          </p:cNvSpPr>
          <p:nvPr>
            <p:ph type="title"/>
          </p:nvPr>
        </p:nvSpPr>
        <p:spPr>
          <a:xfrm>
            <a:off x="838200" y="365125"/>
            <a:ext cx="10515600" cy="717717"/>
          </a:xfrm>
        </p:spPr>
        <p:txBody>
          <a:bodyPr/>
          <a:lstStyle/>
          <a:p>
            <a:r>
              <a:rPr lang="es-MX" b="1" dirty="0" err="1"/>
              <a:t>Investment</a:t>
            </a:r>
            <a:r>
              <a:rPr lang="es-MX" b="1" dirty="0"/>
              <a:t> </a:t>
            </a:r>
            <a:r>
              <a:rPr lang="es-MX" b="1" dirty="0" err="1"/>
              <a:t>required</a:t>
            </a:r>
            <a:endParaRPr lang="en-US" b="1" dirty="0"/>
          </a:p>
        </p:txBody>
      </p:sp>
      <p:graphicFrame>
        <p:nvGraphicFramePr>
          <p:cNvPr id="4" name="Diagrama 3">
            <a:extLst>
              <a:ext uri="{FF2B5EF4-FFF2-40B4-BE49-F238E27FC236}">
                <a16:creationId xmlns:a16="http://schemas.microsoft.com/office/drawing/2014/main" id="{71D42D44-DC93-351F-A664-F6D2731B467F}"/>
              </a:ext>
            </a:extLst>
          </p:cNvPr>
          <p:cNvGraphicFramePr/>
          <p:nvPr>
            <p:extLst>
              <p:ext uri="{D42A27DB-BD31-4B8C-83A1-F6EECF244321}">
                <p14:modId xmlns:p14="http://schemas.microsoft.com/office/powerpoint/2010/main" val="291756037"/>
              </p:ext>
            </p:extLst>
          </p:nvPr>
        </p:nvGraphicFramePr>
        <p:xfrm>
          <a:off x="1126957" y="1469720"/>
          <a:ext cx="10515598" cy="41706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Marcador de contenido 7">
            <a:extLst>
              <a:ext uri="{FF2B5EF4-FFF2-40B4-BE49-F238E27FC236}">
                <a16:creationId xmlns:a16="http://schemas.microsoft.com/office/drawing/2014/main" id="{7EF947E0-5B2A-9437-413C-0B8BCC321D4D}"/>
              </a:ext>
            </a:extLst>
          </p:cNvPr>
          <p:cNvGraphicFramePr>
            <a:graphicFrameLocks noGrp="1"/>
          </p:cNvGraphicFramePr>
          <p:nvPr>
            <p:ph idx="1"/>
            <p:extLst>
              <p:ext uri="{D42A27DB-BD31-4B8C-83A1-F6EECF244321}">
                <p14:modId xmlns:p14="http://schemas.microsoft.com/office/powerpoint/2010/main" val="1667363911"/>
              </p:ext>
            </p:extLst>
          </p:nvPr>
        </p:nvGraphicFramePr>
        <p:xfrm>
          <a:off x="549442" y="1520791"/>
          <a:ext cx="8373177" cy="144378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CuadroTexto 9">
            <a:extLst>
              <a:ext uri="{FF2B5EF4-FFF2-40B4-BE49-F238E27FC236}">
                <a16:creationId xmlns:a16="http://schemas.microsoft.com/office/drawing/2014/main" id="{4A11B648-4D90-C601-F6E0-CF554A1B199A}"/>
              </a:ext>
            </a:extLst>
          </p:cNvPr>
          <p:cNvSpPr txBox="1"/>
          <p:nvPr/>
        </p:nvSpPr>
        <p:spPr>
          <a:xfrm>
            <a:off x="1328057" y="4965842"/>
            <a:ext cx="6836229" cy="1200329"/>
          </a:xfrm>
          <a:prstGeom prst="rect">
            <a:avLst/>
          </a:prstGeom>
          <a:noFill/>
        </p:spPr>
        <p:txBody>
          <a:bodyPr wrap="square">
            <a:spAutoFit/>
          </a:bodyPr>
          <a:lstStyle/>
          <a:p>
            <a:pPr lvl="1"/>
            <a:r>
              <a:rPr lang="en-US" sz="2400" dirty="0"/>
              <a:t>It is estimated that about US$ 5.37 </a:t>
            </a:r>
            <a:r>
              <a:rPr lang="en-US" sz="2400" dirty="0" err="1"/>
              <a:t>tillion</a:t>
            </a:r>
            <a:r>
              <a:rPr lang="en-US" sz="2400" dirty="0"/>
              <a:t> will be required to meet the current housing deficit and the new demand of the next 25 years</a:t>
            </a:r>
          </a:p>
        </p:txBody>
      </p:sp>
      <p:pic>
        <p:nvPicPr>
          <p:cNvPr id="150" name="Picture 3" descr="E:\002-KIMS BUSINESS\007-02-Fullslidesppt-Contents\20161219\07-real\real-item01.png">
            <a:extLst>
              <a:ext uri="{FF2B5EF4-FFF2-40B4-BE49-F238E27FC236}">
                <a16:creationId xmlns:a16="http://schemas.microsoft.com/office/drawing/2014/main" id="{8094C615-7CBA-F3D4-8C17-707D382BD1D5}"/>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726220" y="1655074"/>
            <a:ext cx="1138295" cy="1074083"/>
          </a:xfrm>
          <a:prstGeom prst="rect">
            <a:avLst/>
          </a:prstGeom>
          <a:noFill/>
          <a:extLst>
            <a:ext uri="{909E8E84-426E-40DD-AFC4-6F175D3DCCD1}">
              <a14:hiddenFill xmlns:a14="http://schemas.microsoft.com/office/drawing/2010/main">
                <a:solidFill>
                  <a:srgbClr val="FFFFFF"/>
                </a:solidFill>
              </a14:hiddenFill>
            </a:ext>
          </a:extLst>
        </p:spPr>
      </p:pic>
      <p:pic>
        <p:nvPicPr>
          <p:cNvPr id="146" name="Imagen 145">
            <a:extLst>
              <a:ext uri="{FF2B5EF4-FFF2-40B4-BE49-F238E27FC236}">
                <a16:creationId xmlns:a16="http://schemas.microsoft.com/office/drawing/2014/main" id="{EEFECC6B-A523-248C-9FA3-F017F260A325}"/>
              </a:ext>
            </a:extLst>
          </p:cNvPr>
          <p:cNvPicPr>
            <a:picLocks noChangeAspect="1"/>
          </p:cNvPicPr>
          <p:nvPr/>
        </p:nvPicPr>
        <p:blipFill>
          <a:blip r:embed="rId13"/>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2795216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6C59D5-0582-6EC6-15B6-6B075D3A78FD}"/>
              </a:ext>
            </a:extLst>
          </p:cNvPr>
          <p:cNvSpPr>
            <a:spLocks noGrp="1"/>
          </p:cNvSpPr>
          <p:nvPr>
            <p:ph type="title"/>
          </p:nvPr>
        </p:nvSpPr>
        <p:spPr>
          <a:xfrm>
            <a:off x="838200" y="365125"/>
            <a:ext cx="10515600" cy="930275"/>
          </a:xfrm>
        </p:spPr>
        <p:txBody>
          <a:bodyPr/>
          <a:lstStyle/>
          <a:p>
            <a:r>
              <a:rPr lang="es-MX" b="1" dirty="0" err="1"/>
              <a:t>Highlights</a:t>
            </a:r>
            <a:endParaRPr lang="en-US" b="1" dirty="0"/>
          </a:p>
        </p:txBody>
      </p:sp>
      <p:sp>
        <p:nvSpPr>
          <p:cNvPr id="3" name="Marcador de contenido 2">
            <a:extLst>
              <a:ext uri="{FF2B5EF4-FFF2-40B4-BE49-F238E27FC236}">
                <a16:creationId xmlns:a16="http://schemas.microsoft.com/office/drawing/2014/main" id="{EE7246AE-91BF-CDE8-AA77-18A574EED713}"/>
              </a:ext>
            </a:extLst>
          </p:cNvPr>
          <p:cNvSpPr>
            <a:spLocks noGrp="1"/>
          </p:cNvSpPr>
          <p:nvPr>
            <p:ph idx="1"/>
          </p:nvPr>
        </p:nvSpPr>
        <p:spPr>
          <a:xfrm>
            <a:off x="838200" y="1295400"/>
            <a:ext cx="10515600" cy="5072743"/>
          </a:xfrm>
        </p:spPr>
        <p:txBody>
          <a:bodyPr>
            <a:normAutofit lnSpcReduction="10000"/>
          </a:bodyPr>
          <a:lstStyle/>
          <a:p>
            <a:r>
              <a:rPr lang="en-US" sz="2200" dirty="0"/>
              <a:t>Context show slow economic recovery, high levels of inflation and unemployment, great diversity of progress in the countries of the region.
The growth of the urban population is growing faster than the rural sector. But from 2050 there would be a demographic decrease
Housing financing has grown in recent years, credit portfolios are healthy, however the deepening of housing credit </a:t>
            </a:r>
            <a:r>
              <a:rPr lang="en-US" sz="2200" b="1" dirty="0"/>
              <a:t>(8.63% of GDP) </a:t>
            </a:r>
            <a:r>
              <a:rPr lang="en-US" sz="2200" dirty="0"/>
              <a:t>is still very low in the Region. There is great potential to increase housing financing. 
The housing deficit </a:t>
            </a:r>
            <a:r>
              <a:rPr lang="en-US" sz="2200" b="1" dirty="0"/>
              <a:t>(69.5 million homes) </a:t>
            </a:r>
            <a:r>
              <a:rPr lang="en-US" sz="2200" dirty="0"/>
              <a:t>is more representative in the urban sector </a:t>
            </a:r>
            <a:r>
              <a:rPr lang="en-US" sz="2200" b="1" dirty="0"/>
              <a:t>(54%) </a:t>
            </a:r>
            <a:r>
              <a:rPr lang="en-US" sz="2200" dirty="0"/>
              <a:t>and the Qualitative Deficit </a:t>
            </a:r>
            <a:r>
              <a:rPr lang="en-US" sz="2200" b="1" dirty="0"/>
              <a:t>(78%) </a:t>
            </a:r>
            <a:r>
              <a:rPr lang="en-US" sz="2200" dirty="0"/>
              <a:t>mainly due to the production of informal housing or without technical assistance or risk areas. 
Given the high qualitative deficit, in recent years countries such as Brazil, Colombia, and Mexico have been implementing self-construction/self-production programs for housing with technical assistance. Likewise, civil organizations, multilateral banks and development organizations have been promoting this issue in several countries of the region.</a:t>
            </a:r>
            <a:endParaRPr lang="en-US" dirty="0"/>
          </a:p>
        </p:txBody>
      </p:sp>
      <p:grpSp>
        <p:nvGrpSpPr>
          <p:cNvPr id="4" name="2 Grupo">
            <a:extLst>
              <a:ext uri="{FF2B5EF4-FFF2-40B4-BE49-F238E27FC236}">
                <a16:creationId xmlns:a16="http://schemas.microsoft.com/office/drawing/2014/main" id="{BC666FFB-857F-C7B8-0BF8-95C9927D3465}"/>
              </a:ext>
            </a:extLst>
          </p:cNvPr>
          <p:cNvGrpSpPr>
            <a:grpSpLocks noChangeAspect="1"/>
          </p:cNvGrpSpPr>
          <p:nvPr/>
        </p:nvGrpSpPr>
        <p:grpSpPr>
          <a:xfrm>
            <a:off x="10696073" y="5803832"/>
            <a:ext cx="890878" cy="702059"/>
            <a:chOff x="483051" y="134164"/>
            <a:chExt cx="1955165" cy="1541419"/>
          </a:xfrm>
        </p:grpSpPr>
        <p:grpSp>
          <p:nvGrpSpPr>
            <p:cNvPr id="5" name="3 Grupo">
              <a:extLst>
                <a:ext uri="{FF2B5EF4-FFF2-40B4-BE49-F238E27FC236}">
                  <a16:creationId xmlns:a16="http://schemas.microsoft.com/office/drawing/2014/main" id="{7AA9F09C-2900-07B9-31DE-F01D26B98219}"/>
                </a:ext>
              </a:extLst>
            </p:cNvPr>
            <p:cNvGrpSpPr/>
            <p:nvPr/>
          </p:nvGrpSpPr>
          <p:grpSpPr>
            <a:xfrm>
              <a:off x="483051" y="1203778"/>
              <a:ext cx="1955165" cy="471805"/>
              <a:chOff x="5050790" y="267970"/>
              <a:chExt cx="1955165" cy="471805"/>
            </a:xfrm>
          </p:grpSpPr>
          <p:sp>
            <p:nvSpPr>
              <p:cNvPr id="110" name="Freeform 6">
                <a:extLst>
                  <a:ext uri="{FF2B5EF4-FFF2-40B4-BE49-F238E27FC236}">
                    <a16:creationId xmlns:a16="http://schemas.microsoft.com/office/drawing/2014/main" id="{83A6A25F-36EC-59DF-5608-4D7EBE33E95D}"/>
                  </a:ext>
                </a:extLst>
              </p:cNvPr>
              <p:cNvSpPr>
                <a:spLocks/>
              </p:cNvSpPr>
              <p:nvPr/>
            </p:nvSpPr>
            <p:spPr bwMode="auto">
              <a:xfrm>
                <a:off x="5102860" y="691515"/>
                <a:ext cx="38735" cy="48260"/>
              </a:xfrm>
              <a:custGeom>
                <a:avLst/>
                <a:gdLst>
                  <a:gd name="T0" fmla="*/ 61 w 61"/>
                  <a:gd name="T1" fmla="*/ 44 h 76"/>
                  <a:gd name="T2" fmla="*/ 60 w 61"/>
                  <a:gd name="T3" fmla="*/ 52 h 76"/>
                  <a:gd name="T4" fmla="*/ 58 w 61"/>
                  <a:gd name="T5" fmla="*/ 59 h 76"/>
                  <a:gd name="T6" fmla="*/ 57 w 61"/>
                  <a:gd name="T7" fmla="*/ 64 h 76"/>
                  <a:gd name="T8" fmla="*/ 53 w 61"/>
                  <a:gd name="T9" fmla="*/ 68 h 76"/>
                  <a:gd name="T10" fmla="*/ 48 w 61"/>
                  <a:gd name="T11" fmla="*/ 72 h 76"/>
                  <a:gd name="T12" fmla="*/ 44 w 61"/>
                  <a:gd name="T13" fmla="*/ 73 h 76"/>
                  <a:gd name="T14" fmla="*/ 37 w 61"/>
                  <a:gd name="T15" fmla="*/ 75 h 76"/>
                  <a:gd name="T16" fmla="*/ 31 w 61"/>
                  <a:gd name="T17" fmla="*/ 76 h 76"/>
                  <a:gd name="T18" fmla="*/ 24 w 61"/>
                  <a:gd name="T19" fmla="*/ 75 h 76"/>
                  <a:gd name="T20" fmla="*/ 17 w 61"/>
                  <a:gd name="T21" fmla="*/ 73 h 76"/>
                  <a:gd name="T22" fmla="*/ 13 w 61"/>
                  <a:gd name="T23" fmla="*/ 72 h 76"/>
                  <a:gd name="T24" fmla="*/ 8 w 61"/>
                  <a:gd name="T25" fmla="*/ 68 h 76"/>
                  <a:gd name="T26" fmla="*/ 4 w 61"/>
                  <a:gd name="T27" fmla="*/ 64 h 76"/>
                  <a:gd name="T28" fmla="*/ 1 w 61"/>
                  <a:gd name="T29" fmla="*/ 59 h 76"/>
                  <a:gd name="T30" fmla="*/ 0 w 61"/>
                  <a:gd name="T31" fmla="*/ 52 h 76"/>
                  <a:gd name="T32" fmla="*/ 0 w 61"/>
                  <a:gd name="T33" fmla="*/ 44 h 76"/>
                  <a:gd name="T34" fmla="*/ 0 w 61"/>
                  <a:gd name="T35" fmla="*/ 0 h 76"/>
                  <a:gd name="T36" fmla="*/ 11 w 61"/>
                  <a:gd name="T37" fmla="*/ 0 h 76"/>
                  <a:gd name="T38" fmla="*/ 11 w 61"/>
                  <a:gd name="T39" fmla="*/ 44 h 76"/>
                  <a:gd name="T40" fmla="*/ 11 w 61"/>
                  <a:gd name="T41" fmla="*/ 51 h 76"/>
                  <a:gd name="T42" fmla="*/ 11 w 61"/>
                  <a:gd name="T43" fmla="*/ 54 h 76"/>
                  <a:gd name="T44" fmla="*/ 13 w 61"/>
                  <a:gd name="T45" fmla="*/ 57 h 76"/>
                  <a:gd name="T46" fmla="*/ 14 w 61"/>
                  <a:gd name="T47" fmla="*/ 60 h 76"/>
                  <a:gd name="T48" fmla="*/ 17 w 61"/>
                  <a:gd name="T49" fmla="*/ 64 h 76"/>
                  <a:gd name="T50" fmla="*/ 21 w 61"/>
                  <a:gd name="T51" fmla="*/ 65 h 76"/>
                  <a:gd name="T52" fmla="*/ 26 w 61"/>
                  <a:gd name="T53" fmla="*/ 67 h 76"/>
                  <a:gd name="T54" fmla="*/ 31 w 61"/>
                  <a:gd name="T55" fmla="*/ 67 h 76"/>
                  <a:gd name="T56" fmla="*/ 35 w 61"/>
                  <a:gd name="T57" fmla="*/ 67 h 76"/>
                  <a:gd name="T58" fmla="*/ 40 w 61"/>
                  <a:gd name="T59" fmla="*/ 65 h 76"/>
                  <a:gd name="T60" fmla="*/ 44 w 61"/>
                  <a:gd name="T61" fmla="*/ 64 h 76"/>
                  <a:gd name="T62" fmla="*/ 47 w 61"/>
                  <a:gd name="T63" fmla="*/ 60 h 76"/>
                  <a:gd name="T64" fmla="*/ 48 w 61"/>
                  <a:gd name="T65" fmla="*/ 57 h 76"/>
                  <a:gd name="T66" fmla="*/ 50 w 61"/>
                  <a:gd name="T67" fmla="*/ 54 h 76"/>
                  <a:gd name="T68" fmla="*/ 50 w 61"/>
                  <a:gd name="T69" fmla="*/ 51 h 76"/>
                  <a:gd name="T70" fmla="*/ 52 w 61"/>
                  <a:gd name="T71" fmla="*/ 44 h 76"/>
                  <a:gd name="T72" fmla="*/ 52 w 61"/>
                  <a:gd name="T73" fmla="*/ 0 h 76"/>
                  <a:gd name="T74" fmla="*/ 61 w 61"/>
                  <a:gd name="T75" fmla="*/ 0 h 76"/>
                  <a:gd name="T76" fmla="*/ 61 w 61"/>
                  <a:gd name="T77" fmla="*/ 44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1" h="76">
                    <a:moveTo>
                      <a:pt x="61" y="44"/>
                    </a:moveTo>
                    <a:lnTo>
                      <a:pt x="60" y="52"/>
                    </a:lnTo>
                    <a:lnTo>
                      <a:pt x="58" y="59"/>
                    </a:lnTo>
                    <a:lnTo>
                      <a:pt x="57" y="64"/>
                    </a:lnTo>
                    <a:lnTo>
                      <a:pt x="53" y="68"/>
                    </a:lnTo>
                    <a:lnTo>
                      <a:pt x="48" y="72"/>
                    </a:lnTo>
                    <a:lnTo>
                      <a:pt x="44" y="73"/>
                    </a:lnTo>
                    <a:lnTo>
                      <a:pt x="37" y="75"/>
                    </a:lnTo>
                    <a:lnTo>
                      <a:pt x="31" y="76"/>
                    </a:lnTo>
                    <a:lnTo>
                      <a:pt x="24" y="75"/>
                    </a:lnTo>
                    <a:lnTo>
                      <a:pt x="17" y="73"/>
                    </a:lnTo>
                    <a:lnTo>
                      <a:pt x="13" y="72"/>
                    </a:lnTo>
                    <a:lnTo>
                      <a:pt x="8" y="68"/>
                    </a:lnTo>
                    <a:lnTo>
                      <a:pt x="4" y="64"/>
                    </a:lnTo>
                    <a:lnTo>
                      <a:pt x="1" y="59"/>
                    </a:lnTo>
                    <a:lnTo>
                      <a:pt x="0" y="52"/>
                    </a:lnTo>
                    <a:lnTo>
                      <a:pt x="0" y="44"/>
                    </a:lnTo>
                    <a:lnTo>
                      <a:pt x="0" y="0"/>
                    </a:lnTo>
                    <a:lnTo>
                      <a:pt x="11" y="0"/>
                    </a:lnTo>
                    <a:lnTo>
                      <a:pt x="11" y="44"/>
                    </a:lnTo>
                    <a:lnTo>
                      <a:pt x="11" y="51"/>
                    </a:lnTo>
                    <a:lnTo>
                      <a:pt x="11" y="54"/>
                    </a:lnTo>
                    <a:lnTo>
                      <a:pt x="13" y="57"/>
                    </a:lnTo>
                    <a:lnTo>
                      <a:pt x="14" y="60"/>
                    </a:lnTo>
                    <a:lnTo>
                      <a:pt x="17" y="64"/>
                    </a:lnTo>
                    <a:lnTo>
                      <a:pt x="21" y="65"/>
                    </a:lnTo>
                    <a:lnTo>
                      <a:pt x="26" y="67"/>
                    </a:lnTo>
                    <a:lnTo>
                      <a:pt x="31" y="67"/>
                    </a:lnTo>
                    <a:lnTo>
                      <a:pt x="35" y="67"/>
                    </a:lnTo>
                    <a:lnTo>
                      <a:pt x="40" y="65"/>
                    </a:lnTo>
                    <a:lnTo>
                      <a:pt x="44" y="64"/>
                    </a:lnTo>
                    <a:lnTo>
                      <a:pt x="47" y="60"/>
                    </a:lnTo>
                    <a:lnTo>
                      <a:pt x="48" y="57"/>
                    </a:lnTo>
                    <a:lnTo>
                      <a:pt x="50" y="54"/>
                    </a:lnTo>
                    <a:lnTo>
                      <a:pt x="50" y="51"/>
                    </a:lnTo>
                    <a:lnTo>
                      <a:pt x="52" y="44"/>
                    </a:lnTo>
                    <a:lnTo>
                      <a:pt x="52" y="0"/>
                    </a:lnTo>
                    <a:lnTo>
                      <a:pt x="61" y="0"/>
                    </a:lnTo>
                    <a:lnTo>
                      <a:pt x="61"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1" name="Freeform 7">
                <a:extLst>
                  <a:ext uri="{FF2B5EF4-FFF2-40B4-BE49-F238E27FC236}">
                    <a16:creationId xmlns:a16="http://schemas.microsoft.com/office/drawing/2014/main" id="{4E800EEA-765B-6989-B8D5-0658CE47F534}"/>
                  </a:ext>
                </a:extLst>
              </p:cNvPr>
              <p:cNvSpPr>
                <a:spLocks/>
              </p:cNvSpPr>
              <p:nvPr/>
            </p:nvSpPr>
            <p:spPr bwMode="auto">
              <a:xfrm>
                <a:off x="5154295" y="691515"/>
                <a:ext cx="39370" cy="47625"/>
              </a:xfrm>
              <a:custGeom>
                <a:avLst/>
                <a:gdLst>
                  <a:gd name="T0" fmla="*/ 62 w 62"/>
                  <a:gd name="T1" fmla="*/ 75 h 75"/>
                  <a:gd name="T2" fmla="*/ 47 w 62"/>
                  <a:gd name="T3" fmla="*/ 75 h 75"/>
                  <a:gd name="T4" fmla="*/ 10 w 62"/>
                  <a:gd name="T5" fmla="*/ 7 h 75"/>
                  <a:gd name="T6" fmla="*/ 10 w 62"/>
                  <a:gd name="T7" fmla="*/ 75 h 75"/>
                  <a:gd name="T8" fmla="*/ 0 w 62"/>
                  <a:gd name="T9" fmla="*/ 75 h 75"/>
                  <a:gd name="T10" fmla="*/ 0 w 62"/>
                  <a:gd name="T11" fmla="*/ 0 h 75"/>
                  <a:gd name="T12" fmla="*/ 16 w 62"/>
                  <a:gd name="T13" fmla="*/ 0 h 75"/>
                  <a:gd name="T14" fmla="*/ 52 w 62"/>
                  <a:gd name="T15" fmla="*/ 60 h 75"/>
                  <a:gd name="T16" fmla="*/ 52 w 62"/>
                  <a:gd name="T17" fmla="*/ 0 h 75"/>
                  <a:gd name="T18" fmla="*/ 62 w 62"/>
                  <a:gd name="T19" fmla="*/ 0 h 75"/>
                  <a:gd name="T20" fmla="*/ 62 w 62"/>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 h="75">
                    <a:moveTo>
                      <a:pt x="62" y="75"/>
                    </a:moveTo>
                    <a:lnTo>
                      <a:pt x="47" y="75"/>
                    </a:lnTo>
                    <a:lnTo>
                      <a:pt x="10" y="7"/>
                    </a:lnTo>
                    <a:lnTo>
                      <a:pt x="10" y="75"/>
                    </a:lnTo>
                    <a:lnTo>
                      <a:pt x="0" y="75"/>
                    </a:lnTo>
                    <a:lnTo>
                      <a:pt x="0" y="0"/>
                    </a:lnTo>
                    <a:lnTo>
                      <a:pt x="16" y="0"/>
                    </a:lnTo>
                    <a:lnTo>
                      <a:pt x="52" y="60"/>
                    </a:lnTo>
                    <a:lnTo>
                      <a:pt x="52" y="0"/>
                    </a:lnTo>
                    <a:lnTo>
                      <a:pt x="62" y="0"/>
                    </a:lnTo>
                    <a:lnTo>
                      <a:pt x="62"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2" name="Freeform 8">
                <a:extLst>
                  <a:ext uri="{FF2B5EF4-FFF2-40B4-BE49-F238E27FC236}">
                    <a16:creationId xmlns:a16="http://schemas.microsoft.com/office/drawing/2014/main" id="{1F13441E-F1E6-66FB-C2D5-EDA4D2A81962}"/>
                  </a:ext>
                </a:extLst>
              </p:cNvPr>
              <p:cNvSpPr>
                <a:spLocks/>
              </p:cNvSpPr>
              <p:nvPr/>
            </p:nvSpPr>
            <p:spPr bwMode="auto">
              <a:xfrm>
                <a:off x="5203825" y="691515"/>
                <a:ext cx="20955" cy="47625"/>
              </a:xfrm>
              <a:custGeom>
                <a:avLst/>
                <a:gdLst>
                  <a:gd name="T0" fmla="*/ 33 w 33"/>
                  <a:gd name="T1" fmla="*/ 75 h 75"/>
                  <a:gd name="T2" fmla="*/ 0 w 33"/>
                  <a:gd name="T3" fmla="*/ 75 h 75"/>
                  <a:gd name="T4" fmla="*/ 0 w 33"/>
                  <a:gd name="T5" fmla="*/ 67 h 75"/>
                  <a:gd name="T6" fmla="*/ 11 w 33"/>
                  <a:gd name="T7" fmla="*/ 67 h 75"/>
                  <a:gd name="T8" fmla="*/ 11 w 33"/>
                  <a:gd name="T9" fmla="*/ 7 h 75"/>
                  <a:gd name="T10" fmla="*/ 0 w 33"/>
                  <a:gd name="T11" fmla="*/ 7 h 75"/>
                  <a:gd name="T12" fmla="*/ 0 w 33"/>
                  <a:gd name="T13" fmla="*/ 0 h 75"/>
                  <a:gd name="T14" fmla="*/ 33 w 33"/>
                  <a:gd name="T15" fmla="*/ 0 h 75"/>
                  <a:gd name="T16" fmla="*/ 33 w 33"/>
                  <a:gd name="T17" fmla="*/ 7 h 75"/>
                  <a:gd name="T18" fmla="*/ 21 w 33"/>
                  <a:gd name="T19" fmla="*/ 7 h 75"/>
                  <a:gd name="T20" fmla="*/ 21 w 33"/>
                  <a:gd name="T21" fmla="*/ 67 h 75"/>
                  <a:gd name="T22" fmla="*/ 33 w 33"/>
                  <a:gd name="T23" fmla="*/ 67 h 75"/>
                  <a:gd name="T24" fmla="*/ 33 w 33"/>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75">
                    <a:moveTo>
                      <a:pt x="33" y="75"/>
                    </a:moveTo>
                    <a:lnTo>
                      <a:pt x="0" y="75"/>
                    </a:lnTo>
                    <a:lnTo>
                      <a:pt x="0" y="67"/>
                    </a:lnTo>
                    <a:lnTo>
                      <a:pt x="11" y="67"/>
                    </a:lnTo>
                    <a:lnTo>
                      <a:pt x="11" y="7"/>
                    </a:lnTo>
                    <a:lnTo>
                      <a:pt x="0" y="7"/>
                    </a:lnTo>
                    <a:lnTo>
                      <a:pt x="0" y="0"/>
                    </a:lnTo>
                    <a:lnTo>
                      <a:pt x="33" y="0"/>
                    </a:lnTo>
                    <a:lnTo>
                      <a:pt x="33" y="7"/>
                    </a:lnTo>
                    <a:lnTo>
                      <a:pt x="21" y="7"/>
                    </a:lnTo>
                    <a:lnTo>
                      <a:pt x="21" y="67"/>
                    </a:lnTo>
                    <a:lnTo>
                      <a:pt x="33" y="67"/>
                    </a:lnTo>
                    <a:lnTo>
                      <a:pt x="33"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3" name="Freeform 9">
                <a:extLst>
                  <a:ext uri="{FF2B5EF4-FFF2-40B4-BE49-F238E27FC236}">
                    <a16:creationId xmlns:a16="http://schemas.microsoft.com/office/drawing/2014/main" id="{59B6F742-4882-035F-85AB-0201E69B6791}"/>
                  </a:ext>
                </a:extLst>
              </p:cNvPr>
              <p:cNvSpPr>
                <a:spLocks noEditPoints="1"/>
              </p:cNvSpPr>
              <p:nvPr/>
            </p:nvSpPr>
            <p:spPr bwMode="auto">
              <a:xfrm>
                <a:off x="5233035" y="689610"/>
                <a:ext cx="46990" cy="50165"/>
              </a:xfrm>
              <a:custGeom>
                <a:avLst/>
                <a:gdLst>
                  <a:gd name="T0" fmla="*/ 68 w 74"/>
                  <a:gd name="T1" fmla="*/ 16 h 79"/>
                  <a:gd name="T2" fmla="*/ 73 w 74"/>
                  <a:gd name="T3" fmla="*/ 31 h 79"/>
                  <a:gd name="T4" fmla="*/ 73 w 74"/>
                  <a:gd name="T5" fmla="*/ 49 h 79"/>
                  <a:gd name="T6" fmla="*/ 68 w 74"/>
                  <a:gd name="T7" fmla="*/ 63 h 79"/>
                  <a:gd name="T8" fmla="*/ 58 w 74"/>
                  <a:gd name="T9" fmla="*/ 73 h 79"/>
                  <a:gd name="T10" fmla="*/ 45 w 74"/>
                  <a:gd name="T11" fmla="*/ 78 h 79"/>
                  <a:gd name="T12" fmla="*/ 29 w 74"/>
                  <a:gd name="T13" fmla="*/ 78 h 79"/>
                  <a:gd name="T14" fmla="*/ 16 w 74"/>
                  <a:gd name="T15" fmla="*/ 73 h 79"/>
                  <a:gd name="T16" fmla="*/ 6 w 74"/>
                  <a:gd name="T17" fmla="*/ 63 h 79"/>
                  <a:gd name="T18" fmla="*/ 1 w 74"/>
                  <a:gd name="T19" fmla="*/ 49 h 79"/>
                  <a:gd name="T20" fmla="*/ 1 w 74"/>
                  <a:gd name="T21" fmla="*/ 31 h 79"/>
                  <a:gd name="T22" fmla="*/ 6 w 74"/>
                  <a:gd name="T23" fmla="*/ 16 h 79"/>
                  <a:gd name="T24" fmla="*/ 16 w 74"/>
                  <a:gd name="T25" fmla="*/ 6 h 79"/>
                  <a:gd name="T26" fmla="*/ 29 w 74"/>
                  <a:gd name="T27" fmla="*/ 2 h 79"/>
                  <a:gd name="T28" fmla="*/ 45 w 74"/>
                  <a:gd name="T29" fmla="*/ 2 h 79"/>
                  <a:gd name="T30" fmla="*/ 58 w 74"/>
                  <a:gd name="T31" fmla="*/ 6 h 79"/>
                  <a:gd name="T32" fmla="*/ 63 w 74"/>
                  <a:gd name="T33" fmla="*/ 39 h 79"/>
                  <a:gd name="T34" fmla="*/ 61 w 74"/>
                  <a:gd name="T35" fmla="*/ 28 h 79"/>
                  <a:gd name="T36" fmla="*/ 55 w 74"/>
                  <a:gd name="T37" fmla="*/ 18 h 79"/>
                  <a:gd name="T38" fmla="*/ 47 w 74"/>
                  <a:gd name="T39" fmla="*/ 11 h 79"/>
                  <a:gd name="T40" fmla="*/ 37 w 74"/>
                  <a:gd name="T41" fmla="*/ 10 h 79"/>
                  <a:gd name="T42" fmla="*/ 26 w 74"/>
                  <a:gd name="T43" fmla="*/ 11 h 79"/>
                  <a:gd name="T44" fmla="*/ 17 w 74"/>
                  <a:gd name="T45" fmla="*/ 18 h 79"/>
                  <a:gd name="T46" fmla="*/ 13 w 74"/>
                  <a:gd name="T47" fmla="*/ 28 h 79"/>
                  <a:gd name="T48" fmla="*/ 11 w 74"/>
                  <a:gd name="T49" fmla="*/ 39 h 79"/>
                  <a:gd name="T50" fmla="*/ 13 w 74"/>
                  <a:gd name="T51" fmla="*/ 54 h 79"/>
                  <a:gd name="T52" fmla="*/ 17 w 74"/>
                  <a:gd name="T53" fmla="*/ 62 h 79"/>
                  <a:gd name="T54" fmla="*/ 26 w 74"/>
                  <a:gd name="T55" fmla="*/ 68 h 79"/>
                  <a:gd name="T56" fmla="*/ 37 w 74"/>
                  <a:gd name="T57" fmla="*/ 70 h 79"/>
                  <a:gd name="T58" fmla="*/ 47 w 74"/>
                  <a:gd name="T59" fmla="*/ 68 h 79"/>
                  <a:gd name="T60" fmla="*/ 55 w 74"/>
                  <a:gd name="T61" fmla="*/ 62 h 79"/>
                  <a:gd name="T62" fmla="*/ 61 w 74"/>
                  <a:gd name="T63" fmla="*/ 54 h 79"/>
                  <a:gd name="T64" fmla="*/ 63 w 74"/>
                  <a:gd name="T65" fmla="*/ 3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4" h="79">
                    <a:moveTo>
                      <a:pt x="63" y="11"/>
                    </a:moveTo>
                    <a:lnTo>
                      <a:pt x="68" y="16"/>
                    </a:lnTo>
                    <a:lnTo>
                      <a:pt x="71" y="23"/>
                    </a:lnTo>
                    <a:lnTo>
                      <a:pt x="73" y="31"/>
                    </a:lnTo>
                    <a:lnTo>
                      <a:pt x="74" y="39"/>
                    </a:lnTo>
                    <a:lnTo>
                      <a:pt x="73" y="49"/>
                    </a:lnTo>
                    <a:lnTo>
                      <a:pt x="71" y="57"/>
                    </a:lnTo>
                    <a:lnTo>
                      <a:pt x="68" y="63"/>
                    </a:lnTo>
                    <a:lnTo>
                      <a:pt x="63" y="68"/>
                    </a:lnTo>
                    <a:lnTo>
                      <a:pt x="58" y="73"/>
                    </a:lnTo>
                    <a:lnTo>
                      <a:pt x="52" y="76"/>
                    </a:lnTo>
                    <a:lnTo>
                      <a:pt x="45" y="78"/>
                    </a:lnTo>
                    <a:lnTo>
                      <a:pt x="37" y="79"/>
                    </a:lnTo>
                    <a:lnTo>
                      <a:pt x="29" y="78"/>
                    </a:lnTo>
                    <a:lnTo>
                      <a:pt x="21" y="76"/>
                    </a:lnTo>
                    <a:lnTo>
                      <a:pt x="16" y="73"/>
                    </a:lnTo>
                    <a:lnTo>
                      <a:pt x="9" y="68"/>
                    </a:lnTo>
                    <a:lnTo>
                      <a:pt x="6" y="63"/>
                    </a:lnTo>
                    <a:lnTo>
                      <a:pt x="3" y="57"/>
                    </a:lnTo>
                    <a:lnTo>
                      <a:pt x="1" y="49"/>
                    </a:lnTo>
                    <a:lnTo>
                      <a:pt x="0" y="39"/>
                    </a:lnTo>
                    <a:lnTo>
                      <a:pt x="1" y="31"/>
                    </a:lnTo>
                    <a:lnTo>
                      <a:pt x="3" y="23"/>
                    </a:lnTo>
                    <a:lnTo>
                      <a:pt x="6" y="16"/>
                    </a:lnTo>
                    <a:lnTo>
                      <a:pt x="9" y="11"/>
                    </a:lnTo>
                    <a:lnTo>
                      <a:pt x="16" y="6"/>
                    </a:lnTo>
                    <a:lnTo>
                      <a:pt x="21" y="3"/>
                    </a:lnTo>
                    <a:lnTo>
                      <a:pt x="29" y="2"/>
                    </a:lnTo>
                    <a:lnTo>
                      <a:pt x="37" y="0"/>
                    </a:lnTo>
                    <a:lnTo>
                      <a:pt x="45" y="2"/>
                    </a:lnTo>
                    <a:lnTo>
                      <a:pt x="52" y="3"/>
                    </a:lnTo>
                    <a:lnTo>
                      <a:pt x="58" y="6"/>
                    </a:lnTo>
                    <a:lnTo>
                      <a:pt x="63" y="11"/>
                    </a:lnTo>
                    <a:close/>
                    <a:moveTo>
                      <a:pt x="63" y="39"/>
                    </a:moveTo>
                    <a:lnTo>
                      <a:pt x="63" y="32"/>
                    </a:lnTo>
                    <a:lnTo>
                      <a:pt x="61" y="28"/>
                    </a:lnTo>
                    <a:lnTo>
                      <a:pt x="58" y="21"/>
                    </a:lnTo>
                    <a:lnTo>
                      <a:pt x="55" y="18"/>
                    </a:lnTo>
                    <a:lnTo>
                      <a:pt x="52" y="15"/>
                    </a:lnTo>
                    <a:lnTo>
                      <a:pt x="47" y="11"/>
                    </a:lnTo>
                    <a:lnTo>
                      <a:pt x="42" y="10"/>
                    </a:lnTo>
                    <a:lnTo>
                      <a:pt x="37" y="10"/>
                    </a:lnTo>
                    <a:lnTo>
                      <a:pt x="30" y="10"/>
                    </a:lnTo>
                    <a:lnTo>
                      <a:pt x="26" y="11"/>
                    </a:lnTo>
                    <a:lnTo>
                      <a:pt x="21" y="15"/>
                    </a:lnTo>
                    <a:lnTo>
                      <a:pt x="17" y="18"/>
                    </a:lnTo>
                    <a:lnTo>
                      <a:pt x="14" y="21"/>
                    </a:lnTo>
                    <a:lnTo>
                      <a:pt x="13" y="28"/>
                    </a:lnTo>
                    <a:lnTo>
                      <a:pt x="11" y="32"/>
                    </a:lnTo>
                    <a:lnTo>
                      <a:pt x="11" y="39"/>
                    </a:lnTo>
                    <a:lnTo>
                      <a:pt x="11" y="47"/>
                    </a:lnTo>
                    <a:lnTo>
                      <a:pt x="13" y="54"/>
                    </a:lnTo>
                    <a:lnTo>
                      <a:pt x="14" y="58"/>
                    </a:lnTo>
                    <a:lnTo>
                      <a:pt x="17" y="62"/>
                    </a:lnTo>
                    <a:lnTo>
                      <a:pt x="22" y="67"/>
                    </a:lnTo>
                    <a:lnTo>
                      <a:pt x="26" y="68"/>
                    </a:lnTo>
                    <a:lnTo>
                      <a:pt x="30" y="70"/>
                    </a:lnTo>
                    <a:lnTo>
                      <a:pt x="37" y="70"/>
                    </a:lnTo>
                    <a:lnTo>
                      <a:pt x="42" y="70"/>
                    </a:lnTo>
                    <a:lnTo>
                      <a:pt x="47" y="68"/>
                    </a:lnTo>
                    <a:lnTo>
                      <a:pt x="52" y="67"/>
                    </a:lnTo>
                    <a:lnTo>
                      <a:pt x="55" y="62"/>
                    </a:lnTo>
                    <a:lnTo>
                      <a:pt x="58" y="58"/>
                    </a:lnTo>
                    <a:lnTo>
                      <a:pt x="61" y="54"/>
                    </a:lnTo>
                    <a:lnTo>
                      <a:pt x="63" y="47"/>
                    </a:lnTo>
                    <a:lnTo>
                      <a:pt x="63" y="3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4" name="Freeform 10">
                <a:extLst>
                  <a:ext uri="{FF2B5EF4-FFF2-40B4-BE49-F238E27FC236}">
                    <a16:creationId xmlns:a16="http://schemas.microsoft.com/office/drawing/2014/main" id="{4F58B325-2A4D-8C55-723B-479AAC1009A2}"/>
                  </a:ext>
                </a:extLst>
              </p:cNvPr>
              <p:cNvSpPr>
                <a:spLocks/>
              </p:cNvSpPr>
              <p:nvPr/>
            </p:nvSpPr>
            <p:spPr bwMode="auto">
              <a:xfrm>
                <a:off x="5290820" y="691515"/>
                <a:ext cx="38100" cy="47625"/>
              </a:xfrm>
              <a:custGeom>
                <a:avLst/>
                <a:gdLst>
                  <a:gd name="T0" fmla="*/ 60 w 60"/>
                  <a:gd name="T1" fmla="*/ 75 h 75"/>
                  <a:gd name="T2" fmla="*/ 47 w 60"/>
                  <a:gd name="T3" fmla="*/ 75 h 75"/>
                  <a:gd name="T4" fmla="*/ 9 w 60"/>
                  <a:gd name="T5" fmla="*/ 7 h 75"/>
                  <a:gd name="T6" fmla="*/ 9 w 60"/>
                  <a:gd name="T7" fmla="*/ 75 h 75"/>
                  <a:gd name="T8" fmla="*/ 0 w 60"/>
                  <a:gd name="T9" fmla="*/ 75 h 75"/>
                  <a:gd name="T10" fmla="*/ 0 w 60"/>
                  <a:gd name="T11" fmla="*/ 0 h 75"/>
                  <a:gd name="T12" fmla="*/ 16 w 60"/>
                  <a:gd name="T13" fmla="*/ 0 h 75"/>
                  <a:gd name="T14" fmla="*/ 50 w 60"/>
                  <a:gd name="T15" fmla="*/ 60 h 75"/>
                  <a:gd name="T16" fmla="*/ 50 w 60"/>
                  <a:gd name="T17" fmla="*/ 0 h 75"/>
                  <a:gd name="T18" fmla="*/ 60 w 60"/>
                  <a:gd name="T19" fmla="*/ 0 h 75"/>
                  <a:gd name="T20" fmla="*/ 60 w 60"/>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75">
                    <a:moveTo>
                      <a:pt x="60" y="75"/>
                    </a:moveTo>
                    <a:lnTo>
                      <a:pt x="47" y="75"/>
                    </a:lnTo>
                    <a:lnTo>
                      <a:pt x="9" y="7"/>
                    </a:lnTo>
                    <a:lnTo>
                      <a:pt x="9" y="75"/>
                    </a:lnTo>
                    <a:lnTo>
                      <a:pt x="0" y="75"/>
                    </a:lnTo>
                    <a:lnTo>
                      <a:pt x="0" y="0"/>
                    </a:lnTo>
                    <a:lnTo>
                      <a:pt x="16" y="0"/>
                    </a:lnTo>
                    <a:lnTo>
                      <a:pt x="50" y="60"/>
                    </a:lnTo>
                    <a:lnTo>
                      <a:pt x="50" y="0"/>
                    </a:lnTo>
                    <a:lnTo>
                      <a:pt x="60" y="0"/>
                    </a:lnTo>
                    <a:lnTo>
                      <a:pt x="60"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5" name="Freeform 11">
                <a:extLst>
                  <a:ext uri="{FF2B5EF4-FFF2-40B4-BE49-F238E27FC236}">
                    <a16:creationId xmlns:a16="http://schemas.microsoft.com/office/drawing/2014/main" id="{FB35012A-C1C4-8C08-CF3A-1BA32E57BB73}"/>
                  </a:ext>
                </a:extLst>
              </p:cNvPr>
              <p:cNvSpPr>
                <a:spLocks/>
              </p:cNvSpPr>
              <p:nvPr/>
            </p:nvSpPr>
            <p:spPr bwMode="auto">
              <a:xfrm>
                <a:off x="5365115" y="691515"/>
                <a:ext cx="19685" cy="47625"/>
              </a:xfrm>
              <a:custGeom>
                <a:avLst/>
                <a:gdLst>
                  <a:gd name="T0" fmla="*/ 31 w 31"/>
                  <a:gd name="T1" fmla="*/ 75 h 75"/>
                  <a:gd name="T2" fmla="*/ 0 w 31"/>
                  <a:gd name="T3" fmla="*/ 75 h 75"/>
                  <a:gd name="T4" fmla="*/ 0 w 31"/>
                  <a:gd name="T5" fmla="*/ 67 h 75"/>
                  <a:gd name="T6" fmla="*/ 10 w 31"/>
                  <a:gd name="T7" fmla="*/ 67 h 75"/>
                  <a:gd name="T8" fmla="*/ 10 w 31"/>
                  <a:gd name="T9" fmla="*/ 7 h 75"/>
                  <a:gd name="T10" fmla="*/ 0 w 31"/>
                  <a:gd name="T11" fmla="*/ 7 h 75"/>
                  <a:gd name="T12" fmla="*/ 0 w 31"/>
                  <a:gd name="T13" fmla="*/ 0 h 75"/>
                  <a:gd name="T14" fmla="*/ 31 w 31"/>
                  <a:gd name="T15" fmla="*/ 0 h 75"/>
                  <a:gd name="T16" fmla="*/ 31 w 31"/>
                  <a:gd name="T17" fmla="*/ 7 h 75"/>
                  <a:gd name="T18" fmla="*/ 21 w 31"/>
                  <a:gd name="T19" fmla="*/ 7 h 75"/>
                  <a:gd name="T20" fmla="*/ 21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10" y="67"/>
                    </a:lnTo>
                    <a:lnTo>
                      <a:pt x="10" y="7"/>
                    </a:lnTo>
                    <a:lnTo>
                      <a:pt x="0" y="7"/>
                    </a:lnTo>
                    <a:lnTo>
                      <a:pt x="0" y="0"/>
                    </a:lnTo>
                    <a:lnTo>
                      <a:pt x="31" y="0"/>
                    </a:lnTo>
                    <a:lnTo>
                      <a:pt x="31" y="7"/>
                    </a:lnTo>
                    <a:lnTo>
                      <a:pt x="21" y="7"/>
                    </a:lnTo>
                    <a:lnTo>
                      <a:pt x="21"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6" name="Freeform 12">
                <a:extLst>
                  <a:ext uri="{FF2B5EF4-FFF2-40B4-BE49-F238E27FC236}">
                    <a16:creationId xmlns:a16="http://schemas.microsoft.com/office/drawing/2014/main" id="{6D37EE68-5436-D912-86AB-2531CE9595FD}"/>
                  </a:ext>
                </a:extLst>
              </p:cNvPr>
              <p:cNvSpPr>
                <a:spLocks/>
              </p:cNvSpPr>
              <p:nvPr/>
            </p:nvSpPr>
            <p:spPr bwMode="auto">
              <a:xfrm>
                <a:off x="5396230" y="691515"/>
                <a:ext cx="38735" cy="47625"/>
              </a:xfrm>
              <a:custGeom>
                <a:avLst/>
                <a:gdLst>
                  <a:gd name="T0" fmla="*/ 61 w 61"/>
                  <a:gd name="T1" fmla="*/ 75 h 75"/>
                  <a:gd name="T2" fmla="*/ 47 w 61"/>
                  <a:gd name="T3" fmla="*/ 75 h 75"/>
                  <a:gd name="T4" fmla="*/ 9 w 61"/>
                  <a:gd name="T5" fmla="*/ 7 h 75"/>
                  <a:gd name="T6" fmla="*/ 9 w 61"/>
                  <a:gd name="T7" fmla="*/ 75 h 75"/>
                  <a:gd name="T8" fmla="*/ 0 w 61"/>
                  <a:gd name="T9" fmla="*/ 75 h 75"/>
                  <a:gd name="T10" fmla="*/ 0 w 61"/>
                  <a:gd name="T11" fmla="*/ 0 h 75"/>
                  <a:gd name="T12" fmla="*/ 16 w 61"/>
                  <a:gd name="T13" fmla="*/ 0 h 75"/>
                  <a:gd name="T14" fmla="*/ 50 w 61"/>
                  <a:gd name="T15" fmla="*/ 60 h 75"/>
                  <a:gd name="T16" fmla="*/ 50 w 61"/>
                  <a:gd name="T17" fmla="*/ 0 h 75"/>
                  <a:gd name="T18" fmla="*/ 61 w 61"/>
                  <a:gd name="T19" fmla="*/ 0 h 75"/>
                  <a:gd name="T20" fmla="*/ 61 w 6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 h="75">
                    <a:moveTo>
                      <a:pt x="61" y="75"/>
                    </a:moveTo>
                    <a:lnTo>
                      <a:pt x="47" y="75"/>
                    </a:lnTo>
                    <a:lnTo>
                      <a:pt x="9" y="7"/>
                    </a:lnTo>
                    <a:lnTo>
                      <a:pt x="9" y="75"/>
                    </a:lnTo>
                    <a:lnTo>
                      <a:pt x="0" y="75"/>
                    </a:lnTo>
                    <a:lnTo>
                      <a:pt x="0" y="0"/>
                    </a:lnTo>
                    <a:lnTo>
                      <a:pt x="16" y="0"/>
                    </a:lnTo>
                    <a:lnTo>
                      <a:pt x="50" y="60"/>
                    </a:lnTo>
                    <a:lnTo>
                      <a:pt x="50" y="0"/>
                    </a:lnTo>
                    <a:lnTo>
                      <a:pt x="61" y="0"/>
                    </a:lnTo>
                    <a:lnTo>
                      <a:pt x="6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7" name="Freeform 13">
                <a:extLst>
                  <a:ext uri="{FF2B5EF4-FFF2-40B4-BE49-F238E27FC236}">
                    <a16:creationId xmlns:a16="http://schemas.microsoft.com/office/drawing/2014/main" id="{586BA8C2-6360-C7A4-426C-3529AB340400}"/>
                  </a:ext>
                </a:extLst>
              </p:cNvPr>
              <p:cNvSpPr>
                <a:spLocks/>
              </p:cNvSpPr>
              <p:nvPr/>
            </p:nvSpPr>
            <p:spPr bwMode="auto">
              <a:xfrm>
                <a:off x="5441315" y="691515"/>
                <a:ext cx="43180" cy="47625"/>
              </a:xfrm>
              <a:custGeom>
                <a:avLst/>
                <a:gdLst>
                  <a:gd name="T0" fmla="*/ 68 w 68"/>
                  <a:gd name="T1" fmla="*/ 8 h 75"/>
                  <a:gd name="T2" fmla="*/ 39 w 68"/>
                  <a:gd name="T3" fmla="*/ 8 h 75"/>
                  <a:gd name="T4" fmla="*/ 39 w 68"/>
                  <a:gd name="T5" fmla="*/ 75 h 75"/>
                  <a:gd name="T6" fmla="*/ 29 w 68"/>
                  <a:gd name="T7" fmla="*/ 75 h 75"/>
                  <a:gd name="T8" fmla="*/ 29 w 68"/>
                  <a:gd name="T9" fmla="*/ 8 h 75"/>
                  <a:gd name="T10" fmla="*/ 0 w 68"/>
                  <a:gd name="T11" fmla="*/ 8 h 75"/>
                  <a:gd name="T12" fmla="*/ 0 w 68"/>
                  <a:gd name="T13" fmla="*/ 0 h 75"/>
                  <a:gd name="T14" fmla="*/ 68 w 68"/>
                  <a:gd name="T15" fmla="*/ 0 h 75"/>
                  <a:gd name="T16" fmla="*/ 68 w 68"/>
                  <a:gd name="T17" fmla="*/ 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75">
                    <a:moveTo>
                      <a:pt x="68" y="8"/>
                    </a:moveTo>
                    <a:lnTo>
                      <a:pt x="39" y="8"/>
                    </a:lnTo>
                    <a:lnTo>
                      <a:pt x="39" y="75"/>
                    </a:lnTo>
                    <a:lnTo>
                      <a:pt x="29" y="75"/>
                    </a:lnTo>
                    <a:lnTo>
                      <a:pt x="29" y="8"/>
                    </a:lnTo>
                    <a:lnTo>
                      <a:pt x="0" y="8"/>
                    </a:lnTo>
                    <a:lnTo>
                      <a:pt x="0" y="0"/>
                    </a:lnTo>
                    <a:lnTo>
                      <a:pt x="68" y="0"/>
                    </a:lnTo>
                    <a:lnTo>
                      <a:pt x="68" y="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8" name="Freeform 14">
                <a:extLst>
                  <a:ext uri="{FF2B5EF4-FFF2-40B4-BE49-F238E27FC236}">
                    <a16:creationId xmlns:a16="http://schemas.microsoft.com/office/drawing/2014/main" id="{7E144DBE-C02D-D5AB-345C-0CDCCF6BF933}"/>
                  </a:ext>
                </a:extLst>
              </p:cNvPr>
              <p:cNvSpPr>
                <a:spLocks/>
              </p:cNvSpPr>
              <p:nvPr/>
            </p:nvSpPr>
            <p:spPr bwMode="auto">
              <a:xfrm>
                <a:off x="5490845" y="691515"/>
                <a:ext cx="33020" cy="47625"/>
              </a:xfrm>
              <a:custGeom>
                <a:avLst/>
                <a:gdLst>
                  <a:gd name="T0" fmla="*/ 52 w 52"/>
                  <a:gd name="T1" fmla="*/ 75 h 75"/>
                  <a:gd name="T2" fmla="*/ 0 w 52"/>
                  <a:gd name="T3" fmla="*/ 75 h 75"/>
                  <a:gd name="T4" fmla="*/ 0 w 52"/>
                  <a:gd name="T5" fmla="*/ 0 h 75"/>
                  <a:gd name="T6" fmla="*/ 52 w 52"/>
                  <a:gd name="T7" fmla="*/ 0 h 75"/>
                  <a:gd name="T8" fmla="*/ 52 w 52"/>
                  <a:gd name="T9" fmla="*/ 8 h 75"/>
                  <a:gd name="T10" fmla="*/ 10 w 52"/>
                  <a:gd name="T11" fmla="*/ 8 h 75"/>
                  <a:gd name="T12" fmla="*/ 10 w 52"/>
                  <a:gd name="T13" fmla="*/ 29 h 75"/>
                  <a:gd name="T14" fmla="*/ 52 w 52"/>
                  <a:gd name="T15" fmla="*/ 29 h 75"/>
                  <a:gd name="T16" fmla="*/ 52 w 52"/>
                  <a:gd name="T17" fmla="*/ 38 h 75"/>
                  <a:gd name="T18" fmla="*/ 10 w 52"/>
                  <a:gd name="T19" fmla="*/ 38 h 75"/>
                  <a:gd name="T20" fmla="*/ 10 w 52"/>
                  <a:gd name="T21" fmla="*/ 65 h 75"/>
                  <a:gd name="T22" fmla="*/ 52 w 52"/>
                  <a:gd name="T23" fmla="*/ 65 h 75"/>
                  <a:gd name="T24" fmla="*/ 52 w 52"/>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75">
                    <a:moveTo>
                      <a:pt x="52" y="75"/>
                    </a:moveTo>
                    <a:lnTo>
                      <a:pt x="0" y="75"/>
                    </a:lnTo>
                    <a:lnTo>
                      <a:pt x="0" y="0"/>
                    </a:lnTo>
                    <a:lnTo>
                      <a:pt x="52" y="0"/>
                    </a:lnTo>
                    <a:lnTo>
                      <a:pt x="52" y="8"/>
                    </a:lnTo>
                    <a:lnTo>
                      <a:pt x="10" y="8"/>
                    </a:lnTo>
                    <a:lnTo>
                      <a:pt x="10" y="29"/>
                    </a:lnTo>
                    <a:lnTo>
                      <a:pt x="52" y="29"/>
                    </a:lnTo>
                    <a:lnTo>
                      <a:pt x="52" y="38"/>
                    </a:lnTo>
                    <a:lnTo>
                      <a:pt x="10" y="38"/>
                    </a:lnTo>
                    <a:lnTo>
                      <a:pt x="10" y="65"/>
                    </a:lnTo>
                    <a:lnTo>
                      <a:pt x="52" y="65"/>
                    </a:lnTo>
                    <a:lnTo>
                      <a:pt x="52"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9" name="Freeform 15">
                <a:extLst>
                  <a:ext uri="{FF2B5EF4-FFF2-40B4-BE49-F238E27FC236}">
                    <a16:creationId xmlns:a16="http://schemas.microsoft.com/office/drawing/2014/main" id="{CD597CB6-0DD1-19C1-BE99-4328A5119FF4}"/>
                  </a:ext>
                </a:extLst>
              </p:cNvPr>
              <p:cNvSpPr>
                <a:spLocks noEditPoints="1"/>
              </p:cNvSpPr>
              <p:nvPr/>
            </p:nvSpPr>
            <p:spPr bwMode="auto">
              <a:xfrm>
                <a:off x="5535295" y="691515"/>
                <a:ext cx="41275" cy="47625"/>
              </a:xfrm>
              <a:custGeom>
                <a:avLst/>
                <a:gdLst>
                  <a:gd name="T0" fmla="*/ 65 w 65"/>
                  <a:gd name="T1" fmla="*/ 75 h 75"/>
                  <a:gd name="T2" fmla="*/ 52 w 65"/>
                  <a:gd name="T3" fmla="*/ 75 h 75"/>
                  <a:gd name="T4" fmla="*/ 25 w 65"/>
                  <a:gd name="T5" fmla="*/ 44 h 75"/>
                  <a:gd name="T6" fmla="*/ 10 w 65"/>
                  <a:gd name="T7" fmla="*/ 44 h 75"/>
                  <a:gd name="T8" fmla="*/ 10 w 65"/>
                  <a:gd name="T9" fmla="*/ 75 h 75"/>
                  <a:gd name="T10" fmla="*/ 0 w 65"/>
                  <a:gd name="T11" fmla="*/ 75 h 75"/>
                  <a:gd name="T12" fmla="*/ 0 w 65"/>
                  <a:gd name="T13" fmla="*/ 0 h 75"/>
                  <a:gd name="T14" fmla="*/ 21 w 65"/>
                  <a:gd name="T15" fmla="*/ 0 h 75"/>
                  <a:gd name="T16" fmla="*/ 28 w 65"/>
                  <a:gd name="T17" fmla="*/ 0 h 75"/>
                  <a:gd name="T18" fmla="*/ 34 w 65"/>
                  <a:gd name="T19" fmla="*/ 0 h 75"/>
                  <a:gd name="T20" fmla="*/ 39 w 65"/>
                  <a:gd name="T21" fmla="*/ 2 h 75"/>
                  <a:gd name="T22" fmla="*/ 42 w 65"/>
                  <a:gd name="T23" fmla="*/ 3 h 75"/>
                  <a:gd name="T24" fmla="*/ 46 w 65"/>
                  <a:gd name="T25" fmla="*/ 7 h 75"/>
                  <a:gd name="T26" fmla="*/ 49 w 65"/>
                  <a:gd name="T27" fmla="*/ 10 h 75"/>
                  <a:gd name="T28" fmla="*/ 51 w 65"/>
                  <a:gd name="T29" fmla="*/ 15 h 75"/>
                  <a:gd name="T30" fmla="*/ 52 w 65"/>
                  <a:gd name="T31" fmla="*/ 20 h 75"/>
                  <a:gd name="T32" fmla="*/ 51 w 65"/>
                  <a:gd name="T33" fmla="*/ 28 h 75"/>
                  <a:gd name="T34" fmla="*/ 47 w 65"/>
                  <a:gd name="T35" fmla="*/ 33 h 75"/>
                  <a:gd name="T36" fmla="*/ 42 w 65"/>
                  <a:gd name="T37" fmla="*/ 38 h 75"/>
                  <a:gd name="T38" fmla="*/ 36 w 65"/>
                  <a:gd name="T39" fmla="*/ 42 h 75"/>
                  <a:gd name="T40" fmla="*/ 65 w 65"/>
                  <a:gd name="T41" fmla="*/ 75 h 75"/>
                  <a:gd name="T42" fmla="*/ 41 w 65"/>
                  <a:gd name="T43" fmla="*/ 20 h 75"/>
                  <a:gd name="T44" fmla="*/ 41 w 65"/>
                  <a:gd name="T45" fmla="*/ 18 h 75"/>
                  <a:gd name="T46" fmla="*/ 39 w 65"/>
                  <a:gd name="T47" fmla="*/ 15 h 75"/>
                  <a:gd name="T48" fmla="*/ 38 w 65"/>
                  <a:gd name="T49" fmla="*/ 13 h 75"/>
                  <a:gd name="T50" fmla="*/ 36 w 65"/>
                  <a:gd name="T51" fmla="*/ 12 h 75"/>
                  <a:gd name="T52" fmla="*/ 33 w 65"/>
                  <a:gd name="T53" fmla="*/ 10 h 75"/>
                  <a:gd name="T54" fmla="*/ 29 w 65"/>
                  <a:gd name="T55" fmla="*/ 8 h 75"/>
                  <a:gd name="T56" fmla="*/ 26 w 65"/>
                  <a:gd name="T57" fmla="*/ 8 h 75"/>
                  <a:gd name="T58" fmla="*/ 23 w 65"/>
                  <a:gd name="T59" fmla="*/ 8 h 75"/>
                  <a:gd name="T60" fmla="*/ 10 w 65"/>
                  <a:gd name="T61" fmla="*/ 8 h 75"/>
                  <a:gd name="T62" fmla="*/ 10 w 65"/>
                  <a:gd name="T63" fmla="*/ 36 h 75"/>
                  <a:gd name="T64" fmla="*/ 21 w 65"/>
                  <a:gd name="T65" fmla="*/ 36 h 75"/>
                  <a:gd name="T66" fmla="*/ 26 w 65"/>
                  <a:gd name="T67" fmla="*/ 36 h 75"/>
                  <a:gd name="T68" fmla="*/ 29 w 65"/>
                  <a:gd name="T69" fmla="*/ 36 h 75"/>
                  <a:gd name="T70" fmla="*/ 33 w 65"/>
                  <a:gd name="T71" fmla="*/ 34 h 75"/>
                  <a:gd name="T72" fmla="*/ 36 w 65"/>
                  <a:gd name="T73" fmla="*/ 33 h 75"/>
                  <a:gd name="T74" fmla="*/ 38 w 65"/>
                  <a:gd name="T75" fmla="*/ 29 h 75"/>
                  <a:gd name="T76" fmla="*/ 39 w 65"/>
                  <a:gd name="T77" fmla="*/ 28 h 75"/>
                  <a:gd name="T78" fmla="*/ 41 w 65"/>
                  <a:gd name="T79" fmla="*/ 25 h 75"/>
                  <a:gd name="T80" fmla="*/ 41 w 65"/>
                  <a:gd name="T81"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5" h="75">
                    <a:moveTo>
                      <a:pt x="65" y="75"/>
                    </a:moveTo>
                    <a:lnTo>
                      <a:pt x="52" y="75"/>
                    </a:lnTo>
                    <a:lnTo>
                      <a:pt x="25" y="44"/>
                    </a:lnTo>
                    <a:lnTo>
                      <a:pt x="10" y="44"/>
                    </a:lnTo>
                    <a:lnTo>
                      <a:pt x="10" y="75"/>
                    </a:lnTo>
                    <a:lnTo>
                      <a:pt x="0" y="75"/>
                    </a:lnTo>
                    <a:lnTo>
                      <a:pt x="0" y="0"/>
                    </a:lnTo>
                    <a:lnTo>
                      <a:pt x="21" y="0"/>
                    </a:lnTo>
                    <a:lnTo>
                      <a:pt x="28" y="0"/>
                    </a:lnTo>
                    <a:lnTo>
                      <a:pt x="34" y="0"/>
                    </a:lnTo>
                    <a:lnTo>
                      <a:pt x="39" y="2"/>
                    </a:lnTo>
                    <a:lnTo>
                      <a:pt x="42" y="3"/>
                    </a:lnTo>
                    <a:lnTo>
                      <a:pt x="46" y="7"/>
                    </a:lnTo>
                    <a:lnTo>
                      <a:pt x="49" y="10"/>
                    </a:lnTo>
                    <a:lnTo>
                      <a:pt x="51" y="15"/>
                    </a:lnTo>
                    <a:lnTo>
                      <a:pt x="52" y="20"/>
                    </a:lnTo>
                    <a:lnTo>
                      <a:pt x="51" y="28"/>
                    </a:lnTo>
                    <a:lnTo>
                      <a:pt x="47" y="33"/>
                    </a:lnTo>
                    <a:lnTo>
                      <a:pt x="42" y="38"/>
                    </a:lnTo>
                    <a:lnTo>
                      <a:pt x="36" y="42"/>
                    </a:lnTo>
                    <a:lnTo>
                      <a:pt x="65" y="75"/>
                    </a:lnTo>
                    <a:close/>
                    <a:moveTo>
                      <a:pt x="41" y="20"/>
                    </a:moveTo>
                    <a:lnTo>
                      <a:pt x="41" y="18"/>
                    </a:lnTo>
                    <a:lnTo>
                      <a:pt x="39" y="15"/>
                    </a:lnTo>
                    <a:lnTo>
                      <a:pt x="38" y="13"/>
                    </a:lnTo>
                    <a:lnTo>
                      <a:pt x="36" y="12"/>
                    </a:lnTo>
                    <a:lnTo>
                      <a:pt x="33" y="10"/>
                    </a:lnTo>
                    <a:lnTo>
                      <a:pt x="29" y="8"/>
                    </a:lnTo>
                    <a:lnTo>
                      <a:pt x="26" y="8"/>
                    </a:lnTo>
                    <a:lnTo>
                      <a:pt x="23" y="8"/>
                    </a:lnTo>
                    <a:lnTo>
                      <a:pt x="10" y="8"/>
                    </a:lnTo>
                    <a:lnTo>
                      <a:pt x="10" y="36"/>
                    </a:lnTo>
                    <a:lnTo>
                      <a:pt x="21" y="36"/>
                    </a:lnTo>
                    <a:lnTo>
                      <a:pt x="26" y="36"/>
                    </a:lnTo>
                    <a:lnTo>
                      <a:pt x="29" y="36"/>
                    </a:lnTo>
                    <a:lnTo>
                      <a:pt x="33" y="34"/>
                    </a:lnTo>
                    <a:lnTo>
                      <a:pt x="36" y="33"/>
                    </a:lnTo>
                    <a:lnTo>
                      <a:pt x="38" y="29"/>
                    </a:lnTo>
                    <a:lnTo>
                      <a:pt x="39" y="28"/>
                    </a:lnTo>
                    <a:lnTo>
                      <a:pt x="41" y="25"/>
                    </a:lnTo>
                    <a:lnTo>
                      <a:pt x="41"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0" name="Freeform 16">
                <a:extLst>
                  <a:ext uri="{FF2B5EF4-FFF2-40B4-BE49-F238E27FC236}">
                    <a16:creationId xmlns:a16="http://schemas.microsoft.com/office/drawing/2014/main" id="{633FEEA0-69EB-6C0B-83A8-AEEC4E73EC43}"/>
                  </a:ext>
                </a:extLst>
              </p:cNvPr>
              <p:cNvSpPr>
                <a:spLocks noEditPoints="1"/>
              </p:cNvSpPr>
              <p:nvPr/>
            </p:nvSpPr>
            <p:spPr bwMode="auto">
              <a:xfrm>
                <a:off x="5577840" y="691515"/>
                <a:ext cx="45085" cy="47625"/>
              </a:xfrm>
              <a:custGeom>
                <a:avLst/>
                <a:gdLst>
                  <a:gd name="T0" fmla="*/ 71 w 71"/>
                  <a:gd name="T1" fmla="*/ 75 h 75"/>
                  <a:gd name="T2" fmla="*/ 60 w 71"/>
                  <a:gd name="T3" fmla="*/ 75 h 75"/>
                  <a:gd name="T4" fmla="*/ 52 w 71"/>
                  <a:gd name="T5" fmla="*/ 54 h 75"/>
                  <a:gd name="T6" fmla="*/ 18 w 71"/>
                  <a:gd name="T7" fmla="*/ 54 h 75"/>
                  <a:gd name="T8" fmla="*/ 10 w 71"/>
                  <a:gd name="T9" fmla="*/ 75 h 75"/>
                  <a:gd name="T10" fmla="*/ 0 w 71"/>
                  <a:gd name="T11" fmla="*/ 75 h 75"/>
                  <a:gd name="T12" fmla="*/ 29 w 71"/>
                  <a:gd name="T13" fmla="*/ 0 h 75"/>
                  <a:gd name="T14" fmla="*/ 42 w 71"/>
                  <a:gd name="T15" fmla="*/ 0 h 75"/>
                  <a:gd name="T16" fmla="*/ 71 w 71"/>
                  <a:gd name="T17" fmla="*/ 75 h 75"/>
                  <a:gd name="T18" fmla="*/ 49 w 71"/>
                  <a:gd name="T19" fmla="*/ 44 h 75"/>
                  <a:gd name="T20" fmla="*/ 36 w 71"/>
                  <a:gd name="T21" fmla="*/ 8 h 75"/>
                  <a:gd name="T22" fmla="*/ 21 w 71"/>
                  <a:gd name="T23" fmla="*/ 44 h 75"/>
                  <a:gd name="T24" fmla="*/ 49 w 71"/>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1" h="75">
                    <a:moveTo>
                      <a:pt x="71" y="75"/>
                    </a:moveTo>
                    <a:lnTo>
                      <a:pt x="60" y="75"/>
                    </a:lnTo>
                    <a:lnTo>
                      <a:pt x="52" y="54"/>
                    </a:lnTo>
                    <a:lnTo>
                      <a:pt x="18" y="54"/>
                    </a:lnTo>
                    <a:lnTo>
                      <a:pt x="10" y="75"/>
                    </a:lnTo>
                    <a:lnTo>
                      <a:pt x="0" y="75"/>
                    </a:lnTo>
                    <a:lnTo>
                      <a:pt x="29" y="0"/>
                    </a:lnTo>
                    <a:lnTo>
                      <a:pt x="42" y="0"/>
                    </a:lnTo>
                    <a:lnTo>
                      <a:pt x="71" y="75"/>
                    </a:lnTo>
                    <a:close/>
                    <a:moveTo>
                      <a:pt x="49" y="44"/>
                    </a:moveTo>
                    <a:lnTo>
                      <a:pt x="36"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1" name="Freeform 17">
                <a:extLst>
                  <a:ext uri="{FF2B5EF4-FFF2-40B4-BE49-F238E27FC236}">
                    <a16:creationId xmlns:a16="http://schemas.microsoft.com/office/drawing/2014/main" id="{DC1B6D73-560D-AD1C-B45D-EB8503C57F42}"/>
                  </a:ext>
                </a:extLst>
              </p:cNvPr>
              <p:cNvSpPr>
                <a:spLocks/>
              </p:cNvSpPr>
              <p:nvPr/>
            </p:nvSpPr>
            <p:spPr bwMode="auto">
              <a:xfrm>
                <a:off x="5630545" y="691515"/>
                <a:ext cx="45085" cy="47625"/>
              </a:xfrm>
              <a:custGeom>
                <a:avLst/>
                <a:gdLst>
                  <a:gd name="T0" fmla="*/ 71 w 71"/>
                  <a:gd name="T1" fmla="*/ 75 h 75"/>
                  <a:gd name="T2" fmla="*/ 62 w 71"/>
                  <a:gd name="T3" fmla="*/ 75 h 75"/>
                  <a:gd name="T4" fmla="*/ 62 w 71"/>
                  <a:gd name="T5" fmla="*/ 10 h 75"/>
                  <a:gd name="T6" fmla="*/ 39 w 71"/>
                  <a:gd name="T7" fmla="*/ 54 h 75"/>
                  <a:gd name="T8" fmla="*/ 32 w 71"/>
                  <a:gd name="T9" fmla="*/ 54 h 75"/>
                  <a:gd name="T10" fmla="*/ 11 w 71"/>
                  <a:gd name="T11" fmla="*/ 10 h 75"/>
                  <a:gd name="T12" fmla="*/ 11 w 71"/>
                  <a:gd name="T13" fmla="*/ 75 h 75"/>
                  <a:gd name="T14" fmla="*/ 0 w 71"/>
                  <a:gd name="T15" fmla="*/ 75 h 75"/>
                  <a:gd name="T16" fmla="*/ 0 w 71"/>
                  <a:gd name="T17" fmla="*/ 0 h 75"/>
                  <a:gd name="T18" fmla="*/ 16 w 71"/>
                  <a:gd name="T19" fmla="*/ 0 h 75"/>
                  <a:gd name="T20" fmla="*/ 36 w 71"/>
                  <a:gd name="T21" fmla="*/ 41 h 75"/>
                  <a:gd name="T22" fmla="*/ 57 w 71"/>
                  <a:gd name="T23" fmla="*/ 0 h 75"/>
                  <a:gd name="T24" fmla="*/ 71 w 71"/>
                  <a:gd name="T25" fmla="*/ 0 h 75"/>
                  <a:gd name="T26" fmla="*/ 71 w 71"/>
                  <a:gd name="T27"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1" h="75">
                    <a:moveTo>
                      <a:pt x="71" y="75"/>
                    </a:moveTo>
                    <a:lnTo>
                      <a:pt x="62" y="75"/>
                    </a:lnTo>
                    <a:lnTo>
                      <a:pt x="62" y="10"/>
                    </a:lnTo>
                    <a:lnTo>
                      <a:pt x="39" y="54"/>
                    </a:lnTo>
                    <a:lnTo>
                      <a:pt x="32" y="54"/>
                    </a:lnTo>
                    <a:lnTo>
                      <a:pt x="11" y="10"/>
                    </a:lnTo>
                    <a:lnTo>
                      <a:pt x="11" y="75"/>
                    </a:lnTo>
                    <a:lnTo>
                      <a:pt x="0" y="75"/>
                    </a:lnTo>
                    <a:lnTo>
                      <a:pt x="0" y="0"/>
                    </a:lnTo>
                    <a:lnTo>
                      <a:pt x="16" y="0"/>
                    </a:lnTo>
                    <a:lnTo>
                      <a:pt x="36" y="41"/>
                    </a:lnTo>
                    <a:lnTo>
                      <a:pt x="57" y="0"/>
                    </a:lnTo>
                    <a:lnTo>
                      <a:pt x="71" y="0"/>
                    </a:lnTo>
                    <a:lnTo>
                      <a:pt x="7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2" name="Freeform 18">
                <a:extLst>
                  <a:ext uri="{FF2B5EF4-FFF2-40B4-BE49-F238E27FC236}">
                    <a16:creationId xmlns:a16="http://schemas.microsoft.com/office/drawing/2014/main" id="{05AC0575-0693-09B0-DE59-3F1FC1471234}"/>
                  </a:ext>
                </a:extLst>
              </p:cNvPr>
              <p:cNvSpPr>
                <a:spLocks/>
              </p:cNvSpPr>
              <p:nvPr/>
            </p:nvSpPr>
            <p:spPr bwMode="auto">
              <a:xfrm>
                <a:off x="5689600" y="691515"/>
                <a:ext cx="33020" cy="47625"/>
              </a:xfrm>
              <a:custGeom>
                <a:avLst/>
                <a:gdLst>
                  <a:gd name="T0" fmla="*/ 52 w 52"/>
                  <a:gd name="T1" fmla="*/ 75 h 75"/>
                  <a:gd name="T2" fmla="*/ 0 w 52"/>
                  <a:gd name="T3" fmla="*/ 75 h 75"/>
                  <a:gd name="T4" fmla="*/ 0 w 52"/>
                  <a:gd name="T5" fmla="*/ 0 h 75"/>
                  <a:gd name="T6" fmla="*/ 52 w 52"/>
                  <a:gd name="T7" fmla="*/ 0 h 75"/>
                  <a:gd name="T8" fmla="*/ 52 w 52"/>
                  <a:gd name="T9" fmla="*/ 8 h 75"/>
                  <a:gd name="T10" fmla="*/ 11 w 52"/>
                  <a:gd name="T11" fmla="*/ 8 h 75"/>
                  <a:gd name="T12" fmla="*/ 11 w 52"/>
                  <a:gd name="T13" fmla="*/ 29 h 75"/>
                  <a:gd name="T14" fmla="*/ 52 w 52"/>
                  <a:gd name="T15" fmla="*/ 29 h 75"/>
                  <a:gd name="T16" fmla="*/ 52 w 52"/>
                  <a:gd name="T17" fmla="*/ 38 h 75"/>
                  <a:gd name="T18" fmla="*/ 11 w 52"/>
                  <a:gd name="T19" fmla="*/ 38 h 75"/>
                  <a:gd name="T20" fmla="*/ 11 w 52"/>
                  <a:gd name="T21" fmla="*/ 65 h 75"/>
                  <a:gd name="T22" fmla="*/ 52 w 52"/>
                  <a:gd name="T23" fmla="*/ 65 h 75"/>
                  <a:gd name="T24" fmla="*/ 52 w 52"/>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75">
                    <a:moveTo>
                      <a:pt x="52" y="75"/>
                    </a:moveTo>
                    <a:lnTo>
                      <a:pt x="0" y="75"/>
                    </a:lnTo>
                    <a:lnTo>
                      <a:pt x="0" y="0"/>
                    </a:lnTo>
                    <a:lnTo>
                      <a:pt x="52" y="0"/>
                    </a:lnTo>
                    <a:lnTo>
                      <a:pt x="52" y="8"/>
                    </a:lnTo>
                    <a:lnTo>
                      <a:pt x="11" y="8"/>
                    </a:lnTo>
                    <a:lnTo>
                      <a:pt x="11" y="29"/>
                    </a:lnTo>
                    <a:lnTo>
                      <a:pt x="52" y="29"/>
                    </a:lnTo>
                    <a:lnTo>
                      <a:pt x="52" y="38"/>
                    </a:lnTo>
                    <a:lnTo>
                      <a:pt x="11" y="38"/>
                    </a:lnTo>
                    <a:lnTo>
                      <a:pt x="11" y="65"/>
                    </a:lnTo>
                    <a:lnTo>
                      <a:pt x="52" y="65"/>
                    </a:lnTo>
                    <a:lnTo>
                      <a:pt x="52"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3" name="Freeform 19">
                <a:extLst>
                  <a:ext uri="{FF2B5EF4-FFF2-40B4-BE49-F238E27FC236}">
                    <a16:creationId xmlns:a16="http://schemas.microsoft.com/office/drawing/2014/main" id="{9D33CC48-60E0-FC4A-7462-B7B0ED5EEC57}"/>
                  </a:ext>
                </a:extLst>
              </p:cNvPr>
              <p:cNvSpPr>
                <a:spLocks noEditPoints="1"/>
              </p:cNvSpPr>
              <p:nvPr/>
            </p:nvSpPr>
            <p:spPr bwMode="auto">
              <a:xfrm>
                <a:off x="5733415" y="691515"/>
                <a:ext cx="41910" cy="47625"/>
              </a:xfrm>
              <a:custGeom>
                <a:avLst/>
                <a:gdLst>
                  <a:gd name="T0" fmla="*/ 66 w 66"/>
                  <a:gd name="T1" fmla="*/ 75 h 75"/>
                  <a:gd name="T2" fmla="*/ 53 w 66"/>
                  <a:gd name="T3" fmla="*/ 75 h 75"/>
                  <a:gd name="T4" fmla="*/ 25 w 66"/>
                  <a:gd name="T5" fmla="*/ 44 h 75"/>
                  <a:gd name="T6" fmla="*/ 10 w 66"/>
                  <a:gd name="T7" fmla="*/ 44 h 75"/>
                  <a:gd name="T8" fmla="*/ 10 w 66"/>
                  <a:gd name="T9" fmla="*/ 75 h 75"/>
                  <a:gd name="T10" fmla="*/ 0 w 66"/>
                  <a:gd name="T11" fmla="*/ 75 h 75"/>
                  <a:gd name="T12" fmla="*/ 0 w 66"/>
                  <a:gd name="T13" fmla="*/ 0 h 75"/>
                  <a:gd name="T14" fmla="*/ 23 w 66"/>
                  <a:gd name="T15" fmla="*/ 0 h 75"/>
                  <a:gd name="T16" fmla="*/ 30 w 66"/>
                  <a:gd name="T17" fmla="*/ 0 h 75"/>
                  <a:gd name="T18" fmla="*/ 35 w 66"/>
                  <a:gd name="T19" fmla="*/ 0 h 75"/>
                  <a:gd name="T20" fmla="*/ 40 w 66"/>
                  <a:gd name="T21" fmla="*/ 2 h 75"/>
                  <a:gd name="T22" fmla="*/ 43 w 66"/>
                  <a:gd name="T23" fmla="*/ 3 h 75"/>
                  <a:gd name="T24" fmla="*/ 48 w 66"/>
                  <a:gd name="T25" fmla="*/ 7 h 75"/>
                  <a:gd name="T26" fmla="*/ 49 w 66"/>
                  <a:gd name="T27" fmla="*/ 10 h 75"/>
                  <a:gd name="T28" fmla="*/ 51 w 66"/>
                  <a:gd name="T29" fmla="*/ 15 h 75"/>
                  <a:gd name="T30" fmla="*/ 53 w 66"/>
                  <a:gd name="T31" fmla="*/ 20 h 75"/>
                  <a:gd name="T32" fmla="*/ 51 w 66"/>
                  <a:gd name="T33" fmla="*/ 28 h 75"/>
                  <a:gd name="T34" fmla="*/ 48 w 66"/>
                  <a:gd name="T35" fmla="*/ 33 h 75"/>
                  <a:gd name="T36" fmla="*/ 43 w 66"/>
                  <a:gd name="T37" fmla="*/ 38 h 75"/>
                  <a:gd name="T38" fmla="*/ 36 w 66"/>
                  <a:gd name="T39" fmla="*/ 42 h 75"/>
                  <a:gd name="T40" fmla="*/ 66 w 66"/>
                  <a:gd name="T41" fmla="*/ 75 h 75"/>
                  <a:gd name="T42" fmla="*/ 41 w 66"/>
                  <a:gd name="T43" fmla="*/ 20 h 75"/>
                  <a:gd name="T44" fmla="*/ 41 w 66"/>
                  <a:gd name="T45" fmla="*/ 18 h 75"/>
                  <a:gd name="T46" fmla="*/ 40 w 66"/>
                  <a:gd name="T47" fmla="*/ 15 h 75"/>
                  <a:gd name="T48" fmla="*/ 38 w 66"/>
                  <a:gd name="T49" fmla="*/ 13 h 75"/>
                  <a:gd name="T50" fmla="*/ 36 w 66"/>
                  <a:gd name="T51" fmla="*/ 12 h 75"/>
                  <a:gd name="T52" fmla="*/ 33 w 66"/>
                  <a:gd name="T53" fmla="*/ 10 h 75"/>
                  <a:gd name="T54" fmla="*/ 31 w 66"/>
                  <a:gd name="T55" fmla="*/ 8 h 75"/>
                  <a:gd name="T56" fmla="*/ 28 w 66"/>
                  <a:gd name="T57" fmla="*/ 8 h 75"/>
                  <a:gd name="T58" fmla="*/ 23 w 66"/>
                  <a:gd name="T59" fmla="*/ 8 h 75"/>
                  <a:gd name="T60" fmla="*/ 10 w 66"/>
                  <a:gd name="T61" fmla="*/ 8 h 75"/>
                  <a:gd name="T62" fmla="*/ 10 w 66"/>
                  <a:gd name="T63" fmla="*/ 36 h 75"/>
                  <a:gd name="T64" fmla="*/ 22 w 66"/>
                  <a:gd name="T65" fmla="*/ 36 h 75"/>
                  <a:gd name="T66" fmla="*/ 27 w 66"/>
                  <a:gd name="T67" fmla="*/ 36 h 75"/>
                  <a:gd name="T68" fmla="*/ 30 w 66"/>
                  <a:gd name="T69" fmla="*/ 36 h 75"/>
                  <a:gd name="T70" fmla="*/ 33 w 66"/>
                  <a:gd name="T71" fmla="*/ 34 h 75"/>
                  <a:gd name="T72" fmla="*/ 36 w 66"/>
                  <a:gd name="T73" fmla="*/ 33 h 75"/>
                  <a:gd name="T74" fmla="*/ 38 w 66"/>
                  <a:gd name="T75" fmla="*/ 29 h 75"/>
                  <a:gd name="T76" fmla="*/ 40 w 66"/>
                  <a:gd name="T77" fmla="*/ 28 h 75"/>
                  <a:gd name="T78" fmla="*/ 41 w 66"/>
                  <a:gd name="T79" fmla="*/ 25 h 75"/>
                  <a:gd name="T80" fmla="*/ 41 w 66"/>
                  <a:gd name="T81"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6" h="75">
                    <a:moveTo>
                      <a:pt x="66" y="75"/>
                    </a:moveTo>
                    <a:lnTo>
                      <a:pt x="53" y="75"/>
                    </a:lnTo>
                    <a:lnTo>
                      <a:pt x="25" y="44"/>
                    </a:lnTo>
                    <a:lnTo>
                      <a:pt x="10" y="44"/>
                    </a:lnTo>
                    <a:lnTo>
                      <a:pt x="10" y="75"/>
                    </a:lnTo>
                    <a:lnTo>
                      <a:pt x="0" y="75"/>
                    </a:lnTo>
                    <a:lnTo>
                      <a:pt x="0" y="0"/>
                    </a:lnTo>
                    <a:lnTo>
                      <a:pt x="23" y="0"/>
                    </a:lnTo>
                    <a:lnTo>
                      <a:pt x="30" y="0"/>
                    </a:lnTo>
                    <a:lnTo>
                      <a:pt x="35" y="0"/>
                    </a:lnTo>
                    <a:lnTo>
                      <a:pt x="40" y="2"/>
                    </a:lnTo>
                    <a:lnTo>
                      <a:pt x="43" y="3"/>
                    </a:lnTo>
                    <a:lnTo>
                      <a:pt x="48" y="7"/>
                    </a:lnTo>
                    <a:lnTo>
                      <a:pt x="49" y="10"/>
                    </a:lnTo>
                    <a:lnTo>
                      <a:pt x="51" y="15"/>
                    </a:lnTo>
                    <a:lnTo>
                      <a:pt x="53" y="20"/>
                    </a:lnTo>
                    <a:lnTo>
                      <a:pt x="51" y="28"/>
                    </a:lnTo>
                    <a:lnTo>
                      <a:pt x="48" y="33"/>
                    </a:lnTo>
                    <a:lnTo>
                      <a:pt x="43" y="38"/>
                    </a:lnTo>
                    <a:lnTo>
                      <a:pt x="36" y="42"/>
                    </a:lnTo>
                    <a:lnTo>
                      <a:pt x="66" y="75"/>
                    </a:lnTo>
                    <a:close/>
                    <a:moveTo>
                      <a:pt x="41" y="20"/>
                    </a:moveTo>
                    <a:lnTo>
                      <a:pt x="41" y="18"/>
                    </a:lnTo>
                    <a:lnTo>
                      <a:pt x="40" y="15"/>
                    </a:lnTo>
                    <a:lnTo>
                      <a:pt x="38" y="13"/>
                    </a:lnTo>
                    <a:lnTo>
                      <a:pt x="36" y="12"/>
                    </a:lnTo>
                    <a:lnTo>
                      <a:pt x="33" y="10"/>
                    </a:lnTo>
                    <a:lnTo>
                      <a:pt x="31" y="8"/>
                    </a:lnTo>
                    <a:lnTo>
                      <a:pt x="28" y="8"/>
                    </a:lnTo>
                    <a:lnTo>
                      <a:pt x="23" y="8"/>
                    </a:lnTo>
                    <a:lnTo>
                      <a:pt x="10" y="8"/>
                    </a:lnTo>
                    <a:lnTo>
                      <a:pt x="10" y="36"/>
                    </a:lnTo>
                    <a:lnTo>
                      <a:pt x="22" y="36"/>
                    </a:lnTo>
                    <a:lnTo>
                      <a:pt x="27" y="36"/>
                    </a:lnTo>
                    <a:lnTo>
                      <a:pt x="30" y="36"/>
                    </a:lnTo>
                    <a:lnTo>
                      <a:pt x="33" y="34"/>
                    </a:lnTo>
                    <a:lnTo>
                      <a:pt x="36" y="33"/>
                    </a:lnTo>
                    <a:lnTo>
                      <a:pt x="38" y="29"/>
                    </a:lnTo>
                    <a:lnTo>
                      <a:pt x="40" y="28"/>
                    </a:lnTo>
                    <a:lnTo>
                      <a:pt x="41" y="25"/>
                    </a:lnTo>
                    <a:lnTo>
                      <a:pt x="41"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4" name="Freeform 20">
                <a:extLst>
                  <a:ext uri="{FF2B5EF4-FFF2-40B4-BE49-F238E27FC236}">
                    <a16:creationId xmlns:a16="http://schemas.microsoft.com/office/drawing/2014/main" id="{4CD1606A-FD1D-4FC7-A034-09B998F4F43E}"/>
                  </a:ext>
                </a:extLst>
              </p:cNvPr>
              <p:cNvSpPr>
                <a:spLocks/>
              </p:cNvSpPr>
              <p:nvPr/>
            </p:nvSpPr>
            <p:spPr bwMode="auto">
              <a:xfrm>
                <a:off x="5780405" y="691515"/>
                <a:ext cx="19685" cy="47625"/>
              </a:xfrm>
              <a:custGeom>
                <a:avLst/>
                <a:gdLst>
                  <a:gd name="T0" fmla="*/ 31 w 31"/>
                  <a:gd name="T1" fmla="*/ 75 h 75"/>
                  <a:gd name="T2" fmla="*/ 0 w 31"/>
                  <a:gd name="T3" fmla="*/ 75 h 75"/>
                  <a:gd name="T4" fmla="*/ 0 w 31"/>
                  <a:gd name="T5" fmla="*/ 67 h 75"/>
                  <a:gd name="T6" fmla="*/ 9 w 31"/>
                  <a:gd name="T7" fmla="*/ 67 h 75"/>
                  <a:gd name="T8" fmla="*/ 9 w 31"/>
                  <a:gd name="T9" fmla="*/ 7 h 75"/>
                  <a:gd name="T10" fmla="*/ 0 w 31"/>
                  <a:gd name="T11" fmla="*/ 7 h 75"/>
                  <a:gd name="T12" fmla="*/ 0 w 31"/>
                  <a:gd name="T13" fmla="*/ 0 h 75"/>
                  <a:gd name="T14" fmla="*/ 31 w 31"/>
                  <a:gd name="T15" fmla="*/ 0 h 75"/>
                  <a:gd name="T16" fmla="*/ 31 w 31"/>
                  <a:gd name="T17" fmla="*/ 7 h 75"/>
                  <a:gd name="T18" fmla="*/ 19 w 31"/>
                  <a:gd name="T19" fmla="*/ 7 h 75"/>
                  <a:gd name="T20" fmla="*/ 19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9" y="67"/>
                    </a:lnTo>
                    <a:lnTo>
                      <a:pt x="9" y="7"/>
                    </a:lnTo>
                    <a:lnTo>
                      <a:pt x="0" y="7"/>
                    </a:lnTo>
                    <a:lnTo>
                      <a:pt x="0" y="0"/>
                    </a:lnTo>
                    <a:lnTo>
                      <a:pt x="31" y="0"/>
                    </a:lnTo>
                    <a:lnTo>
                      <a:pt x="31" y="7"/>
                    </a:lnTo>
                    <a:lnTo>
                      <a:pt x="19" y="7"/>
                    </a:lnTo>
                    <a:lnTo>
                      <a:pt x="19"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5" name="Freeform 21">
                <a:extLst>
                  <a:ext uri="{FF2B5EF4-FFF2-40B4-BE49-F238E27FC236}">
                    <a16:creationId xmlns:a16="http://schemas.microsoft.com/office/drawing/2014/main" id="{7044AE4B-B484-5D7D-2F69-1448A38379EE}"/>
                  </a:ext>
                </a:extLst>
              </p:cNvPr>
              <p:cNvSpPr>
                <a:spLocks/>
              </p:cNvSpPr>
              <p:nvPr/>
            </p:nvSpPr>
            <p:spPr bwMode="auto">
              <a:xfrm>
                <a:off x="5808345" y="690880"/>
                <a:ext cx="41910" cy="48895"/>
              </a:xfrm>
              <a:custGeom>
                <a:avLst/>
                <a:gdLst>
                  <a:gd name="T0" fmla="*/ 66 w 66"/>
                  <a:gd name="T1" fmla="*/ 69 h 77"/>
                  <a:gd name="T2" fmla="*/ 63 w 66"/>
                  <a:gd name="T3" fmla="*/ 71 h 77"/>
                  <a:gd name="T4" fmla="*/ 61 w 66"/>
                  <a:gd name="T5" fmla="*/ 73 h 77"/>
                  <a:gd name="T6" fmla="*/ 58 w 66"/>
                  <a:gd name="T7" fmla="*/ 73 h 77"/>
                  <a:gd name="T8" fmla="*/ 53 w 66"/>
                  <a:gd name="T9" fmla="*/ 74 h 77"/>
                  <a:gd name="T10" fmla="*/ 52 w 66"/>
                  <a:gd name="T11" fmla="*/ 76 h 77"/>
                  <a:gd name="T12" fmla="*/ 47 w 66"/>
                  <a:gd name="T13" fmla="*/ 76 h 77"/>
                  <a:gd name="T14" fmla="*/ 44 w 66"/>
                  <a:gd name="T15" fmla="*/ 76 h 77"/>
                  <a:gd name="T16" fmla="*/ 39 w 66"/>
                  <a:gd name="T17" fmla="*/ 77 h 77"/>
                  <a:gd name="T18" fmla="*/ 30 w 66"/>
                  <a:gd name="T19" fmla="*/ 76 h 77"/>
                  <a:gd name="T20" fmla="*/ 22 w 66"/>
                  <a:gd name="T21" fmla="*/ 74 h 77"/>
                  <a:gd name="T22" fmla="*/ 16 w 66"/>
                  <a:gd name="T23" fmla="*/ 71 h 77"/>
                  <a:gd name="T24" fmla="*/ 11 w 66"/>
                  <a:gd name="T25" fmla="*/ 68 h 77"/>
                  <a:gd name="T26" fmla="*/ 6 w 66"/>
                  <a:gd name="T27" fmla="*/ 61 h 77"/>
                  <a:gd name="T28" fmla="*/ 3 w 66"/>
                  <a:gd name="T29" fmla="*/ 55 h 77"/>
                  <a:gd name="T30" fmla="*/ 1 w 66"/>
                  <a:gd name="T31" fmla="*/ 47 h 77"/>
                  <a:gd name="T32" fmla="*/ 0 w 66"/>
                  <a:gd name="T33" fmla="*/ 37 h 77"/>
                  <a:gd name="T34" fmla="*/ 0 w 66"/>
                  <a:gd name="T35" fmla="*/ 29 h 77"/>
                  <a:gd name="T36" fmla="*/ 3 w 66"/>
                  <a:gd name="T37" fmla="*/ 21 h 77"/>
                  <a:gd name="T38" fmla="*/ 6 w 66"/>
                  <a:gd name="T39" fmla="*/ 14 h 77"/>
                  <a:gd name="T40" fmla="*/ 11 w 66"/>
                  <a:gd name="T41" fmla="*/ 9 h 77"/>
                  <a:gd name="T42" fmla="*/ 16 w 66"/>
                  <a:gd name="T43" fmla="*/ 4 h 77"/>
                  <a:gd name="T44" fmla="*/ 22 w 66"/>
                  <a:gd name="T45" fmla="*/ 1 h 77"/>
                  <a:gd name="T46" fmla="*/ 30 w 66"/>
                  <a:gd name="T47" fmla="*/ 0 h 77"/>
                  <a:gd name="T48" fmla="*/ 39 w 66"/>
                  <a:gd name="T49" fmla="*/ 0 h 77"/>
                  <a:gd name="T50" fmla="*/ 45 w 66"/>
                  <a:gd name="T51" fmla="*/ 0 h 77"/>
                  <a:gd name="T52" fmla="*/ 52 w 66"/>
                  <a:gd name="T53" fmla="*/ 1 h 77"/>
                  <a:gd name="T54" fmla="*/ 58 w 66"/>
                  <a:gd name="T55" fmla="*/ 3 h 77"/>
                  <a:gd name="T56" fmla="*/ 66 w 66"/>
                  <a:gd name="T57" fmla="*/ 6 h 77"/>
                  <a:gd name="T58" fmla="*/ 66 w 66"/>
                  <a:gd name="T59" fmla="*/ 17 h 77"/>
                  <a:gd name="T60" fmla="*/ 65 w 66"/>
                  <a:gd name="T61" fmla="*/ 17 h 77"/>
                  <a:gd name="T62" fmla="*/ 58 w 66"/>
                  <a:gd name="T63" fmla="*/ 13 h 77"/>
                  <a:gd name="T64" fmla="*/ 52 w 66"/>
                  <a:gd name="T65" fmla="*/ 9 h 77"/>
                  <a:gd name="T66" fmla="*/ 45 w 66"/>
                  <a:gd name="T67" fmla="*/ 8 h 77"/>
                  <a:gd name="T68" fmla="*/ 39 w 66"/>
                  <a:gd name="T69" fmla="*/ 8 h 77"/>
                  <a:gd name="T70" fmla="*/ 32 w 66"/>
                  <a:gd name="T71" fmla="*/ 8 h 77"/>
                  <a:gd name="T72" fmla="*/ 27 w 66"/>
                  <a:gd name="T73" fmla="*/ 9 h 77"/>
                  <a:gd name="T74" fmla="*/ 22 w 66"/>
                  <a:gd name="T75" fmla="*/ 11 h 77"/>
                  <a:gd name="T76" fmla="*/ 19 w 66"/>
                  <a:gd name="T77" fmla="*/ 14 h 77"/>
                  <a:gd name="T78" fmla="*/ 16 w 66"/>
                  <a:gd name="T79" fmla="*/ 19 h 77"/>
                  <a:gd name="T80" fmla="*/ 13 w 66"/>
                  <a:gd name="T81" fmla="*/ 24 h 77"/>
                  <a:gd name="T82" fmla="*/ 11 w 66"/>
                  <a:gd name="T83" fmla="*/ 30 h 77"/>
                  <a:gd name="T84" fmla="*/ 11 w 66"/>
                  <a:gd name="T85" fmla="*/ 37 h 77"/>
                  <a:gd name="T86" fmla="*/ 11 w 66"/>
                  <a:gd name="T87" fmla="*/ 45 h 77"/>
                  <a:gd name="T88" fmla="*/ 13 w 66"/>
                  <a:gd name="T89" fmla="*/ 52 h 77"/>
                  <a:gd name="T90" fmla="*/ 16 w 66"/>
                  <a:gd name="T91" fmla="*/ 56 h 77"/>
                  <a:gd name="T92" fmla="*/ 19 w 66"/>
                  <a:gd name="T93" fmla="*/ 61 h 77"/>
                  <a:gd name="T94" fmla="*/ 22 w 66"/>
                  <a:gd name="T95" fmla="*/ 65 h 77"/>
                  <a:gd name="T96" fmla="*/ 27 w 66"/>
                  <a:gd name="T97" fmla="*/ 66 h 77"/>
                  <a:gd name="T98" fmla="*/ 32 w 66"/>
                  <a:gd name="T99" fmla="*/ 68 h 77"/>
                  <a:gd name="T100" fmla="*/ 39 w 66"/>
                  <a:gd name="T101" fmla="*/ 68 h 77"/>
                  <a:gd name="T102" fmla="*/ 45 w 66"/>
                  <a:gd name="T103" fmla="*/ 68 h 77"/>
                  <a:gd name="T104" fmla="*/ 53 w 66"/>
                  <a:gd name="T105" fmla="*/ 66 h 77"/>
                  <a:gd name="T106" fmla="*/ 58 w 66"/>
                  <a:gd name="T107" fmla="*/ 63 h 77"/>
                  <a:gd name="T108" fmla="*/ 65 w 66"/>
                  <a:gd name="T109" fmla="*/ 58 h 77"/>
                  <a:gd name="T110" fmla="*/ 66 w 66"/>
                  <a:gd name="T111" fmla="*/ 58 h 77"/>
                  <a:gd name="T112" fmla="*/ 66 w 66"/>
                  <a:gd name="T113" fmla="*/ 6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 h="77">
                    <a:moveTo>
                      <a:pt x="66" y="69"/>
                    </a:moveTo>
                    <a:lnTo>
                      <a:pt x="63" y="71"/>
                    </a:lnTo>
                    <a:lnTo>
                      <a:pt x="61" y="73"/>
                    </a:lnTo>
                    <a:lnTo>
                      <a:pt x="58" y="73"/>
                    </a:lnTo>
                    <a:lnTo>
                      <a:pt x="53" y="74"/>
                    </a:lnTo>
                    <a:lnTo>
                      <a:pt x="52" y="76"/>
                    </a:lnTo>
                    <a:lnTo>
                      <a:pt x="47" y="76"/>
                    </a:lnTo>
                    <a:lnTo>
                      <a:pt x="44" y="76"/>
                    </a:lnTo>
                    <a:lnTo>
                      <a:pt x="39" y="77"/>
                    </a:lnTo>
                    <a:lnTo>
                      <a:pt x="30" y="76"/>
                    </a:lnTo>
                    <a:lnTo>
                      <a:pt x="22" y="74"/>
                    </a:lnTo>
                    <a:lnTo>
                      <a:pt x="16" y="71"/>
                    </a:lnTo>
                    <a:lnTo>
                      <a:pt x="11" y="68"/>
                    </a:lnTo>
                    <a:lnTo>
                      <a:pt x="6" y="61"/>
                    </a:lnTo>
                    <a:lnTo>
                      <a:pt x="3" y="55"/>
                    </a:lnTo>
                    <a:lnTo>
                      <a:pt x="1" y="47"/>
                    </a:lnTo>
                    <a:lnTo>
                      <a:pt x="0" y="37"/>
                    </a:lnTo>
                    <a:lnTo>
                      <a:pt x="0" y="29"/>
                    </a:lnTo>
                    <a:lnTo>
                      <a:pt x="3" y="21"/>
                    </a:lnTo>
                    <a:lnTo>
                      <a:pt x="6" y="14"/>
                    </a:lnTo>
                    <a:lnTo>
                      <a:pt x="11" y="9"/>
                    </a:lnTo>
                    <a:lnTo>
                      <a:pt x="16" y="4"/>
                    </a:lnTo>
                    <a:lnTo>
                      <a:pt x="22" y="1"/>
                    </a:lnTo>
                    <a:lnTo>
                      <a:pt x="30" y="0"/>
                    </a:lnTo>
                    <a:lnTo>
                      <a:pt x="39" y="0"/>
                    </a:lnTo>
                    <a:lnTo>
                      <a:pt x="45" y="0"/>
                    </a:lnTo>
                    <a:lnTo>
                      <a:pt x="52" y="1"/>
                    </a:lnTo>
                    <a:lnTo>
                      <a:pt x="58" y="3"/>
                    </a:lnTo>
                    <a:lnTo>
                      <a:pt x="66" y="6"/>
                    </a:lnTo>
                    <a:lnTo>
                      <a:pt x="66" y="17"/>
                    </a:lnTo>
                    <a:lnTo>
                      <a:pt x="65" y="17"/>
                    </a:lnTo>
                    <a:lnTo>
                      <a:pt x="58" y="13"/>
                    </a:lnTo>
                    <a:lnTo>
                      <a:pt x="52" y="9"/>
                    </a:lnTo>
                    <a:lnTo>
                      <a:pt x="45" y="8"/>
                    </a:lnTo>
                    <a:lnTo>
                      <a:pt x="39" y="8"/>
                    </a:lnTo>
                    <a:lnTo>
                      <a:pt x="32" y="8"/>
                    </a:lnTo>
                    <a:lnTo>
                      <a:pt x="27" y="9"/>
                    </a:lnTo>
                    <a:lnTo>
                      <a:pt x="22" y="11"/>
                    </a:lnTo>
                    <a:lnTo>
                      <a:pt x="19" y="14"/>
                    </a:lnTo>
                    <a:lnTo>
                      <a:pt x="16" y="19"/>
                    </a:lnTo>
                    <a:lnTo>
                      <a:pt x="13" y="24"/>
                    </a:lnTo>
                    <a:lnTo>
                      <a:pt x="11" y="30"/>
                    </a:lnTo>
                    <a:lnTo>
                      <a:pt x="11" y="37"/>
                    </a:lnTo>
                    <a:lnTo>
                      <a:pt x="11" y="45"/>
                    </a:lnTo>
                    <a:lnTo>
                      <a:pt x="13" y="52"/>
                    </a:lnTo>
                    <a:lnTo>
                      <a:pt x="16" y="56"/>
                    </a:lnTo>
                    <a:lnTo>
                      <a:pt x="19" y="61"/>
                    </a:lnTo>
                    <a:lnTo>
                      <a:pt x="22" y="65"/>
                    </a:lnTo>
                    <a:lnTo>
                      <a:pt x="27" y="66"/>
                    </a:lnTo>
                    <a:lnTo>
                      <a:pt x="32" y="68"/>
                    </a:lnTo>
                    <a:lnTo>
                      <a:pt x="39" y="68"/>
                    </a:lnTo>
                    <a:lnTo>
                      <a:pt x="45" y="68"/>
                    </a:lnTo>
                    <a:lnTo>
                      <a:pt x="53" y="66"/>
                    </a:lnTo>
                    <a:lnTo>
                      <a:pt x="58" y="63"/>
                    </a:lnTo>
                    <a:lnTo>
                      <a:pt x="65" y="58"/>
                    </a:lnTo>
                    <a:lnTo>
                      <a:pt x="66" y="58"/>
                    </a:lnTo>
                    <a:lnTo>
                      <a:pt x="66" y="6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6" name="Freeform 22">
                <a:extLst>
                  <a:ext uri="{FF2B5EF4-FFF2-40B4-BE49-F238E27FC236}">
                    <a16:creationId xmlns:a16="http://schemas.microsoft.com/office/drawing/2014/main" id="{3F03C9B3-A11D-FD82-3C7B-29537923FBD7}"/>
                  </a:ext>
                </a:extLst>
              </p:cNvPr>
              <p:cNvSpPr>
                <a:spLocks noEditPoints="1"/>
              </p:cNvSpPr>
              <p:nvPr/>
            </p:nvSpPr>
            <p:spPr bwMode="auto">
              <a:xfrm>
                <a:off x="5853430" y="691515"/>
                <a:ext cx="45720" cy="47625"/>
              </a:xfrm>
              <a:custGeom>
                <a:avLst/>
                <a:gdLst>
                  <a:gd name="T0" fmla="*/ 72 w 72"/>
                  <a:gd name="T1" fmla="*/ 75 h 75"/>
                  <a:gd name="T2" fmla="*/ 60 w 72"/>
                  <a:gd name="T3" fmla="*/ 75 h 75"/>
                  <a:gd name="T4" fmla="*/ 54 w 72"/>
                  <a:gd name="T5" fmla="*/ 54 h 75"/>
                  <a:gd name="T6" fmla="*/ 18 w 72"/>
                  <a:gd name="T7" fmla="*/ 54 h 75"/>
                  <a:gd name="T8" fmla="*/ 12 w 72"/>
                  <a:gd name="T9" fmla="*/ 75 h 75"/>
                  <a:gd name="T10" fmla="*/ 0 w 72"/>
                  <a:gd name="T11" fmla="*/ 75 h 75"/>
                  <a:gd name="T12" fmla="*/ 29 w 72"/>
                  <a:gd name="T13" fmla="*/ 0 h 75"/>
                  <a:gd name="T14" fmla="*/ 44 w 72"/>
                  <a:gd name="T15" fmla="*/ 0 h 75"/>
                  <a:gd name="T16" fmla="*/ 72 w 72"/>
                  <a:gd name="T17" fmla="*/ 75 h 75"/>
                  <a:gd name="T18" fmla="*/ 51 w 72"/>
                  <a:gd name="T19" fmla="*/ 44 h 75"/>
                  <a:gd name="T20" fmla="*/ 36 w 72"/>
                  <a:gd name="T21" fmla="*/ 8 h 75"/>
                  <a:gd name="T22" fmla="*/ 21 w 72"/>
                  <a:gd name="T23" fmla="*/ 44 h 75"/>
                  <a:gd name="T24" fmla="*/ 51 w 72"/>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75">
                    <a:moveTo>
                      <a:pt x="72" y="75"/>
                    </a:moveTo>
                    <a:lnTo>
                      <a:pt x="60" y="75"/>
                    </a:lnTo>
                    <a:lnTo>
                      <a:pt x="54" y="54"/>
                    </a:lnTo>
                    <a:lnTo>
                      <a:pt x="18" y="54"/>
                    </a:lnTo>
                    <a:lnTo>
                      <a:pt x="12" y="75"/>
                    </a:lnTo>
                    <a:lnTo>
                      <a:pt x="0" y="75"/>
                    </a:lnTo>
                    <a:lnTo>
                      <a:pt x="29" y="0"/>
                    </a:lnTo>
                    <a:lnTo>
                      <a:pt x="44" y="0"/>
                    </a:lnTo>
                    <a:lnTo>
                      <a:pt x="72" y="75"/>
                    </a:lnTo>
                    <a:close/>
                    <a:moveTo>
                      <a:pt x="51" y="44"/>
                    </a:moveTo>
                    <a:lnTo>
                      <a:pt x="36" y="8"/>
                    </a:lnTo>
                    <a:lnTo>
                      <a:pt x="21" y="44"/>
                    </a:lnTo>
                    <a:lnTo>
                      <a:pt x="51"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7" name="Freeform 23">
                <a:extLst>
                  <a:ext uri="{FF2B5EF4-FFF2-40B4-BE49-F238E27FC236}">
                    <a16:creationId xmlns:a16="http://schemas.microsoft.com/office/drawing/2014/main" id="{220A6C75-9CCA-7ED4-A1DE-7FF7595FC7C8}"/>
                  </a:ext>
                </a:extLst>
              </p:cNvPr>
              <p:cNvSpPr>
                <a:spLocks/>
              </p:cNvSpPr>
              <p:nvPr/>
            </p:nvSpPr>
            <p:spPr bwMode="auto">
              <a:xfrm>
                <a:off x="5907405" y="691515"/>
                <a:ext cx="38100" cy="47625"/>
              </a:xfrm>
              <a:custGeom>
                <a:avLst/>
                <a:gdLst>
                  <a:gd name="T0" fmla="*/ 60 w 60"/>
                  <a:gd name="T1" fmla="*/ 75 h 75"/>
                  <a:gd name="T2" fmla="*/ 47 w 60"/>
                  <a:gd name="T3" fmla="*/ 75 h 75"/>
                  <a:gd name="T4" fmla="*/ 10 w 60"/>
                  <a:gd name="T5" fmla="*/ 7 h 75"/>
                  <a:gd name="T6" fmla="*/ 10 w 60"/>
                  <a:gd name="T7" fmla="*/ 75 h 75"/>
                  <a:gd name="T8" fmla="*/ 0 w 60"/>
                  <a:gd name="T9" fmla="*/ 75 h 75"/>
                  <a:gd name="T10" fmla="*/ 0 w 60"/>
                  <a:gd name="T11" fmla="*/ 0 h 75"/>
                  <a:gd name="T12" fmla="*/ 16 w 60"/>
                  <a:gd name="T13" fmla="*/ 0 h 75"/>
                  <a:gd name="T14" fmla="*/ 50 w 60"/>
                  <a:gd name="T15" fmla="*/ 60 h 75"/>
                  <a:gd name="T16" fmla="*/ 50 w 60"/>
                  <a:gd name="T17" fmla="*/ 0 h 75"/>
                  <a:gd name="T18" fmla="*/ 60 w 60"/>
                  <a:gd name="T19" fmla="*/ 0 h 75"/>
                  <a:gd name="T20" fmla="*/ 60 w 60"/>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75">
                    <a:moveTo>
                      <a:pt x="60" y="75"/>
                    </a:moveTo>
                    <a:lnTo>
                      <a:pt x="47" y="75"/>
                    </a:lnTo>
                    <a:lnTo>
                      <a:pt x="10" y="7"/>
                    </a:lnTo>
                    <a:lnTo>
                      <a:pt x="10" y="75"/>
                    </a:lnTo>
                    <a:lnTo>
                      <a:pt x="0" y="75"/>
                    </a:lnTo>
                    <a:lnTo>
                      <a:pt x="0" y="0"/>
                    </a:lnTo>
                    <a:lnTo>
                      <a:pt x="16" y="0"/>
                    </a:lnTo>
                    <a:lnTo>
                      <a:pt x="50" y="60"/>
                    </a:lnTo>
                    <a:lnTo>
                      <a:pt x="50" y="0"/>
                    </a:lnTo>
                    <a:lnTo>
                      <a:pt x="60" y="0"/>
                    </a:lnTo>
                    <a:lnTo>
                      <a:pt x="60"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8" name="Freeform 24">
                <a:extLst>
                  <a:ext uri="{FF2B5EF4-FFF2-40B4-BE49-F238E27FC236}">
                    <a16:creationId xmlns:a16="http://schemas.microsoft.com/office/drawing/2014/main" id="{597A7CB7-FE48-0A80-2DDC-FB80E671EA61}"/>
                  </a:ext>
                </a:extLst>
              </p:cNvPr>
              <p:cNvSpPr>
                <a:spLocks noEditPoints="1"/>
              </p:cNvSpPr>
              <p:nvPr/>
            </p:nvSpPr>
            <p:spPr bwMode="auto">
              <a:xfrm>
                <a:off x="5952490" y="691515"/>
                <a:ext cx="46990" cy="47625"/>
              </a:xfrm>
              <a:custGeom>
                <a:avLst/>
                <a:gdLst>
                  <a:gd name="T0" fmla="*/ 74 w 74"/>
                  <a:gd name="T1" fmla="*/ 75 h 75"/>
                  <a:gd name="T2" fmla="*/ 62 w 74"/>
                  <a:gd name="T3" fmla="*/ 75 h 75"/>
                  <a:gd name="T4" fmla="*/ 54 w 74"/>
                  <a:gd name="T5" fmla="*/ 54 h 75"/>
                  <a:gd name="T6" fmla="*/ 20 w 74"/>
                  <a:gd name="T7" fmla="*/ 54 h 75"/>
                  <a:gd name="T8" fmla="*/ 12 w 74"/>
                  <a:gd name="T9" fmla="*/ 75 h 75"/>
                  <a:gd name="T10" fmla="*/ 0 w 74"/>
                  <a:gd name="T11" fmla="*/ 75 h 75"/>
                  <a:gd name="T12" fmla="*/ 30 w 74"/>
                  <a:gd name="T13" fmla="*/ 0 h 75"/>
                  <a:gd name="T14" fmla="*/ 44 w 74"/>
                  <a:gd name="T15" fmla="*/ 0 h 75"/>
                  <a:gd name="T16" fmla="*/ 74 w 74"/>
                  <a:gd name="T17" fmla="*/ 75 h 75"/>
                  <a:gd name="T18" fmla="*/ 51 w 74"/>
                  <a:gd name="T19" fmla="*/ 44 h 75"/>
                  <a:gd name="T20" fmla="*/ 36 w 74"/>
                  <a:gd name="T21" fmla="*/ 8 h 75"/>
                  <a:gd name="T22" fmla="*/ 23 w 74"/>
                  <a:gd name="T23" fmla="*/ 44 h 75"/>
                  <a:gd name="T24" fmla="*/ 51 w 74"/>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75">
                    <a:moveTo>
                      <a:pt x="74" y="75"/>
                    </a:moveTo>
                    <a:lnTo>
                      <a:pt x="62" y="75"/>
                    </a:lnTo>
                    <a:lnTo>
                      <a:pt x="54" y="54"/>
                    </a:lnTo>
                    <a:lnTo>
                      <a:pt x="20" y="54"/>
                    </a:lnTo>
                    <a:lnTo>
                      <a:pt x="12" y="75"/>
                    </a:lnTo>
                    <a:lnTo>
                      <a:pt x="0" y="75"/>
                    </a:lnTo>
                    <a:lnTo>
                      <a:pt x="30" y="0"/>
                    </a:lnTo>
                    <a:lnTo>
                      <a:pt x="44" y="0"/>
                    </a:lnTo>
                    <a:lnTo>
                      <a:pt x="74" y="75"/>
                    </a:lnTo>
                    <a:close/>
                    <a:moveTo>
                      <a:pt x="51" y="44"/>
                    </a:moveTo>
                    <a:lnTo>
                      <a:pt x="36" y="8"/>
                    </a:lnTo>
                    <a:lnTo>
                      <a:pt x="23" y="44"/>
                    </a:lnTo>
                    <a:lnTo>
                      <a:pt x="51"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9" name="Freeform 25">
                <a:extLst>
                  <a:ext uri="{FF2B5EF4-FFF2-40B4-BE49-F238E27FC236}">
                    <a16:creationId xmlns:a16="http://schemas.microsoft.com/office/drawing/2014/main" id="{47900079-BFF5-897E-1711-379593E95F22}"/>
                  </a:ext>
                </a:extLst>
              </p:cNvPr>
              <p:cNvSpPr>
                <a:spLocks noEditPoints="1"/>
              </p:cNvSpPr>
              <p:nvPr/>
            </p:nvSpPr>
            <p:spPr bwMode="auto">
              <a:xfrm>
                <a:off x="6142990" y="691515"/>
                <a:ext cx="31750" cy="47625"/>
              </a:xfrm>
              <a:custGeom>
                <a:avLst/>
                <a:gdLst>
                  <a:gd name="T0" fmla="*/ 50 w 50"/>
                  <a:gd name="T1" fmla="*/ 23 h 75"/>
                  <a:gd name="T2" fmla="*/ 50 w 50"/>
                  <a:gd name="T3" fmla="*/ 26 h 75"/>
                  <a:gd name="T4" fmla="*/ 48 w 50"/>
                  <a:gd name="T5" fmla="*/ 31 h 75"/>
                  <a:gd name="T6" fmla="*/ 47 w 50"/>
                  <a:gd name="T7" fmla="*/ 36 h 75"/>
                  <a:gd name="T8" fmla="*/ 44 w 50"/>
                  <a:gd name="T9" fmla="*/ 39 h 75"/>
                  <a:gd name="T10" fmla="*/ 39 w 50"/>
                  <a:gd name="T11" fmla="*/ 42 h 75"/>
                  <a:gd name="T12" fmla="*/ 34 w 50"/>
                  <a:gd name="T13" fmla="*/ 44 h 75"/>
                  <a:gd name="T14" fmla="*/ 27 w 50"/>
                  <a:gd name="T15" fmla="*/ 46 h 75"/>
                  <a:gd name="T16" fmla="*/ 21 w 50"/>
                  <a:gd name="T17" fmla="*/ 46 h 75"/>
                  <a:gd name="T18" fmla="*/ 9 w 50"/>
                  <a:gd name="T19" fmla="*/ 46 h 75"/>
                  <a:gd name="T20" fmla="*/ 9 w 50"/>
                  <a:gd name="T21" fmla="*/ 75 h 75"/>
                  <a:gd name="T22" fmla="*/ 0 w 50"/>
                  <a:gd name="T23" fmla="*/ 75 h 75"/>
                  <a:gd name="T24" fmla="*/ 0 w 50"/>
                  <a:gd name="T25" fmla="*/ 0 h 75"/>
                  <a:gd name="T26" fmla="*/ 21 w 50"/>
                  <a:gd name="T27" fmla="*/ 0 h 75"/>
                  <a:gd name="T28" fmla="*/ 27 w 50"/>
                  <a:gd name="T29" fmla="*/ 0 h 75"/>
                  <a:gd name="T30" fmla="*/ 32 w 50"/>
                  <a:gd name="T31" fmla="*/ 0 h 75"/>
                  <a:gd name="T32" fmla="*/ 37 w 50"/>
                  <a:gd name="T33" fmla="*/ 2 h 75"/>
                  <a:gd name="T34" fmla="*/ 42 w 50"/>
                  <a:gd name="T35" fmla="*/ 3 h 75"/>
                  <a:gd name="T36" fmla="*/ 45 w 50"/>
                  <a:gd name="T37" fmla="*/ 7 h 75"/>
                  <a:gd name="T38" fmla="*/ 48 w 50"/>
                  <a:gd name="T39" fmla="*/ 12 h 75"/>
                  <a:gd name="T40" fmla="*/ 50 w 50"/>
                  <a:gd name="T41" fmla="*/ 16 h 75"/>
                  <a:gd name="T42" fmla="*/ 50 w 50"/>
                  <a:gd name="T43" fmla="*/ 23 h 75"/>
                  <a:gd name="T44" fmla="*/ 40 w 50"/>
                  <a:gd name="T45" fmla="*/ 23 h 75"/>
                  <a:gd name="T46" fmla="*/ 40 w 50"/>
                  <a:gd name="T47" fmla="*/ 18 h 75"/>
                  <a:gd name="T48" fmla="*/ 39 w 50"/>
                  <a:gd name="T49" fmla="*/ 16 h 75"/>
                  <a:gd name="T50" fmla="*/ 37 w 50"/>
                  <a:gd name="T51" fmla="*/ 13 h 75"/>
                  <a:gd name="T52" fmla="*/ 34 w 50"/>
                  <a:gd name="T53" fmla="*/ 12 h 75"/>
                  <a:gd name="T54" fmla="*/ 32 w 50"/>
                  <a:gd name="T55" fmla="*/ 10 h 75"/>
                  <a:gd name="T56" fmla="*/ 29 w 50"/>
                  <a:gd name="T57" fmla="*/ 8 h 75"/>
                  <a:gd name="T58" fmla="*/ 24 w 50"/>
                  <a:gd name="T59" fmla="*/ 8 h 75"/>
                  <a:gd name="T60" fmla="*/ 19 w 50"/>
                  <a:gd name="T61" fmla="*/ 8 h 75"/>
                  <a:gd name="T62" fmla="*/ 9 w 50"/>
                  <a:gd name="T63" fmla="*/ 8 h 75"/>
                  <a:gd name="T64" fmla="*/ 9 w 50"/>
                  <a:gd name="T65" fmla="*/ 38 h 75"/>
                  <a:gd name="T66" fmla="*/ 19 w 50"/>
                  <a:gd name="T67" fmla="*/ 38 h 75"/>
                  <a:gd name="T68" fmla="*/ 24 w 50"/>
                  <a:gd name="T69" fmla="*/ 38 h 75"/>
                  <a:gd name="T70" fmla="*/ 29 w 50"/>
                  <a:gd name="T71" fmla="*/ 36 h 75"/>
                  <a:gd name="T72" fmla="*/ 32 w 50"/>
                  <a:gd name="T73" fmla="*/ 36 h 75"/>
                  <a:gd name="T74" fmla="*/ 35 w 50"/>
                  <a:gd name="T75" fmla="*/ 33 h 75"/>
                  <a:gd name="T76" fmla="*/ 37 w 50"/>
                  <a:gd name="T77" fmla="*/ 31 h 75"/>
                  <a:gd name="T78" fmla="*/ 39 w 50"/>
                  <a:gd name="T79" fmla="*/ 28 h 75"/>
                  <a:gd name="T80" fmla="*/ 40 w 50"/>
                  <a:gd name="T81" fmla="*/ 26 h 75"/>
                  <a:gd name="T82" fmla="*/ 40 w 50"/>
                  <a:gd name="T83" fmla="*/ 2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0" h="75">
                    <a:moveTo>
                      <a:pt x="50" y="23"/>
                    </a:moveTo>
                    <a:lnTo>
                      <a:pt x="50" y="26"/>
                    </a:lnTo>
                    <a:lnTo>
                      <a:pt x="48" y="31"/>
                    </a:lnTo>
                    <a:lnTo>
                      <a:pt x="47" y="36"/>
                    </a:lnTo>
                    <a:lnTo>
                      <a:pt x="44" y="39"/>
                    </a:lnTo>
                    <a:lnTo>
                      <a:pt x="39" y="42"/>
                    </a:lnTo>
                    <a:lnTo>
                      <a:pt x="34" y="44"/>
                    </a:lnTo>
                    <a:lnTo>
                      <a:pt x="27" y="46"/>
                    </a:lnTo>
                    <a:lnTo>
                      <a:pt x="21" y="46"/>
                    </a:lnTo>
                    <a:lnTo>
                      <a:pt x="9" y="46"/>
                    </a:lnTo>
                    <a:lnTo>
                      <a:pt x="9" y="75"/>
                    </a:lnTo>
                    <a:lnTo>
                      <a:pt x="0" y="75"/>
                    </a:lnTo>
                    <a:lnTo>
                      <a:pt x="0" y="0"/>
                    </a:lnTo>
                    <a:lnTo>
                      <a:pt x="21" y="0"/>
                    </a:lnTo>
                    <a:lnTo>
                      <a:pt x="27" y="0"/>
                    </a:lnTo>
                    <a:lnTo>
                      <a:pt x="32" y="0"/>
                    </a:lnTo>
                    <a:lnTo>
                      <a:pt x="37" y="2"/>
                    </a:lnTo>
                    <a:lnTo>
                      <a:pt x="42" y="3"/>
                    </a:lnTo>
                    <a:lnTo>
                      <a:pt x="45" y="7"/>
                    </a:lnTo>
                    <a:lnTo>
                      <a:pt x="48" y="12"/>
                    </a:lnTo>
                    <a:lnTo>
                      <a:pt x="50" y="16"/>
                    </a:lnTo>
                    <a:lnTo>
                      <a:pt x="50" y="23"/>
                    </a:lnTo>
                    <a:close/>
                    <a:moveTo>
                      <a:pt x="40" y="23"/>
                    </a:moveTo>
                    <a:lnTo>
                      <a:pt x="40" y="18"/>
                    </a:lnTo>
                    <a:lnTo>
                      <a:pt x="39" y="16"/>
                    </a:lnTo>
                    <a:lnTo>
                      <a:pt x="37" y="13"/>
                    </a:lnTo>
                    <a:lnTo>
                      <a:pt x="34" y="12"/>
                    </a:lnTo>
                    <a:lnTo>
                      <a:pt x="32" y="10"/>
                    </a:lnTo>
                    <a:lnTo>
                      <a:pt x="29" y="8"/>
                    </a:lnTo>
                    <a:lnTo>
                      <a:pt x="24" y="8"/>
                    </a:lnTo>
                    <a:lnTo>
                      <a:pt x="19" y="8"/>
                    </a:lnTo>
                    <a:lnTo>
                      <a:pt x="9" y="8"/>
                    </a:lnTo>
                    <a:lnTo>
                      <a:pt x="9" y="38"/>
                    </a:lnTo>
                    <a:lnTo>
                      <a:pt x="19" y="38"/>
                    </a:lnTo>
                    <a:lnTo>
                      <a:pt x="24" y="38"/>
                    </a:lnTo>
                    <a:lnTo>
                      <a:pt x="29" y="36"/>
                    </a:lnTo>
                    <a:lnTo>
                      <a:pt x="32" y="36"/>
                    </a:lnTo>
                    <a:lnTo>
                      <a:pt x="35" y="33"/>
                    </a:lnTo>
                    <a:lnTo>
                      <a:pt x="37" y="31"/>
                    </a:lnTo>
                    <a:lnTo>
                      <a:pt x="39" y="28"/>
                    </a:lnTo>
                    <a:lnTo>
                      <a:pt x="40" y="26"/>
                    </a:lnTo>
                    <a:lnTo>
                      <a:pt x="40" y="2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0" name="Freeform 26">
                <a:extLst>
                  <a:ext uri="{FF2B5EF4-FFF2-40B4-BE49-F238E27FC236}">
                    <a16:creationId xmlns:a16="http://schemas.microsoft.com/office/drawing/2014/main" id="{632B5145-7063-0746-167A-AB5E3F4E4DD4}"/>
                  </a:ext>
                </a:extLst>
              </p:cNvPr>
              <p:cNvSpPr>
                <a:spLocks noEditPoints="1"/>
              </p:cNvSpPr>
              <p:nvPr/>
            </p:nvSpPr>
            <p:spPr bwMode="auto">
              <a:xfrm>
                <a:off x="6176645" y="691515"/>
                <a:ext cx="44450" cy="47625"/>
              </a:xfrm>
              <a:custGeom>
                <a:avLst/>
                <a:gdLst>
                  <a:gd name="T0" fmla="*/ 70 w 70"/>
                  <a:gd name="T1" fmla="*/ 75 h 75"/>
                  <a:gd name="T2" fmla="*/ 59 w 70"/>
                  <a:gd name="T3" fmla="*/ 75 h 75"/>
                  <a:gd name="T4" fmla="*/ 51 w 70"/>
                  <a:gd name="T5" fmla="*/ 54 h 75"/>
                  <a:gd name="T6" fmla="*/ 18 w 70"/>
                  <a:gd name="T7" fmla="*/ 54 h 75"/>
                  <a:gd name="T8" fmla="*/ 10 w 70"/>
                  <a:gd name="T9" fmla="*/ 75 h 75"/>
                  <a:gd name="T10" fmla="*/ 0 w 70"/>
                  <a:gd name="T11" fmla="*/ 75 h 75"/>
                  <a:gd name="T12" fmla="*/ 28 w 70"/>
                  <a:gd name="T13" fmla="*/ 0 h 75"/>
                  <a:gd name="T14" fmla="*/ 43 w 70"/>
                  <a:gd name="T15" fmla="*/ 0 h 75"/>
                  <a:gd name="T16" fmla="*/ 70 w 70"/>
                  <a:gd name="T17" fmla="*/ 75 h 75"/>
                  <a:gd name="T18" fmla="*/ 49 w 70"/>
                  <a:gd name="T19" fmla="*/ 44 h 75"/>
                  <a:gd name="T20" fmla="*/ 34 w 70"/>
                  <a:gd name="T21" fmla="*/ 8 h 75"/>
                  <a:gd name="T22" fmla="*/ 21 w 70"/>
                  <a:gd name="T23" fmla="*/ 44 h 75"/>
                  <a:gd name="T24" fmla="*/ 49 w 70"/>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75">
                    <a:moveTo>
                      <a:pt x="70" y="75"/>
                    </a:moveTo>
                    <a:lnTo>
                      <a:pt x="59" y="75"/>
                    </a:lnTo>
                    <a:lnTo>
                      <a:pt x="51" y="54"/>
                    </a:lnTo>
                    <a:lnTo>
                      <a:pt x="18" y="54"/>
                    </a:lnTo>
                    <a:lnTo>
                      <a:pt x="10" y="75"/>
                    </a:lnTo>
                    <a:lnTo>
                      <a:pt x="0" y="75"/>
                    </a:lnTo>
                    <a:lnTo>
                      <a:pt x="28" y="0"/>
                    </a:lnTo>
                    <a:lnTo>
                      <a:pt x="43" y="0"/>
                    </a:lnTo>
                    <a:lnTo>
                      <a:pt x="70" y="75"/>
                    </a:lnTo>
                    <a:close/>
                    <a:moveTo>
                      <a:pt x="49" y="44"/>
                    </a:moveTo>
                    <a:lnTo>
                      <a:pt x="34"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1" name="Freeform 27">
                <a:extLst>
                  <a:ext uri="{FF2B5EF4-FFF2-40B4-BE49-F238E27FC236}">
                    <a16:creationId xmlns:a16="http://schemas.microsoft.com/office/drawing/2014/main" id="{E3732A02-DDE5-4E00-2DD6-9A5AB5E1B17B}"/>
                  </a:ext>
                </a:extLst>
              </p:cNvPr>
              <p:cNvSpPr>
                <a:spLocks noEditPoints="1"/>
              </p:cNvSpPr>
              <p:nvPr/>
            </p:nvSpPr>
            <p:spPr bwMode="auto">
              <a:xfrm>
                <a:off x="6228715" y="691515"/>
                <a:ext cx="41910" cy="47625"/>
              </a:xfrm>
              <a:custGeom>
                <a:avLst/>
                <a:gdLst>
                  <a:gd name="T0" fmla="*/ 66 w 66"/>
                  <a:gd name="T1" fmla="*/ 75 h 75"/>
                  <a:gd name="T2" fmla="*/ 52 w 66"/>
                  <a:gd name="T3" fmla="*/ 75 h 75"/>
                  <a:gd name="T4" fmla="*/ 26 w 66"/>
                  <a:gd name="T5" fmla="*/ 44 h 75"/>
                  <a:gd name="T6" fmla="*/ 11 w 66"/>
                  <a:gd name="T7" fmla="*/ 44 h 75"/>
                  <a:gd name="T8" fmla="*/ 11 w 66"/>
                  <a:gd name="T9" fmla="*/ 75 h 75"/>
                  <a:gd name="T10" fmla="*/ 0 w 66"/>
                  <a:gd name="T11" fmla="*/ 75 h 75"/>
                  <a:gd name="T12" fmla="*/ 0 w 66"/>
                  <a:gd name="T13" fmla="*/ 0 h 75"/>
                  <a:gd name="T14" fmla="*/ 22 w 66"/>
                  <a:gd name="T15" fmla="*/ 0 h 75"/>
                  <a:gd name="T16" fmla="*/ 29 w 66"/>
                  <a:gd name="T17" fmla="*/ 0 h 75"/>
                  <a:gd name="T18" fmla="*/ 35 w 66"/>
                  <a:gd name="T19" fmla="*/ 0 h 75"/>
                  <a:gd name="T20" fmla="*/ 39 w 66"/>
                  <a:gd name="T21" fmla="*/ 2 h 75"/>
                  <a:gd name="T22" fmla="*/ 44 w 66"/>
                  <a:gd name="T23" fmla="*/ 3 h 75"/>
                  <a:gd name="T24" fmla="*/ 47 w 66"/>
                  <a:gd name="T25" fmla="*/ 7 h 75"/>
                  <a:gd name="T26" fmla="*/ 50 w 66"/>
                  <a:gd name="T27" fmla="*/ 10 h 75"/>
                  <a:gd name="T28" fmla="*/ 52 w 66"/>
                  <a:gd name="T29" fmla="*/ 15 h 75"/>
                  <a:gd name="T30" fmla="*/ 52 w 66"/>
                  <a:gd name="T31" fmla="*/ 20 h 75"/>
                  <a:gd name="T32" fmla="*/ 52 w 66"/>
                  <a:gd name="T33" fmla="*/ 28 h 75"/>
                  <a:gd name="T34" fmla="*/ 47 w 66"/>
                  <a:gd name="T35" fmla="*/ 33 h 75"/>
                  <a:gd name="T36" fmla="*/ 42 w 66"/>
                  <a:gd name="T37" fmla="*/ 38 h 75"/>
                  <a:gd name="T38" fmla="*/ 35 w 66"/>
                  <a:gd name="T39" fmla="*/ 42 h 75"/>
                  <a:gd name="T40" fmla="*/ 66 w 66"/>
                  <a:gd name="T41" fmla="*/ 75 h 75"/>
                  <a:gd name="T42" fmla="*/ 40 w 66"/>
                  <a:gd name="T43" fmla="*/ 20 h 75"/>
                  <a:gd name="T44" fmla="*/ 40 w 66"/>
                  <a:gd name="T45" fmla="*/ 18 h 75"/>
                  <a:gd name="T46" fmla="*/ 40 w 66"/>
                  <a:gd name="T47" fmla="*/ 15 h 75"/>
                  <a:gd name="T48" fmla="*/ 39 w 66"/>
                  <a:gd name="T49" fmla="*/ 13 h 75"/>
                  <a:gd name="T50" fmla="*/ 35 w 66"/>
                  <a:gd name="T51" fmla="*/ 12 h 75"/>
                  <a:gd name="T52" fmla="*/ 34 w 66"/>
                  <a:gd name="T53" fmla="*/ 10 h 75"/>
                  <a:gd name="T54" fmla="*/ 31 w 66"/>
                  <a:gd name="T55" fmla="*/ 8 h 75"/>
                  <a:gd name="T56" fmla="*/ 27 w 66"/>
                  <a:gd name="T57" fmla="*/ 8 h 75"/>
                  <a:gd name="T58" fmla="*/ 24 w 66"/>
                  <a:gd name="T59" fmla="*/ 8 h 75"/>
                  <a:gd name="T60" fmla="*/ 11 w 66"/>
                  <a:gd name="T61" fmla="*/ 8 h 75"/>
                  <a:gd name="T62" fmla="*/ 11 w 66"/>
                  <a:gd name="T63" fmla="*/ 36 h 75"/>
                  <a:gd name="T64" fmla="*/ 21 w 66"/>
                  <a:gd name="T65" fmla="*/ 36 h 75"/>
                  <a:gd name="T66" fmla="*/ 26 w 66"/>
                  <a:gd name="T67" fmla="*/ 36 h 75"/>
                  <a:gd name="T68" fmla="*/ 31 w 66"/>
                  <a:gd name="T69" fmla="*/ 36 h 75"/>
                  <a:gd name="T70" fmla="*/ 34 w 66"/>
                  <a:gd name="T71" fmla="*/ 34 h 75"/>
                  <a:gd name="T72" fmla="*/ 37 w 66"/>
                  <a:gd name="T73" fmla="*/ 33 h 75"/>
                  <a:gd name="T74" fmla="*/ 39 w 66"/>
                  <a:gd name="T75" fmla="*/ 29 h 75"/>
                  <a:gd name="T76" fmla="*/ 40 w 66"/>
                  <a:gd name="T77" fmla="*/ 28 h 75"/>
                  <a:gd name="T78" fmla="*/ 40 w 66"/>
                  <a:gd name="T79" fmla="*/ 25 h 75"/>
                  <a:gd name="T80" fmla="*/ 40 w 66"/>
                  <a:gd name="T81"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6" h="75">
                    <a:moveTo>
                      <a:pt x="66" y="75"/>
                    </a:moveTo>
                    <a:lnTo>
                      <a:pt x="52" y="75"/>
                    </a:lnTo>
                    <a:lnTo>
                      <a:pt x="26" y="44"/>
                    </a:lnTo>
                    <a:lnTo>
                      <a:pt x="11" y="44"/>
                    </a:lnTo>
                    <a:lnTo>
                      <a:pt x="11" y="75"/>
                    </a:lnTo>
                    <a:lnTo>
                      <a:pt x="0" y="75"/>
                    </a:lnTo>
                    <a:lnTo>
                      <a:pt x="0" y="0"/>
                    </a:lnTo>
                    <a:lnTo>
                      <a:pt x="22" y="0"/>
                    </a:lnTo>
                    <a:lnTo>
                      <a:pt x="29" y="0"/>
                    </a:lnTo>
                    <a:lnTo>
                      <a:pt x="35" y="0"/>
                    </a:lnTo>
                    <a:lnTo>
                      <a:pt x="39" y="2"/>
                    </a:lnTo>
                    <a:lnTo>
                      <a:pt x="44" y="3"/>
                    </a:lnTo>
                    <a:lnTo>
                      <a:pt x="47" y="7"/>
                    </a:lnTo>
                    <a:lnTo>
                      <a:pt x="50" y="10"/>
                    </a:lnTo>
                    <a:lnTo>
                      <a:pt x="52" y="15"/>
                    </a:lnTo>
                    <a:lnTo>
                      <a:pt x="52" y="20"/>
                    </a:lnTo>
                    <a:lnTo>
                      <a:pt x="52" y="28"/>
                    </a:lnTo>
                    <a:lnTo>
                      <a:pt x="47" y="33"/>
                    </a:lnTo>
                    <a:lnTo>
                      <a:pt x="42" y="38"/>
                    </a:lnTo>
                    <a:lnTo>
                      <a:pt x="35" y="42"/>
                    </a:lnTo>
                    <a:lnTo>
                      <a:pt x="66" y="75"/>
                    </a:lnTo>
                    <a:close/>
                    <a:moveTo>
                      <a:pt x="40" y="20"/>
                    </a:moveTo>
                    <a:lnTo>
                      <a:pt x="40" y="18"/>
                    </a:lnTo>
                    <a:lnTo>
                      <a:pt x="40" y="15"/>
                    </a:lnTo>
                    <a:lnTo>
                      <a:pt x="39" y="13"/>
                    </a:lnTo>
                    <a:lnTo>
                      <a:pt x="35" y="12"/>
                    </a:lnTo>
                    <a:lnTo>
                      <a:pt x="34" y="10"/>
                    </a:lnTo>
                    <a:lnTo>
                      <a:pt x="31" y="8"/>
                    </a:lnTo>
                    <a:lnTo>
                      <a:pt x="27" y="8"/>
                    </a:lnTo>
                    <a:lnTo>
                      <a:pt x="24" y="8"/>
                    </a:lnTo>
                    <a:lnTo>
                      <a:pt x="11" y="8"/>
                    </a:lnTo>
                    <a:lnTo>
                      <a:pt x="11" y="36"/>
                    </a:lnTo>
                    <a:lnTo>
                      <a:pt x="21" y="36"/>
                    </a:lnTo>
                    <a:lnTo>
                      <a:pt x="26" y="36"/>
                    </a:lnTo>
                    <a:lnTo>
                      <a:pt x="31" y="36"/>
                    </a:lnTo>
                    <a:lnTo>
                      <a:pt x="34" y="34"/>
                    </a:lnTo>
                    <a:lnTo>
                      <a:pt x="37" y="33"/>
                    </a:lnTo>
                    <a:lnTo>
                      <a:pt x="39" y="29"/>
                    </a:lnTo>
                    <a:lnTo>
                      <a:pt x="40" y="28"/>
                    </a:lnTo>
                    <a:lnTo>
                      <a:pt x="40" y="25"/>
                    </a:lnTo>
                    <a:lnTo>
                      <a:pt x="40"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2" name="Freeform 28">
                <a:extLst>
                  <a:ext uri="{FF2B5EF4-FFF2-40B4-BE49-F238E27FC236}">
                    <a16:creationId xmlns:a16="http://schemas.microsoft.com/office/drawing/2014/main" id="{AF3CA555-51E3-F243-C869-6BFE341A601A}"/>
                  </a:ext>
                </a:extLst>
              </p:cNvPr>
              <p:cNvSpPr>
                <a:spLocks noEditPoints="1"/>
              </p:cNvSpPr>
              <p:nvPr/>
            </p:nvSpPr>
            <p:spPr bwMode="auto">
              <a:xfrm>
                <a:off x="6270625" y="691515"/>
                <a:ext cx="45720" cy="47625"/>
              </a:xfrm>
              <a:custGeom>
                <a:avLst/>
                <a:gdLst>
                  <a:gd name="T0" fmla="*/ 72 w 72"/>
                  <a:gd name="T1" fmla="*/ 75 h 75"/>
                  <a:gd name="T2" fmla="*/ 61 w 72"/>
                  <a:gd name="T3" fmla="*/ 75 h 75"/>
                  <a:gd name="T4" fmla="*/ 52 w 72"/>
                  <a:gd name="T5" fmla="*/ 54 h 75"/>
                  <a:gd name="T6" fmla="*/ 18 w 72"/>
                  <a:gd name="T7" fmla="*/ 54 h 75"/>
                  <a:gd name="T8" fmla="*/ 12 w 72"/>
                  <a:gd name="T9" fmla="*/ 75 h 75"/>
                  <a:gd name="T10" fmla="*/ 0 w 72"/>
                  <a:gd name="T11" fmla="*/ 75 h 75"/>
                  <a:gd name="T12" fmla="*/ 30 w 72"/>
                  <a:gd name="T13" fmla="*/ 0 h 75"/>
                  <a:gd name="T14" fmla="*/ 43 w 72"/>
                  <a:gd name="T15" fmla="*/ 0 h 75"/>
                  <a:gd name="T16" fmla="*/ 72 w 72"/>
                  <a:gd name="T17" fmla="*/ 75 h 75"/>
                  <a:gd name="T18" fmla="*/ 49 w 72"/>
                  <a:gd name="T19" fmla="*/ 44 h 75"/>
                  <a:gd name="T20" fmla="*/ 36 w 72"/>
                  <a:gd name="T21" fmla="*/ 8 h 75"/>
                  <a:gd name="T22" fmla="*/ 21 w 72"/>
                  <a:gd name="T23" fmla="*/ 44 h 75"/>
                  <a:gd name="T24" fmla="*/ 49 w 72"/>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75">
                    <a:moveTo>
                      <a:pt x="72" y="75"/>
                    </a:moveTo>
                    <a:lnTo>
                      <a:pt x="61" y="75"/>
                    </a:lnTo>
                    <a:lnTo>
                      <a:pt x="52" y="54"/>
                    </a:lnTo>
                    <a:lnTo>
                      <a:pt x="18" y="54"/>
                    </a:lnTo>
                    <a:lnTo>
                      <a:pt x="12" y="75"/>
                    </a:lnTo>
                    <a:lnTo>
                      <a:pt x="0" y="75"/>
                    </a:lnTo>
                    <a:lnTo>
                      <a:pt x="30" y="0"/>
                    </a:lnTo>
                    <a:lnTo>
                      <a:pt x="43" y="0"/>
                    </a:lnTo>
                    <a:lnTo>
                      <a:pt x="72" y="75"/>
                    </a:lnTo>
                    <a:close/>
                    <a:moveTo>
                      <a:pt x="49" y="44"/>
                    </a:moveTo>
                    <a:lnTo>
                      <a:pt x="36"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3" name="Freeform 29">
                <a:extLst>
                  <a:ext uri="{FF2B5EF4-FFF2-40B4-BE49-F238E27FC236}">
                    <a16:creationId xmlns:a16="http://schemas.microsoft.com/office/drawing/2014/main" id="{1C7DB695-5F7D-69B3-B62A-D9849853EFE5}"/>
                  </a:ext>
                </a:extLst>
              </p:cNvPr>
              <p:cNvSpPr>
                <a:spLocks/>
              </p:cNvSpPr>
              <p:nvPr/>
            </p:nvSpPr>
            <p:spPr bwMode="auto">
              <a:xfrm>
                <a:off x="6347460" y="691515"/>
                <a:ext cx="31750" cy="47625"/>
              </a:xfrm>
              <a:custGeom>
                <a:avLst/>
                <a:gdLst>
                  <a:gd name="T0" fmla="*/ 50 w 50"/>
                  <a:gd name="T1" fmla="*/ 75 h 75"/>
                  <a:gd name="T2" fmla="*/ 0 w 50"/>
                  <a:gd name="T3" fmla="*/ 75 h 75"/>
                  <a:gd name="T4" fmla="*/ 0 w 50"/>
                  <a:gd name="T5" fmla="*/ 0 h 75"/>
                  <a:gd name="T6" fmla="*/ 11 w 50"/>
                  <a:gd name="T7" fmla="*/ 0 h 75"/>
                  <a:gd name="T8" fmla="*/ 11 w 50"/>
                  <a:gd name="T9" fmla="*/ 65 h 75"/>
                  <a:gd name="T10" fmla="*/ 50 w 50"/>
                  <a:gd name="T11" fmla="*/ 65 h 75"/>
                  <a:gd name="T12" fmla="*/ 50 w 50"/>
                  <a:gd name="T13" fmla="*/ 75 h 75"/>
                </a:gdLst>
                <a:ahLst/>
                <a:cxnLst>
                  <a:cxn ang="0">
                    <a:pos x="T0" y="T1"/>
                  </a:cxn>
                  <a:cxn ang="0">
                    <a:pos x="T2" y="T3"/>
                  </a:cxn>
                  <a:cxn ang="0">
                    <a:pos x="T4" y="T5"/>
                  </a:cxn>
                  <a:cxn ang="0">
                    <a:pos x="T6" y="T7"/>
                  </a:cxn>
                  <a:cxn ang="0">
                    <a:pos x="T8" y="T9"/>
                  </a:cxn>
                  <a:cxn ang="0">
                    <a:pos x="T10" y="T11"/>
                  </a:cxn>
                  <a:cxn ang="0">
                    <a:pos x="T12" y="T13"/>
                  </a:cxn>
                </a:cxnLst>
                <a:rect l="0" t="0" r="r" b="b"/>
                <a:pathLst>
                  <a:path w="50" h="75">
                    <a:moveTo>
                      <a:pt x="50" y="75"/>
                    </a:moveTo>
                    <a:lnTo>
                      <a:pt x="0" y="75"/>
                    </a:lnTo>
                    <a:lnTo>
                      <a:pt x="0" y="0"/>
                    </a:lnTo>
                    <a:lnTo>
                      <a:pt x="11" y="0"/>
                    </a:lnTo>
                    <a:lnTo>
                      <a:pt x="11" y="65"/>
                    </a:lnTo>
                    <a:lnTo>
                      <a:pt x="50" y="65"/>
                    </a:lnTo>
                    <a:lnTo>
                      <a:pt x="50"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4" name="Freeform 30">
                <a:extLst>
                  <a:ext uri="{FF2B5EF4-FFF2-40B4-BE49-F238E27FC236}">
                    <a16:creationId xmlns:a16="http://schemas.microsoft.com/office/drawing/2014/main" id="{36E9DB43-6846-B910-13C4-A5F8A26F5801}"/>
                  </a:ext>
                </a:extLst>
              </p:cNvPr>
              <p:cNvSpPr>
                <a:spLocks noEditPoints="1"/>
              </p:cNvSpPr>
              <p:nvPr/>
            </p:nvSpPr>
            <p:spPr bwMode="auto">
              <a:xfrm>
                <a:off x="6380480" y="691515"/>
                <a:ext cx="44450" cy="47625"/>
              </a:xfrm>
              <a:custGeom>
                <a:avLst/>
                <a:gdLst>
                  <a:gd name="T0" fmla="*/ 70 w 70"/>
                  <a:gd name="T1" fmla="*/ 75 h 75"/>
                  <a:gd name="T2" fmla="*/ 60 w 70"/>
                  <a:gd name="T3" fmla="*/ 75 h 75"/>
                  <a:gd name="T4" fmla="*/ 52 w 70"/>
                  <a:gd name="T5" fmla="*/ 54 h 75"/>
                  <a:gd name="T6" fmla="*/ 18 w 70"/>
                  <a:gd name="T7" fmla="*/ 54 h 75"/>
                  <a:gd name="T8" fmla="*/ 10 w 70"/>
                  <a:gd name="T9" fmla="*/ 75 h 75"/>
                  <a:gd name="T10" fmla="*/ 0 w 70"/>
                  <a:gd name="T11" fmla="*/ 75 h 75"/>
                  <a:gd name="T12" fmla="*/ 27 w 70"/>
                  <a:gd name="T13" fmla="*/ 0 h 75"/>
                  <a:gd name="T14" fmla="*/ 42 w 70"/>
                  <a:gd name="T15" fmla="*/ 0 h 75"/>
                  <a:gd name="T16" fmla="*/ 70 w 70"/>
                  <a:gd name="T17" fmla="*/ 75 h 75"/>
                  <a:gd name="T18" fmla="*/ 49 w 70"/>
                  <a:gd name="T19" fmla="*/ 44 h 75"/>
                  <a:gd name="T20" fmla="*/ 34 w 70"/>
                  <a:gd name="T21" fmla="*/ 8 h 75"/>
                  <a:gd name="T22" fmla="*/ 21 w 70"/>
                  <a:gd name="T23" fmla="*/ 44 h 75"/>
                  <a:gd name="T24" fmla="*/ 49 w 70"/>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75">
                    <a:moveTo>
                      <a:pt x="70" y="75"/>
                    </a:moveTo>
                    <a:lnTo>
                      <a:pt x="60" y="75"/>
                    </a:lnTo>
                    <a:lnTo>
                      <a:pt x="52" y="54"/>
                    </a:lnTo>
                    <a:lnTo>
                      <a:pt x="18" y="54"/>
                    </a:lnTo>
                    <a:lnTo>
                      <a:pt x="10" y="75"/>
                    </a:lnTo>
                    <a:lnTo>
                      <a:pt x="0" y="75"/>
                    </a:lnTo>
                    <a:lnTo>
                      <a:pt x="27" y="0"/>
                    </a:lnTo>
                    <a:lnTo>
                      <a:pt x="42" y="0"/>
                    </a:lnTo>
                    <a:lnTo>
                      <a:pt x="70" y="75"/>
                    </a:lnTo>
                    <a:close/>
                    <a:moveTo>
                      <a:pt x="49" y="44"/>
                    </a:moveTo>
                    <a:lnTo>
                      <a:pt x="34"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5" name="Freeform 31">
                <a:extLst>
                  <a:ext uri="{FF2B5EF4-FFF2-40B4-BE49-F238E27FC236}">
                    <a16:creationId xmlns:a16="http://schemas.microsoft.com/office/drawing/2014/main" id="{45CC47E5-B06F-AE01-1DAE-CDF0E54F007F}"/>
                  </a:ext>
                </a:extLst>
              </p:cNvPr>
              <p:cNvSpPr>
                <a:spLocks/>
              </p:cNvSpPr>
              <p:nvPr/>
            </p:nvSpPr>
            <p:spPr bwMode="auto">
              <a:xfrm>
                <a:off x="6450330" y="691515"/>
                <a:ext cx="45720" cy="47625"/>
              </a:xfrm>
              <a:custGeom>
                <a:avLst/>
                <a:gdLst>
                  <a:gd name="T0" fmla="*/ 72 w 72"/>
                  <a:gd name="T1" fmla="*/ 0 h 75"/>
                  <a:gd name="T2" fmla="*/ 43 w 72"/>
                  <a:gd name="T3" fmla="*/ 75 h 75"/>
                  <a:gd name="T4" fmla="*/ 30 w 72"/>
                  <a:gd name="T5" fmla="*/ 75 h 75"/>
                  <a:gd name="T6" fmla="*/ 0 w 72"/>
                  <a:gd name="T7" fmla="*/ 0 h 75"/>
                  <a:gd name="T8" fmla="*/ 12 w 72"/>
                  <a:gd name="T9" fmla="*/ 0 h 75"/>
                  <a:gd name="T10" fmla="*/ 36 w 72"/>
                  <a:gd name="T11" fmla="*/ 65 h 75"/>
                  <a:gd name="T12" fmla="*/ 62 w 72"/>
                  <a:gd name="T13" fmla="*/ 0 h 75"/>
                  <a:gd name="T14" fmla="*/ 72 w 72"/>
                  <a:gd name="T15" fmla="*/ 0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75">
                    <a:moveTo>
                      <a:pt x="72" y="0"/>
                    </a:moveTo>
                    <a:lnTo>
                      <a:pt x="43" y="75"/>
                    </a:lnTo>
                    <a:lnTo>
                      <a:pt x="30" y="75"/>
                    </a:lnTo>
                    <a:lnTo>
                      <a:pt x="0" y="0"/>
                    </a:lnTo>
                    <a:lnTo>
                      <a:pt x="12" y="0"/>
                    </a:lnTo>
                    <a:lnTo>
                      <a:pt x="36" y="65"/>
                    </a:lnTo>
                    <a:lnTo>
                      <a:pt x="62" y="0"/>
                    </a:lnTo>
                    <a:lnTo>
                      <a:pt x="72"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6" name="Freeform 32">
                <a:extLst>
                  <a:ext uri="{FF2B5EF4-FFF2-40B4-BE49-F238E27FC236}">
                    <a16:creationId xmlns:a16="http://schemas.microsoft.com/office/drawing/2014/main" id="{2D626EA5-9166-34A9-2FD4-4EAC6EDB29A0}"/>
                  </a:ext>
                </a:extLst>
              </p:cNvPr>
              <p:cNvSpPr>
                <a:spLocks/>
              </p:cNvSpPr>
              <p:nvPr/>
            </p:nvSpPr>
            <p:spPr bwMode="auto">
              <a:xfrm>
                <a:off x="6502400" y="691515"/>
                <a:ext cx="19685" cy="47625"/>
              </a:xfrm>
              <a:custGeom>
                <a:avLst/>
                <a:gdLst>
                  <a:gd name="T0" fmla="*/ 31 w 31"/>
                  <a:gd name="T1" fmla="*/ 75 h 75"/>
                  <a:gd name="T2" fmla="*/ 0 w 31"/>
                  <a:gd name="T3" fmla="*/ 75 h 75"/>
                  <a:gd name="T4" fmla="*/ 0 w 31"/>
                  <a:gd name="T5" fmla="*/ 67 h 75"/>
                  <a:gd name="T6" fmla="*/ 9 w 31"/>
                  <a:gd name="T7" fmla="*/ 67 h 75"/>
                  <a:gd name="T8" fmla="*/ 9 w 31"/>
                  <a:gd name="T9" fmla="*/ 7 h 75"/>
                  <a:gd name="T10" fmla="*/ 0 w 31"/>
                  <a:gd name="T11" fmla="*/ 7 h 75"/>
                  <a:gd name="T12" fmla="*/ 0 w 31"/>
                  <a:gd name="T13" fmla="*/ 0 h 75"/>
                  <a:gd name="T14" fmla="*/ 31 w 31"/>
                  <a:gd name="T15" fmla="*/ 0 h 75"/>
                  <a:gd name="T16" fmla="*/ 31 w 31"/>
                  <a:gd name="T17" fmla="*/ 7 h 75"/>
                  <a:gd name="T18" fmla="*/ 19 w 31"/>
                  <a:gd name="T19" fmla="*/ 7 h 75"/>
                  <a:gd name="T20" fmla="*/ 19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9" y="67"/>
                    </a:lnTo>
                    <a:lnTo>
                      <a:pt x="9" y="7"/>
                    </a:lnTo>
                    <a:lnTo>
                      <a:pt x="0" y="7"/>
                    </a:lnTo>
                    <a:lnTo>
                      <a:pt x="0" y="0"/>
                    </a:lnTo>
                    <a:lnTo>
                      <a:pt x="31" y="0"/>
                    </a:lnTo>
                    <a:lnTo>
                      <a:pt x="31" y="7"/>
                    </a:lnTo>
                    <a:lnTo>
                      <a:pt x="19" y="7"/>
                    </a:lnTo>
                    <a:lnTo>
                      <a:pt x="19"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7" name="Freeform 33">
                <a:extLst>
                  <a:ext uri="{FF2B5EF4-FFF2-40B4-BE49-F238E27FC236}">
                    <a16:creationId xmlns:a16="http://schemas.microsoft.com/office/drawing/2014/main" id="{AE74D8AC-9360-9699-7EE6-F7527779182E}"/>
                  </a:ext>
                </a:extLst>
              </p:cNvPr>
              <p:cNvSpPr>
                <a:spLocks/>
              </p:cNvSpPr>
              <p:nvPr/>
            </p:nvSpPr>
            <p:spPr bwMode="auto">
              <a:xfrm>
                <a:off x="6527165" y="691515"/>
                <a:ext cx="44450" cy="47625"/>
              </a:xfrm>
              <a:custGeom>
                <a:avLst/>
                <a:gdLst>
                  <a:gd name="T0" fmla="*/ 70 w 70"/>
                  <a:gd name="T1" fmla="*/ 0 h 75"/>
                  <a:gd name="T2" fmla="*/ 42 w 70"/>
                  <a:gd name="T3" fmla="*/ 75 h 75"/>
                  <a:gd name="T4" fmla="*/ 27 w 70"/>
                  <a:gd name="T5" fmla="*/ 75 h 75"/>
                  <a:gd name="T6" fmla="*/ 0 w 70"/>
                  <a:gd name="T7" fmla="*/ 0 h 75"/>
                  <a:gd name="T8" fmla="*/ 11 w 70"/>
                  <a:gd name="T9" fmla="*/ 0 h 75"/>
                  <a:gd name="T10" fmla="*/ 36 w 70"/>
                  <a:gd name="T11" fmla="*/ 65 h 75"/>
                  <a:gd name="T12" fmla="*/ 60 w 70"/>
                  <a:gd name="T13" fmla="*/ 0 h 75"/>
                  <a:gd name="T14" fmla="*/ 70 w 70"/>
                  <a:gd name="T15" fmla="*/ 0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 h="75">
                    <a:moveTo>
                      <a:pt x="70" y="0"/>
                    </a:moveTo>
                    <a:lnTo>
                      <a:pt x="42" y="75"/>
                    </a:lnTo>
                    <a:lnTo>
                      <a:pt x="27" y="75"/>
                    </a:lnTo>
                    <a:lnTo>
                      <a:pt x="0" y="0"/>
                    </a:lnTo>
                    <a:lnTo>
                      <a:pt x="11" y="0"/>
                    </a:lnTo>
                    <a:lnTo>
                      <a:pt x="36" y="65"/>
                    </a:lnTo>
                    <a:lnTo>
                      <a:pt x="60" y="0"/>
                    </a:lnTo>
                    <a:lnTo>
                      <a:pt x="7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8" name="Freeform 34">
                <a:extLst>
                  <a:ext uri="{FF2B5EF4-FFF2-40B4-BE49-F238E27FC236}">
                    <a16:creationId xmlns:a16="http://schemas.microsoft.com/office/drawing/2014/main" id="{9350E3EC-890A-1EC6-84A8-8E72D4946126}"/>
                  </a:ext>
                </a:extLst>
              </p:cNvPr>
              <p:cNvSpPr>
                <a:spLocks/>
              </p:cNvSpPr>
              <p:nvPr/>
            </p:nvSpPr>
            <p:spPr bwMode="auto">
              <a:xfrm>
                <a:off x="6577330" y="691515"/>
                <a:ext cx="19685" cy="47625"/>
              </a:xfrm>
              <a:custGeom>
                <a:avLst/>
                <a:gdLst>
                  <a:gd name="T0" fmla="*/ 31 w 31"/>
                  <a:gd name="T1" fmla="*/ 75 h 75"/>
                  <a:gd name="T2" fmla="*/ 0 w 31"/>
                  <a:gd name="T3" fmla="*/ 75 h 75"/>
                  <a:gd name="T4" fmla="*/ 0 w 31"/>
                  <a:gd name="T5" fmla="*/ 67 h 75"/>
                  <a:gd name="T6" fmla="*/ 10 w 31"/>
                  <a:gd name="T7" fmla="*/ 67 h 75"/>
                  <a:gd name="T8" fmla="*/ 10 w 31"/>
                  <a:gd name="T9" fmla="*/ 7 h 75"/>
                  <a:gd name="T10" fmla="*/ 0 w 31"/>
                  <a:gd name="T11" fmla="*/ 7 h 75"/>
                  <a:gd name="T12" fmla="*/ 0 w 31"/>
                  <a:gd name="T13" fmla="*/ 0 h 75"/>
                  <a:gd name="T14" fmla="*/ 31 w 31"/>
                  <a:gd name="T15" fmla="*/ 0 h 75"/>
                  <a:gd name="T16" fmla="*/ 31 w 31"/>
                  <a:gd name="T17" fmla="*/ 7 h 75"/>
                  <a:gd name="T18" fmla="*/ 22 w 31"/>
                  <a:gd name="T19" fmla="*/ 7 h 75"/>
                  <a:gd name="T20" fmla="*/ 22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10" y="67"/>
                    </a:lnTo>
                    <a:lnTo>
                      <a:pt x="10" y="7"/>
                    </a:lnTo>
                    <a:lnTo>
                      <a:pt x="0" y="7"/>
                    </a:lnTo>
                    <a:lnTo>
                      <a:pt x="0" y="0"/>
                    </a:lnTo>
                    <a:lnTo>
                      <a:pt x="31" y="0"/>
                    </a:lnTo>
                    <a:lnTo>
                      <a:pt x="31" y="7"/>
                    </a:lnTo>
                    <a:lnTo>
                      <a:pt x="22" y="7"/>
                    </a:lnTo>
                    <a:lnTo>
                      <a:pt x="22"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9" name="Freeform 35">
                <a:extLst>
                  <a:ext uri="{FF2B5EF4-FFF2-40B4-BE49-F238E27FC236}">
                    <a16:creationId xmlns:a16="http://schemas.microsoft.com/office/drawing/2014/main" id="{07F4D5A0-D334-FDBF-1225-A19C4B7BE9B3}"/>
                  </a:ext>
                </a:extLst>
              </p:cNvPr>
              <p:cNvSpPr>
                <a:spLocks/>
              </p:cNvSpPr>
              <p:nvPr/>
            </p:nvSpPr>
            <p:spPr bwMode="auto">
              <a:xfrm>
                <a:off x="6608445" y="691515"/>
                <a:ext cx="32385" cy="47625"/>
              </a:xfrm>
              <a:custGeom>
                <a:avLst/>
                <a:gdLst>
                  <a:gd name="T0" fmla="*/ 51 w 51"/>
                  <a:gd name="T1" fmla="*/ 75 h 75"/>
                  <a:gd name="T2" fmla="*/ 0 w 51"/>
                  <a:gd name="T3" fmla="*/ 75 h 75"/>
                  <a:gd name="T4" fmla="*/ 0 w 51"/>
                  <a:gd name="T5" fmla="*/ 0 h 75"/>
                  <a:gd name="T6" fmla="*/ 51 w 51"/>
                  <a:gd name="T7" fmla="*/ 0 h 75"/>
                  <a:gd name="T8" fmla="*/ 51 w 51"/>
                  <a:gd name="T9" fmla="*/ 8 h 75"/>
                  <a:gd name="T10" fmla="*/ 10 w 51"/>
                  <a:gd name="T11" fmla="*/ 8 h 75"/>
                  <a:gd name="T12" fmla="*/ 10 w 51"/>
                  <a:gd name="T13" fmla="*/ 29 h 75"/>
                  <a:gd name="T14" fmla="*/ 51 w 51"/>
                  <a:gd name="T15" fmla="*/ 29 h 75"/>
                  <a:gd name="T16" fmla="*/ 51 w 51"/>
                  <a:gd name="T17" fmla="*/ 38 h 75"/>
                  <a:gd name="T18" fmla="*/ 10 w 51"/>
                  <a:gd name="T19" fmla="*/ 38 h 75"/>
                  <a:gd name="T20" fmla="*/ 10 w 51"/>
                  <a:gd name="T21" fmla="*/ 65 h 75"/>
                  <a:gd name="T22" fmla="*/ 51 w 51"/>
                  <a:gd name="T23" fmla="*/ 65 h 75"/>
                  <a:gd name="T24" fmla="*/ 51 w 5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 h="75">
                    <a:moveTo>
                      <a:pt x="51" y="75"/>
                    </a:moveTo>
                    <a:lnTo>
                      <a:pt x="0" y="75"/>
                    </a:lnTo>
                    <a:lnTo>
                      <a:pt x="0" y="0"/>
                    </a:lnTo>
                    <a:lnTo>
                      <a:pt x="51" y="0"/>
                    </a:lnTo>
                    <a:lnTo>
                      <a:pt x="51" y="8"/>
                    </a:lnTo>
                    <a:lnTo>
                      <a:pt x="10" y="8"/>
                    </a:lnTo>
                    <a:lnTo>
                      <a:pt x="10" y="29"/>
                    </a:lnTo>
                    <a:lnTo>
                      <a:pt x="51" y="29"/>
                    </a:lnTo>
                    <a:lnTo>
                      <a:pt x="51" y="38"/>
                    </a:lnTo>
                    <a:lnTo>
                      <a:pt x="10" y="38"/>
                    </a:lnTo>
                    <a:lnTo>
                      <a:pt x="10" y="65"/>
                    </a:lnTo>
                    <a:lnTo>
                      <a:pt x="51" y="65"/>
                    </a:lnTo>
                    <a:lnTo>
                      <a:pt x="5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0" name="Freeform 36">
                <a:extLst>
                  <a:ext uri="{FF2B5EF4-FFF2-40B4-BE49-F238E27FC236}">
                    <a16:creationId xmlns:a16="http://schemas.microsoft.com/office/drawing/2014/main" id="{770B90ED-6D2E-2F49-42FA-5DB77986F980}"/>
                  </a:ext>
                </a:extLst>
              </p:cNvPr>
              <p:cNvSpPr>
                <a:spLocks/>
              </p:cNvSpPr>
              <p:nvPr/>
            </p:nvSpPr>
            <p:spPr bwMode="auto">
              <a:xfrm>
                <a:off x="6652260" y="691515"/>
                <a:ext cx="36830" cy="47625"/>
              </a:xfrm>
              <a:custGeom>
                <a:avLst/>
                <a:gdLst>
                  <a:gd name="T0" fmla="*/ 58 w 58"/>
                  <a:gd name="T1" fmla="*/ 75 h 75"/>
                  <a:gd name="T2" fmla="*/ 47 w 58"/>
                  <a:gd name="T3" fmla="*/ 75 h 75"/>
                  <a:gd name="T4" fmla="*/ 8 w 58"/>
                  <a:gd name="T5" fmla="*/ 7 h 75"/>
                  <a:gd name="T6" fmla="*/ 8 w 58"/>
                  <a:gd name="T7" fmla="*/ 75 h 75"/>
                  <a:gd name="T8" fmla="*/ 0 w 58"/>
                  <a:gd name="T9" fmla="*/ 75 h 75"/>
                  <a:gd name="T10" fmla="*/ 0 w 58"/>
                  <a:gd name="T11" fmla="*/ 0 h 75"/>
                  <a:gd name="T12" fmla="*/ 16 w 58"/>
                  <a:gd name="T13" fmla="*/ 0 h 75"/>
                  <a:gd name="T14" fmla="*/ 50 w 58"/>
                  <a:gd name="T15" fmla="*/ 60 h 75"/>
                  <a:gd name="T16" fmla="*/ 50 w 58"/>
                  <a:gd name="T17" fmla="*/ 0 h 75"/>
                  <a:gd name="T18" fmla="*/ 58 w 58"/>
                  <a:gd name="T19" fmla="*/ 0 h 75"/>
                  <a:gd name="T20" fmla="*/ 58 w 58"/>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75">
                    <a:moveTo>
                      <a:pt x="58" y="75"/>
                    </a:moveTo>
                    <a:lnTo>
                      <a:pt x="47" y="75"/>
                    </a:lnTo>
                    <a:lnTo>
                      <a:pt x="8" y="7"/>
                    </a:lnTo>
                    <a:lnTo>
                      <a:pt x="8" y="75"/>
                    </a:lnTo>
                    <a:lnTo>
                      <a:pt x="0" y="75"/>
                    </a:lnTo>
                    <a:lnTo>
                      <a:pt x="0" y="0"/>
                    </a:lnTo>
                    <a:lnTo>
                      <a:pt x="16" y="0"/>
                    </a:lnTo>
                    <a:lnTo>
                      <a:pt x="50" y="60"/>
                    </a:lnTo>
                    <a:lnTo>
                      <a:pt x="50" y="0"/>
                    </a:lnTo>
                    <a:lnTo>
                      <a:pt x="58" y="0"/>
                    </a:lnTo>
                    <a:lnTo>
                      <a:pt x="58"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1" name="Freeform 37">
                <a:extLst>
                  <a:ext uri="{FF2B5EF4-FFF2-40B4-BE49-F238E27FC236}">
                    <a16:creationId xmlns:a16="http://schemas.microsoft.com/office/drawing/2014/main" id="{307D0604-13AC-8FEB-4588-01475730EBEE}"/>
                  </a:ext>
                </a:extLst>
              </p:cNvPr>
              <p:cNvSpPr>
                <a:spLocks noEditPoints="1"/>
              </p:cNvSpPr>
              <p:nvPr/>
            </p:nvSpPr>
            <p:spPr bwMode="auto">
              <a:xfrm>
                <a:off x="6702425" y="691515"/>
                <a:ext cx="42545" cy="47625"/>
              </a:xfrm>
              <a:custGeom>
                <a:avLst/>
                <a:gdLst>
                  <a:gd name="T0" fmla="*/ 67 w 67"/>
                  <a:gd name="T1" fmla="*/ 36 h 75"/>
                  <a:gd name="T2" fmla="*/ 65 w 67"/>
                  <a:gd name="T3" fmla="*/ 47 h 75"/>
                  <a:gd name="T4" fmla="*/ 62 w 67"/>
                  <a:gd name="T5" fmla="*/ 55 h 75"/>
                  <a:gd name="T6" fmla="*/ 57 w 67"/>
                  <a:gd name="T7" fmla="*/ 64 h 75"/>
                  <a:gd name="T8" fmla="*/ 49 w 67"/>
                  <a:gd name="T9" fmla="*/ 68 h 75"/>
                  <a:gd name="T10" fmla="*/ 44 w 67"/>
                  <a:gd name="T11" fmla="*/ 72 h 75"/>
                  <a:gd name="T12" fmla="*/ 38 w 67"/>
                  <a:gd name="T13" fmla="*/ 73 h 75"/>
                  <a:gd name="T14" fmla="*/ 30 w 67"/>
                  <a:gd name="T15" fmla="*/ 75 h 75"/>
                  <a:gd name="T16" fmla="*/ 20 w 67"/>
                  <a:gd name="T17" fmla="*/ 75 h 75"/>
                  <a:gd name="T18" fmla="*/ 0 w 67"/>
                  <a:gd name="T19" fmla="*/ 75 h 75"/>
                  <a:gd name="T20" fmla="*/ 0 w 67"/>
                  <a:gd name="T21" fmla="*/ 0 h 75"/>
                  <a:gd name="T22" fmla="*/ 20 w 67"/>
                  <a:gd name="T23" fmla="*/ 0 h 75"/>
                  <a:gd name="T24" fmla="*/ 31 w 67"/>
                  <a:gd name="T25" fmla="*/ 0 h 75"/>
                  <a:gd name="T26" fmla="*/ 38 w 67"/>
                  <a:gd name="T27" fmla="*/ 0 h 75"/>
                  <a:gd name="T28" fmla="*/ 44 w 67"/>
                  <a:gd name="T29" fmla="*/ 3 h 75"/>
                  <a:gd name="T30" fmla="*/ 49 w 67"/>
                  <a:gd name="T31" fmla="*/ 5 h 75"/>
                  <a:gd name="T32" fmla="*/ 57 w 67"/>
                  <a:gd name="T33" fmla="*/ 12 h 75"/>
                  <a:gd name="T34" fmla="*/ 62 w 67"/>
                  <a:gd name="T35" fmla="*/ 18 h 75"/>
                  <a:gd name="T36" fmla="*/ 65 w 67"/>
                  <a:gd name="T37" fmla="*/ 26 h 75"/>
                  <a:gd name="T38" fmla="*/ 67 w 67"/>
                  <a:gd name="T39" fmla="*/ 36 h 75"/>
                  <a:gd name="T40" fmla="*/ 56 w 67"/>
                  <a:gd name="T41" fmla="*/ 36 h 75"/>
                  <a:gd name="T42" fmla="*/ 56 w 67"/>
                  <a:gd name="T43" fmla="*/ 29 h 75"/>
                  <a:gd name="T44" fmla="*/ 54 w 67"/>
                  <a:gd name="T45" fmla="*/ 23 h 75"/>
                  <a:gd name="T46" fmla="*/ 49 w 67"/>
                  <a:gd name="T47" fmla="*/ 16 h 75"/>
                  <a:gd name="T48" fmla="*/ 43 w 67"/>
                  <a:gd name="T49" fmla="*/ 13 h 75"/>
                  <a:gd name="T50" fmla="*/ 39 w 67"/>
                  <a:gd name="T51" fmla="*/ 10 h 75"/>
                  <a:gd name="T52" fmla="*/ 34 w 67"/>
                  <a:gd name="T53" fmla="*/ 8 h 75"/>
                  <a:gd name="T54" fmla="*/ 28 w 67"/>
                  <a:gd name="T55" fmla="*/ 8 h 75"/>
                  <a:gd name="T56" fmla="*/ 21 w 67"/>
                  <a:gd name="T57" fmla="*/ 8 h 75"/>
                  <a:gd name="T58" fmla="*/ 12 w 67"/>
                  <a:gd name="T59" fmla="*/ 8 h 75"/>
                  <a:gd name="T60" fmla="*/ 12 w 67"/>
                  <a:gd name="T61" fmla="*/ 65 h 75"/>
                  <a:gd name="T62" fmla="*/ 21 w 67"/>
                  <a:gd name="T63" fmla="*/ 65 h 75"/>
                  <a:gd name="T64" fmla="*/ 28 w 67"/>
                  <a:gd name="T65" fmla="*/ 65 h 75"/>
                  <a:gd name="T66" fmla="*/ 34 w 67"/>
                  <a:gd name="T67" fmla="*/ 65 h 75"/>
                  <a:gd name="T68" fmla="*/ 39 w 67"/>
                  <a:gd name="T69" fmla="*/ 64 h 75"/>
                  <a:gd name="T70" fmla="*/ 44 w 67"/>
                  <a:gd name="T71" fmla="*/ 60 h 75"/>
                  <a:gd name="T72" fmla="*/ 49 w 67"/>
                  <a:gd name="T73" fmla="*/ 57 h 75"/>
                  <a:gd name="T74" fmla="*/ 54 w 67"/>
                  <a:gd name="T75" fmla="*/ 51 h 75"/>
                  <a:gd name="T76" fmla="*/ 56 w 67"/>
                  <a:gd name="T77" fmla="*/ 44 h 75"/>
                  <a:gd name="T78" fmla="*/ 56 w 67"/>
                  <a:gd name="T79" fmla="*/ 3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7" h="75">
                    <a:moveTo>
                      <a:pt x="67" y="36"/>
                    </a:moveTo>
                    <a:lnTo>
                      <a:pt x="65" y="47"/>
                    </a:lnTo>
                    <a:lnTo>
                      <a:pt x="62" y="55"/>
                    </a:lnTo>
                    <a:lnTo>
                      <a:pt x="57" y="64"/>
                    </a:lnTo>
                    <a:lnTo>
                      <a:pt x="49" y="68"/>
                    </a:lnTo>
                    <a:lnTo>
                      <a:pt x="44" y="72"/>
                    </a:lnTo>
                    <a:lnTo>
                      <a:pt x="38" y="73"/>
                    </a:lnTo>
                    <a:lnTo>
                      <a:pt x="30" y="75"/>
                    </a:lnTo>
                    <a:lnTo>
                      <a:pt x="20" y="75"/>
                    </a:lnTo>
                    <a:lnTo>
                      <a:pt x="0" y="75"/>
                    </a:lnTo>
                    <a:lnTo>
                      <a:pt x="0" y="0"/>
                    </a:lnTo>
                    <a:lnTo>
                      <a:pt x="20" y="0"/>
                    </a:lnTo>
                    <a:lnTo>
                      <a:pt x="31" y="0"/>
                    </a:lnTo>
                    <a:lnTo>
                      <a:pt x="38" y="0"/>
                    </a:lnTo>
                    <a:lnTo>
                      <a:pt x="44" y="3"/>
                    </a:lnTo>
                    <a:lnTo>
                      <a:pt x="49" y="5"/>
                    </a:lnTo>
                    <a:lnTo>
                      <a:pt x="57" y="12"/>
                    </a:lnTo>
                    <a:lnTo>
                      <a:pt x="62" y="18"/>
                    </a:lnTo>
                    <a:lnTo>
                      <a:pt x="65" y="26"/>
                    </a:lnTo>
                    <a:lnTo>
                      <a:pt x="67" y="36"/>
                    </a:lnTo>
                    <a:close/>
                    <a:moveTo>
                      <a:pt x="56" y="36"/>
                    </a:moveTo>
                    <a:lnTo>
                      <a:pt x="56" y="29"/>
                    </a:lnTo>
                    <a:lnTo>
                      <a:pt x="54" y="23"/>
                    </a:lnTo>
                    <a:lnTo>
                      <a:pt x="49" y="16"/>
                    </a:lnTo>
                    <a:lnTo>
                      <a:pt x="43" y="13"/>
                    </a:lnTo>
                    <a:lnTo>
                      <a:pt x="39" y="10"/>
                    </a:lnTo>
                    <a:lnTo>
                      <a:pt x="34" y="8"/>
                    </a:lnTo>
                    <a:lnTo>
                      <a:pt x="28" y="8"/>
                    </a:lnTo>
                    <a:lnTo>
                      <a:pt x="21" y="8"/>
                    </a:lnTo>
                    <a:lnTo>
                      <a:pt x="12" y="8"/>
                    </a:lnTo>
                    <a:lnTo>
                      <a:pt x="12" y="65"/>
                    </a:lnTo>
                    <a:lnTo>
                      <a:pt x="21" y="65"/>
                    </a:lnTo>
                    <a:lnTo>
                      <a:pt x="28" y="65"/>
                    </a:lnTo>
                    <a:lnTo>
                      <a:pt x="34" y="65"/>
                    </a:lnTo>
                    <a:lnTo>
                      <a:pt x="39" y="64"/>
                    </a:lnTo>
                    <a:lnTo>
                      <a:pt x="44" y="60"/>
                    </a:lnTo>
                    <a:lnTo>
                      <a:pt x="49" y="57"/>
                    </a:lnTo>
                    <a:lnTo>
                      <a:pt x="54" y="51"/>
                    </a:lnTo>
                    <a:lnTo>
                      <a:pt x="56" y="44"/>
                    </a:lnTo>
                    <a:lnTo>
                      <a:pt x="56"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2" name="Freeform 38">
                <a:extLst>
                  <a:ext uri="{FF2B5EF4-FFF2-40B4-BE49-F238E27FC236}">
                    <a16:creationId xmlns:a16="http://schemas.microsoft.com/office/drawing/2014/main" id="{FE4ACE3C-A777-9293-1E67-B51A1C334CCB}"/>
                  </a:ext>
                </a:extLst>
              </p:cNvPr>
              <p:cNvSpPr>
                <a:spLocks noEditPoints="1"/>
              </p:cNvSpPr>
              <p:nvPr/>
            </p:nvSpPr>
            <p:spPr bwMode="auto">
              <a:xfrm>
                <a:off x="6750050" y="691515"/>
                <a:ext cx="45720" cy="47625"/>
              </a:xfrm>
              <a:custGeom>
                <a:avLst/>
                <a:gdLst>
                  <a:gd name="T0" fmla="*/ 72 w 72"/>
                  <a:gd name="T1" fmla="*/ 75 h 75"/>
                  <a:gd name="T2" fmla="*/ 60 w 72"/>
                  <a:gd name="T3" fmla="*/ 75 h 75"/>
                  <a:gd name="T4" fmla="*/ 52 w 72"/>
                  <a:gd name="T5" fmla="*/ 54 h 75"/>
                  <a:gd name="T6" fmla="*/ 18 w 72"/>
                  <a:gd name="T7" fmla="*/ 54 h 75"/>
                  <a:gd name="T8" fmla="*/ 10 w 72"/>
                  <a:gd name="T9" fmla="*/ 75 h 75"/>
                  <a:gd name="T10" fmla="*/ 0 w 72"/>
                  <a:gd name="T11" fmla="*/ 75 h 75"/>
                  <a:gd name="T12" fmla="*/ 29 w 72"/>
                  <a:gd name="T13" fmla="*/ 0 h 75"/>
                  <a:gd name="T14" fmla="*/ 42 w 72"/>
                  <a:gd name="T15" fmla="*/ 0 h 75"/>
                  <a:gd name="T16" fmla="*/ 72 w 72"/>
                  <a:gd name="T17" fmla="*/ 75 h 75"/>
                  <a:gd name="T18" fmla="*/ 49 w 72"/>
                  <a:gd name="T19" fmla="*/ 44 h 75"/>
                  <a:gd name="T20" fmla="*/ 36 w 72"/>
                  <a:gd name="T21" fmla="*/ 8 h 75"/>
                  <a:gd name="T22" fmla="*/ 21 w 72"/>
                  <a:gd name="T23" fmla="*/ 44 h 75"/>
                  <a:gd name="T24" fmla="*/ 49 w 72"/>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75">
                    <a:moveTo>
                      <a:pt x="72" y="75"/>
                    </a:moveTo>
                    <a:lnTo>
                      <a:pt x="60" y="75"/>
                    </a:lnTo>
                    <a:lnTo>
                      <a:pt x="52" y="54"/>
                    </a:lnTo>
                    <a:lnTo>
                      <a:pt x="18" y="54"/>
                    </a:lnTo>
                    <a:lnTo>
                      <a:pt x="10" y="75"/>
                    </a:lnTo>
                    <a:lnTo>
                      <a:pt x="0" y="75"/>
                    </a:lnTo>
                    <a:lnTo>
                      <a:pt x="29" y="0"/>
                    </a:lnTo>
                    <a:lnTo>
                      <a:pt x="42" y="0"/>
                    </a:lnTo>
                    <a:lnTo>
                      <a:pt x="72" y="75"/>
                    </a:lnTo>
                    <a:close/>
                    <a:moveTo>
                      <a:pt x="49" y="44"/>
                    </a:moveTo>
                    <a:lnTo>
                      <a:pt x="36"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3" name="Freeform 39">
                <a:extLst>
                  <a:ext uri="{FF2B5EF4-FFF2-40B4-BE49-F238E27FC236}">
                    <a16:creationId xmlns:a16="http://schemas.microsoft.com/office/drawing/2014/main" id="{B04AA89E-BD2A-DB5A-45A8-9F74E3705C52}"/>
                  </a:ext>
                </a:extLst>
              </p:cNvPr>
              <p:cNvSpPr>
                <a:spLocks noEditPoints="1"/>
              </p:cNvSpPr>
              <p:nvPr/>
            </p:nvSpPr>
            <p:spPr bwMode="auto">
              <a:xfrm>
                <a:off x="5050790" y="267970"/>
                <a:ext cx="1955165" cy="466725"/>
              </a:xfrm>
              <a:custGeom>
                <a:avLst/>
                <a:gdLst>
                  <a:gd name="T0" fmla="*/ 3076 w 3079"/>
                  <a:gd name="T1" fmla="*/ 67 h 735"/>
                  <a:gd name="T2" fmla="*/ 2938 w 3079"/>
                  <a:gd name="T3" fmla="*/ 602 h 735"/>
                  <a:gd name="T4" fmla="*/ 2940 w 3079"/>
                  <a:gd name="T5" fmla="*/ 222 h 735"/>
                  <a:gd name="T6" fmla="*/ 3071 w 3079"/>
                  <a:gd name="T7" fmla="*/ 328 h 735"/>
                  <a:gd name="T8" fmla="*/ 3008 w 3079"/>
                  <a:gd name="T9" fmla="*/ 599 h 735"/>
                  <a:gd name="T10" fmla="*/ 2572 w 3079"/>
                  <a:gd name="T11" fmla="*/ 209 h 735"/>
                  <a:gd name="T12" fmla="*/ 2821 w 3079"/>
                  <a:gd name="T13" fmla="*/ 270 h 735"/>
                  <a:gd name="T14" fmla="*/ 2788 w 3079"/>
                  <a:gd name="T15" fmla="*/ 552 h 735"/>
                  <a:gd name="T16" fmla="*/ 1952 w 3079"/>
                  <a:gd name="T17" fmla="*/ 429 h 735"/>
                  <a:gd name="T18" fmla="*/ 2073 w 3079"/>
                  <a:gd name="T19" fmla="*/ 206 h 735"/>
                  <a:gd name="T20" fmla="*/ 2130 w 3079"/>
                  <a:gd name="T21" fmla="*/ 213 h 735"/>
                  <a:gd name="T22" fmla="*/ 2191 w 3079"/>
                  <a:gd name="T23" fmla="*/ 294 h 735"/>
                  <a:gd name="T24" fmla="*/ 2077 w 3079"/>
                  <a:gd name="T25" fmla="*/ 362 h 735"/>
                  <a:gd name="T26" fmla="*/ 1973 w 3079"/>
                  <a:gd name="T27" fmla="*/ 601 h 735"/>
                  <a:gd name="T28" fmla="*/ 1850 w 3079"/>
                  <a:gd name="T29" fmla="*/ 237 h 735"/>
                  <a:gd name="T30" fmla="*/ 1860 w 3079"/>
                  <a:gd name="T31" fmla="*/ 537 h 735"/>
                  <a:gd name="T32" fmla="*/ 1640 w 3079"/>
                  <a:gd name="T33" fmla="*/ 617 h 735"/>
                  <a:gd name="T34" fmla="*/ 1520 w 3079"/>
                  <a:gd name="T35" fmla="*/ 709 h 735"/>
                  <a:gd name="T36" fmla="*/ 1555 w 3079"/>
                  <a:gd name="T37" fmla="*/ 209 h 735"/>
                  <a:gd name="T38" fmla="*/ 1655 w 3079"/>
                  <a:gd name="T39" fmla="*/ 498 h 735"/>
                  <a:gd name="T40" fmla="*/ 1768 w 3079"/>
                  <a:gd name="T41" fmla="*/ 490 h 735"/>
                  <a:gd name="T42" fmla="*/ 1725 w 3079"/>
                  <a:gd name="T43" fmla="*/ 258 h 735"/>
                  <a:gd name="T44" fmla="*/ 1336 w 3079"/>
                  <a:gd name="T45" fmla="*/ 394 h 735"/>
                  <a:gd name="T46" fmla="*/ 1277 w 3079"/>
                  <a:gd name="T47" fmla="*/ 544 h 735"/>
                  <a:gd name="T48" fmla="*/ 1271 w 3079"/>
                  <a:gd name="T49" fmla="*/ 609 h 735"/>
                  <a:gd name="T50" fmla="*/ 1131 w 3079"/>
                  <a:gd name="T51" fmla="*/ 515 h 735"/>
                  <a:gd name="T52" fmla="*/ 1282 w 3079"/>
                  <a:gd name="T53" fmla="*/ 372 h 735"/>
                  <a:gd name="T54" fmla="*/ 1248 w 3079"/>
                  <a:gd name="T55" fmla="*/ 260 h 735"/>
                  <a:gd name="T56" fmla="*/ 1310 w 3079"/>
                  <a:gd name="T57" fmla="*/ 196 h 735"/>
                  <a:gd name="T58" fmla="*/ 1451 w 3079"/>
                  <a:gd name="T59" fmla="*/ 333 h 735"/>
                  <a:gd name="T60" fmla="*/ 1489 w 3079"/>
                  <a:gd name="T61" fmla="*/ 593 h 735"/>
                  <a:gd name="T62" fmla="*/ 973 w 3079"/>
                  <a:gd name="T63" fmla="*/ 41 h 735"/>
                  <a:gd name="T64" fmla="*/ 1092 w 3079"/>
                  <a:gd name="T65" fmla="*/ 102 h 735"/>
                  <a:gd name="T66" fmla="*/ 970 w 3079"/>
                  <a:gd name="T67" fmla="*/ 565 h 735"/>
                  <a:gd name="T68" fmla="*/ 1004 w 3079"/>
                  <a:gd name="T69" fmla="*/ 209 h 735"/>
                  <a:gd name="T70" fmla="*/ 1100 w 3079"/>
                  <a:gd name="T71" fmla="*/ 390 h 735"/>
                  <a:gd name="T72" fmla="*/ 1002 w 3079"/>
                  <a:gd name="T73" fmla="*/ 601 h 735"/>
                  <a:gd name="T74" fmla="*/ 555 w 3079"/>
                  <a:gd name="T75" fmla="*/ 279 h 735"/>
                  <a:gd name="T76" fmla="*/ 745 w 3079"/>
                  <a:gd name="T77" fmla="*/ 208 h 735"/>
                  <a:gd name="T78" fmla="*/ 921 w 3079"/>
                  <a:gd name="T79" fmla="*/ 313 h 735"/>
                  <a:gd name="T80" fmla="*/ 901 w 3079"/>
                  <a:gd name="T81" fmla="*/ 601 h 735"/>
                  <a:gd name="T82" fmla="*/ 799 w 3079"/>
                  <a:gd name="T83" fmla="*/ 338 h 735"/>
                  <a:gd name="T84" fmla="*/ 708 w 3079"/>
                  <a:gd name="T85" fmla="*/ 286 h 735"/>
                  <a:gd name="T86" fmla="*/ 641 w 3079"/>
                  <a:gd name="T87" fmla="*/ 599 h 735"/>
                  <a:gd name="T88" fmla="*/ 163 w 3079"/>
                  <a:gd name="T89" fmla="*/ 49 h 735"/>
                  <a:gd name="T90" fmla="*/ 189 w 3079"/>
                  <a:gd name="T91" fmla="*/ 506 h 735"/>
                  <a:gd name="T92" fmla="*/ 423 w 3079"/>
                  <a:gd name="T93" fmla="*/ 453 h 735"/>
                  <a:gd name="T94" fmla="*/ 472 w 3079"/>
                  <a:gd name="T95" fmla="*/ 52 h 735"/>
                  <a:gd name="T96" fmla="*/ 513 w 3079"/>
                  <a:gd name="T97" fmla="*/ 446 h 735"/>
                  <a:gd name="T98" fmla="*/ 130 w 3079"/>
                  <a:gd name="T99" fmla="*/ 594 h 735"/>
                  <a:gd name="T100" fmla="*/ 7 w 3079"/>
                  <a:gd name="T101" fmla="*/ 258 h 735"/>
                  <a:gd name="T102" fmla="*/ 2317 w 3079"/>
                  <a:gd name="T103" fmla="*/ 443 h 735"/>
                  <a:gd name="T104" fmla="*/ 2400 w 3079"/>
                  <a:gd name="T105" fmla="*/ 506 h 735"/>
                  <a:gd name="T106" fmla="*/ 2248 w 3079"/>
                  <a:gd name="T107" fmla="*/ 601 h 735"/>
                  <a:gd name="T108" fmla="*/ 2217 w 3079"/>
                  <a:gd name="T109" fmla="*/ 433 h 735"/>
                  <a:gd name="T110" fmla="*/ 2404 w 3079"/>
                  <a:gd name="T111" fmla="*/ 318 h 735"/>
                  <a:gd name="T112" fmla="*/ 2252 w 3079"/>
                  <a:gd name="T113" fmla="*/ 299 h 735"/>
                  <a:gd name="T114" fmla="*/ 2473 w 3079"/>
                  <a:gd name="T115" fmla="*/ 222 h 735"/>
                  <a:gd name="T116" fmla="*/ 2526 w 3079"/>
                  <a:gd name="T117" fmla="*/ 550 h 735"/>
                  <a:gd name="T118" fmla="*/ 2474 w 3079"/>
                  <a:gd name="T119" fmla="*/ 612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79" h="735">
                    <a:moveTo>
                      <a:pt x="2941" y="67"/>
                    </a:moveTo>
                    <a:lnTo>
                      <a:pt x="2941" y="54"/>
                    </a:lnTo>
                    <a:lnTo>
                      <a:pt x="2946" y="41"/>
                    </a:lnTo>
                    <a:lnTo>
                      <a:pt x="2951" y="29"/>
                    </a:lnTo>
                    <a:lnTo>
                      <a:pt x="2961" y="20"/>
                    </a:lnTo>
                    <a:lnTo>
                      <a:pt x="2971" y="10"/>
                    </a:lnTo>
                    <a:lnTo>
                      <a:pt x="2982" y="5"/>
                    </a:lnTo>
                    <a:lnTo>
                      <a:pt x="2995" y="0"/>
                    </a:lnTo>
                    <a:lnTo>
                      <a:pt x="3008" y="0"/>
                    </a:lnTo>
                    <a:lnTo>
                      <a:pt x="3021" y="0"/>
                    </a:lnTo>
                    <a:lnTo>
                      <a:pt x="3034" y="5"/>
                    </a:lnTo>
                    <a:lnTo>
                      <a:pt x="3045" y="10"/>
                    </a:lnTo>
                    <a:lnTo>
                      <a:pt x="3057" y="20"/>
                    </a:lnTo>
                    <a:lnTo>
                      <a:pt x="3065" y="29"/>
                    </a:lnTo>
                    <a:lnTo>
                      <a:pt x="3071" y="41"/>
                    </a:lnTo>
                    <a:lnTo>
                      <a:pt x="3075" y="54"/>
                    </a:lnTo>
                    <a:lnTo>
                      <a:pt x="3076" y="67"/>
                    </a:lnTo>
                    <a:lnTo>
                      <a:pt x="3075" y="80"/>
                    </a:lnTo>
                    <a:lnTo>
                      <a:pt x="3071" y="91"/>
                    </a:lnTo>
                    <a:lnTo>
                      <a:pt x="3065" y="102"/>
                    </a:lnTo>
                    <a:lnTo>
                      <a:pt x="3055" y="112"/>
                    </a:lnTo>
                    <a:lnTo>
                      <a:pt x="3045" y="122"/>
                    </a:lnTo>
                    <a:lnTo>
                      <a:pt x="3034" y="127"/>
                    </a:lnTo>
                    <a:lnTo>
                      <a:pt x="3021" y="130"/>
                    </a:lnTo>
                    <a:lnTo>
                      <a:pt x="3008" y="132"/>
                    </a:lnTo>
                    <a:lnTo>
                      <a:pt x="2995" y="130"/>
                    </a:lnTo>
                    <a:lnTo>
                      <a:pt x="2982" y="127"/>
                    </a:lnTo>
                    <a:lnTo>
                      <a:pt x="2971" y="122"/>
                    </a:lnTo>
                    <a:lnTo>
                      <a:pt x="2961" y="112"/>
                    </a:lnTo>
                    <a:lnTo>
                      <a:pt x="2951" y="102"/>
                    </a:lnTo>
                    <a:lnTo>
                      <a:pt x="2946" y="91"/>
                    </a:lnTo>
                    <a:lnTo>
                      <a:pt x="2941" y="80"/>
                    </a:lnTo>
                    <a:lnTo>
                      <a:pt x="2941" y="67"/>
                    </a:lnTo>
                    <a:close/>
                    <a:moveTo>
                      <a:pt x="2938" y="602"/>
                    </a:moveTo>
                    <a:lnTo>
                      <a:pt x="2940" y="591"/>
                    </a:lnTo>
                    <a:lnTo>
                      <a:pt x="2941" y="578"/>
                    </a:lnTo>
                    <a:lnTo>
                      <a:pt x="2943" y="565"/>
                    </a:lnTo>
                    <a:lnTo>
                      <a:pt x="2943" y="550"/>
                    </a:lnTo>
                    <a:lnTo>
                      <a:pt x="2944" y="536"/>
                    </a:lnTo>
                    <a:lnTo>
                      <a:pt x="2944" y="518"/>
                    </a:lnTo>
                    <a:lnTo>
                      <a:pt x="2944" y="500"/>
                    </a:lnTo>
                    <a:lnTo>
                      <a:pt x="2944" y="479"/>
                    </a:lnTo>
                    <a:lnTo>
                      <a:pt x="2944" y="406"/>
                    </a:lnTo>
                    <a:lnTo>
                      <a:pt x="2944" y="373"/>
                    </a:lnTo>
                    <a:lnTo>
                      <a:pt x="2944" y="343"/>
                    </a:lnTo>
                    <a:lnTo>
                      <a:pt x="2944" y="317"/>
                    </a:lnTo>
                    <a:lnTo>
                      <a:pt x="2944" y="294"/>
                    </a:lnTo>
                    <a:lnTo>
                      <a:pt x="2943" y="274"/>
                    </a:lnTo>
                    <a:lnTo>
                      <a:pt x="2941" y="257"/>
                    </a:lnTo>
                    <a:lnTo>
                      <a:pt x="2941" y="239"/>
                    </a:lnTo>
                    <a:lnTo>
                      <a:pt x="2940" y="222"/>
                    </a:lnTo>
                    <a:lnTo>
                      <a:pt x="2936" y="206"/>
                    </a:lnTo>
                    <a:lnTo>
                      <a:pt x="2957" y="209"/>
                    </a:lnTo>
                    <a:lnTo>
                      <a:pt x="2975" y="209"/>
                    </a:lnTo>
                    <a:lnTo>
                      <a:pt x="2993" y="211"/>
                    </a:lnTo>
                    <a:lnTo>
                      <a:pt x="3008" y="211"/>
                    </a:lnTo>
                    <a:lnTo>
                      <a:pt x="3023" y="211"/>
                    </a:lnTo>
                    <a:lnTo>
                      <a:pt x="3040" y="209"/>
                    </a:lnTo>
                    <a:lnTo>
                      <a:pt x="3058" y="209"/>
                    </a:lnTo>
                    <a:lnTo>
                      <a:pt x="3079" y="206"/>
                    </a:lnTo>
                    <a:lnTo>
                      <a:pt x="3076" y="221"/>
                    </a:lnTo>
                    <a:lnTo>
                      <a:pt x="3075" y="235"/>
                    </a:lnTo>
                    <a:lnTo>
                      <a:pt x="3075" y="250"/>
                    </a:lnTo>
                    <a:lnTo>
                      <a:pt x="3073" y="265"/>
                    </a:lnTo>
                    <a:lnTo>
                      <a:pt x="3071" y="279"/>
                    </a:lnTo>
                    <a:lnTo>
                      <a:pt x="3071" y="295"/>
                    </a:lnTo>
                    <a:lnTo>
                      <a:pt x="3071" y="312"/>
                    </a:lnTo>
                    <a:lnTo>
                      <a:pt x="3071" y="328"/>
                    </a:lnTo>
                    <a:lnTo>
                      <a:pt x="3071" y="344"/>
                    </a:lnTo>
                    <a:lnTo>
                      <a:pt x="3071" y="367"/>
                    </a:lnTo>
                    <a:lnTo>
                      <a:pt x="3071" y="390"/>
                    </a:lnTo>
                    <a:lnTo>
                      <a:pt x="3071" y="404"/>
                    </a:lnTo>
                    <a:lnTo>
                      <a:pt x="3071" y="471"/>
                    </a:lnTo>
                    <a:lnTo>
                      <a:pt x="3071" y="495"/>
                    </a:lnTo>
                    <a:lnTo>
                      <a:pt x="3071" y="516"/>
                    </a:lnTo>
                    <a:lnTo>
                      <a:pt x="3073" y="534"/>
                    </a:lnTo>
                    <a:lnTo>
                      <a:pt x="3073" y="550"/>
                    </a:lnTo>
                    <a:lnTo>
                      <a:pt x="3075" y="565"/>
                    </a:lnTo>
                    <a:lnTo>
                      <a:pt x="3075" y="578"/>
                    </a:lnTo>
                    <a:lnTo>
                      <a:pt x="3076" y="591"/>
                    </a:lnTo>
                    <a:lnTo>
                      <a:pt x="3078" y="602"/>
                    </a:lnTo>
                    <a:lnTo>
                      <a:pt x="3065" y="602"/>
                    </a:lnTo>
                    <a:lnTo>
                      <a:pt x="3049" y="601"/>
                    </a:lnTo>
                    <a:lnTo>
                      <a:pt x="3023" y="599"/>
                    </a:lnTo>
                    <a:lnTo>
                      <a:pt x="3008" y="599"/>
                    </a:lnTo>
                    <a:lnTo>
                      <a:pt x="3000" y="599"/>
                    </a:lnTo>
                    <a:lnTo>
                      <a:pt x="2988" y="599"/>
                    </a:lnTo>
                    <a:lnTo>
                      <a:pt x="2975" y="601"/>
                    </a:lnTo>
                    <a:lnTo>
                      <a:pt x="2959" y="601"/>
                    </a:lnTo>
                    <a:lnTo>
                      <a:pt x="2946" y="602"/>
                    </a:lnTo>
                    <a:lnTo>
                      <a:pt x="2938" y="602"/>
                    </a:lnTo>
                    <a:close/>
                    <a:moveTo>
                      <a:pt x="2673" y="602"/>
                    </a:moveTo>
                    <a:lnTo>
                      <a:pt x="2658" y="554"/>
                    </a:lnTo>
                    <a:lnTo>
                      <a:pt x="2644" y="505"/>
                    </a:lnTo>
                    <a:lnTo>
                      <a:pt x="2627" y="456"/>
                    </a:lnTo>
                    <a:lnTo>
                      <a:pt x="2611" y="407"/>
                    </a:lnTo>
                    <a:lnTo>
                      <a:pt x="2593" y="357"/>
                    </a:lnTo>
                    <a:lnTo>
                      <a:pt x="2574" y="308"/>
                    </a:lnTo>
                    <a:lnTo>
                      <a:pt x="2552" y="258"/>
                    </a:lnTo>
                    <a:lnTo>
                      <a:pt x="2531" y="206"/>
                    </a:lnTo>
                    <a:lnTo>
                      <a:pt x="2552" y="208"/>
                    </a:lnTo>
                    <a:lnTo>
                      <a:pt x="2572" y="209"/>
                    </a:lnTo>
                    <a:lnTo>
                      <a:pt x="2592" y="209"/>
                    </a:lnTo>
                    <a:lnTo>
                      <a:pt x="2609" y="209"/>
                    </a:lnTo>
                    <a:lnTo>
                      <a:pt x="2624" y="209"/>
                    </a:lnTo>
                    <a:lnTo>
                      <a:pt x="2640" y="209"/>
                    </a:lnTo>
                    <a:lnTo>
                      <a:pt x="2660" y="208"/>
                    </a:lnTo>
                    <a:lnTo>
                      <a:pt x="2679" y="206"/>
                    </a:lnTo>
                    <a:lnTo>
                      <a:pt x="2684" y="222"/>
                    </a:lnTo>
                    <a:lnTo>
                      <a:pt x="2689" y="244"/>
                    </a:lnTo>
                    <a:lnTo>
                      <a:pt x="2697" y="274"/>
                    </a:lnTo>
                    <a:lnTo>
                      <a:pt x="2700" y="287"/>
                    </a:lnTo>
                    <a:lnTo>
                      <a:pt x="2756" y="468"/>
                    </a:lnTo>
                    <a:lnTo>
                      <a:pt x="2769" y="433"/>
                    </a:lnTo>
                    <a:lnTo>
                      <a:pt x="2780" y="399"/>
                    </a:lnTo>
                    <a:lnTo>
                      <a:pt x="2792" y="365"/>
                    </a:lnTo>
                    <a:lnTo>
                      <a:pt x="2801" y="333"/>
                    </a:lnTo>
                    <a:lnTo>
                      <a:pt x="2811" y="300"/>
                    </a:lnTo>
                    <a:lnTo>
                      <a:pt x="2821" y="270"/>
                    </a:lnTo>
                    <a:lnTo>
                      <a:pt x="2829" y="237"/>
                    </a:lnTo>
                    <a:lnTo>
                      <a:pt x="2837" y="206"/>
                    </a:lnTo>
                    <a:lnTo>
                      <a:pt x="2847" y="208"/>
                    </a:lnTo>
                    <a:lnTo>
                      <a:pt x="2858" y="209"/>
                    </a:lnTo>
                    <a:lnTo>
                      <a:pt x="2866" y="209"/>
                    </a:lnTo>
                    <a:lnTo>
                      <a:pt x="2875" y="209"/>
                    </a:lnTo>
                    <a:lnTo>
                      <a:pt x="2884" y="209"/>
                    </a:lnTo>
                    <a:lnTo>
                      <a:pt x="2896" y="209"/>
                    </a:lnTo>
                    <a:lnTo>
                      <a:pt x="2905" y="208"/>
                    </a:lnTo>
                    <a:lnTo>
                      <a:pt x="2918" y="206"/>
                    </a:lnTo>
                    <a:lnTo>
                      <a:pt x="2899" y="255"/>
                    </a:lnTo>
                    <a:lnTo>
                      <a:pt x="2878" y="304"/>
                    </a:lnTo>
                    <a:lnTo>
                      <a:pt x="2860" y="352"/>
                    </a:lnTo>
                    <a:lnTo>
                      <a:pt x="2840" y="403"/>
                    </a:lnTo>
                    <a:lnTo>
                      <a:pt x="2824" y="451"/>
                    </a:lnTo>
                    <a:lnTo>
                      <a:pt x="2806" y="502"/>
                    </a:lnTo>
                    <a:lnTo>
                      <a:pt x="2788" y="552"/>
                    </a:lnTo>
                    <a:lnTo>
                      <a:pt x="2772" y="602"/>
                    </a:lnTo>
                    <a:lnTo>
                      <a:pt x="2756" y="601"/>
                    </a:lnTo>
                    <a:lnTo>
                      <a:pt x="2743" y="599"/>
                    </a:lnTo>
                    <a:lnTo>
                      <a:pt x="2731" y="599"/>
                    </a:lnTo>
                    <a:lnTo>
                      <a:pt x="2723" y="597"/>
                    </a:lnTo>
                    <a:lnTo>
                      <a:pt x="2713" y="599"/>
                    </a:lnTo>
                    <a:lnTo>
                      <a:pt x="2704" y="599"/>
                    </a:lnTo>
                    <a:lnTo>
                      <a:pt x="2691" y="601"/>
                    </a:lnTo>
                    <a:lnTo>
                      <a:pt x="2673" y="602"/>
                    </a:lnTo>
                    <a:close/>
                    <a:moveTo>
                      <a:pt x="1944" y="602"/>
                    </a:moveTo>
                    <a:lnTo>
                      <a:pt x="1946" y="578"/>
                    </a:lnTo>
                    <a:lnTo>
                      <a:pt x="1947" y="554"/>
                    </a:lnTo>
                    <a:lnTo>
                      <a:pt x="1949" y="528"/>
                    </a:lnTo>
                    <a:lnTo>
                      <a:pt x="1951" y="503"/>
                    </a:lnTo>
                    <a:lnTo>
                      <a:pt x="1951" y="479"/>
                    </a:lnTo>
                    <a:lnTo>
                      <a:pt x="1952" y="455"/>
                    </a:lnTo>
                    <a:lnTo>
                      <a:pt x="1952" y="429"/>
                    </a:lnTo>
                    <a:lnTo>
                      <a:pt x="1952" y="404"/>
                    </a:lnTo>
                    <a:lnTo>
                      <a:pt x="1952" y="378"/>
                    </a:lnTo>
                    <a:lnTo>
                      <a:pt x="1952" y="354"/>
                    </a:lnTo>
                    <a:lnTo>
                      <a:pt x="1951" y="328"/>
                    </a:lnTo>
                    <a:lnTo>
                      <a:pt x="1951" y="304"/>
                    </a:lnTo>
                    <a:lnTo>
                      <a:pt x="1949" y="279"/>
                    </a:lnTo>
                    <a:lnTo>
                      <a:pt x="1947" y="255"/>
                    </a:lnTo>
                    <a:lnTo>
                      <a:pt x="1946" y="231"/>
                    </a:lnTo>
                    <a:lnTo>
                      <a:pt x="1944" y="206"/>
                    </a:lnTo>
                    <a:lnTo>
                      <a:pt x="1962" y="208"/>
                    </a:lnTo>
                    <a:lnTo>
                      <a:pt x="1980" y="209"/>
                    </a:lnTo>
                    <a:lnTo>
                      <a:pt x="1995" y="209"/>
                    </a:lnTo>
                    <a:lnTo>
                      <a:pt x="2004" y="209"/>
                    </a:lnTo>
                    <a:lnTo>
                      <a:pt x="2021" y="209"/>
                    </a:lnTo>
                    <a:lnTo>
                      <a:pt x="2037" y="209"/>
                    </a:lnTo>
                    <a:lnTo>
                      <a:pt x="2055" y="208"/>
                    </a:lnTo>
                    <a:lnTo>
                      <a:pt x="2073" y="206"/>
                    </a:lnTo>
                    <a:lnTo>
                      <a:pt x="2069" y="226"/>
                    </a:lnTo>
                    <a:lnTo>
                      <a:pt x="2068" y="245"/>
                    </a:lnTo>
                    <a:lnTo>
                      <a:pt x="2064" y="265"/>
                    </a:lnTo>
                    <a:lnTo>
                      <a:pt x="2064" y="284"/>
                    </a:lnTo>
                    <a:lnTo>
                      <a:pt x="2064" y="287"/>
                    </a:lnTo>
                    <a:lnTo>
                      <a:pt x="2064" y="292"/>
                    </a:lnTo>
                    <a:lnTo>
                      <a:pt x="2064" y="299"/>
                    </a:lnTo>
                    <a:lnTo>
                      <a:pt x="2064" y="302"/>
                    </a:lnTo>
                    <a:lnTo>
                      <a:pt x="2069" y="302"/>
                    </a:lnTo>
                    <a:lnTo>
                      <a:pt x="2077" y="278"/>
                    </a:lnTo>
                    <a:lnTo>
                      <a:pt x="2089" y="257"/>
                    </a:lnTo>
                    <a:lnTo>
                      <a:pt x="2095" y="247"/>
                    </a:lnTo>
                    <a:lnTo>
                      <a:pt x="2100" y="239"/>
                    </a:lnTo>
                    <a:lnTo>
                      <a:pt x="2108" y="231"/>
                    </a:lnTo>
                    <a:lnTo>
                      <a:pt x="2115" y="224"/>
                    </a:lnTo>
                    <a:lnTo>
                      <a:pt x="2123" y="218"/>
                    </a:lnTo>
                    <a:lnTo>
                      <a:pt x="2130" y="213"/>
                    </a:lnTo>
                    <a:lnTo>
                      <a:pt x="2138" y="208"/>
                    </a:lnTo>
                    <a:lnTo>
                      <a:pt x="2147" y="203"/>
                    </a:lnTo>
                    <a:lnTo>
                      <a:pt x="2156" y="201"/>
                    </a:lnTo>
                    <a:lnTo>
                      <a:pt x="2165" y="198"/>
                    </a:lnTo>
                    <a:lnTo>
                      <a:pt x="2175" y="196"/>
                    </a:lnTo>
                    <a:lnTo>
                      <a:pt x="2185" y="196"/>
                    </a:lnTo>
                    <a:lnTo>
                      <a:pt x="2190" y="196"/>
                    </a:lnTo>
                    <a:lnTo>
                      <a:pt x="2193" y="196"/>
                    </a:lnTo>
                    <a:lnTo>
                      <a:pt x="2196" y="198"/>
                    </a:lnTo>
                    <a:lnTo>
                      <a:pt x="2199" y="198"/>
                    </a:lnTo>
                    <a:lnTo>
                      <a:pt x="2198" y="213"/>
                    </a:lnTo>
                    <a:lnTo>
                      <a:pt x="2195" y="226"/>
                    </a:lnTo>
                    <a:lnTo>
                      <a:pt x="2193" y="240"/>
                    </a:lnTo>
                    <a:lnTo>
                      <a:pt x="2193" y="253"/>
                    </a:lnTo>
                    <a:lnTo>
                      <a:pt x="2191" y="268"/>
                    </a:lnTo>
                    <a:lnTo>
                      <a:pt x="2191" y="281"/>
                    </a:lnTo>
                    <a:lnTo>
                      <a:pt x="2191" y="294"/>
                    </a:lnTo>
                    <a:lnTo>
                      <a:pt x="2190" y="308"/>
                    </a:lnTo>
                    <a:lnTo>
                      <a:pt x="2190" y="313"/>
                    </a:lnTo>
                    <a:lnTo>
                      <a:pt x="2190" y="320"/>
                    </a:lnTo>
                    <a:lnTo>
                      <a:pt x="2191" y="326"/>
                    </a:lnTo>
                    <a:lnTo>
                      <a:pt x="2191" y="331"/>
                    </a:lnTo>
                    <a:lnTo>
                      <a:pt x="2177" y="323"/>
                    </a:lnTo>
                    <a:lnTo>
                      <a:pt x="2164" y="318"/>
                    </a:lnTo>
                    <a:lnTo>
                      <a:pt x="2152" y="315"/>
                    </a:lnTo>
                    <a:lnTo>
                      <a:pt x="2141" y="313"/>
                    </a:lnTo>
                    <a:lnTo>
                      <a:pt x="2125" y="315"/>
                    </a:lnTo>
                    <a:lnTo>
                      <a:pt x="2112" y="318"/>
                    </a:lnTo>
                    <a:lnTo>
                      <a:pt x="2105" y="321"/>
                    </a:lnTo>
                    <a:lnTo>
                      <a:pt x="2100" y="325"/>
                    </a:lnTo>
                    <a:lnTo>
                      <a:pt x="2095" y="330"/>
                    </a:lnTo>
                    <a:lnTo>
                      <a:pt x="2090" y="334"/>
                    </a:lnTo>
                    <a:lnTo>
                      <a:pt x="2084" y="347"/>
                    </a:lnTo>
                    <a:lnTo>
                      <a:pt x="2077" y="362"/>
                    </a:lnTo>
                    <a:lnTo>
                      <a:pt x="2076" y="380"/>
                    </a:lnTo>
                    <a:lnTo>
                      <a:pt x="2074" y="401"/>
                    </a:lnTo>
                    <a:lnTo>
                      <a:pt x="2074" y="427"/>
                    </a:lnTo>
                    <a:lnTo>
                      <a:pt x="2074" y="453"/>
                    </a:lnTo>
                    <a:lnTo>
                      <a:pt x="2076" y="479"/>
                    </a:lnTo>
                    <a:lnTo>
                      <a:pt x="2076" y="505"/>
                    </a:lnTo>
                    <a:lnTo>
                      <a:pt x="2077" y="529"/>
                    </a:lnTo>
                    <a:lnTo>
                      <a:pt x="2079" y="554"/>
                    </a:lnTo>
                    <a:lnTo>
                      <a:pt x="2081" y="578"/>
                    </a:lnTo>
                    <a:lnTo>
                      <a:pt x="2082" y="602"/>
                    </a:lnTo>
                    <a:lnTo>
                      <a:pt x="2058" y="601"/>
                    </a:lnTo>
                    <a:lnTo>
                      <a:pt x="2038" y="599"/>
                    </a:lnTo>
                    <a:lnTo>
                      <a:pt x="2022" y="599"/>
                    </a:lnTo>
                    <a:lnTo>
                      <a:pt x="2008" y="597"/>
                    </a:lnTo>
                    <a:lnTo>
                      <a:pt x="2001" y="599"/>
                    </a:lnTo>
                    <a:lnTo>
                      <a:pt x="1991" y="599"/>
                    </a:lnTo>
                    <a:lnTo>
                      <a:pt x="1973" y="601"/>
                    </a:lnTo>
                    <a:lnTo>
                      <a:pt x="1944" y="602"/>
                    </a:lnTo>
                    <a:close/>
                    <a:moveTo>
                      <a:pt x="1640" y="253"/>
                    </a:moveTo>
                    <a:lnTo>
                      <a:pt x="1651" y="240"/>
                    </a:lnTo>
                    <a:lnTo>
                      <a:pt x="1663" y="229"/>
                    </a:lnTo>
                    <a:lnTo>
                      <a:pt x="1676" y="219"/>
                    </a:lnTo>
                    <a:lnTo>
                      <a:pt x="1689" y="211"/>
                    </a:lnTo>
                    <a:lnTo>
                      <a:pt x="1702" y="205"/>
                    </a:lnTo>
                    <a:lnTo>
                      <a:pt x="1716" y="200"/>
                    </a:lnTo>
                    <a:lnTo>
                      <a:pt x="1733" y="198"/>
                    </a:lnTo>
                    <a:lnTo>
                      <a:pt x="1749" y="196"/>
                    </a:lnTo>
                    <a:lnTo>
                      <a:pt x="1767" y="198"/>
                    </a:lnTo>
                    <a:lnTo>
                      <a:pt x="1783" y="200"/>
                    </a:lnTo>
                    <a:lnTo>
                      <a:pt x="1798" y="205"/>
                    </a:lnTo>
                    <a:lnTo>
                      <a:pt x="1812" y="209"/>
                    </a:lnTo>
                    <a:lnTo>
                      <a:pt x="1825" y="218"/>
                    </a:lnTo>
                    <a:lnTo>
                      <a:pt x="1838" y="227"/>
                    </a:lnTo>
                    <a:lnTo>
                      <a:pt x="1850" y="237"/>
                    </a:lnTo>
                    <a:lnTo>
                      <a:pt x="1860" y="250"/>
                    </a:lnTo>
                    <a:lnTo>
                      <a:pt x="1869" y="265"/>
                    </a:lnTo>
                    <a:lnTo>
                      <a:pt x="1877" y="279"/>
                    </a:lnTo>
                    <a:lnTo>
                      <a:pt x="1884" y="295"/>
                    </a:lnTo>
                    <a:lnTo>
                      <a:pt x="1890" y="313"/>
                    </a:lnTo>
                    <a:lnTo>
                      <a:pt x="1894" y="333"/>
                    </a:lnTo>
                    <a:lnTo>
                      <a:pt x="1897" y="354"/>
                    </a:lnTo>
                    <a:lnTo>
                      <a:pt x="1899" y="375"/>
                    </a:lnTo>
                    <a:lnTo>
                      <a:pt x="1900" y="398"/>
                    </a:lnTo>
                    <a:lnTo>
                      <a:pt x="1899" y="420"/>
                    </a:lnTo>
                    <a:lnTo>
                      <a:pt x="1897" y="440"/>
                    </a:lnTo>
                    <a:lnTo>
                      <a:pt x="1894" y="459"/>
                    </a:lnTo>
                    <a:lnTo>
                      <a:pt x="1890" y="477"/>
                    </a:lnTo>
                    <a:lnTo>
                      <a:pt x="1884" y="494"/>
                    </a:lnTo>
                    <a:lnTo>
                      <a:pt x="1877" y="510"/>
                    </a:lnTo>
                    <a:lnTo>
                      <a:pt x="1869" y="524"/>
                    </a:lnTo>
                    <a:lnTo>
                      <a:pt x="1860" y="537"/>
                    </a:lnTo>
                    <a:lnTo>
                      <a:pt x="1848" y="549"/>
                    </a:lnTo>
                    <a:lnTo>
                      <a:pt x="1837" y="558"/>
                    </a:lnTo>
                    <a:lnTo>
                      <a:pt x="1825" y="568"/>
                    </a:lnTo>
                    <a:lnTo>
                      <a:pt x="1811" y="575"/>
                    </a:lnTo>
                    <a:lnTo>
                      <a:pt x="1796" y="580"/>
                    </a:lnTo>
                    <a:lnTo>
                      <a:pt x="1781" y="584"/>
                    </a:lnTo>
                    <a:lnTo>
                      <a:pt x="1764" y="586"/>
                    </a:lnTo>
                    <a:lnTo>
                      <a:pt x="1747" y="588"/>
                    </a:lnTo>
                    <a:lnTo>
                      <a:pt x="1728" y="586"/>
                    </a:lnTo>
                    <a:lnTo>
                      <a:pt x="1711" y="584"/>
                    </a:lnTo>
                    <a:lnTo>
                      <a:pt x="1697" y="580"/>
                    </a:lnTo>
                    <a:lnTo>
                      <a:pt x="1684" y="573"/>
                    </a:lnTo>
                    <a:lnTo>
                      <a:pt x="1672" y="567"/>
                    </a:lnTo>
                    <a:lnTo>
                      <a:pt x="1661" y="557"/>
                    </a:lnTo>
                    <a:lnTo>
                      <a:pt x="1650" y="545"/>
                    </a:lnTo>
                    <a:lnTo>
                      <a:pt x="1640" y="531"/>
                    </a:lnTo>
                    <a:lnTo>
                      <a:pt x="1640" y="617"/>
                    </a:lnTo>
                    <a:lnTo>
                      <a:pt x="1640" y="630"/>
                    </a:lnTo>
                    <a:lnTo>
                      <a:pt x="1640" y="651"/>
                    </a:lnTo>
                    <a:lnTo>
                      <a:pt x="1640" y="677"/>
                    </a:lnTo>
                    <a:lnTo>
                      <a:pt x="1642" y="701"/>
                    </a:lnTo>
                    <a:lnTo>
                      <a:pt x="1642" y="711"/>
                    </a:lnTo>
                    <a:lnTo>
                      <a:pt x="1642" y="709"/>
                    </a:lnTo>
                    <a:lnTo>
                      <a:pt x="1643" y="713"/>
                    </a:lnTo>
                    <a:lnTo>
                      <a:pt x="1645" y="735"/>
                    </a:lnTo>
                    <a:lnTo>
                      <a:pt x="1622" y="732"/>
                    </a:lnTo>
                    <a:lnTo>
                      <a:pt x="1604" y="731"/>
                    </a:lnTo>
                    <a:lnTo>
                      <a:pt x="1593" y="731"/>
                    </a:lnTo>
                    <a:lnTo>
                      <a:pt x="1581" y="729"/>
                    </a:lnTo>
                    <a:lnTo>
                      <a:pt x="1568" y="731"/>
                    </a:lnTo>
                    <a:lnTo>
                      <a:pt x="1554" y="731"/>
                    </a:lnTo>
                    <a:lnTo>
                      <a:pt x="1537" y="732"/>
                    </a:lnTo>
                    <a:lnTo>
                      <a:pt x="1520" y="735"/>
                    </a:lnTo>
                    <a:lnTo>
                      <a:pt x="1520" y="709"/>
                    </a:lnTo>
                    <a:lnTo>
                      <a:pt x="1521" y="677"/>
                    </a:lnTo>
                    <a:lnTo>
                      <a:pt x="1523" y="644"/>
                    </a:lnTo>
                    <a:lnTo>
                      <a:pt x="1523" y="619"/>
                    </a:lnTo>
                    <a:lnTo>
                      <a:pt x="1523" y="609"/>
                    </a:lnTo>
                    <a:lnTo>
                      <a:pt x="1524" y="612"/>
                    </a:lnTo>
                    <a:lnTo>
                      <a:pt x="1524" y="614"/>
                    </a:lnTo>
                    <a:lnTo>
                      <a:pt x="1524" y="596"/>
                    </a:lnTo>
                    <a:lnTo>
                      <a:pt x="1524" y="532"/>
                    </a:lnTo>
                    <a:lnTo>
                      <a:pt x="1524" y="476"/>
                    </a:lnTo>
                    <a:lnTo>
                      <a:pt x="1523" y="424"/>
                    </a:lnTo>
                    <a:lnTo>
                      <a:pt x="1523" y="377"/>
                    </a:lnTo>
                    <a:lnTo>
                      <a:pt x="1523" y="334"/>
                    </a:lnTo>
                    <a:lnTo>
                      <a:pt x="1521" y="291"/>
                    </a:lnTo>
                    <a:lnTo>
                      <a:pt x="1520" y="248"/>
                    </a:lnTo>
                    <a:lnTo>
                      <a:pt x="1520" y="206"/>
                    </a:lnTo>
                    <a:lnTo>
                      <a:pt x="1539" y="208"/>
                    </a:lnTo>
                    <a:lnTo>
                      <a:pt x="1555" y="209"/>
                    </a:lnTo>
                    <a:lnTo>
                      <a:pt x="1570" y="209"/>
                    </a:lnTo>
                    <a:lnTo>
                      <a:pt x="1581" y="209"/>
                    </a:lnTo>
                    <a:lnTo>
                      <a:pt x="1591" y="209"/>
                    </a:lnTo>
                    <a:lnTo>
                      <a:pt x="1603" y="209"/>
                    </a:lnTo>
                    <a:lnTo>
                      <a:pt x="1619" y="208"/>
                    </a:lnTo>
                    <a:lnTo>
                      <a:pt x="1643" y="206"/>
                    </a:lnTo>
                    <a:lnTo>
                      <a:pt x="1642" y="218"/>
                    </a:lnTo>
                    <a:lnTo>
                      <a:pt x="1642" y="229"/>
                    </a:lnTo>
                    <a:lnTo>
                      <a:pt x="1640" y="240"/>
                    </a:lnTo>
                    <a:lnTo>
                      <a:pt x="1640" y="253"/>
                    </a:lnTo>
                    <a:close/>
                    <a:moveTo>
                      <a:pt x="1637" y="394"/>
                    </a:moveTo>
                    <a:lnTo>
                      <a:pt x="1637" y="427"/>
                    </a:lnTo>
                    <a:lnTo>
                      <a:pt x="1642" y="456"/>
                    </a:lnTo>
                    <a:lnTo>
                      <a:pt x="1643" y="468"/>
                    </a:lnTo>
                    <a:lnTo>
                      <a:pt x="1646" y="479"/>
                    </a:lnTo>
                    <a:lnTo>
                      <a:pt x="1651" y="490"/>
                    </a:lnTo>
                    <a:lnTo>
                      <a:pt x="1655" y="498"/>
                    </a:lnTo>
                    <a:lnTo>
                      <a:pt x="1659" y="506"/>
                    </a:lnTo>
                    <a:lnTo>
                      <a:pt x="1666" y="515"/>
                    </a:lnTo>
                    <a:lnTo>
                      <a:pt x="1672" y="521"/>
                    </a:lnTo>
                    <a:lnTo>
                      <a:pt x="1679" y="526"/>
                    </a:lnTo>
                    <a:lnTo>
                      <a:pt x="1685" y="529"/>
                    </a:lnTo>
                    <a:lnTo>
                      <a:pt x="1694" y="532"/>
                    </a:lnTo>
                    <a:lnTo>
                      <a:pt x="1702" y="534"/>
                    </a:lnTo>
                    <a:lnTo>
                      <a:pt x="1710" y="534"/>
                    </a:lnTo>
                    <a:lnTo>
                      <a:pt x="1720" y="534"/>
                    </a:lnTo>
                    <a:lnTo>
                      <a:pt x="1728" y="532"/>
                    </a:lnTo>
                    <a:lnTo>
                      <a:pt x="1736" y="529"/>
                    </a:lnTo>
                    <a:lnTo>
                      <a:pt x="1742" y="526"/>
                    </a:lnTo>
                    <a:lnTo>
                      <a:pt x="1749" y="521"/>
                    </a:lnTo>
                    <a:lnTo>
                      <a:pt x="1754" y="515"/>
                    </a:lnTo>
                    <a:lnTo>
                      <a:pt x="1760" y="508"/>
                    </a:lnTo>
                    <a:lnTo>
                      <a:pt x="1764" y="500"/>
                    </a:lnTo>
                    <a:lnTo>
                      <a:pt x="1768" y="490"/>
                    </a:lnTo>
                    <a:lnTo>
                      <a:pt x="1772" y="479"/>
                    </a:lnTo>
                    <a:lnTo>
                      <a:pt x="1775" y="468"/>
                    </a:lnTo>
                    <a:lnTo>
                      <a:pt x="1777" y="455"/>
                    </a:lnTo>
                    <a:lnTo>
                      <a:pt x="1780" y="424"/>
                    </a:lnTo>
                    <a:lnTo>
                      <a:pt x="1781" y="388"/>
                    </a:lnTo>
                    <a:lnTo>
                      <a:pt x="1780" y="357"/>
                    </a:lnTo>
                    <a:lnTo>
                      <a:pt x="1777" y="330"/>
                    </a:lnTo>
                    <a:lnTo>
                      <a:pt x="1775" y="318"/>
                    </a:lnTo>
                    <a:lnTo>
                      <a:pt x="1772" y="307"/>
                    </a:lnTo>
                    <a:lnTo>
                      <a:pt x="1767" y="297"/>
                    </a:lnTo>
                    <a:lnTo>
                      <a:pt x="1764" y="289"/>
                    </a:lnTo>
                    <a:lnTo>
                      <a:pt x="1759" y="281"/>
                    </a:lnTo>
                    <a:lnTo>
                      <a:pt x="1752" y="274"/>
                    </a:lnTo>
                    <a:lnTo>
                      <a:pt x="1747" y="268"/>
                    </a:lnTo>
                    <a:lnTo>
                      <a:pt x="1739" y="265"/>
                    </a:lnTo>
                    <a:lnTo>
                      <a:pt x="1733" y="260"/>
                    </a:lnTo>
                    <a:lnTo>
                      <a:pt x="1725" y="258"/>
                    </a:lnTo>
                    <a:lnTo>
                      <a:pt x="1716" y="257"/>
                    </a:lnTo>
                    <a:lnTo>
                      <a:pt x="1707" y="257"/>
                    </a:lnTo>
                    <a:lnTo>
                      <a:pt x="1698" y="257"/>
                    </a:lnTo>
                    <a:lnTo>
                      <a:pt x="1692" y="258"/>
                    </a:lnTo>
                    <a:lnTo>
                      <a:pt x="1684" y="261"/>
                    </a:lnTo>
                    <a:lnTo>
                      <a:pt x="1677" y="265"/>
                    </a:lnTo>
                    <a:lnTo>
                      <a:pt x="1671" y="270"/>
                    </a:lnTo>
                    <a:lnTo>
                      <a:pt x="1666" y="276"/>
                    </a:lnTo>
                    <a:lnTo>
                      <a:pt x="1659" y="282"/>
                    </a:lnTo>
                    <a:lnTo>
                      <a:pt x="1655" y="292"/>
                    </a:lnTo>
                    <a:lnTo>
                      <a:pt x="1651" y="300"/>
                    </a:lnTo>
                    <a:lnTo>
                      <a:pt x="1646" y="312"/>
                    </a:lnTo>
                    <a:lnTo>
                      <a:pt x="1643" y="323"/>
                    </a:lnTo>
                    <a:lnTo>
                      <a:pt x="1642" y="336"/>
                    </a:lnTo>
                    <a:lnTo>
                      <a:pt x="1637" y="364"/>
                    </a:lnTo>
                    <a:lnTo>
                      <a:pt x="1637" y="394"/>
                    </a:lnTo>
                    <a:close/>
                    <a:moveTo>
                      <a:pt x="1336" y="394"/>
                    </a:moveTo>
                    <a:lnTo>
                      <a:pt x="1313" y="399"/>
                    </a:lnTo>
                    <a:lnTo>
                      <a:pt x="1293" y="406"/>
                    </a:lnTo>
                    <a:lnTo>
                      <a:pt x="1277" y="414"/>
                    </a:lnTo>
                    <a:lnTo>
                      <a:pt x="1264" y="424"/>
                    </a:lnTo>
                    <a:lnTo>
                      <a:pt x="1258" y="430"/>
                    </a:lnTo>
                    <a:lnTo>
                      <a:pt x="1254" y="437"/>
                    </a:lnTo>
                    <a:lnTo>
                      <a:pt x="1250" y="443"/>
                    </a:lnTo>
                    <a:lnTo>
                      <a:pt x="1246" y="451"/>
                    </a:lnTo>
                    <a:lnTo>
                      <a:pt x="1241" y="466"/>
                    </a:lnTo>
                    <a:lnTo>
                      <a:pt x="1240" y="484"/>
                    </a:lnTo>
                    <a:lnTo>
                      <a:pt x="1241" y="497"/>
                    </a:lnTo>
                    <a:lnTo>
                      <a:pt x="1243" y="508"/>
                    </a:lnTo>
                    <a:lnTo>
                      <a:pt x="1248" y="519"/>
                    </a:lnTo>
                    <a:lnTo>
                      <a:pt x="1253" y="528"/>
                    </a:lnTo>
                    <a:lnTo>
                      <a:pt x="1261" y="536"/>
                    </a:lnTo>
                    <a:lnTo>
                      <a:pt x="1267" y="541"/>
                    </a:lnTo>
                    <a:lnTo>
                      <a:pt x="1277" y="544"/>
                    </a:lnTo>
                    <a:lnTo>
                      <a:pt x="1287" y="545"/>
                    </a:lnTo>
                    <a:lnTo>
                      <a:pt x="1298" y="544"/>
                    </a:lnTo>
                    <a:lnTo>
                      <a:pt x="1308" y="541"/>
                    </a:lnTo>
                    <a:lnTo>
                      <a:pt x="1316" y="536"/>
                    </a:lnTo>
                    <a:lnTo>
                      <a:pt x="1324" y="528"/>
                    </a:lnTo>
                    <a:lnTo>
                      <a:pt x="1329" y="519"/>
                    </a:lnTo>
                    <a:lnTo>
                      <a:pt x="1332" y="506"/>
                    </a:lnTo>
                    <a:lnTo>
                      <a:pt x="1336" y="494"/>
                    </a:lnTo>
                    <a:lnTo>
                      <a:pt x="1336" y="477"/>
                    </a:lnTo>
                    <a:lnTo>
                      <a:pt x="1336" y="394"/>
                    </a:lnTo>
                    <a:close/>
                    <a:moveTo>
                      <a:pt x="1344" y="565"/>
                    </a:moveTo>
                    <a:lnTo>
                      <a:pt x="1334" y="576"/>
                    </a:lnTo>
                    <a:lnTo>
                      <a:pt x="1323" y="586"/>
                    </a:lnTo>
                    <a:lnTo>
                      <a:pt x="1311" y="594"/>
                    </a:lnTo>
                    <a:lnTo>
                      <a:pt x="1298" y="601"/>
                    </a:lnTo>
                    <a:lnTo>
                      <a:pt x="1285" y="606"/>
                    </a:lnTo>
                    <a:lnTo>
                      <a:pt x="1271" y="609"/>
                    </a:lnTo>
                    <a:lnTo>
                      <a:pt x="1254" y="612"/>
                    </a:lnTo>
                    <a:lnTo>
                      <a:pt x="1237" y="612"/>
                    </a:lnTo>
                    <a:lnTo>
                      <a:pt x="1223" y="612"/>
                    </a:lnTo>
                    <a:lnTo>
                      <a:pt x="1212" y="610"/>
                    </a:lnTo>
                    <a:lnTo>
                      <a:pt x="1202" y="609"/>
                    </a:lnTo>
                    <a:lnTo>
                      <a:pt x="1191" y="606"/>
                    </a:lnTo>
                    <a:lnTo>
                      <a:pt x="1183" y="601"/>
                    </a:lnTo>
                    <a:lnTo>
                      <a:pt x="1173" y="596"/>
                    </a:lnTo>
                    <a:lnTo>
                      <a:pt x="1165" y="589"/>
                    </a:lnTo>
                    <a:lnTo>
                      <a:pt x="1158" y="583"/>
                    </a:lnTo>
                    <a:lnTo>
                      <a:pt x="1152" y="575"/>
                    </a:lnTo>
                    <a:lnTo>
                      <a:pt x="1145" y="567"/>
                    </a:lnTo>
                    <a:lnTo>
                      <a:pt x="1141" y="557"/>
                    </a:lnTo>
                    <a:lnTo>
                      <a:pt x="1137" y="547"/>
                    </a:lnTo>
                    <a:lnTo>
                      <a:pt x="1134" y="537"/>
                    </a:lnTo>
                    <a:lnTo>
                      <a:pt x="1131" y="526"/>
                    </a:lnTo>
                    <a:lnTo>
                      <a:pt x="1131" y="515"/>
                    </a:lnTo>
                    <a:lnTo>
                      <a:pt x="1129" y="502"/>
                    </a:lnTo>
                    <a:lnTo>
                      <a:pt x="1131" y="482"/>
                    </a:lnTo>
                    <a:lnTo>
                      <a:pt x="1136" y="463"/>
                    </a:lnTo>
                    <a:lnTo>
                      <a:pt x="1137" y="455"/>
                    </a:lnTo>
                    <a:lnTo>
                      <a:pt x="1142" y="446"/>
                    </a:lnTo>
                    <a:lnTo>
                      <a:pt x="1145" y="440"/>
                    </a:lnTo>
                    <a:lnTo>
                      <a:pt x="1152" y="433"/>
                    </a:lnTo>
                    <a:lnTo>
                      <a:pt x="1157" y="427"/>
                    </a:lnTo>
                    <a:lnTo>
                      <a:pt x="1165" y="420"/>
                    </a:lnTo>
                    <a:lnTo>
                      <a:pt x="1173" y="414"/>
                    </a:lnTo>
                    <a:lnTo>
                      <a:pt x="1181" y="409"/>
                    </a:lnTo>
                    <a:lnTo>
                      <a:pt x="1204" y="398"/>
                    </a:lnTo>
                    <a:lnTo>
                      <a:pt x="1230" y="388"/>
                    </a:lnTo>
                    <a:lnTo>
                      <a:pt x="1240" y="385"/>
                    </a:lnTo>
                    <a:lnTo>
                      <a:pt x="1253" y="380"/>
                    </a:lnTo>
                    <a:lnTo>
                      <a:pt x="1267" y="377"/>
                    </a:lnTo>
                    <a:lnTo>
                      <a:pt x="1282" y="372"/>
                    </a:lnTo>
                    <a:lnTo>
                      <a:pt x="1306" y="364"/>
                    </a:lnTo>
                    <a:lnTo>
                      <a:pt x="1324" y="354"/>
                    </a:lnTo>
                    <a:lnTo>
                      <a:pt x="1331" y="349"/>
                    </a:lnTo>
                    <a:lnTo>
                      <a:pt x="1336" y="346"/>
                    </a:lnTo>
                    <a:lnTo>
                      <a:pt x="1337" y="341"/>
                    </a:lnTo>
                    <a:lnTo>
                      <a:pt x="1339" y="336"/>
                    </a:lnTo>
                    <a:lnTo>
                      <a:pt x="1337" y="318"/>
                    </a:lnTo>
                    <a:lnTo>
                      <a:pt x="1334" y="304"/>
                    </a:lnTo>
                    <a:lnTo>
                      <a:pt x="1331" y="295"/>
                    </a:lnTo>
                    <a:lnTo>
                      <a:pt x="1328" y="289"/>
                    </a:lnTo>
                    <a:lnTo>
                      <a:pt x="1323" y="284"/>
                    </a:lnTo>
                    <a:lnTo>
                      <a:pt x="1318" y="279"/>
                    </a:lnTo>
                    <a:lnTo>
                      <a:pt x="1306" y="270"/>
                    </a:lnTo>
                    <a:lnTo>
                      <a:pt x="1293" y="263"/>
                    </a:lnTo>
                    <a:lnTo>
                      <a:pt x="1277" y="260"/>
                    </a:lnTo>
                    <a:lnTo>
                      <a:pt x="1261" y="258"/>
                    </a:lnTo>
                    <a:lnTo>
                      <a:pt x="1248" y="260"/>
                    </a:lnTo>
                    <a:lnTo>
                      <a:pt x="1237" y="261"/>
                    </a:lnTo>
                    <a:lnTo>
                      <a:pt x="1225" y="265"/>
                    </a:lnTo>
                    <a:lnTo>
                      <a:pt x="1215" y="270"/>
                    </a:lnTo>
                    <a:lnTo>
                      <a:pt x="1206" y="274"/>
                    </a:lnTo>
                    <a:lnTo>
                      <a:pt x="1197" y="282"/>
                    </a:lnTo>
                    <a:lnTo>
                      <a:pt x="1189" y="289"/>
                    </a:lnTo>
                    <a:lnTo>
                      <a:pt x="1184" y="299"/>
                    </a:lnTo>
                    <a:lnTo>
                      <a:pt x="1181" y="299"/>
                    </a:lnTo>
                    <a:lnTo>
                      <a:pt x="1168" y="253"/>
                    </a:lnTo>
                    <a:lnTo>
                      <a:pt x="1183" y="240"/>
                    </a:lnTo>
                    <a:lnTo>
                      <a:pt x="1197" y="229"/>
                    </a:lnTo>
                    <a:lnTo>
                      <a:pt x="1215" y="219"/>
                    </a:lnTo>
                    <a:lnTo>
                      <a:pt x="1233" y="211"/>
                    </a:lnTo>
                    <a:lnTo>
                      <a:pt x="1251" y="205"/>
                    </a:lnTo>
                    <a:lnTo>
                      <a:pt x="1271" y="200"/>
                    </a:lnTo>
                    <a:lnTo>
                      <a:pt x="1290" y="198"/>
                    </a:lnTo>
                    <a:lnTo>
                      <a:pt x="1310" y="196"/>
                    </a:lnTo>
                    <a:lnTo>
                      <a:pt x="1326" y="196"/>
                    </a:lnTo>
                    <a:lnTo>
                      <a:pt x="1342" y="198"/>
                    </a:lnTo>
                    <a:lnTo>
                      <a:pt x="1357" y="201"/>
                    </a:lnTo>
                    <a:lnTo>
                      <a:pt x="1372" y="205"/>
                    </a:lnTo>
                    <a:lnTo>
                      <a:pt x="1383" y="209"/>
                    </a:lnTo>
                    <a:lnTo>
                      <a:pt x="1394" y="216"/>
                    </a:lnTo>
                    <a:lnTo>
                      <a:pt x="1406" y="222"/>
                    </a:lnTo>
                    <a:lnTo>
                      <a:pt x="1415" y="231"/>
                    </a:lnTo>
                    <a:lnTo>
                      <a:pt x="1424" y="240"/>
                    </a:lnTo>
                    <a:lnTo>
                      <a:pt x="1430" y="250"/>
                    </a:lnTo>
                    <a:lnTo>
                      <a:pt x="1437" y="260"/>
                    </a:lnTo>
                    <a:lnTo>
                      <a:pt x="1441" y="273"/>
                    </a:lnTo>
                    <a:lnTo>
                      <a:pt x="1446" y="286"/>
                    </a:lnTo>
                    <a:lnTo>
                      <a:pt x="1448" y="299"/>
                    </a:lnTo>
                    <a:lnTo>
                      <a:pt x="1450" y="313"/>
                    </a:lnTo>
                    <a:lnTo>
                      <a:pt x="1451" y="330"/>
                    </a:lnTo>
                    <a:lnTo>
                      <a:pt x="1451" y="333"/>
                    </a:lnTo>
                    <a:lnTo>
                      <a:pt x="1450" y="474"/>
                    </a:lnTo>
                    <a:lnTo>
                      <a:pt x="1450" y="502"/>
                    </a:lnTo>
                    <a:lnTo>
                      <a:pt x="1451" y="516"/>
                    </a:lnTo>
                    <a:lnTo>
                      <a:pt x="1451" y="528"/>
                    </a:lnTo>
                    <a:lnTo>
                      <a:pt x="1453" y="537"/>
                    </a:lnTo>
                    <a:lnTo>
                      <a:pt x="1456" y="544"/>
                    </a:lnTo>
                    <a:lnTo>
                      <a:pt x="1461" y="550"/>
                    </a:lnTo>
                    <a:lnTo>
                      <a:pt x="1466" y="554"/>
                    </a:lnTo>
                    <a:lnTo>
                      <a:pt x="1472" y="557"/>
                    </a:lnTo>
                    <a:lnTo>
                      <a:pt x="1479" y="557"/>
                    </a:lnTo>
                    <a:lnTo>
                      <a:pt x="1485" y="557"/>
                    </a:lnTo>
                    <a:lnTo>
                      <a:pt x="1492" y="555"/>
                    </a:lnTo>
                    <a:lnTo>
                      <a:pt x="1500" y="554"/>
                    </a:lnTo>
                    <a:lnTo>
                      <a:pt x="1507" y="550"/>
                    </a:lnTo>
                    <a:lnTo>
                      <a:pt x="1510" y="578"/>
                    </a:lnTo>
                    <a:lnTo>
                      <a:pt x="1498" y="586"/>
                    </a:lnTo>
                    <a:lnTo>
                      <a:pt x="1489" y="593"/>
                    </a:lnTo>
                    <a:lnTo>
                      <a:pt x="1477" y="599"/>
                    </a:lnTo>
                    <a:lnTo>
                      <a:pt x="1466" y="604"/>
                    </a:lnTo>
                    <a:lnTo>
                      <a:pt x="1454" y="607"/>
                    </a:lnTo>
                    <a:lnTo>
                      <a:pt x="1443" y="610"/>
                    </a:lnTo>
                    <a:lnTo>
                      <a:pt x="1432" y="612"/>
                    </a:lnTo>
                    <a:lnTo>
                      <a:pt x="1420" y="612"/>
                    </a:lnTo>
                    <a:lnTo>
                      <a:pt x="1409" y="612"/>
                    </a:lnTo>
                    <a:lnTo>
                      <a:pt x="1396" y="609"/>
                    </a:lnTo>
                    <a:lnTo>
                      <a:pt x="1386" y="606"/>
                    </a:lnTo>
                    <a:lnTo>
                      <a:pt x="1375" y="601"/>
                    </a:lnTo>
                    <a:lnTo>
                      <a:pt x="1367" y="593"/>
                    </a:lnTo>
                    <a:lnTo>
                      <a:pt x="1357" y="584"/>
                    </a:lnTo>
                    <a:lnTo>
                      <a:pt x="1350" y="575"/>
                    </a:lnTo>
                    <a:lnTo>
                      <a:pt x="1344" y="565"/>
                    </a:lnTo>
                    <a:close/>
                    <a:moveTo>
                      <a:pt x="968" y="67"/>
                    </a:moveTo>
                    <a:lnTo>
                      <a:pt x="970" y="54"/>
                    </a:lnTo>
                    <a:lnTo>
                      <a:pt x="973" y="41"/>
                    </a:lnTo>
                    <a:lnTo>
                      <a:pt x="980" y="29"/>
                    </a:lnTo>
                    <a:lnTo>
                      <a:pt x="988" y="20"/>
                    </a:lnTo>
                    <a:lnTo>
                      <a:pt x="999" y="10"/>
                    </a:lnTo>
                    <a:lnTo>
                      <a:pt x="1010" y="5"/>
                    </a:lnTo>
                    <a:lnTo>
                      <a:pt x="1023" y="0"/>
                    </a:lnTo>
                    <a:lnTo>
                      <a:pt x="1036" y="0"/>
                    </a:lnTo>
                    <a:lnTo>
                      <a:pt x="1049" y="0"/>
                    </a:lnTo>
                    <a:lnTo>
                      <a:pt x="1062" y="5"/>
                    </a:lnTo>
                    <a:lnTo>
                      <a:pt x="1074" y="10"/>
                    </a:lnTo>
                    <a:lnTo>
                      <a:pt x="1084" y="20"/>
                    </a:lnTo>
                    <a:lnTo>
                      <a:pt x="1092" y="29"/>
                    </a:lnTo>
                    <a:lnTo>
                      <a:pt x="1098" y="41"/>
                    </a:lnTo>
                    <a:lnTo>
                      <a:pt x="1103" y="54"/>
                    </a:lnTo>
                    <a:lnTo>
                      <a:pt x="1103" y="67"/>
                    </a:lnTo>
                    <a:lnTo>
                      <a:pt x="1103" y="80"/>
                    </a:lnTo>
                    <a:lnTo>
                      <a:pt x="1098" y="91"/>
                    </a:lnTo>
                    <a:lnTo>
                      <a:pt x="1092" y="102"/>
                    </a:lnTo>
                    <a:lnTo>
                      <a:pt x="1084" y="112"/>
                    </a:lnTo>
                    <a:lnTo>
                      <a:pt x="1074" y="122"/>
                    </a:lnTo>
                    <a:lnTo>
                      <a:pt x="1061" y="127"/>
                    </a:lnTo>
                    <a:lnTo>
                      <a:pt x="1049" y="130"/>
                    </a:lnTo>
                    <a:lnTo>
                      <a:pt x="1035" y="132"/>
                    </a:lnTo>
                    <a:lnTo>
                      <a:pt x="1022" y="130"/>
                    </a:lnTo>
                    <a:lnTo>
                      <a:pt x="1010" y="127"/>
                    </a:lnTo>
                    <a:lnTo>
                      <a:pt x="999" y="122"/>
                    </a:lnTo>
                    <a:lnTo>
                      <a:pt x="988" y="112"/>
                    </a:lnTo>
                    <a:lnTo>
                      <a:pt x="980" y="102"/>
                    </a:lnTo>
                    <a:lnTo>
                      <a:pt x="973" y="91"/>
                    </a:lnTo>
                    <a:lnTo>
                      <a:pt x="970" y="80"/>
                    </a:lnTo>
                    <a:lnTo>
                      <a:pt x="968" y="67"/>
                    </a:lnTo>
                    <a:close/>
                    <a:moveTo>
                      <a:pt x="966" y="602"/>
                    </a:moveTo>
                    <a:lnTo>
                      <a:pt x="968" y="591"/>
                    </a:lnTo>
                    <a:lnTo>
                      <a:pt x="970" y="578"/>
                    </a:lnTo>
                    <a:lnTo>
                      <a:pt x="970" y="565"/>
                    </a:lnTo>
                    <a:lnTo>
                      <a:pt x="971" y="550"/>
                    </a:lnTo>
                    <a:lnTo>
                      <a:pt x="971" y="536"/>
                    </a:lnTo>
                    <a:lnTo>
                      <a:pt x="973" y="518"/>
                    </a:lnTo>
                    <a:lnTo>
                      <a:pt x="973" y="500"/>
                    </a:lnTo>
                    <a:lnTo>
                      <a:pt x="973" y="479"/>
                    </a:lnTo>
                    <a:lnTo>
                      <a:pt x="973" y="406"/>
                    </a:lnTo>
                    <a:lnTo>
                      <a:pt x="973" y="373"/>
                    </a:lnTo>
                    <a:lnTo>
                      <a:pt x="973" y="343"/>
                    </a:lnTo>
                    <a:lnTo>
                      <a:pt x="973" y="317"/>
                    </a:lnTo>
                    <a:lnTo>
                      <a:pt x="971" y="294"/>
                    </a:lnTo>
                    <a:lnTo>
                      <a:pt x="971" y="274"/>
                    </a:lnTo>
                    <a:lnTo>
                      <a:pt x="970" y="257"/>
                    </a:lnTo>
                    <a:lnTo>
                      <a:pt x="968" y="239"/>
                    </a:lnTo>
                    <a:lnTo>
                      <a:pt x="966" y="222"/>
                    </a:lnTo>
                    <a:lnTo>
                      <a:pt x="965" y="206"/>
                    </a:lnTo>
                    <a:lnTo>
                      <a:pt x="986" y="209"/>
                    </a:lnTo>
                    <a:lnTo>
                      <a:pt x="1004" y="209"/>
                    </a:lnTo>
                    <a:lnTo>
                      <a:pt x="1020" y="211"/>
                    </a:lnTo>
                    <a:lnTo>
                      <a:pt x="1035" y="211"/>
                    </a:lnTo>
                    <a:lnTo>
                      <a:pt x="1051" y="211"/>
                    </a:lnTo>
                    <a:lnTo>
                      <a:pt x="1067" y="209"/>
                    </a:lnTo>
                    <a:lnTo>
                      <a:pt x="1087" y="209"/>
                    </a:lnTo>
                    <a:lnTo>
                      <a:pt x="1106" y="206"/>
                    </a:lnTo>
                    <a:lnTo>
                      <a:pt x="1105" y="221"/>
                    </a:lnTo>
                    <a:lnTo>
                      <a:pt x="1103" y="235"/>
                    </a:lnTo>
                    <a:lnTo>
                      <a:pt x="1102" y="250"/>
                    </a:lnTo>
                    <a:lnTo>
                      <a:pt x="1100" y="265"/>
                    </a:lnTo>
                    <a:lnTo>
                      <a:pt x="1100" y="279"/>
                    </a:lnTo>
                    <a:lnTo>
                      <a:pt x="1100" y="295"/>
                    </a:lnTo>
                    <a:lnTo>
                      <a:pt x="1098" y="312"/>
                    </a:lnTo>
                    <a:lnTo>
                      <a:pt x="1098" y="328"/>
                    </a:lnTo>
                    <a:lnTo>
                      <a:pt x="1098" y="344"/>
                    </a:lnTo>
                    <a:lnTo>
                      <a:pt x="1098" y="367"/>
                    </a:lnTo>
                    <a:lnTo>
                      <a:pt x="1100" y="390"/>
                    </a:lnTo>
                    <a:lnTo>
                      <a:pt x="1100" y="404"/>
                    </a:lnTo>
                    <a:lnTo>
                      <a:pt x="1100" y="471"/>
                    </a:lnTo>
                    <a:lnTo>
                      <a:pt x="1100" y="495"/>
                    </a:lnTo>
                    <a:lnTo>
                      <a:pt x="1100" y="516"/>
                    </a:lnTo>
                    <a:lnTo>
                      <a:pt x="1100" y="534"/>
                    </a:lnTo>
                    <a:lnTo>
                      <a:pt x="1102" y="550"/>
                    </a:lnTo>
                    <a:lnTo>
                      <a:pt x="1102" y="565"/>
                    </a:lnTo>
                    <a:lnTo>
                      <a:pt x="1103" y="578"/>
                    </a:lnTo>
                    <a:lnTo>
                      <a:pt x="1105" y="591"/>
                    </a:lnTo>
                    <a:lnTo>
                      <a:pt x="1106" y="602"/>
                    </a:lnTo>
                    <a:lnTo>
                      <a:pt x="1093" y="602"/>
                    </a:lnTo>
                    <a:lnTo>
                      <a:pt x="1077" y="601"/>
                    </a:lnTo>
                    <a:lnTo>
                      <a:pt x="1051" y="599"/>
                    </a:lnTo>
                    <a:lnTo>
                      <a:pt x="1035" y="599"/>
                    </a:lnTo>
                    <a:lnTo>
                      <a:pt x="1028" y="599"/>
                    </a:lnTo>
                    <a:lnTo>
                      <a:pt x="1017" y="599"/>
                    </a:lnTo>
                    <a:lnTo>
                      <a:pt x="1002" y="601"/>
                    </a:lnTo>
                    <a:lnTo>
                      <a:pt x="986" y="601"/>
                    </a:lnTo>
                    <a:lnTo>
                      <a:pt x="975" y="602"/>
                    </a:lnTo>
                    <a:lnTo>
                      <a:pt x="966" y="602"/>
                    </a:lnTo>
                    <a:close/>
                    <a:moveTo>
                      <a:pt x="550" y="602"/>
                    </a:moveTo>
                    <a:lnTo>
                      <a:pt x="552" y="578"/>
                    </a:lnTo>
                    <a:lnTo>
                      <a:pt x="553" y="554"/>
                    </a:lnTo>
                    <a:lnTo>
                      <a:pt x="555" y="528"/>
                    </a:lnTo>
                    <a:lnTo>
                      <a:pt x="557" y="503"/>
                    </a:lnTo>
                    <a:lnTo>
                      <a:pt x="557" y="479"/>
                    </a:lnTo>
                    <a:lnTo>
                      <a:pt x="557" y="455"/>
                    </a:lnTo>
                    <a:lnTo>
                      <a:pt x="558" y="429"/>
                    </a:lnTo>
                    <a:lnTo>
                      <a:pt x="558" y="404"/>
                    </a:lnTo>
                    <a:lnTo>
                      <a:pt x="558" y="378"/>
                    </a:lnTo>
                    <a:lnTo>
                      <a:pt x="557" y="354"/>
                    </a:lnTo>
                    <a:lnTo>
                      <a:pt x="557" y="328"/>
                    </a:lnTo>
                    <a:lnTo>
                      <a:pt x="557" y="304"/>
                    </a:lnTo>
                    <a:lnTo>
                      <a:pt x="555" y="279"/>
                    </a:lnTo>
                    <a:lnTo>
                      <a:pt x="553" y="255"/>
                    </a:lnTo>
                    <a:lnTo>
                      <a:pt x="552" y="231"/>
                    </a:lnTo>
                    <a:lnTo>
                      <a:pt x="550" y="206"/>
                    </a:lnTo>
                    <a:lnTo>
                      <a:pt x="566" y="208"/>
                    </a:lnTo>
                    <a:lnTo>
                      <a:pt x="581" y="209"/>
                    </a:lnTo>
                    <a:lnTo>
                      <a:pt x="596" y="209"/>
                    </a:lnTo>
                    <a:lnTo>
                      <a:pt x="609" y="209"/>
                    </a:lnTo>
                    <a:lnTo>
                      <a:pt x="623" y="209"/>
                    </a:lnTo>
                    <a:lnTo>
                      <a:pt x="640" y="209"/>
                    </a:lnTo>
                    <a:lnTo>
                      <a:pt x="656" y="208"/>
                    </a:lnTo>
                    <a:lnTo>
                      <a:pt x="674" y="206"/>
                    </a:lnTo>
                    <a:lnTo>
                      <a:pt x="674" y="265"/>
                    </a:lnTo>
                    <a:lnTo>
                      <a:pt x="687" y="248"/>
                    </a:lnTo>
                    <a:lnTo>
                      <a:pt x="701" y="234"/>
                    </a:lnTo>
                    <a:lnTo>
                      <a:pt x="716" y="222"/>
                    </a:lnTo>
                    <a:lnTo>
                      <a:pt x="731" y="214"/>
                    </a:lnTo>
                    <a:lnTo>
                      <a:pt x="745" y="208"/>
                    </a:lnTo>
                    <a:lnTo>
                      <a:pt x="763" y="203"/>
                    </a:lnTo>
                    <a:lnTo>
                      <a:pt x="781" y="200"/>
                    </a:lnTo>
                    <a:lnTo>
                      <a:pt x="802" y="198"/>
                    </a:lnTo>
                    <a:lnTo>
                      <a:pt x="817" y="200"/>
                    </a:lnTo>
                    <a:lnTo>
                      <a:pt x="831" y="201"/>
                    </a:lnTo>
                    <a:lnTo>
                      <a:pt x="844" y="203"/>
                    </a:lnTo>
                    <a:lnTo>
                      <a:pt x="856" y="208"/>
                    </a:lnTo>
                    <a:lnTo>
                      <a:pt x="867" y="213"/>
                    </a:lnTo>
                    <a:lnTo>
                      <a:pt x="877" y="219"/>
                    </a:lnTo>
                    <a:lnTo>
                      <a:pt x="885" y="226"/>
                    </a:lnTo>
                    <a:lnTo>
                      <a:pt x="893" y="234"/>
                    </a:lnTo>
                    <a:lnTo>
                      <a:pt x="900" y="244"/>
                    </a:lnTo>
                    <a:lnTo>
                      <a:pt x="906" y="255"/>
                    </a:lnTo>
                    <a:lnTo>
                      <a:pt x="911" y="268"/>
                    </a:lnTo>
                    <a:lnTo>
                      <a:pt x="914" y="281"/>
                    </a:lnTo>
                    <a:lnTo>
                      <a:pt x="918" y="297"/>
                    </a:lnTo>
                    <a:lnTo>
                      <a:pt x="921" y="313"/>
                    </a:lnTo>
                    <a:lnTo>
                      <a:pt x="923" y="331"/>
                    </a:lnTo>
                    <a:lnTo>
                      <a:pt x="923" y="349"/>
                    </a:lnTo>
                    <a:lnTo>
                      <a:pt x="923" y="360"/>
                    </a:lnTo>
                    <a:lnTo>
                      <a:pt x="921" y="391"/>
                    </a:lnTo>
                    <a:lnTo>
                      <a:pt x="921" y="409"/>
                    </a:lnTo>
                    <a:lnTo>
                      <a:pt x="921" y="429"/>
                    </a:lnTo>
                    <a:lnTo>
                      <a:pt x="921" y="446"/>
                    </a:lnTo>
                    <a:lnTo>
                      <a:pt x="921" y="464"/>
                    </a:lnTo>
                    <a:lnTo>
                      <a:pt x="921" y="485"/>
                    </a:lnTo>
                    <a:lnTo>
                      <a:pt x="921" y="505"/>
                    </a:lnTo>
                    <a:lnTo>
                      <a:pt x="921" y="524"/>
                    </a:lnTo>
                    <a:lnTo>
                      <a:pt x="923" y="541"/>
                    </a:lnTo>
                    <a:lnTo>
                      <a:pt x="923" y="555"/>
                    </a:lnTo>
                    <a:lnTo>
                      <a:pt x="924" y="571"/>
                    </a:lnTo>
                    <a:lnTo>
                      <a:pt x="924" y="586"/>
                    </a:lnTo>
                    <a:lnTo>
                      <a:pt x="926" y="602"/>
                    </a:lnTo>
                    <a:lnTo>
                      <a:pt x="901" y="601"/>
                    </a:lnTo>
                    <a:lnTo>
                      <a:pt x="884" y="599"/>
                    </a:lnTo>
                    <a:lnTo>
                      <a:pt x="872" y="599"/>
                    </a:lnTo>
                    <a:lnTo>
                      <a:pt x="862" y="597"/>
                    </a:lnTo>
                    <a:lnTo>
                      <a:pt x="851" y="599"/>
                    </a:lnTo>
                    <a:lnTo>
                      <a:pt x="835" y="599"/>
                    </a:lnTo>
                    <a:lnTo>
                      <a:pt x="817" y="601"/>
                    </a:lnTo>
                    <a:lnTo>
                      <a:pt x="796" y="602"/>
                    </a:lnTo>
                    <a:lnTo>
                      <a:pt x="797" y="586"/>
                    </a:lnTo>
                    <a:lnTo>
                      <a:pt x="797" y="567"/>
                    </a:lnTo>
                    <a:lnTo>
                      <a:pt x="799" y="545"/>
                    </a:lnTo>
                    <a:lnTo>
                      <a:pt x="799" y="521"/>
                    </a:lnTo>
                    <a:lnTo>
                      <a:pt x="801" y="495"/>
                    </a:lnTo>
                    <a:lnTo>
                      <a:pt x="801" y="468"/>
                    </a:lnTo>
                    <a:lnTo>
                      <a:pt x="802" y="437"/>
                    </a:lnTo>
                    <a:lnTo>
                      <a:pt x="802" y="404"/>
                    </a:lnTo>
                    <a:lnTo>
                      <a:pt x="801" y="367"/>
                    </a:lnTo>
                    <a:lnTo>
                      <a:pt x="799" y="338"/>
                    </a:lnTo>
                    <a:lnTo>
                      <a:pt x="796" y="326"/>
                    </a:lnTo>
                    <a:lnTo>
                      <a:pt x="794" y="315"/>
                    </a:lnTo>
                    <a:lnTo>
                      <a:pt x="791" y="307"/>
                    </a:lnTo>
                    <a:lnTo>
                      <a:pt x="789" y="299"/>
                    </a:lnTo>
                    <a:lnTo>
                      <a:pt x="784" y="294"/>
                    </a:lnTo>
                    <a:lnTo>
                      <a:pt x="781" y="289"/>
                    </a:lnTo>
                    <a:lnTo>
                      <a:pt x="776" y="284"/>
                    </a:lnTo>
                    <a:lnTo>
                      <a:pt x="770" y="281"/>
                    </a:lnTo>
                    <a:lnTo>
                      <a:pt x="765" y="278"/>
                    </a:lnTo>
                    <a:lnTo>
                      <a:pt x="757" y="276"/>
                    </a:lnTo>
                    <a:lnTo>
                      <a:pt x="750" y="274"/>
                    </a:lnTo>
                    <a:lnTo>
                      <a:pt x="742" y="274"/>
                    </a:lnTo>
                    <a:lnTo>
                      <a:pt x="734" y="274"/>
                    </a:lnTo>
                    <a:lnTo>
                      <a:pt x="726" y="276"/>
                    </a:lnTo>
                    <a:lnTo>
                      <a:pt x="719" y="279"/>
                    </a:lnTo>
                    <a:lnTo>
                      <a:pt x="713" y="282"/>
                    </a:lnTo>
                    <a:lnTo>
                      <a:pt x="708" y="286"/>
                    </a:lnTo>
                    <a:lnTo>
                      <a:pt x="701" y="291"/>
                    </a:lnTo>
                    <a:lnTo>
                      <a:pt x="696" y="297"/>
                    </a:lnTo>
                    <a:lnTo>
                      <a:pt x="693" y="305"/>
                    </a:lnTo>
                    <a:lnTo>
                      <a:pt x="687" y="323"/>
                    </a:lnTo>
                    <a:lnTo>
                      <a:pt x="682" y="346"/>
                    </a:lnTo>
                    <a:lnTo>
                      <a:pt x="680" y="375"/>
                    </a:lnTo>
                    <a:lnTo>
                      <a:pt x="679" y="411"/>
                    </a:lnTo>
                    <a:lnTo>
                      <a:pt x="679" y="432"/>
                    </a:lnTo>
                    <a:lnTo>
                      <a:pt x="679" y="455"/>
                    </a:lnTo>
                    <a:lnTo>
                      <a:pt x="680" y="479"/>
                    </a:lnTo>
                    <a:lnTo>
                      <a:pt x="680" y="502"/>
                    </a:lnTo>
                    <a:lnTo>
                      <a:pt x="680" y="526"/>
                    </a:lnTo>
                    <a:lnTo>
                      <a:pt x="682" y="552"/>
                    </a:lnTo>
                    <a:lnTo>
                      <a:pt x="682" y="576"/>
                    </a:lnTo>
                    <a:lnTo>
                      <a:pt x="683" y="602"/>
                    </a:lnTo>
                    <a:lnTo>
                      <a:pt x="659" y="601"/>
                    </a:lnTo>
                    <a:lnTo>
                      <a:pt x="641" y="599"/>
                    </a:lnTo>
                    <a:lnTo>
                      <a:pt x="625" y="599"/>
                    </a:lnTo>
                    <a:lnTo>
                      <a:pt x="612" y="597"/>
                    </a:lnTo>
                    <a:lnTo>
                      <a:pt x="605" y="599"/>
                    </a:lnTo>
                    <a:lnTo>
                      <a:pt x="596" y="599"/>
                    </a:lnTo>
                    <a:lnTo>
                      <a:pt x="579" y="601"/>
                    </a:lnTo>
                    <a:lnTo>
                      <a:pt x="550" y="602"/>
                    </a:lnTo>
                    <a:close/>
                    <a:moveTo>
                      <a:pt x="0" y="49"/>
                    </a:moveTo>
                    <a:lnTo>
                      <a:pt x="25" y="50"/>
                    </a:lnTo>
                    <a:lnTo>
                      <a:pt x="47" y="52"/>
                    </a:lnTo>
                    <a:lnTo>
                      <a:pt x="65" y="52"/>
                    </a:lnTo>
                    <a:lnTo>
                      <a:pt x="82" y="52"/>
                    </a:lnTo>
                    <a:lnTo>
                      <a:pt x="96" y="52"/>
                    </a:lnTo>
                    <a:lnTo>
                      <a:pt x="113" y="52"/>
                    </a:lnTo>
                    <a:lnTo>
                      <a:pt x="124" y="50"/>
                    </a:lnTo>
                    <a:lnTo>
                      <a:pt x="135" y="50"/>
                    </a:lnTo>
                    <a:lnTo>
                      <a:pt x="148" y="49"/>
                    </a:lnTo>
                    <a:lnTo>
                      <a:pt x="163" y="49"/>
                    </a:lnTo>
                    <a:lnTo>
                      <a:pt x="160" y="78"/>
                    </a:lnTo>
                    <a:lnTo>
                      <a:pt x="158" y="109"/>
                    </a:lnTo>
                    <a:lnTo>
                      <a:pt x="156" y="141"/>
                    </a:lnTo>
                    <a:lnTo>
                      <a:pt x="155" y="174"/>
                    </a:lnTo>
                    <a:lnTo>
                      <a:pt x="153" y="206"/>
                    </a:lnTo>
                    <a:lnTo>
                      <a:pt x="153" y="242"/>
                    </a:lnTo>
                    <a:lnTo>
                      <a:pt x="152" y="279"/>
                    </a:lnTo>
                    <a:lnTo>
                      <a:pt x="152" y="318"/>
                    </a:lnTo>
                    <a:lnTo>
                      <a:pt x="152" y="351"/>
                    </a:lnTo>
                    <a:lnTo>
                      <a:pt x="153" y="380"/>
                    </a:lnTo>
                    <a:lnTo>
                      <a:pt x="156" y="406"/>
                    </a:lnTo>
                    <a:lnTo>
                      <a:pt x="160" y="430"/>
                    </a:lnTo>
                    <a:lnTo>
                      <a:pt x="163" y="451"/>
                    </a:lnTo>
                    <a:lnTo>
                      <a:pt x="168" y="469"/>
                    </a:lnTo>
                    <a:lnTo>
                      <a:pt x="174" y="484"/>
                    </a:lnTo>
                    <a:lnTo>
                      <a:pt x="181" y="495"/>
                    </a:lnTo>
                    <a:lnTo>
                      <a:pt x="189" y="506"/>
                    </a:lnTo>
                    <a:lnTo>
                      <a:pt x="199" y="515"/>
                    </a:lnTo>
                    <a:lnTo>
                      <a:pt x="210" y="521"/>
                    </a:lnTo>
                    <a:lnTo>
                      <a:pt x="221" y="528"/>
                    </a:lnTo>
                    <a:lnTo>
                      <a:pt x="236" y="532"/>
                    </a:lnTo>
                    <a:lnTo>
                      <a:pt x="251" y="536"/>
                    </a:lnTo>
                    <a:lnTo>
                      <a:pt x="267" y="537"/>
                    </a:lnTo>
                    <a:lnTo>
                      <a:pt x="285" y="539"/>
                    </a:lnTo>
                    <a:lnTo>
                      <a:pt x="306" y="537"/>
                    </a:lnTo>
                    <a:lnTo>
                      <a:pt x="324" y="534"/>
                    </a:lnTo>
                    <a:lnTo>
                      <a:pt x="342" y="529"/>
                    </a:lnTo>
                    <a:lnTo>
                      <a:pt x="360" y="523"/>
                    </a:lnTo>
                    <a:lnTo>
                      <a:pt x="374" y="515"/>
                    </a:lnTo>
                    <a:lnTo>
                      <a:pt x="387" y="505"/>
                    </a:lnTo>
                    <a:lnTo>
                      <a:pt x="399" y="494"/>
                    </a:lnTo>
                    <a:lnTo>
                      <a:pt x="410" y="481"/>
                    </a:lnTo>
                    <a:lnTo>
                      <a:pt x="417" y="468"/>
                    </a:lnTo>
                    <a:lnTo>
                      <a:pt x="423" y="453"/>
                    </a:lnTo>
                    <a:lnTo>
                      <a:pt x="428" y="437"/>
                    </a:lnTo>
                    <a:lnTo>
                      <a:pt x="433" y="417"/>
                    </a:lnTo>
                    <a:lnTo>
                      <a:pt x="435" y="396"/>
                    </a:lnTo>
                    <a:lnTo>
                      <a:pt x="438" y="369"/>
                    </a:lnTo>
                    <a:lnTo>
                      <a:pt x="439" y="336"/>
                    </a:lnTo>
                    <a:lnTo>
                      <a:pt x="439" y="297"/>
                    </a:lnTo>
                    <a:lnTo>
                      <a:pt x="439" y="263"/>
                    </a:lnTo>
                    <a:lnTo>
                      <a:pt x="439" y="231"/>
                    </a:lnTo>
                    <a:lnTo>
                      <a:pt x="438" y="198"/>
                    </a:lnTo>
                    <a:lnTo>
                      <a:pt x="436" y="166"/>
                    </a:lnTo>
                    <a:lnTo>
                      <a:pt x="435" y="135"/>
                    </a:lnTo>
                    <a:lnTo>
                      <a:pt x="433" y="106"/>
                    </a:lnTo>
                    <a:lnTo>
                      <a:pt x="431" y="76"/>
                    </a:lnTo>
                    <a:lnTo>
                      <a:pt x="430" y="49"/>
                    </a:lnTo>
                    <a:lnTo>
                      <a:pt x="448" y="50"/>
                    </a:lnTo>
                    <a:lnTo>
                      <a:pt x="462" y="52"/>
                    </a:lnTo>
                    <a:lnTo>
                      <a:pt x="472" y="52"/>
                    </a:lnTo>
                    <a:lnTo>
                      <a:pt x="480" y="52"/>
                    </a:lnTo>
                    <a:lnTo>
                      <a:pt x="488" y="52"/>
                    </a:lnTo>
                    <a:lnTo>
                      <a:pt x="498" y="52"/>
                    </a:lnTo>
                    <a:lnTo>
                      <a:pt x="511" y="50"/>
                    </a:lnTo>
                    <a:lnTo>
                      <a:pt x="527" y="49"/>
                    </a:lnTo>
                    <a:lnTo>
                      <a:pt x="526" y="75"/>
                    </a:lnTo>
                    <a:lnTo>
                      <a:pt x="524" y="99"/>
                    </a:lnTo>
                    <a:lnTo>
                      <a:pt x="522" y="123"/>
                    </a:lnTo>
                    <a:lnTo>
                      <a:pt x="522" y="146"/>
                    </a:lnTo>
                    <a:lnTo>
                      <a:pt x="521" y="167"/>
                    </a:lnTo>
                    <a:lnTo>
                      <a:pt x="521" y="188"/>
                    </a:lnTo>
                    <a:lnTo>
                      <a:pt x="519" y="206"/>
                    </a:lnTo>
                    <a:lnTo>
                      <a:pt x="519" y="224"/>
                    </a:lnTo>
                    <a:lnTo>
                      <a:pt x="519" y="344"/>
                    </a:lnTo>
                    <a:lnTo>
                      <a:pt x="519" y="383"/>
                    </a:lnTo>
                    <a:lnTo>
                      <a:pt x="516" y="417"/>
                    </a:lnTo>
                    <a:lnTo>
                      <a:pt x="513" y="446"/>
                    </a:lnTo>
                    <a:lnTo>
                      <a:pt x="508" y="469"/>
                    </a:lnTo>
                    <a:lnTo>
                      <a:pt x="501" y="490"/>
                    </a:lnTo>
                    <a:lnTo>
                      <a:pt x="492" y="510"/>
                    </a:lnTo>
                    <a:lnTo>
                      <a:pt x="482" y="526"/>
                    </a:lnTo>
                    <a:lnTo>
                      <a:pt x="469" y="542"/>
                    </a:lnTo>
                    <a:lnTo>
                      <a:pt x="451" y="558"/>
                    </a:lnTo>
                    <a:lnTo>
                      <a:pt x="430" y="573"/>
                    </a:lnTo>
                    <a:lnTo>
                      <a:pt x="409" y="586"/>
                    </a:lnTo>
                    <a:lnTo>
                      <a:pt x="384" y="596"/>
                    </a:lnTo>
                    <a:lnTo>
                      <a:pt x="356" y="602"/>
                    </a:lnTo>
                    <a:lnTo>
                      <a:pt x="327" y="609"/>
                    </a:lnTo>
                    <a:lnTo>
                      <a:pt x="296" y="612"/>
                    </a:lnTo>
                    <a:lnTo>
                      <a:pt x="262" y="612"/>
                    </a:lnTo>
                    <a:lnTo>
                      <a:pt x="225" y="612"/>
                    </a:lnTo>
                    <a:lnTo>
                      <a:pt x="191" y="607"/>
                    </a:lnTo>
                    <a:lnTo>
                      <a:pt x="160" y="602"/>
                    </a:lnTo>
                    <a:lnTo>
                      <a:pt x="130" y="594"/>
                    </a:lnTo>
                    <a:lnTo>
                      <a:pt x="117" y="588"/>
                    </a:lnTo>
                    <a:lnTo>
                      <a:pt x="104" y="583"/>
                    </a:lnTo>
                    <a:lnTo>
                      <a:pt x="93" y="576"/>
                    </a:lnTo>
                    <a:lnTo>
                      <a:pt x="82" y="570"/>
                    </a:lnTo>
                    <a:lnTo>
                      <a:pt x="72" y="562"/>
                    </a:lnTo>
                    <a:lnTo>
                      <a:pt x="62" y="554"/>
                    </a:lnTo>
                    <a:lnTo>
                      <a:pt x="54" y="545"/>
                    </a:lnTo>
                    <a:lnTo>
                      <a:pt x="46" y="536"/>
                    </a:lnTo>
                    <a:lnTo>
                      <a:pt x="36" y="521"/>
                    </a:lnTo>
                    <a:lnTo>
                      <a:pt x="28" y="505"/>
                    </a:lnTo>
                    <a:lnTo>
                      <a:pt x="21" y="487"/>
                    </a:lnTo>
                    <a:lnTo>
                      <a:pt x="17" y="466"/>
                    </a:lnTo>
                    <a:lnTo>
                      <a:pt x="12" y="442"/>
                    </a:lnTo>
                    <a:lnTo>
                      <a:pt x="10" y="411"/>
                    </a:lnTo>
                    <a:lnTo>
                      <a:pt x="8" y="373"/>
                    </a:lnTo>
                    <a:lnTo>
                      <a:pt x="7" y="330"/>
                    </a:lnTo>
                    <a:lnTo>
                      <a:pt x="7" y="258"/>
                    </a:lnTo>
                    <a:lnTo>
                      <a:pt x="7" y="231"/>
                    </a:lnTo>
                    <a:lnTo>
                      <a:pt x="7" y="203"/>
                    </a:lnTo>
                    <a:lnTo>
                      <a:pt x="7" y="179"/>
                    </a:lnTo>
                    <a:lnTo>
                      <a:pt x="7" y="154"/>
                    </a:lnTo>
                    <a:lnTo>
                      <a:pt x="5" y="133"/>
                    </a:lnTo>
                    <a:lnTo>
                      <a:pt x="4" y="112"/>
                    </a:lnTo>
                    <a:lnTo>
                      <a:pt x="4" y="91"/>
                    </a:lnTo>
                    <a:lnTo>
                      <a:pt x="2" y="70"/>
                    </a:lnTo>
                    <a:lnTo>
                      <a:pt x="0" y="49"/>
                    </a:lnTo>
                    <a:close/>
                    <a:moveTo>
                      <a:pt x="2403" y="394"/>
                    </a:moveTo>
                    <a:lnTo>
                      <a:pt x="2380" y="399"/>
                    </a:lnTo>
                    <a:lnTo>
                      <a:pt x="2361" y="406"/>
                    </a:lnTo>
                    <a:lnTo>
                      <a:pt x="2344" y="414"/>
                    </a:lnTo>
                    <a:lnTo>
                      <a:pt x="2331" y="424"/>
                    </a:lnTo>
                    <a:lnTo>
                      <a:pt x="2325" y="430"/>
                    </a:lnTo>
                    <a:lnTo>
                      <a:pt x="2320" y="437"/>
                    </a:lnTo>
                    <a:lnTo>
                      <a:pt x="2317" y="443"/>
                    </a:lnTo>
                    <a:lnTo>
                      <a:pt x="2313" y="451"/>
                    </a:lnTo>
                    <a:lnTo>
                      <a:pt x="2308" y="466"/>
                    </a:lnTo>
                    <a:lnTo>
                      <a:pt x="2307" y="484"/>
                    </a:lnTo>
                    <a:lnTo>
                      <a:pt x="2308" y="497"/>
                    </a:lnTo>
                    <a:lnTo>
                      <a:pt x="2310" y="508"/>
                    </a:lnTo>
                    <a:lnTo>
                      <a:pt x="2315" y="519"/>
                    </a:lnTo>
                    <a:lnTo>
                      <a:pt x="2320" y="528"/>
                    </a:lnTo>
                    <a:lnTo>
                      <a:pt x="2326" y="536"/>
                    </a:lnTo>
                    <a:lnTo>
                      <a:pt x="2334" y="541"/>
                    </a:lnTo>
                    <a:lnTo>
                      <a:pt x="2343" y="544"/>
                    </a:lnTo>
                    <a:lnTo>
                      <a:pt x="2352" y="545"/>
                    </a:lnTo>
                    <a:lnTo>
                      <a:pt x="2365" y="544"/>
                    </a:lnTo>
                    <a:lnTo>
                      <a:pt x="2375" y="541"/>
                    </a:lnTo>
                    <a:lnTo>
                      <a:pt x="2383" y="536"/>
                    </a:lnTo>
                    <a:lnTo>
                      <a:pt x="2390" y="528"/>
                    </a:lnTo>
                    <a:lnTo>
                      <a:pt x="2396" y="519"/>
                    </a:lnTo>
                    <a:lnTo>
                      <a:pt x="2400" y="506"/>
                    </a:lnTo>
                    <a:lnTo>
                      <a:pt x="2403" y="494"/>
                    </a:lnTo>
                    <a:lnTo>
                      <a:pt x="2403" y="477"/>
                    </a:lnTo>
                    <a:lnTo>
                      <a:pt x="2403" y="394"/>
                    </a:lnTo>
                    <a:close/>
                    <a:moveTo>
                      <a:pt x="2411" y="565"/>
                    </a:moveTo>
                    <a:lnTo>
                      <a:pt x="2401" y="576"/>
                    </a:lnTo>
                    <a:lnTo>
                      <a:pt x="2390" y="586"/>
                    </a:lnTo>
                    <a:lnTo>
                      <a:pt x="2378" y="594"/>
                    </a:lnTo>
                    <a:lnTo>
                      <a:pt x="2365" y="601"/>
                    </a:lnTo>
                    <a:lnTo>
                      <a:pt x="2351" y="606"/>
                    </a:lnTo>
                    <a:lnTo>
                      <a:pt x="2336" y="609"/>
                    </a:lnTo>
                    <a:lnTo>
                      <a:pt x="2320" y="612"/>
                    </a:lnTo>
                    <a:lnTo>
                      <a:pt x="2304" y="612"/>
                    </a:lnTo>
                    <a:lnTo>
                      <a:pt x="2291" y="612"/>
                    </a:lnTo>
                    <a:lnTo>
                      <a:pt x="2279" y="610"/>
                    </a:lnTo>
                    <a:lnTo>
                      <a:pt x="2268" y="609"/>
                    </a:lnTo>
                    <a:lnTo>
                      <a:pt x="2258" y="606"/>
                    </a:lnTo>
                    <a:lnTo>
                      <a:pt x="2248" y="601"/>
                    </a:lnTo>
                    <a:lnTo>
                      <a:pt x="2240" y="596"/>
                    </a:lnTo>
                    <a:lnTo>
                      <a:pt x="2232" y="589"/>
                    </a:lnTo>
                    <a:lnTo>
                      <a:pt x="2224" y="583"/>
                    </a:lnTo>
                    <a:lnTo>
                      <a:pt x="2217" y="575"/>
                    </a:lnTo>
                    <a:lnTo>
                      <a:pt x="2212" y="567"/>
                    </a:lnTo>
                    <a:lnTo>
                      <a:pt x="2208" y="557"/>
                    </a:lnTo>
                    <a:lnTo>
                      <a:pt x="2203" y="547"/>
                    </a:lnTo>
                    <a:lnTo>
                      <a:pt x="2199" y="537"/>
                    </a:lnTo>
                    <a:lnTo>
                      <a:pt x="2198" y="526"/>
                    </a:lnTo>
                    <a:lnTo>
                      <a:pt x="2196" y="515"/>
                    </a:lnTo>
                    <a:lnTo>
                      <a:pt x="2196" y="502"/>
                    </a:lnTo>
                    <a:lnTo>
                      <a:pt x="2198" y="482"/>
                    </a:lnTo>
                    <a:lnTo>
                      <a:pt x="2201" y="463"/>
                    </a:lnTo>
                    <a:lnTo>
                      <a:pt x="2204" y="455"/>
                    </a:lnTo>
                    <a:lnTo>
                      <a:pt x="2208" y="446"/>
                    </a:lnTo>
                    <a:lnTo>
                      <a:pt x="2212" y="440"/>
                    </a:lnTo>
                    <a:lnTo>
                      <a:pt x="2217" y="433"/>
                    </a:lnTo>
                    <a:lnTo>
                      <a:pt x="2224" y="427"/>
                    </a:lnTo>
                    <a:lnTo>
                      <a:pt x="2230" y="420"/>
                    </a:lnTo>
                    <a:lnTo>
                      <a:pt x="2239" y="414"/>
                    </a:lnTo>
                    <a:lnTo>
                      <a:pt x="2248" y="409"/>
                    </a:lnTo>
                    <a:lnTo>
                      <a:pt x="2269" y="398"/>
                    </a:lnTo>
                    <a:lnTo>
                      <a:pt x="2295" y="388"/>
                    </a:lnTo>
                    <a:lnTo>
                      <a:pt x="2307" y="385"/>
                    </a:lnTo>
                    <a:lnTo>
                      <a:pt x="2320" y="380"/>
                    </a:lnTo>
                    <a:lnTo>
                      <a:pt x="2334" y="377"/>
                    </a:lnTo>
                    <a:lnTo>
                      <a:pt x="2349" y="372"/>
                    </a:lnTo>
                    <a:lnTo>
                      <a:pt x="2374" y="364"/>
                    </a:lnTo>
                    <a:lnTo>
                      <a:pt x="2391" y="354"/>
                    </a:lnTo>
                    <a:lnTo>
                      <a:pt x="2398" y="349"/>
                    </a:lnTo>
                    <a:lnTo>
                      <a:pt x="2401" y="346"/>
                    </a:lnTo>
                    <a:lnTo>
                      <a:pt x="2404" y="341"/>
                    </a:lnTo>
                    <a:lnTo>
                      <a:pt x="2404" y="336"/>
                    </a:lnTo>
                    <a:lnTo>
                      <a:pt x="2404" y="318"/>
                    </a:lnTo>
                    <a:lnTo>
                      <a:pt x="2400" y="304"/>
                    </a:lnTo>
                    <a:lnTo>
                      <a:pt x="2396" y="295"/>
                    </a:lnTo>
                    <a:lnTo>
                      <a:pt x="2393" y="289"/>
                    </a:lnTo>
                    <a:lnTo>
                      <a:pt x="2390" y="284"/>
                    </a:lnTo>
                    <a:lnTo>
                      <a:pt x="2385" y="279"/>
                    </a:lnTo>
                    <a:lnTo>
                      <a:pt x="2374" y="270"/>
                    </a:lnTo>
                    <a:lnTo>
                      <a:pt x="2361" y="263"/>
                    </a:lnTo>
                    <a:lnTo>
                      <a:pt x="2344" y="260"/>
                    </a:lnTo>
                    <a:lnTo>
                      <a:pt x="2326" y="258"/>
                    </a:lnTo>
                    <a:lnTo>
                      <a:pt x="2315" y="260"/>
                    </a:lnTo>
                    <a:lnTo>
                      <a:pt x="2302" y="261"/>
                    </a:lnTo>
                    <a:lnTo>
                      <a:pt x="2292" y="265"/>
                    </a:lnTo>
                    <a:lnTo>
                      <a:pt x="2281" y="270"/>
                    </a:lnTo>
                    <a:lnTo>
                      <a:pt x="2273" y="274"/>
                    </a:lnTo>
                    <a:lnTo>
                      <a:pt x="2265" y="282"/>
                    </a:lnTo>
                    <a:lnTo>
                      <a:pt x="2256" y="289"/>
                    </a:lnTo>
                    <a:lnTo>
                      <a:pt x="2252" y="299"/>
                    </a:lnTo>
                    <a:lnTo>
                      <a:pt x="2247" y="299"/>
                    </a:lnTo>
                    <a:lnTo>
                      <a:pt x="2235" y="253"/>
                    </a:lnTo>
                    <a:lnTo>
                      <a:pt x="2250" y="240"/>
                    </a:lnTo>
                    <a:lnTo>
                      <a:pt x="2265" y="229"/>
                    </a:lnTo>
                    <a:lnTo>
                      <a:pt x="2281" y="219"/>
                    </a:lnTo>
                    <a:lnTo>
                      <a:pt x="2299" y="211"/>
                    </a:lnTo>
                    <a:lnTo>
                      <a:pt x="2318" y="205"/>
                    </a:lnTo>
                    <a:lnTo>
                      <a:pt x="2338" y="200"/>
                    </a:lnTo>
                    <a:lnTo>
                      <a:pt x="2357" y="198"/>
                    </a:lnTo>
                    <a:lnTo>
                      <a:pt x="2377" y="196"/>
                    </a:lnTo>
                    <a:lnTo>
                      <a:pt x="2393" y="196"/>
                    </a:lnTo>
                    <a:lnTo>
                      <a:pt x="2409" y="198"/>
                    </a:lnTo>
                    <a:lnTo>
                      <a:pt x="2424" y="201"/>
                    </a:lnTo>
                    <a:lnTo>
                      <a:pt x="2437" y="205"/>
                    </a:lnTo>
                    <a:lnTo>
                      <a:pt x="2450" y="209"/>
                    </a:lnTo>
                    <a:lnTo>
                      <a:pt x="2461" y="216"/>
                    </a:lnTo>
                    <a:lnTo>
                      <a:pt x="2473" y="222"/>
                    </a:lnTo>
                    <a:lnTo>
                      <a:pt x="2481" y="231"/>
                    </a:lnTo>
                    <a:lnTo>
                      <a:pt x="2491" y="240"/>
                    </a:lnTo>
                    <a:lnTo>
                      <a:pt x="2497" y="250"/>
                    </a:lnTo>
                    <a:lnTo>
                      <a:pt x="2504" y="260"/>
                    </a:lnTo>
                    <a:lnTo>
                      <a:pt x="2509" y="273"/>
                    </a:lnTo>
                    <a:lnTo>
                      <a:pt x="2512" y="286"/>
                    </a:lnTo>
                    <a:lnTo>
                      <a:pt x="2515" y="299"/>
                    </a:lnTo>
                    <a:lnTo>
                      <a:pt x="2517" y="313"/>
                    </a:lnTo>
                    <a:lnTo>
                      <a:pt x="2517" y="330"/>
                    </a:lnTo>
                    <a:lnTo>
                      <a:pt x="2517" y="333"/>
                    </a:lnTo>
                    <a:lnTo>
                      <a:pt x="2517" y="474"/>
                    </a:lnTo>
                    <a:lnTo>
                      <a:pt x="2517" y="502"/>
                    </a:lnTo>
                    <a:lnTo>
                      <a:pt x="2517" y="516"/>
                    </a:lnTo>
                    <a:lnTo>
                      <a:pt x="2518" y="528"/>
                    </a:lnTo>
                    <a:lnTo>
                      <a:pt x="2520" y="537"/>
                    </a:lnTo>
                    <a:lnTo>
                      <a:pt x="2523" y="544"/>
                    </a:lnTo>
                    <a:lnTo>
                      <a:pt x="2526" y="550"/>
                    </a:lnTo>
                    <a:lnTo>
                      <a:pt x="2533" y="554"/>
                    </a:lnTo>
                    <a:lnTo>
                      <a:pt x="2538" y="557"/>
                    </a:lnTo>
                    <a:lnTo>
                      <a:pt x="2546" y="557"/>
                    </a:lnTo>
                    <a:lnTo>
                      <a:pt x="2552" y="557"/>
                    </a:lnTo>
                    <a:lnTo>
                      <a:pt x="2559" y="555"/>
                    </a:lnTo>
                    <a:lnTo>
                      <a:pt x="2565" y="554"/>
                    </a:lnTo>
                    <a:lnTo>
                      <a:pt x="2574" y="550"/>
                    </a:lnTo>
                    <a:lnTo>
                      <a:pt x="2577" y="578"/>
                    </a:lnTo>
                    <a:lnTo>
                      <a:pt x="2565" y="586"/>
                    </a:lnTo>
                    <a:lnTo>
                      <a:pt x="2556" y="593"/>
                    </a:lnTo>
                    <a:lnTo>
                      <a:pt x="2544" y="599"/>
                    </a:lnTo>
                    <a:lnTo>
                      <a:pt x="2533" y="604"/>
                    </a:lnTo>
                    <a:lnTo>
                      <a:pt x="2522" y="607"/>
                    </a:lnTo>
                    <a:lnTo>
                      <a:pt x="2510" y="610"/>
                    </a:lnTo>
                    <a:lnTo>
                      <a:pt x="2499" y="612"/>
                    </a:lnTo>
                    <a:lnTo>
                      <a:pt x="2487" y="612"/>
                    </a:lnTo>
                    <a:lnTo>
                      <a:pt x="2474" y="612"/>
                    </a:lnTo>
                    <a:lnTo>
                      <a:pt x="2463" y="609"/>
                    </a:lnTo>
                    <a:lnTo>
                      <a:pt x="2452" y="606"/>
                    </a:lnTo>
                    <a:lnTo>
                      <a:pt x="2442" y="601"/>
                    </a:lnTo>
                    <a:lnTo>
                      <a:pt x="2432" y="593"/>
                    </a:lnTo>
                    <a:lnTo>
                      <a:pt x="2424" y="584"/>
                    </a:lnTo>
                    <a:lnTo>
                      <a:pt x="2417" y="575"/>
                    </a:lnTo>
                    <a:lnTo>
                      <a:pt x="2411" y="565"/>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grpSp>
        <p:grpSp>
          <p:nvGrpSpPr>
            <p:cNvPr id="6" name="38 Grupo">
              <a:extLst>
                <a:ext uri="{FF2B5EF4-FFF2-40B4-BE49-F238E27FC236}">
                  <a16:creationId xmlns:a16="http://schemas.microsoft.com/office/drawing/2014/main" id="{A1AD0EE9-C74C-B1CA-44C3-3D7AB48CADF2}"/>
                </a:ext>
              </a:extLst>
            </p:cNvPr>
            <p:cNvGrpSpPr/>
            <p:nvPr/>
          </p:nvGrpSpPr>
          <p:grpSpPr>
            <a:xfrm>
              <a:off x="603848" y="134164"/>
              <a:ext cx="1694180" cy="1018540"/>
              <a:chOff x="5080" y="5080"/>
              <a:chExt cx="1694180" cy="1018540"/>
            </a:xfrm>
          </p:grpSpPr>
          <p:sp>
            <p:nvSpPr>
              <p:cNvPr id="7" name="Freeform 40">
                <a:extLst>
                  <a:ext uri="{FF2B5EF4-FFF2-40B4-BE49-F238E27FC236}">
                    <a16:creationId xmlns:a16="http://schemas.microsoft.com/office/drawing/2014/main" id="{D11D0471-62E8-69A4-0B5F-99D9AD855C82}"/>
                  </a:ext>
                </a:extLst>
              </p:cNvPr>
              <p:cNvSpPr>
                <a:spLocks noEditPoints="1"/>
              </p:cNvSpPr>
              <p:nvPr/>
            </p:nvSpPr>
            <p:spPr bwMode="auto">
              <a:xfrm>
                <a:off x="984250" y="14605"/>
                <a:ext cx="36195" cy="46990"/>
              </a:xfrm>
              <a:custGeom>
                <a:avLst/>
                <a:gdLst>
                  <a:gd name="T0" fmla="*/ 0 w 57"/>
                  <a:gd name="T1" fmla="*/ 68 h 74"/>
                  <a:gd name="T2" fmla="*/ 31 w 57"/>
                  <a:gd name="T3" fmla="*/ 0 h 74"/>
                  <a:gd name="T4" fmla="*/ 39 w 57"/>
                  <a:gd name="T5" fmla="*/ 0 h 74"/>
                  <a:gd name="T6" fmla="*/ 57 w 57"/>
                  <a:gd name="T7" fmla="*/ 74 h 74"/>
                  <a:gd name="T8" fmla="*/ 47 w 57"/>
                  <a:gd name="T9" fmla="*/ 73 h 74"/>
                  <a:gd name="T10" fmla="*/ 42 w 57"/>
                  <a:gd name="T11" fmla="*/ 52 h 74"/>
                  <a:gd name="T12" fmla="*/ 18 w 57"/>
                  <a:gd name="T13" fmla="*/ 48 h 74"/>
                  <a:gd name="T14" fmla="*/ 8 w 57"/>
                  <a:gd name="T15" fmla="*/ 70 h 74"/>
                  <a:gd name="T16" fmla="*/ 0 w 57"/>
                  <a:gd name="T17" fmla="*/ 68 h 74"/>
                  <a:gd name="T18" fmla="*/ 21 w 57"/>
                  <a:gd name="T19" fmla="*/ 40 h 74"/>
                  <a:gd name="T20" fmla="*/ 41 w 57"/>
                  <a:gd name="T21" fmla="*/ 44 h 74"/>
                  <a:gd name="T22" fmla="*/ 38 w 57"/>
                  <a:gd name="T23" fmla="*/ 22 h 74"/>
                  <a:gd name="T24" fmla="*/ 36 w 57"/>
                  <a:gd name="T25" fmla="*/ 14 h 74"/>
                  <a:gd name="T26" fmla="*/ 34 w 57"/>
                  <a:gd name="T27" fmla="*/ 6 h 74"/>
                  <a:gd name="T28" fmla="*/ 33 w 57"/>
                  <a:gd name="T29" fmla="*/ 14 h 74"/>
                  <a:gd name="T30" fmla="*/ 29 w 57"/>
                  <a:gd name="T31" fmla="*/ 21 h 74"/>
                  <a:gd name="T32" fmla="*/ 21 w 57"/>
                  <a:gd name="T33" fmla="*/ 4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4">
                    <a:moveTo>
                      <a:pt x="0" y="68"/>
                    </a:moveTo>
                    <a:lnTo>
                      <a:pt x="31" y="0"/>
                    </a:lnTo>
                    <a:lnTo>
                      <a:pt x="39" y="0"/>
                    </a:lnTo>
                    <a:lnTo>
                      <a:pt x="57" y="74"/>
                    </a:lnTo>
                    <a:lnTo>
                      <a:pt x="47" y="73"/>
                    </a:lnTo>
                    <a:lnTo>
                      <a:pt x="42" y="52"/>
                    </a:lnTo>
                    <a:lnTo>
                      <a:pt x="18" y="48"/>
                    </a:lnTo>
                    <a:lnTo>
                      <a:pt x="8" y="70"/>
                    </a:lnTo>
                    <a:lnTo>
                      <a:pt x="0" y="68"/>
                    </a:lnTo>
                    <a:close/>
                    <a:moveTo>
                      <a:pt x="21" y="40"/>
                    </a:moveTo>
                    <a:lnTo>
                      <a:pt x="41" y="44"/>
                    </a:lnTo>
                    <a:lnTo>
                      <a:pt x="38" y="22"/>
                    </a:lnTo>
                    <a:lnTo>
                      <a:pt x="36" y="14"/>
                    </a:lnTo>
                    <a:lnTo>
                      <a:pt x="34" y="6"/>
                    </a:lnTo>
                    <a:lnTo>
                      <a:pt x="33" y="14"/>
                    </a:lnTo>
                    <a:lnTo>
                      <a:pt x="29" y="21"/>
                    </a:lnTo>
                    <a:lnTo>
                      <a:pt x="21"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 name="Freeform 41">
                <a:extLst>
                  <a:ext uri="{FF2B5EF4-FFF2-40B4-BE49-F238E27FC236}">
                    <a16:creationId xmlns:a16="http://schemas.microsoft.com/office/drawing/2014/main" id="{DE9FF6B7-C306-C30B-AFB6-FA809DA3EA0E}"/>
                  </a:ext>
                </a:extLst>
              </p:cNvPr>
              <p:cNvSpPr>
                <a:spLocks noEditPoints="1"/>
              </p:cNvSpPr>
              <p:nvPr/>
            </p:nvSpPr>
            <p:spPr bwMode="auto">
              <a:xfrm>
                <a:off x="954405" y="9525"/>
                <a:ext cx="33020" cy="46355"/>
              </a:xfrm>
              <a:custGeom>
                <a:avLst/>
                <a:gdLst>
                  <a:gd name="T0" fmla="*/ 0 w 52"/>
                  <a:gd name="T1" fmla="*/ 73 h 73"/>
                  <a:gd name="T2" fmla="*/ 7 w 52"/>
                  <a:gd name="T3" fmla="*/ 0 h 73"/>
                  <a:gd name="T4" fmla="*/ 29 w 52"/>
                  <a:gd name="T5" fmla="*/ 1 h 73"/>
                  <a:gd name="T6" fmla="*/ 36 w 52"/>
                  <a:gd name="T7" fmla="*/ 3 h 73"/>
                  <a:gd name="T8" fmla="*/ 41 w 52"/>
                  <a:gd name="T9" fmla="*/ 3 h 73"/>
                  <a:gd name="T10" fmla="*/ 46 w 52"/>
                  <a:gd name="T11" fmla="*/ 6 h 73"/>
                  <a:gd name="T12" fmla="*/ 49 w 52"/>
                  <a:gd name="T13" fmla="*/ 11 h 73"/>
                  <a:gd name="T14" fmla="*/ 50 w 52"/>
                  <a:gd name="T15" fmla="*/ 17 h 73"/>
                  <a:gd name="T16" fmla="*/ 52 w 52"/>
                  <a:gd name="T17" fmla="*/ 24 h 73"/>
                  <a:gd name="T18" fmla="*/ 49 w 52"/>
                  <a:gd name="T19" fmla="*/ 32 h 73"/>
                  <a:gd name="T20" fmla="*/ 46 w 52"/>
                  <a:gd name="T21" fmla="*/ 39 h 73"/>
                  <a:gd name="T22" fmla="*/ 42 w 52"/>
                  <a:gd name="T23" fmla="*/ 42 h 73"/>
                  <a:gd name="T24" fmla="*/ 37 w 52"/>
                  <a:gd name="T25" fmla="*/ 43 h 73"/>
                  <a:gd name="T26" fmla="*/ 33 w 52"/>
                  <a:gd name="T27" fmla="*/ 45 h 73"/>
                  <a:gd name="T28" fmla="*/ 26 w 52"/>
                  <a:gd name="T29" fmla="*/ 43 h 73"/>
                  <a:gd name="T30" fmla="*/ 11 w 52"/>
                  <a:gd name="T31" fmla="*/ 43 h 73"/>
                  <a:gd name="T32" fmla="*/ 8 w 52"/>
                  <a:gd name="T33" fmla="*/ 73 h 73"/>
                  <a:gd name="T34" fmla="*/ 0 w 52"/>
                  <a:gd name="T35" fmla="*/ 73 h 73"/>
                  <a:gd name="T36" fmla="*/ 11 w 52"/>
                  <a:gd name="T37" fmla="*/ 35 h 73"/>
                  <a:gd name="T38" fmla="*/ 28 w 52"/>
                  <a:gd name="T39" fmla="*/ 35 h 73"/>
                  <a:gd name="T40" fmla="*/ 34 w 52"/>
                  <a:gd name="T41" fmla="*/ 35 h 73"/>
                  <a:gd name="T42" fmla="*/ 39 w 52"/>
                  <a:gd name="T43" fmla="*/ 34 h 73"/>
                  <a:gd name="T44" fmla="*/ 42 w 52"/>
                  <a:gd name="T45" fmla="*/ 29 h 73"/>
                  <a:gd name="T46" fmla="*/ 42 w 52"/>
                  <a:gd name="T47" fmla="*/ 24 h 73"/>
                  <a:gd name="T48" fmla="*/ 42 w 52"/>
                  <a:gd name="T49" fmla="*/ 19 h 73"/>
                  <a:gd name="T50" fmla="*/ 42 w 52"/>
                  <a:gd name="T51" fmla="*/ 16 h 73"/>
                  <a:gd name="T52" fmla="*/ 41 w 52"/>
                  <a:gd name="T53" fmla="*/ 14 h 73"/>
                  <a:gd name="T54" fmla="*/ 37 w 52"/>
                  <a:gd name="T55" fmla="*/ 11 h 73"/>
                  <a:gd name="T56" fmla="*/ 34 w 52"/>
                  <a:gd name="T57" fmla="*/ 11 h 73"/>
                  <a:gd name="T58" fmla="*/ 29 w 52"/>
                  <a:gd name="T59" fmla="*/ 9 h 73"/>
                  <a:gd name="T60" fmla="*/ 13 w 52"/>
                  <a:gd name="T61" fmla="*/ 9 h 73"/>
                  <a:gd name="T62" fmla="*/ 11 w 52"/>
                  <a:gd name="T63" fmla="*/ 3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2" h="73">
                    <a:moveTo>
                      <a:pt x="0" y="73"/>
                    </a:moveTo>
                    <a:lnTo>
                      <a:pt x="7" y="0"/>
                    </a:lnTo>
                    <a:lnTo>
                      <a:pt x="29" y="1"/>
                    </a:lnTo>
                    <a:lnTo>
                      <a:pt x="36" y="3"/>
                    </a:lnTo>
                    <a:lnTo>
                      <a:pt x="41" y="3"/>
                    </a:lnTo>
                    <a:lnTo>
                      <a:pt x="46" y="6"/>
                    </a:lnTo>
                    <a:lnTo>
                      <a:pt x="49" y="11"/>
                    </a:lnTo>
                    <a:lnTo>
                      <a:pt x="50" y="17"/>
                    </a:lnTo>
                    <a:lnTo>
                      <a:pt x="52" y="24"/>
                    </a:lnTo>
                    <a:lnTo>
                      <a:pt x="49" y="32"/>
                    </a:lnTo>
                    <a:lnTo>
                      <a:pt x="46" y="39"/>
                    </a:lnTo>
                    <a:lnTo>
                      <a:pt x="42" y="42"/>
                    </a:lnTo>
                    <a:lnTo>
                      <a:pt x="37" y="43"/>
                    </a:lnTo>
                    <a:lnTo>
                      <a:pt x="33" y="45"/>
                    </a:lnTo>
                    <a:lnTo>
                      <a:pt x="26" y="43"/>
                    </a:lnTo>
                    <a:lnTo>
                      <a:pt x="11" y="43"/>
                    </a:lnTo>
                    <a:lnTo>
                      <a:pt x="8" y="73"/>
                    </a:lnTo>
                    <a:lnTo>
                      <a:pt x="0" y="73"/>
                    </a:lnTo>
                    <a:close/>
                    <a:moveTo>
                      <a:pt x="11" y="35"/>
                    </a:moveTo>
                    <a:lnTo>
                      <a:pt x="28" y="35"/>
                    </a:lnTo>
                    <a:lnTo>
                      <a:pt x="34" y="35"/>
                    </a:lnTo>
                    <a:lnTo>
                      <a:pt x="39" y="34"/>
                    </a:lnTo>
                    <a:lnTo>
                      <a:pt x="42" y="29"/>
                    </a:lnTo>
                    <a:lnTo>
                      <a:pt x="42" y="24"/>
                    </a:lnTo>
                    <a:lnTo>
                      <a:pt x="42" y="19"/>
                    </a:lnTo>
                    <a:lnTo>
                      <a:pt x="42" y="16"/>
                    </a:lnTo>
                    <a:lnTo>
                      <a:pt x="41" y="14"/>
                    </a:lnTo>
                    <a:lnTo>
                      <a:pt x="37" y="11"/>
                    </a:lnTo>
                    <a:lnTo>
                      <a:pt x="34" y="11"/>
                    </a:lnTo>
                    <a:lnTo>
                      <a:pt x="29" y="9"/>
                    </a:lnTo>
                    <a:lnTo>
                      <a:pt x="13" y="9"/>
                    </a:lnTo>
                    <a:lnTo>
                      <a:pt x="11" y="3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 name="Freeform 42">
                <a:extLst>
                  <a:ext uri="{FF2B5EF4-FFF2-40B4-BE49-F238E27FC236}">
                    <a16:creationId xmlns:a16="http://schemas.microsoft.com/office/drawing/2014/main" id="{4842566F-E37A-9FC1-EADE-FF10BA094DA7}"/>
                  </a:ext>
                </a:extLst>
              </p:cNvPr>
              <p:cNvSpPr>
                <a:spLocks/>
              </p:cNvSpPr>
              <p:nvPr/>
            </p:nvSpPr>
            <p:spPr bwMode="auto">
              <a:xfrm>
                <a:off x="770255" y="6985"/>
                <a:ext cx="6350" cy="46355"/>
              </a:xfrm>
              <a:custGeom>
                <a:avLst/>
                <a:gdLst>
                  <a:gd name="T0" fmla="*/ 2 w 10"/>
                  <a:gd name="T1" fmla="*/ 73 h 73"/>
                  <a:gd name="T2" fmla="*/ 0 w 10"/>
                  <a:gd name="T3" fmla="*/ 0 h 73"/>
                  <a:gd name="T4" fmla="*/ 9 w 10"/>
                  <a:gd name="T5" fmla="*/ 0 h 73"/>
                  <a:gd name="T6" fmla="*/ 10 w 10"/>
                  <a:gd name="T7" fmla="*/ 73 h 73"/>
                  <a:gd name="T8" fmla="*/ 2 w 10"/>
                  <a:gd name="T9" fmla="*/ 73 h 73"/>
                </a:gdLst>
                <a:ahLst/>
                <a:cxnLst>
                  <a:cxn ang="0">
                    <a:pos x="T0" y="T1"/>
                  </a:cxn>
                  <a:cxn ang="0">
                    <a:pos x="T2" y="T3"/>
                  </a:cxn>
                  <a:cxn ang="0">
                    <a:pos x="T4" y="T5"/>
                  </a:cxn>
                  <a:cxn ang="0">
                    <a:pos x="T6" y="T7"/>
                  </a:cxn>
                  <a:cxn ang="0">
                    <a:pos x="T8" y="T9"/>
                  </a:cxn>
                </a:cxnLst>
                <a:rect l="0" t="0" r="r" b="b"/>
                <a:pathLst>
                  <a:path w="10" h="73">
                    <a:moveTo>
                      <a:pt x="2" y="73"/>
                    </a:moveTo>
                    <a:lnTo>
                      <a:pt x="0" y="0"/>
                    </a:lnTo>
                    <a:lnTo>
                      <a:pt x="9" y="0"/>
                    </a:lnTo>
                    <a:lnTo>
                      <a:pt x="10" y="73"/>
                    </a:lnTo>
                    <a:lnTo>
                      <a:pt x="2"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 name="Freeform 43">
                <a:extLst>
                  <a:ext uri="{FF2B5EF4-FFF2-40B4-BE49-F238E27FC236}">
                    <a16:creationId xmlns:a16="http://schemas.microsoft.com/office/drawing/2014/main" id="{BC9D3E7B-A5F2-B0A9-7849-DB1FDDD5DF21}"/>
                  </a:ext>
                </a:extLst>
              </p:cNvPr>
              <p:cNvSpPr>
                <a:spLocks/>
              </p:cNvSpPr>
              <p:nvPr/>
            </p:nvSpPr>
            <p:spPr bwMode="auto">
              <a:xfrm>
                <a:off x="784860" y="5080"/>
                <a:ext cx="34290" cy="47625"/>
              </a:xfrm>
              <a:custGeom>
                <a:avLst/>
                <a:gdLst>
                  <a:gd name="T0" fmla="*/ 46 w 54"/>
                  <a:gd name="T1" fmla="*/ 47 h 75"/>
                  <a:gd name="T2" fmla="*/ 54 w 54"/>
                  <a:gd name="T3" fmla="*/ 49 h 75"/>
                  <a:gd name="T4" fmla="*/ 51 w 54"/>
                  <a:gd name="T5" fmla="*/ 60 h 75"/>
                  <a:gd name="T6" fmla="*/ 46 w 54"/>
                  <a:gd name="T7" fmla="*/ 68 h 75"/>
                  <a:gd name="T8" fmla="*/ 43 w 54"/>
                  <a:gd name="T9" fmla="*/ 72 h 75"/>
                  <a:gd name="T10" fmla="*/ 38 w 54"/>
                  <a:gd name="T11" fmla="*/ 73 h 75"/>
                  <a:gd name="T12" fmla="*/ 34 w 54"/>
                  <a:gd name="T13" fmla="*/ 75 h 75"/>
                  <a:gd name="T14" fmla="*/ 30 w 54"/>
                  <a:gd name="T15" fmla="*/ 75 h 75"/>
                  <a:gd name="T16" fmla="*/ 21 w 54"/>
                  <a:gd name="T17" fmla="*/ 73 h 75"/>
                  <a:gd name="T18" fmla="*/ 15 w 54"/>
                  <a:gd name="T19" fmla="*/ 72 h 75"/>
                  <a:gd name="T20" fmla="*/ 8 w 54"/>
                  <a:gd name="T21" fmla="*/ 67 h 75"/>
                  <a:gd name="T22" fmla="*/ 5 w 54"/>
                  <a:gd name="T23" fmla="*/ 59 h 75"/>
                  <a:gd name="T24" fmla="*/ 0 w 54"/>
                  <a:gd name="T25" fmla="*/ 49 h 75"/>
                  <a:gd name="T26" fmla="*/ 0 w 54"/>
                  <a:gd name="T27" fmla="*/ 37 h 75"/>
                  <a:gd name="T28" fmla="*/ 0 w 54"/>
                  <a:gd name="T29" fmla="*/ 26 h 75"/>
                  <a:gd name="T30" fmla="*/ 3 w 54"/>
                  <a:gd name="T31" fmla="*/ 18 h 75"/>
                  <a:gd name="T32" fmla="*/ 7 w 54"/>
                  <a:gd name="T33" fmla="*/ 10 h 75"/>
                  <a:gd name="T34" fmla="*/ 13 w 54"/>
                  <a:gd name="T35" fmla="*/ 5 h 75"/>
                  <a:gd name="T36" fmla="*/ 20 w 54"/>
                  <a:gd name="T37" fmla="*/ 2 h 75"/>
                  <a:gd name="T38" fmla="*/ 28 w 54"/>
                  <a:gd name="T39" fmla="*/ 0 h 75"/>
                  <a:gd name="T40" fmla="*/ 36 w 54"/>
                  <a:gd name="T41" fmla="*/ 2 h 75"/>
                  <a:gd name="T42" fmla="*/ 43 w 54"/>
                  <a:gd name="T43" fmla="*/ 5 h 75"/>
                  <a:gd name="T44" fmla="*/ 49 w 54"/>
                  <a:gd name="T45" fmla="*/ 11 h 75"/>
                  <a:gd name="T46" fmla="*/ 52 w 54"/>
                  <a:gd name="T47" fmla="*/ 20 h 75"/>
                  <a:gd name="T48" fmla="*/ 44 w 54"/>
                  <a:gd name="T49" fmla="*/ 23 h 75"/>
                  <a:gd name="T50" fmla="*/ 43 w 54"/>
                  <a:gd name="T51" fmla="*/ 16 h 75"/>
                  <a:gd name="T52" fmla="*/ 38 w 54"/>
                  <a:gd name="T53" fmla="*/ 11 h 75"/>
                  <a:gd name="T54" fmla="*/ 33 w 54"/>
                  <a:gd name="T55" fmla="*/ 8 h 75"/>
                  <a:gd name="T56" fmla="*/ 28 w 54"/>
                  <a:gd name="T57" fmla="*/ 8 h 75"/>
                  <a:gd name="T58" fmla="*/ 21 w 54"/>
                  <a:gd name="T59" fmla="*/ 8 h 75"/>
                  <a:gd name="T60" fmla="*/ 17 w 54"/>
                  <a:gd name="T61" fmla="*/ 11 h 75"/>
                  <a:gd name="T62" fmla="*/ 13 w 54"/>
                  <a:gd name="T63" fmla="*/ 15 h 75"/>
                  <a:gd name="T64" fmla="*/ 10 w 54"/>
                  <a:gd name="T65" fmla="*/ 21 h 75"/>
                  <a:gd name="T66" fmla="*/ 8 w 54"/>
                  <a:gd name="T67" fmla="*/ 28 h 75"/>
                  <a:gd name="T68" fmla="*/ 8 w 54"/>
                  <a:gd name="T69" fmla="*/ 37 h 75"/>
                  <a:gd name="T70" fmla="*/ 8 w 54"/>
                  <a:gd name="T71" fmla="*/ 44 h 75"/>
                  <a:gd name="T72" fmla="*/ 10 w 54"/>
                  <a:gd name="T73" fmla="*/ 50 h 75"/>
                  <a:gd name="T74" fmla="*/ 12 w 54"/>
                  <a:gd name="T75" fmla="*/ 55 h 75"/>
                  <a:gd name="T76" fmla="*/ 15 w 54"/>
                  <a:gd name="T77" fmla="*/ 60 h 75"/>
                  <a:gd name="T78" fmla="*/ 18 w 54"/>
                  <a:gd name="T79" fmla="*/ 63 h 75"/>
                  <a:gd name="T80" fmla="*/ 21 w 54"/>
                  <a:gd name="T81" fmla="*/ 65 h 75"/>
                  <a:gd name="T82" fmla="*/ 25 w 54"/>
                  <a:gd name="T83" fmla="*/ 67 h 75"/>
                  <a:gd name="T84" fmla="*/ 30 w 54"/>
                  <a:gd name="T85" fmla="*/ 67 h 75"/>
                  <a:gd name="T86" fmla="*/ 36 w 54"/>
                  <a:gd name="T87" fmla="*/ 65 h 75"/>
                  <a:gd name="T88" fmla="*/ 41 w 54"/>
                  <a:gd name="T89" fmla="*/ 62 h 75"/>
                  <a:gd name="T90" fmla="*/ 44 w 54"/>
                  <a:gd name="T91" fmla="*/ 55 h 75"/>
                  <a:gd name="T92" fmla="*/ 46 w 54"/>
                  <a:gd name="T93" fmla="*/ 4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4" h="75">
                    <a:moveTo>
                      <a:pt x="46" y="47"/>
                    </a:moveTo>
                    <a:lnTo>
                      <a:pt x="54" y="49"/>
                    </a:lnTo>
                    <a:lnTo>
                      <a:pt x="51" y="60"/>
                    </a:lnTo>
                    <a:lnTo>
                      <a:pt x="46" y="68"/>
                    </a:lnTo>
                    <a:lnTo>
                      <a:pt x="43" y="72"/>
                    </a:lnTo>
                    <a:lnTo>
                      <a:pt x="38" y="73"/>
                    </a:lnTo>
                    <a:lnTo>
                      <a:pt x="34" y="75"/>
                    </a:lnTo>
                    <a:lnTo>
                      <a:pt x="30" y="75"/>
                    </a:lnTo>
                    <a:lnTo>
                      <a:pt x="21" y="73"/>
                    </a:lnTo>
                    <a:lnTo>
                      <a:pt x="15" y="72"/>
                    </a:lnTo>
                    <a:lnTo>
                      <a:pt x="8" y="67"/>
                    </a:lnTo>
                    <a:lnTo>
                      <a:pt x="5" y="59"/>
                    </a:lnTo>
                    <a:lnTo>
                      <a:pt x="0" y="49"/>
                    </a:lnTo>
                    <a:lnTo>
                      <a:pt x="0" y="37"/>
                    </a:lnTo>
                    <a:lnTo>
                      <a:pt x="0" y="26"/>
                    </a:lnTo>
                    <a:lnTo>
                      <a:pt x="3" y="18"/>
                    </a:lnTo>
                    <a:lnTo>
                      <a:pt x="7" y="10"/>
                    </a:lnTo>
                    <a:lnTo>
                      <a:pt x="13" y="5"/>
                    </a:lnTo>
                    <a:lnTo>
                      <a:pt x="20" y="2"/>
                    </a:lnTo>
                    <a:lnTo>
                      <a:pt x="28" y="0"/>
                    </a:lnTo>
                    <a:lnTo>
                      <a:pt x="36" y="2"/>
                    </a:lnTo>
                    <a:lnTo>
                      <a:pt x="43" y="5"/>
                    </a:lnTo>
                    <a:lnTo>
                      <a:pt x="49" y="11"/>
                    </a:lnTo>
                    <a:lnTo>
                      <a:pt x="52" y="20"/>
                    </a:lnTo>
                    <a:lnTo>
                      <a:pt x="44" y="23"/>
                    </a:lnTo>
                    <a:lnTo>
                      <a:pt x="43" y="16"/>
                    </a:lnTo>
                    <a:lnTo>
                      <a:pt x="38" y="11"/>
                    </a:lnTo>
                    <a:lnTo>
                      <a:pt x="33" y="8"/>
                    </a:lnTo>
                    <a:lnTo>
                      <a:pt x="28" y="8"/>
                    </a:lnTo>
                    <a:lnTo>
                      <a:pt x="21" y="8"/>
                    </a:lnTo>
                    <a:lnTo>
                      <a:pt x="17" y="11"/>
                    </a:lnTo>
                    <a:lnTo>
                      <a:pt x="13" y="15"/>
                    </a:lnTo>
                    <a:lnTo>
                      <a:pt x="10" y="21"/>
                    </a:lnTo>
                    <a:lnTo>
                      <a:pt x="8" y="28"/>
                    </a:lnTo>
                    <a:lnTo>
                      <a:pt x="8" y="37"/>
                    </a:lnTo>
                    <a:lnTo>
                      <a:pt x="8" y="44"/>
                    </a:lnTo>
                    <a:lnTo>
                      <a:pt x="10" y="50"/>
                    </a:lnTo>
                    <a:lnTo>
                      <a:pt x="12" y="55"/>
                    </a:lnTo>
                    <a:lnTo>
                      <a:pt x="15" y="60"/>
                    </a:lnTo>
                    <a:lnTo>
                      <a:pt x="18" y="63"/>
                    </a:lnTo>
                    <a:lnTo>
                      <a:pt x="21" y="65"/>
                    </a:lnTo>
                    <a:lnTo>
                      <a:pt x="25" y="67"/>
                    </a:lnTo>
                    <a:lnTo>
                      <a:pt x="30" y="67"/>
                    </a:lnTo>
                    <a:lnTo>
                      <a:pt x="36" y="65"/>
                    </a:lnTo>
                    <a:lnTo>
                      <a:pt x="41" y="62"/>
                    </a:lnTo>
                    <a:lnTo>
                      <a:pt x="44" y="55"/>
                    </a:lnTo>
                    <a:lnTo>
                      <a:pt x="46" y="4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 name="Freeform 44">
                <a:extLst>
                  <a:ext uri="{FF2B5EF4-FFF2-40B4-BE49-F238E27FC236}">
                    <a16:creationId xmlns:a16="http://schemas.microsoft.com/office/drawing/2014/main" id="{DA0BFD43-48A8-4759-63F0-7848E8E172D1}"/>
                  </a:ext>
                </a:extLst>
              </p:cNvPr>
              <p:cNvSpPr>
                <a:spLocks noEditPoints="1"/>
              </p:cNvSpPr>
              <p:nvPr/>
            </p:nvSpPr>
            <p:spPr bwMode="auto">
              <a:xfrm>
                <a:off x="901700" y="6985"/>
                <a:ext cx="36195" cy="46355"/>
              </a:xfrm>
              <a:custGeom>
                <a:avLst/>
                <a:gdLst>
                  <a:gd name="T0" fmla="*/ 0 w 57"/>
                  <a:gd name="T1" fmla="*/ 72 h 73"/>
                  <a:gd name="T2" fmla="*/ 26 w 57"/>
                  <a:gd name="T3" fmla="*/ 0 h 73"/>
                  <a:gd name="T4" fmla="*/ 34 w 57"/>
                  <a:gd name="T5" fmla="*/ 0 h 73"/>
                  <a:gd name="T6" fmla="*/ 57 w 57"/>
                  <a:gd name="T7" fmla="*/ 73 h 73"/>
                  <a:gd name="T8" fmla="*/ 47 w 57"/>
                  <a:gd name="T9" fmla="*/ 73 h 73"/>
                  <a:gd name="T10" fmla="*/ 42 w 57"/>
                  <a:gd name="T11" fmla="*/ 51 h 73"/>
                  <a:gd name="T12" fmla="*/ 16 w 57"/>
                  <a:gd name="T13" fmla="*/ 51 h 73"/>
                  <a:gd name="T14" fmla="*/ 8 w 57"/>
                  <a:gd name="T15" fmla="*/ 72 h 73"/>
                  <a:gd name="T16" fmla="*/ 0 w 57"/>
                  <a:gd name="T17" fmla="*/ 72 h 73"/>
                  <a:gd name="T18" fmla="*/ 18 w 57"/>
                  <a:gd name="T19" fmla="*/ 43 h 73"/>
                  <a:gd name="T20" fmla="*/ 39 w 57"/>
                  <a:gd name="T21" fmla="*/ 43 h 73"/>
                  <a:gd name="T22" fmla="*/ 34 w 57"/>
                  <a:gd name="T23" fmla="*/ 23 h 73"/>
                  <a:gd name="T24" fmla="*/ 31 w 57"/>
                  <a:gd name="T25" fmla="*/ 15 h 73"/>
                  <a:gd name="T26" fmla="*/ 29 w 57"/>
                  <a:gd name="T27" fmla="*/ 8 h 73"/>
                  <a:gd name="T28" fmla="*/ 28 w 57"/>
                  <a:gd name="T29" fmla="*/ 15 h 73"/>
                  <a:gd name="T30" fmla="*/ 26 w 57"/>
                  <a:gd name="T31" fmla="*/ 21 h 73"/>
                  <a:gd name="T32" fmla="*/ 18 w 57"/>
                  <a:gd name="T33" fmla="*/ 4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3">
                    <a:moveTo>
                      <a:pt x="0" y="72"/>
                    </a:moveTo>
                    <a:lnTo>
                      <a:pt x="26" y="0"/>
                    </a:lnTo>
                    <a:lnTo>
                      <a:pt x="34" y="0"/>
                    </a:lnTo>
                    <a:lnTo>
                      <a:pt x="57" y="73"/>
                    </a:lnTo>
                    <a:lnTo>
                      <a:pt x="47" y="73"/>
                    </a:lnTo>
                    <a:lnTo>
                      <a:pt x="42" y="51"/>
                    </a:lnTo>
                    <a:lnTo>
                      <a:pt x="16" y="51"/>
                    </a:lnTo>
                    <a:lnTo>
                      <a:pt x="8" y="72"/>
                    </a:lnTo>
                    <a:lnTo>
                      <a:pt x="0" y="72"/>
                    </a:lnTo>
                    <a:close/>
                    <a:moveTo>
                      <a:pt x="18" y="43"/>
                    </a:moveTo>
                    <a:lnTo>
                      <a:pt x="39" y="43"/>
                    </a:lnTo>
                    <a:lnTo>
                      <a:pt x="34" y="23"/>
                    </a:lnTo>
                    <a:lnTo>
                      <a:pt x="31" y="15"/>
                    </a:lnTo>
                    <a:lnTo>
                      <a:pt x="29" y="8"/>
                    </a:lnTo>
                    <a:lnTo>
                      <a:pt x="28" y="15"/>
                    </a:lnTo>
                    <a:lnTo>
                      <a:pt x="26" y="21"/>
                    </a:lnTo>
                    <a:lnTo>
                      <a:pt x="18" y="4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 name="Freeform 45">
                <a:extLst>
                  <a:ext uri="{FF2B5EF4-FFF2-40B4-BE49-F238E27FC236}">
                    <a16:creationId xmlns:a16="http://schemas.microsoft.com/office/drawing/2014/main" id="{94CDDEFA-6A37-67C9-7BF1-2EEB35423784}"/>
                  </a:ext>
                </a:extLst>
              </p:cNvPr>
              <p:cNvSpPr>
                <a:spLocks/>
              </p:cNvSpPr>
              <p:nvPr/>
            </p:nvSpPr>
            <p:spPr bwMode="auto">
              <a:xfrm>
                <a:off x="865505" y="5080"/>
                <a:ext cx="32385" cy="46355"/>
              </a:xfrm>
              <a:custGeom>
                <a:avLst/>
                <a:gdLst>
                  <a:gd name="T0" fmla="*/ 0 w 51"/>
                  <a:gd name="T1" fmla="*/ 72 h 73"/>
                  <a:gd name="T2" fmla="*/ 2 w 51"/>
                  <a:gd name="T3" fmla="*/ 0 h 73"/>
                  <a:gd name="T4" fmla="*/ 12 w 51"/>
                  <a:gd name="T5" fmla="*/ 0 h 73"/>
                  <a:gd name="T6" fmla="*/ 41 w 51"/>
                  <a:gd name="T7" fmla="*/ 57 h 73"/>
                  <a:gd name="T8" fmla="*/ 42 w 51"/>
                  <a:gd name="T9" fmla="*/ 0 h 73"/>
                  <a:gd name="T10" fmla="*/ 51 w 51"/>
                  <a:gd name="T11" fmla="*/ 2 h 73"/>
                  <a:gd name="T12" fmla="*/ 49 w 51"/>
                  <a:gd name="T13" fmla="*/ 73 h 73"/>
                  <a:gd name="T14" fmla="*/ 39 w 51"/>
                  <a:gd name="T15" fmla="*/ 73 h 73"/>
                  <a:gd name="T16" fmla="*/ 10 w 51"/>
                  <a:gd name="T17" fmla="*/ 15 h 73"/>
                  <a:gd name="T18" fmla="*/ 8 w 51"/>
                  <a:gd name="T19" fmla="*/ 72 h 73"/>
                  <a:gd name="T20" fmla="*/ 0 w 51"/>
                  <a:gd name="T21"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73">
                    <a:moveTo>
                      <a:pt x="0" y="72"/>
                    </a:moveTo>
                    <a:lnTo>
                      <a:pt x="2" y="0"/>
                    </a:lnTo>
                    <a:lnTo>
                      <a:pt x="12" y="0"/>
                    </a:lnTo>
                    <a:lnTo>
                      <a:pt x="41" y="57"/>
                    </a:lnTo>
                    <a:lnTo>
                      <a:pt x="42" y="0"/>
                    </a:lnTo>
                    <a:lnTo>
                      <a:pt x="51" y="2"/>
                    </a:lnTo>
                    <a:lnTo>
                      <a:pt x="49" y="73"/>
                    </a:lnTo>
                    <a:lnTo>
                      <a:pt x="39" y="73"/>
                    </a:lnTo>
                    <a:lnTo>
                      <a:pt x="10" y="15"/>
                    </a:lnTo>
                    <a:lnTo>
                      <a:pt x="8" y="72"/>
                    </a:lnTo>
                    <a:lnTo>
                      <a:pt x="0" y="7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 name="Freeform 46">
                <a:extLst>
                  <a:ext uri="{FF2B5EF4-FFF2-40B4-BE49-F238E27FC236}">
                    <a16:creationId xmlns:a16="http://schemas.microsoft.com/office/drawing/2014/main" id="{3D74FCBC-D64D-B2CB-BDDE-DD12E539DC88}"/>
                  </a:ext>
                </a:extLst>
              </p:cNvPr>
              <p:cNvSpPr>
                <a:spLocks noEditPoints="1"/>
              </p:cNvSpPr>
              <p:nvPr/>
            </p:nvSpPr>
            <p:spPr bwMode="auto">
              <a:xfrm>
                <a:off x="822960" y="5080"/>
                <a:ext cx="37465" cy="46355"/>
              </a:xfrm>
              <a:custGeom>
                <a:avLst/>
                <a:gdLst>
                  <a:gd name="T0" fmla="*/ 0 w 59"/>
                  <a:gd name="T1" fmla="*/ 73 h 73"/>
                  <a:gd name="T2" fmla="*/ 25 w 59"/>
                  <a:gd name="T3" fmla="*/ 0 h 73"/>
                  <a:gd name="T4" fmla="*/ 33 w 59"/>
                  <a:gd name="T5" fmla="*/ 0 h 73"/>
                  <a:gd name="T6" fmla="*/ 59 w 59"/>
                  <a:gd name="T7" fmla="*/ 73 h 73"/>
                  <a:gd name="T8" fmla="*/ 49 w 59"/>
                  <a:gd name="T9" fmla="*/ 73 h 73"/>
                  <a:gd name="T10" fmla="*/ 41 w 59"/>
                  <a:gd name="T11" fmla="*/ 50 h 73"/>
                  <a:gd name="T12" fmla="*/ 17 w 59"/>
                  <a:gd name="T13" fmla="*/ 50 h 73"/>
                  <a:gd name="T14" fmla="*/ 9 w 59"/>
                  <a:gd name="T15" fmla="*/ 73 h 73"/>
                  <a:gd name="T16" fmla="*/ 0 w 59"/>
                  <a:gd name="T17" fmla="*/ 73 h 73"/>
                  <a:gd name="T18" fmla="*/ 18 w 59"/>
                  <a:gd name="T19" fmla="*/ 42 h 73"/>
                  <a:gd name="T20" fmla="*/ 39 w 59"/>
                  <a:gd name="T21" fmla="*/ 42 h 73"/>
                  <a:gd name="T22" fmla="*/ 33 w 59"/>
                  <a:gd name="T23" fmla="*/ 23 h 73"/>
                  <a:gd name="T24" fmla="*/ 30 w 59"/>
                  <a:gd name="T25" fmla="*/ 15 h 73"/>
                  <a:gd name="T26" fmla="*/ 28 w 59"/>
                  <a:gd name="T27" fmla="*/ 8 h 73"/>
                  <a:gd name="T28" fmla="*/ 26 w 59"/>
                  <a:gd name="T29" fmla="*/ 15 h 73"/>
                  <a:gd name="T30" fmla="*/ 25 w 59"/>
                  <a:gd name="T31" fmla="*/ 21 h 73"/>
                  <a:gd name="T32" fmla="*/ 18 w 59"/>
                  <a:gd name="T33" fmla="*/ 4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9" h="73">
                    <a:moveTo>
                      <a:pt x="0" y="73"/>
                    </a:moveTo>
                    <a:lnTo>
                      <a:pt x="25" y="0"/>
                    </a:lnTo>
                    <a:lnTo>
                      <a:pt x="33" y="0"/>
                    </a:lnTo>
                    <a:lnTo>
                      <a:pt x="59" y="73"/>
                    </a:lnTo>
                    <a:lnTo>
                      <a:pt x="49" y="73"/>
                    </a:lnTo>
                    <a:lnTo>
                      <a:pt x="41" y="50"/>
                    </a:lnTo>
                    <a:lnTo>
                      <a:pt x="17" y="50"/>
                    </a:lnTo>
                    <a:lnTo>
                      <a:pt x="9" y="73"/>
                    </a:lnTo>
                    <a:lnTo>
                      <a:pt x="0" y="73"/>
                    </a:lnTo>
                    <a:close/>
                    <a:moveTo>
                      <a:pt x="18" y="42"/>
                    </a:moveTo>
                    <a:lnTo>
                      <a:pt x="39" y="42"/>
                    </a:lnTo>
                    <a:lnTo>
                      <a:pt x="33" y="23"/>
                    </a:lnTo>
                    <a:lnTo>
                      <a:pt x="30" y="15"/>
                    </a:lnTo>
                    <a:lnTo>
                      <a:pt x="28" y="8"/>
                    </a:lnTo>
                    <a:lnTo>
                      <a:pt x="26" y="15"/>
                    </a:lnTo>
                    <a:lnTo>
                      <a:pt x="25" y="21"/>
                    </a:lnTo>
                    <a:lnTo>
                      <a:pt x="18" y="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 name="Freeform 47">
                <a:extLst>
                  <a:ext uri="{FF2B5EF4-FFF2-40B4-BE49-F238E27FC236}">
                    <a16:creationId xmlns:a16="http://schemas.microsoft.com/office/drawing/2014/main" id="{CDC8FE69-B574-DD29-49F4-D84DAA37F6D8}"/>
                  </a:ext>
                </a:extLst>
              </p:cNvPr>
              <p:cNvSpPr>
                <a:spLocks noEditPoints="1"/>
              </p:cNvSpPr>
              <p:nvPr/>
            </p:nvSpPr>
            <p:spPr bwMode="auto">
              <a:xfrm>
                <a:off x="1025525" y="17780"/>
                <a:ext cx="35560" cy="49530"/>
              </a:xfrm>
              <a:custGeom>
                <a:avLst/>
                <a:gdLst>
                  <a:gd name="T0" fmla="*/ 0 w 56"/>
                  <a:gd name="T1" fmla="*/ 71 h 78"/>
                  <a:gd name="T2" fmla="*/ 10 w 56"/>
                  <a:gd name="T3" fmla="*/ 0 h 78"/>
                  <a:gd name="T4" fmla="*/ 36 w 56"/>
                  <a:gd name="T5" fmla="*/ 3 h 78"/>
                  <a:gd name="T6" fmla="*/ 44 w 56"/>
                  <a:gd name="T7" fmla="*/ 4 h 78"/>
                  <a:gd name="T8" fmla="*/ 49 w 56"/>
                  <a:gd name="T9" fmla="*/ 6 h 78"/>
                  <a:gd name="T10" fmla="*/ 52 w 56"/>
                  <a:gd name="T11" fmla="*/ 9 h 78"/>
                  <a:gd name="T12" fmla="*/ 56 w 56"/>
                  <a:gd name="T13" fmla="*/ 14 h 78"/>
                  <a:gd name="T14" fmla="*/ 56 w 56"/>
                  <a:gd name="T15" fmla="*/ 19 h 78"/>
                  <a:gd name="T16" fmla="*/ 56 w 56"/>
                  <a:gd name="T17" fmla="*/ 26 h 78"/>
                  <a:gd name="T18" fmla="*/ 54 w 56"/>
                  <a:gd name="T19" fmla="*/ 32 h 78"/>
                  <a:gd name="T20" fmla="*/ 51 w 56"/>
                  <a:gd name="T21" fmla="*/ 37 h 78"/>
                  <a:gd name="T22" fmla="*/ 44 w 56"/>
                  <a:gd name="T23" fmla="*/ 42 h 78"/>
                  <a:gd name="T24" fmla="*/ 36 w 56"/>
                  <a:gd name="T25" fmla="*/ 42 h 78"/>
                  <a:gd name="T26" fmla="*/ 39 w 56"/>
                  <a:gd name="T27" fmla="*/ 45 h 78"/>
                  <a:gd name="T28" fmla="*/ 41 w 56"/>
                  <a:gd name="T29" fmla="*/ 47 h 78"/>
                  <a:gd name="T30" fmla="*/ 44 w 56"/>
                  <a:gd name="T31" fmla="*/ 52 h 78"/>
                  <a:gd name="T32" fmla="*/ 46 w 56"/>
                  <a:gd name="T33" fmla="*/ 56 h 78"/>
                  <a:gd name="T34" fmla="*/ 54 w 56"/>
                  <a:gd name="T35" fmla="*/ 78 h 78"/>
                  <a:gd name="T36" fmla="*/ 44 w 56"/>
                  <a:gd name="T37" fmla="*/ 76 h 78"/>
                  <a:gd name="T38" fmla="*/ 38 w 56"/>
                  <a:gd name="T39" fmla="*/ 61 h 78"/>
                  <a:gd name="T40" fmla="*/ 34 w 56"/>
                  <a:gd name="T41" fmla="*/ 53 h 78"/>
                  <a:gd name="T42" fmla="*/ 33 w 56"/>
                  <a:gd name="T43" fmla="*/ 48 h 78"/>
                  <a:gd name="T44" fmla="*/ 30 w 56"/>
                  <a:gd name="T45" fmla="*/ 45 h 78"/>
                  <a:gd name="T46" fmla="*/ 28 w 56"/>
                  <a:gd name="T47" fmla="*/ 43 h 78"/>
                  <a:gd name="T48" fmla="*/ 26 w 56"/>
                  <a:gd name="T49" fmla="*/ 42 h 78"/>
                  <a:gd name="T50" fmla="*/ 21 w 56"/>
                  <a:gd name="T51" fmla="*/ 42 h 78"/>
                  <a:gd name="T52" fmla="*/ 13 w 56"/>
                  <a:gd name="T53" fmla="*/ 40 h 78"/>
                  <a:gd name="T54" fmla="*/ 8 w 56"/>
                  <a:gd name="T55" fmla="*/ 73 h 78"/>
                  <a:gd name="T56" fmla="*/ 0 w 56"/>
                  <a:gd name="T57" fmla="*/ 71 h 78"/>
                  <a:gd name="T58" fmla="*/ 13 w 56"/>
                  <a:gd name="T59" fmla="*/ 32 h 78"/>
                  <a:gd name="T60" fmla="*/ 31 w 56"/>
                  <a:gd name="T61" fmla="*/ 34 h 78"/>
                  <a:gd name="T62" fmla="*/ 36 w 56"/>
                  <a:gd name="T63" fmla="*/ 35 h 78"/>
                  <a:gd name="T64" fmla="*/ 39 w 56"/>
                  <a:gd name="T65" fmla="*/ 34 h 78"/>
                  <a:gd name="T66" fmla="*/ 43 w 56"/>
                  <a:gd name="T67" fmla="*/ 32 h 78"/>
                  <a:gd name="T68" fmla="*/ 46 w 56"/>
                  <a:gd name="T69" fmla="*/ 30 h 78"/>
                  <a:gd name="T70" fmla="*/ 47 w 56"/>
                  <a:gd name="T71" fmla="*/ 27 h 78"/>
                  <a:gd name="T72" fmla="*/ 47 w 56"/>
                  <a:gd name="T73" fmla="*/ 24 h 78"/>
                  <a:gd name="T74" fmla="*/ 47 w 56"/>
                  <a:gd name="T75" fmla="*/ 19 h 78"/>
                  <a:gd name="T76" fmla="*/ 46 w 56"/>
                  <a:gd name="T77" fmla="*/ 16 h 78"/>
                  <a:gd name="T78" fmla="*/ 41 w 56"/>
                  <a:gd name="T79" fmla="*/ 13 h 78"/>
                  <a:gd name="T80" fmla="*/ 36 w 56"/>
                  <a:gd name="T81" fmla="*/ 11 h 78"/>
                  <a:gd name="T82" fmla="*/ 17 w 56"/>
                  <a:gd name="T83" fmla="*/ 9 h 78"/>
                  <a:gd name="T84" fmla="*/ 13 w 56"/>
                  <a:gd name="T85" fmla="*/ 32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6" h="78">
                    <a:moveTo>
                      <a:pt x="0" y="71"/>
                    </a:moveTo>
                    <a:lnTo>
                      <a:pt x="10" y="0"/>
                    </a:lnTo>
                    <a:lnTo>
                      <a:pt x="36" y="3"/>
                    </a:lnTo>
                    <a:lnTo>
                      <a:pt x="44" y="4"/>
                    </a:lnTo>
                    <a:lnTo>
                      <a:pt x="49" y="6"/>
                    </a:lnTo>
                    <a:lnTo>
                      <a:pt x="52" y="9"/>
                    </a:lnTo>
                    <a:lnTo>
                      <a:pt x="56" y="14"/>
                    </a:lnTo>
                    <a:lnTo>
                      <a:pt x="56" y="19"/>
                    </a:lnTo>
                    <a:lnTo>
                      <a:pt x="56" y="26"/>
                    </a:lnTo>
                    <a:lnTo>
                      <a:pt x="54" y="32"/>
                    </a:lnTo>
                    <a:lnTo>
                      <a:pt x="51" y="37"/>
                    </a:lnTo>
                    <a:lnTo>
                      <a:pt x="44" y="42"/>
                    </a:lnTo>
                    <a:lnTo>
                      <a:pt x="36" y="42"/>
                    </a:lnTo>
                    <a:lnTo>
                      <a:pt x="39" y="45"/>
                    </a:lnTo>
                    <a:lnTo>
                      <a:pt x="41" y="47"/>
                    </a:lnTo>
                    <a:lnTo>
                      <a:pt x="44" y="52"/>
                    </a:lnTo>
                    <a:lnTo>
                      <a:pt x="46" y="56"/>
                    </a:lnTo>
                    <a:lnTo>
                      <a:pt x="54" y="78"/>
                    </a:lnTo>
                    <a:lnTo>
                      <a:pt x="44" y="76"/>
                    </a:lnTo>
                    <a:lnTo>
                      <a:pt x="38" y="61"/>
                    </a:lnTo>
                    <a:lnTo>
                      <a:pt x="34" y="53"/>
                    </a:lnTo>
                    <a:lnTo>
                      <a:pt x="33" y="48"/>
                    </a:lnTo>
                    <a:lnTo>
                      <a:pt x="30" y="45"/>
                    </a:lnTo>
                    <a:lnTo>
                      <a:pt x="28" y="43"/>
                    </a:lnTo>
                    <a:lnTo>
                      <a:pt x="26" y="42"/>
                    </a:lnTo>
                    <a:lnTo>
                      <a:pt x="21" y="42"/>
                    </a:lnTo>
                    <a:lnTo>
                      <a:pt x="13" y="40"/>
                    </a:lnTo>
                    <a:lnTo>
                      <a:pt x="8" y="73"/>
                    </a:lnTo>
                    <a:lnTo>
                      <a:pt x="0" y="71"/>
                    </a:lnTo>
                    <a:close/>
                    <a:moveTo>
                      <a:pt x="13" y="32"/>
                    </a:moveTo>
                    <a:lnTo>
                      <a:pt x="31" y="34"/>
                    </a:lnTo>
                    <a:lnTo>
                      <a:pt x="36" y="35"/>
                    </a:lnTo>
                    <a:lnTo>
                      <a:pt x="39" y="34"/>
                    </a:lnTo>
                    <a:lnTo>
                      <a:pt x="43" y="32"/>
                    </a:lnTo>
                    <a:lnTo>
                      <a:pt x="46" y="30"/>
                    </a:lnTo>
                    <a:lnTo>
                      <a:pt x="47" y="27"/>
                    </a:lnTo>
                    <a:lnTo>
                      <a:pt x="47" y="24"/>
                    </a:lnTo>
                    <a:lnTo>
                      <a:pt x="47" y="19"/>
                    </a:lnTo>
                    <a:lnTo>
                      <a:pt x="46" y="16"/>
                    </a:lnTo>
                    <a:lnTo>
                      <a:pt x="41" y="13"/>
                    </a:lnTo>
                    <a:lnTo>
                      <a:pt x="36" y="11"/>
                    </a:lnTo>
                    <a:lnTo>
                      <a:pt x="17" y="9"/>
                    </a:lnTo>
                    <a:lnTo>
                      <a:pt x="13" y="3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5" name="Freeform 48">
                <a:extLst>
                  <a:ext uri="{FF2B5EF4-FFF2-40B4-BE49-F238E27FC236}">
                    <a16:creationId xmlns:a16="http://schemas.microsoft.com/office/drawing/2014/main" id="{0376CCAF-9AF3-5D28-D0D1-CCEB07F44B00}"/>
                  </a:ext>
                </a:extLst>
              </p:cNvPr>
              <p:cNvSpPr>
                <a:spLocks/>
              </p:cNvSpPr>
              <p:nvPr/>
            </p:nvSpPr>
            <p:spPr bwMode="auto">
              <a:xfrm>
                <a:off x="687705" y="11430"/>
                <a:ext cx="34290" cy="48260"/>
              </a:xfrm>
              <a:custGeom>
                <a:avLst/>
                <a:gdLst>
                  <a:gd name="T0" fmla="*/ 8 w 54"/>
                  <a:gd name="T1" fmla="*/ 76 h 76"/>
                  <a:gd name="T2" fmla="*/ 0 w 54"/>
                  <a:gd name="T3" fmla="*/ 5 h 76"/>
                  <a:gd name="T4" fmla="*/ 44 w 54"/>
                  <a:gd name="T5" fmla="*/ 0 h 76"/>
                  <a:gd name="T6" fmla="*/ 46 w 54"/>
                  <a:gd name="T7" fmla="*/ 8 h 76"/>
                  <a:gd name="T8" fmla="*/ 10 w 54"/>
                  <a:gd name="T9" fmla="*/ 11 h 76"/>
                  <a:gd name="T10" fmla="*/ 12 w 54"/>
                  <a:gd name="T11" fmla="*/ 34 h 76"/>
                  <a:gd name="T12" fmla="*/ 46 w 54"/>
                  <a:gd name="T13" fmla="*/ 31 h 76"/>
                  <a:gd name="T14" fmla="*/ 46 w 54"/>
                  <a:gd name="T15" fmla="*/ 39 h 76"/>
                  <a:gd name="T16" fmla="*/ 13 w 54"/>
                  <a:gd name="T17" fmla="*/ 42 h 76"/>
                  <a:gd name="T18" fmla="*/ 15 w 54"/>
                  <a:gd name="T19" fmla="*/ 66 h 76"/>
                  <a:gd name="T20" fmla="*/ 52 w 54"/>
                  <a:gd name="T21" fmla="*/ 63 h 76"/>
                  <a:gd name="T22" fmla="*/ 54 w 54"/>
                  <a:gd name="T23" fmla="*/ 71 h 76"/>
                  <a:gd name="T24" fmla="*/ 8 w 54"/>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76">
                    <a:moveTo>
                      <a:pt x="8" y="76"/>
                    </a:moveTo>
                    <a:lnTo>
                      <a:pt x="0" y="5"/>
                    </a:lnTo>
                    <a:lnTo>
                      <a:pt x="44" y="0"/>
                    </a:lnTo>
                    <a:lnTo>
                      <a:pt x="46" y="8"/>
                    </a:lnTo>
                    <a:lnTo>
                      <a:pt x="10" y="11"/>
                    </a:lnTo>
                    <a:lnTo>
                      <a:pt x="12" y="34"/>
                    </a:lnTo>
                    <a:lnTo>
                      <a:pt x="46" y="31"/>
                    </a:lnTo>
                    <a:lnTo>
                      <a:pt x="46" y="39"/>
                    </a:lnTo>
                    <a:lnTo>
                      <a:pt x="13" y="42"/>
                    </a:lnTo>
                    <a:lnTo>
                      <a:pt x="15" y="66"/>
                    </a:lnTo>
                    <a:lnTo>
                      <a:pt x="52" y="63"/>
                    </a:lnTo>
                    <a:lnTo>
                      <a:pt x="54" y="71"/>
                    </a:lnTo>
                    <a:lnTo>
                      <a:pt x="8" y="7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6" name="Freeform 49">
                <a:extLst>
                  <a:ext uri="{FF2B5EF4-FFF2-40B4-BE49-F238E27FC236}">
                    <a16:creationId xmlns:a16="http://schemas.microsoft.com/office/drawing/2014/main" id="{C811E6BF-A747-E725-EC01-72DFB00D0921}"/>
                  </a:ext>
                </a:extLst>
              </p:cNvPr>
              <p:cNvSpPr>
                <a:spLocks noEditPoints="1"/>
              </p:cNvSpPr>
              <p:nvPr/>
            </p:nvSpPr>
            <p:spPr bwMode="auto">
              <a:xfrm>
                <a:off x="727075" y="9525"/>
                <a:ext cx="37465" cy="46355"/>
              </a:xfrm>
              <a:custGeom>
                <a:avLst/>
                <a:gdLst>
                  <a:gd name="T0" fmla="*/ 5 w 59"/>
                  <a:gd name="T1" fmla="*/ 73 h 73"/>
                  <a:gd name="T2" fmla="*/ 0 w 59"/>
                  <a:gd name="T3" fmla="*/ 1 h 73"/>
                  <a:gd name="T4" fmla="*/ 28 w 59"/>
                  <a:gd name="T5" fmla="*/ 0 h 73"/>
                  <a:gd name="T6" fmla="*/ 34 w 59"/>
                  <a:gd name="T7" fmla="*/ 0 h 73"/>
                  <a:gd name="T8" fmla="*/ 39 w 59"/>
                  <a:gd name="T9" fmla="*/ 0 h 73"/>
                  <a:gd name="T10" fmla="*/ 44 w 59"/>
                  <a:gd name="T11" fmla="*/ 3 h 73"/>
                  <a:gd name="T12" fmla="*/ 47 w 59"/>
                  <a:gd name="T13" fmla="*/ 6 h 73"/>
                  <a:gd name="T14" fmla="*/ 49 w 59"/>
                  <a:gd name="T15" fmla="*/ 11 h 73"/>
                  <a:gd name="T16" fmla="*/ 51 w 59"/>
                  <a:gd name="T17" fmla="*/ 17 h 73"/>
                  <a:gd name="T18" fmla="*/ 51 w 59"/>
                  <a:gd name="T19" fmla="*/ 24 h 73"/>
                  <a:gd name="T20" fmla="*/ 47 w 59"/>
                  <a:gd name="T21" fmla="*/ 30 h 73"/>
                  <a:gd name="T22" fmla="*/ 42 w 59"/>
                  <a:gd name="T23" fmla="*/ 35 h 73"/>
                  <a:gd name="T24" fmla="*/ 34 w 59"/>
                  <a:gd name="T25" fmla="*/ 39 h 73"/>
                  <a:gd name="T26" fmla="*/ 38 w 59"/>
                  <a:gd name="T27" fmla="*/ 40 h 73"/>
                  <a:gd name="T28" fmla="*/ 41 w 59"/>
                  <a:gd name="T29" fmla="*/ 42 h 73"/>
                  <a:gd name="T30" fmla="*/ 44 w 59"/>
                  <a:gd name="T31" fmla="*/ 45 h 73"/>
                  <a:gd name="T32" fmla="*/ 47 w 59"/>
                  <a:gd name="T33" fmla="*/ 50 h 73"/>
                  <a:gd name="T34" fmla="*/ 59 w 59"/>
                  <a:gd name="T35" fmla="*/ 69 h 73"/>
                  <a:gd name="T36" fmla="*/ 49 w 59"/>
                  <a:gd name="T37" fmla="*/ 69 h 73"/>
                  <a:gd name="T38" fmla="*/ 39 w 59"/>
                  <a:gd name="T39" fmla="*/ 56 h 73"/>
                  <a:gd name="T40" fmla="*/ 34 w 59"/>
                  <a:gd name="T41" fmla="*/ 48 h 73"/>
                  <a:gd name="T42" fmla="*/ 31 w 59"/>
                  <a:gd name="T43" fmla="*/ 45 h 73"/>
                  <a:gd name="T44" fmla="*/ 29 w 59"/>
                  <a:gd name="T45" fmla="*/ 42 h 73"/>
                  <a:gd name="T46" fmla="*/ 26 w 59"/>
                  <a:gd name="T47" fmla="*/ 40 h 73"/>
                  <a:gd name="T48" fmla="*/ 25 w 59"/>
                  <a:gd name="T49" fmla="*/ 40 h 73"/>
                  <a:gd name="T50" fmla="*/ 20 w 59"/>
                  <a:gd name="T51" fmla="*/ 40 h 73"/>
                  <a:gd name="T52" fmla="*/ 12 w 59"/>
                  <a:gd name="T53" fmla="*/ 40 h 73"/>
                  <a:gd name="T54" fmla="*/ 13 w 59"/>
                  <a:gd name="T55" fmla="*/ 73 h 73"/>
                  <a:gd name="T56" fmla="*/ 5 w 59"/>
                  <a:gd name="T57" fmla="*/ 73 h 73"/>
                  <a:gd name="T58" fmla="*/ 10 w 59"/>
                  <a:gd name="T59" fmla="*/ 32 h 73"/>
                  <a:gd name="T60" fmla="*/ 28 w 59"/>
                  <a:gd name="T61" fmla="*/ 30 h 73"/>
                  <a:gd name="T62" fmla="*/ 33 w 59"/>
                  <a:gd name="T63" fmla="*/ 30 h 73"/>
                  <a:gd name="T64" fmla="*/ 36 w 59"/>
                  <a:gd name="T65" fmla="*/ 29 h 73"/>
                  <a:gd name="T66" fmla="*/ 39 w 59"/>
                  <a:gd name="T67" fmla="*/ 27 h 73"/>
                  <a:gd name="T68" fmla="*/ 41 w 59"/>
                  <a:gd name="T69" fmla="*/ 24 h 73"/>
                  <a:gd name="T70" fmla="*/ 42 w 59"/>
                  <a:gd name="T71" fmla="*/ 21 h 73"/>
                  <a:gd name="T72" fmla="*/ 42 w 59"/>
                  <a:gd name="T73" fmla="*/ 17 h 73"/>
                  <a:gd name="T74" fmla="*/ 41 w 59"/>
                  <a:gd name="T75" fmla="*/ 13 h 73"/>
                  <a:gd name="T76" fmla="*/ 38 w 59"/>
                  <a:gd name="T77" fmla="*/ 9 h 73"/>
                  <a:gd name="T78" fmla="*/ 34 w 59"/>
                  <a:gd name="T79" fmla="*/ 8 h 73"/>
                  <a:gd name="T80" fmla="*/ 28 w 59"/>
                  <a:gd name="T81" fmla="*/ 8 h 73"/>
                  <a:gd name="T82" fmla="*/ 8 w 59"/>
                  <a:gd name="T83" fmla="*/ 8 h 73"/>
                  <a:gd name="T84" fmla="*/ 10 w 59"/>
                  <a:gd name="T85" fmla="*/ 3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9" h="73">
                    <a:moveTo>
                      <a:pt x="5" y="73"/>
                    </a:moveTo>
                    <a:lnTo>
                      <a:pt x="0" y="1"/>
                    </a:lnTo>
                    <a:lnTo>
                      <a:pt x="28" y="0"/>
                    </a:lnTo>
                    <a:lnTo>
                      <a:pt x="34" y="0"/>
                    </a:lnTo>
                    <a:lnTo>
                      <a:pt x="39" y="0"/>
                    </a:lnTo>
                    <a:lnTo>
                      <a:pt x="44" y="3"/>
                    </a:lnTo>
                    <a:lnTo>
                      <a:pt x="47" y="6"/>
                    </a:lnTo>
                    <a:lnTo>
                      <a:pt x="49" y="11"/>
                    </a:lnTo>
                    <a:lnTo>
                      <a:pt x="51" y="17"/>
                    </a:lnTo>
                    <a:lnTo>
                      <a:pt x="51" y="24"/>
                    </a:lnTo>
                    <a:lnTo>
                      <a:pt x="47" y="30"/>
                    </a:lnTo>
                    <a:lnTo>
                      <a:pt x="42" y="35"/>
                    </a:lnTo>
                    <a:lnTo>
                      <a:pt x="34" y="39"/>
                    </a:lnTo>
                    <a:lnTo>
                      <a:pt x="38" y="40"/>
                    </a:lnTo>
                    <a:lnTo>
                      <a:pt x="41" y="42"/>
                    </a:lnTo>
                    <a:lnTo>
                      <a:pt x="44" y="45"/>
                    </a:lnTo>
                    <a:lnTo>
                      <a:pt x="47" y="50"/>
                    </a:lnTo>
                    <a:lnTo>
                      <a:pt x="59" y="69"/>
                    </a:lnTo>
                    <a:lnTo>
                      <a:pt x="49" y="69"/>
                    </a:lnTo>
                    <a:lnTo>
                      <a:pt x="39" y="56"/>
                    </a:lnTo>
                    <a:lnTo>
                      <a:pt x="34" y="48"/>
                    </a:lnTo>
                    <a:lnTo>
                      <a:pt x="31" y="45"/>
                    </a:lnTo>
                    <a:lnTo>
                      <a:pt x="29" y="42"/>
                    </a:lnTo>
                    <a:lnTo>
                      <a:pt x="26" y="40"/>
                    </a:lnTo>
                    <a:lnTo>
                      <a:pt x="25" y="40"/>
                    </a:lnTo>
                    <a:lnTo>
                      <a:pt x="20" y="40"/>
                    </a:lnTo>
                    <a:lnTo>
                      <a:pt x="12" y="40"/>
                    </a:lnTo>
                    <a:lnTo>
                      <a:pt x="13" y="73"/>
                    </a:lnTo>
                    <a:lnTo>
                      <a:pt x="5" y="73"/>
                    </a:lnTo>
                    <a:close/>
                    <a:moveTo>
                      <a:pt x="10" y="32"/>
                    </a:moveTo>
                    <a:lnTo>
                      <a:pt x="28" y="30"/>
                    </a:lnTo>
                    <a:lnTo>
                      <a:pt x="33" y="30"/>
                    </a:lnTo>
                    <a:lnTo>
                      <a:pt x="36" y="29"/>
                    </a:lnTo>
                    <a:lnTo>
                      <a:pt x="39" y="27"/>
                    </a:lnTo>
                    <a:lnTo>
                      <a:pt x="41" y="24"/>
                    </a:lnTo>
                    <a:lnTo>
                      <a:pt x="42" y="21"/>
                    </a:lnTo>
                    <a:lnTo>
                      <a:pt x="42" y="17"/>
                    </a:lnTo>
                    <a:lnTo>
                      <a:pt x="41" y="13"/>
                    </a:lnTo>
                    <a:lnTo>
                      <a:pt x="38" y="9"/>
                    </a:lnTo>
                    <a:lnTo>
                      <a:pt x="34" y="8"/>
                    </a:lnTo>
                    <a:lnTo>
                      <a:pt x="28" y="8"/>
                    </a:lnTo>
                    <a:lnTo>
                      <a:pt x="8" y="8"/>
                    </a:lnTo>
                    <a:lnTo>
                      <a:pt x="10" y="3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7" name="Freeform 50">
                <a:extLst>
                  <a:ext uri="{FF2B5EF4-FFF2-40B4-BE49-F238E27FC236}">
                    <a16:creationId xmlns:a16="http://schemas.microsoft.com/office/drawing/2014/main" id="{6D3307E6-1750-C58C-D39D-B8E782065826}"/>
                  </a:ext>
                </a:extLst>
              </p:cNvPr>
              <p:cNvSpPr>
                <a:spLocks noEditPoints="1"/>
              </p:cNvSpPr>
              <p:nvPr/>
            </p:nvSpPr>
            <p:spPr bwMode="auto">
              <a:xfrm>
                <a:off x="1061720" y="26035"/>
                <a:ext cx="36195" cy="48260"/>
              </a:xfrm>
              <a:custGeom>
                <a:avLst/>
                <a:gdLst>
                  <a:gd name="T0" fmla="*/ 0 w 57"/>
                  <a:gd name="T1" fmla="*/ 66 h 76"/>
                  <a:gd name="T2" fmla="*/ 34 w 57"/>
                  <a:gd name="T3" fmla="*/ 0 h 76"/>
                  <a:gd name="T4" fmla="*/ 44 w 57"/>
                  <a:gd name="T5" fmla="*/ 0 h 76"/>
                  <a:gd name="T6" fmla="*/ 57 w 57"/>
                  <a:gd name="T7" fmla="*/ 76 h 76"/>
                  <a:gd name="T8" fmla="*/ 47 w 57"/>
                  <a:gd name="T9" fmla="*/ 74 h 76"/>
                  <a:gd name="T10" fmla="*/ 44 w 57"/>
                  <a:gd name="T11" fmla="*/ 52 h 76"/>
                  <a:gd name="T12" fmla="*/ 18 w 57"/>
                  <a:gd name="T13" fmla="*/ 47 h 76"/>
                  <a:gd name="T14" fmla="*/ 8 w 57"/>
                  <a:gd name="T15" fmla="*/ 68 h 76"/>
                  <a:gd name="T16" fmla="*/ 0 w 57"/>
                  <a:gd name="T17" fmla="*/ 66 h 76"/>
                  <a:gd name="T18" fmla="*/ 21 w 57"/>
                  <a:gd name="T19" fmla="*/ 40 h 76"/>
                  <a:gd name="T20" fmla="*/ 42 w 57"/>
                  <a:gd name="T21" fmla="*/ 43 h 76"/>
                  <a:gd name="T22" fmla="*/ 39 w 57"/>
                  <a:gd name="T23" fmla="*/ 22 h 76"/>
                  <a:gd name="T24" fmla="*/ 38 w 57"/>
                  <a:gd name="T25" fmla="*/ 14 h 76"/>
                  <a:gd name="T26" fmla="*/ 38 w 57"/>
                  <a:gd name="T27" fmla="*/ 8 h 76"/>
                  <a:gd name="T28" fmla="*/ 34 w 57"/>
                  <a:gd name="T29" fmla="*/ 14 h 76"/>
                  <a:gd name="T30" fmla="*/ 33 w 57"/>
                  <a:gd name="T31" fmla="*/ 21 h 76"/>
                  <a:gd name="T32" fmla="*/ 21 w 57"/>
                  <a:gd name="T33" fmla="*/ 4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6">
                    <a:moveTo>
                      <a:pt x="0" y="66"/>
                    </a:moveTo>
                    <a:lnTo>
                      <a:pt x="34" y="0"/>
                    </a:lnTo>
                    <a:lnTo>
                      <a:pt x="44" y="0"/>
                    </a:lnTo>
                    <a:lnTo>
                      <a:pt x="57" y="76"/>
                    </a:lnTo>
                    <a:lnTo>
                      <a:pt x="47" y="74"/>
                    </a:lnTo>
                    <a:lnTo>
                      <a:pt x="44" y="52"/>
                    </a:lnTo>
                    <a:lnTo>
                      <a:pt x="18" y="47"/>
                    </a:lnTo>
                    <a:lnTo>
                      <a:pt x="8" y="68"/>
                    </a:lnTo>
                    <a:lnTo>
                      <a:pt x="0" y="66"/>
                    </a:lnTo>
                    <a:close/>
                    <a:moveTo>
                      <a:pt x="21" y="40"/>
                    </a:moveTo>
                    <a:lnTo>
                      <a:pt x="42" y="43"/>
                    </a:lnTo>
                    <a:lnTo>
                      <a:pt x="39" y="22"/>
                    </a:lnTo>
                    <a:lnTo>
                      <a:pt x="38" y="14"/>
                    </a:lnTo>
                    <a:lnTo>
                      <a:pt x="38" y="8"/>
                    </a:lnTo>
                    <a:lnTo>
                      <a:pt x="34" y="14"/>
                    </a:lnTo>
                    <a:lnTo>
                      <a:pt x="33" y="21"/>
                    </a:lnTo>
                    <a:lnTo>
                      <a:pt x="21"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8" name="Freeform 51">
                <a:extLst>
                  <a:ext uri="{FF2B5EF4-FFF2-40B4-BE49-F238E27FC236}">
                    <a16:creationId xmlns:a16="http://schemas.microsoft.com/office/drawing/2014/main" id="{7A4DA515-6A7F-DE5C-4145-E92F229DE37D}"/>
                  </a:ext>
                </a:extLst>
              </p:cNvPr>
              <p:cNvSpPr>
                <a:spLocks/>
              </p:cNvSpPr>
              <p:nvPr/>
            </p:nvSpPr>
            <p:spPr bwMode="auto">
              <a:xfrm>
                <a:off x="640715" y="15240"/>
                <a:ext cx="43180" cy="49530"/>
              </a:xfrm>
              <a:custGeom>
                <a:avLst/>
                <a:gdLst>
                  <a:gd name="T0" fmla="*/ 9 w 68"/>
                  <a:gd name="T1" fmla="*/ 78 h 78"/>
                  <a:gd name="T2" fmla="*/ 0 w 68"/>
                  <a:gd name="T3" fmla="*/ 7 h 78"/>
                  <a:gd name="T4" fmla="*/ 13 w 68"/>
                  <a:gd name="T5" fmla="*/ 5 h 78"/>
                  <a:gd name="T6" fmla="*/ 34 w 68"/>
                  <a:gd name="T7" fmla="*/ 56 h 78"/>
                  <a:gd name="T8" fmla="*/ 37 w 68"/>
                  <a:gd name="T9" fmla="*/ 65 h 78"/>
                  <a:gd name="T10" fmla="*/ 39 w 68"/>
                  <a:gd name="T11" fmla="*/ 60 h 78"/>
                  <a:gd name="T12" fmla="*/ 40 w 68"/>
                  <a:gd name="T13" fmla="*/ 54 h 78"/>
                  <a:gd name="T14" fmla="*/ 48 w 68"/>
                  <a:gd name="T15" fmla="*/ 2 h 78"/>
                  <a:gd name="T16" fmla="*/ 58 w 68"/>
                  <a:gd name="T17" fmla="*/ 0 h 78"/>
                  <a:gd name="T18" fmla="*/ 68 w 68"/>
                  <a:gd name="T19" fmla="*/ 72 h 78"/>
                  <a:gd name="T20" fmla="*/ 60 w 68"/>
                  <a:gd name="T21" fmla="*/ 73 h 78"/>
                  <a:gd name="T22" fmla="*/ 52 w 68"/>
                  <a:gd name="T23" fmla="*/ 13 h 78"/>
                  <a:gd name="T24" fmla="*/ 42 w 68"/>
                  <a:gd name="T25" fmla="*/ 75 h 78"/>
                  <a:gd name="T26" fmla="*/ 35 w 68"/>
                  <a:gd name="T27" fmla="*/ 77 h 78"/>
                  <a:gd name="T28" fmla="*/ 9 w 68"/>
                  <a:gd name="T29" fmla="*/ 17 h 78"/>
                  <a:gd name="T30" fmla="*/ 17 w 68"/>
                  <a:gd name="T31" fmla="*/ 78 h 78"/>
                  <a:gd name="T32" fmla="*/ 9 w 68"/>
                  <a:gd name="T33"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78">
                    <a:moveTo>
                      <a:pt x="9" y="78"/>
                    </a:moveTo>
                    <a:lnTo>
                      <a:pt x="0" y="7"/>
                    </a:lnTo>
                    <a:lnTo>
                      <a:pt x="13" y="5"/>
                    </a:lnTo>
                    <a:lnTo>
                      <a:pt x="34" y="56"/>
                    </a:lnTo>
                    <a:lnTo>
                      <a:pt x="37" y="65"/>
                    </a:lnTo>
                    <a:lnTo>
                      <a:pt x="39" y="60"/>
                    </a:lnTo>
                    <a:lnTo>
                      <a:pt x="40" y="54"/>
                    </a:lnTo>
                    <a:lnTo>
                      <a:pt x="48" y="2"/>
                    </a:lnTo>
                    <a:lnTo>
                      <a:pt x="58" y="0"/>
                    </a:lnTo>
                    <a:lnTo>
                      <a:pt x="68" y="72"/>
                    </a:lnTo>
                    <a:lnTo>
                      <a:pt x="60" y="73"/>
                    </a:lnTo>
                    <a:lnTo>
                      <a:pt x="52" y="13"/>
                    </a:lnTo>
                    <a:lnTo>
                      <a:pt x="42" y="75"/>
                    </a:lnTo>
                    <a:lnTo>
                      <a:pt x="35" y="77"/>
                    </a:lnTo>
                    <a:lnTo>
                      <a:pt x="9" y="17"/>
                    </a:lnTo>
                    <a:lnTo>
                      <a:pt x="17" y="78"/>
                    </a:lnTo>
                    <a:lnTo>
                      <a:pt x="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9" name="Freeform 52">
                <a:extLst>
                  <a:ext uri="{FF2B5EF4-FFF2-40B4-BE49-F238E27FC236}">
                    <a16:creationId xmlns:a16="http://schemas.microsoft.com/office/drawing/2014/main" id="{0A54A770-C66E-BFD6-B3BE-220198F03B81}"/>
                  </a:ext>
                </a:extLst>
              </p:cNvPr>
              <p:cNvSpPr>
                <a:spLocks/>
              </p:cNvSpPr>
              <p:nvPr/>
            </p:nvSpPr>
            <p:spPr bwMode="auto">
              <a:xfrm>
                <a:off x="1114425" y="33020"/>
                <a:ext cx="24765" cy="49530"/>
              </a:xfrm>
              <a:custGeom>
                <a:avLst/>
                <a:gdLst>
                  <a:gd name="T0" fmla="*/ 0 w 39"/>
                  <a:gd name="T1" fmla="*/ 70 h 78"/>
                  <a:gd name="T2" fmla="*/ 16 w 39"/>
                  <a:gd name="T3" fmla="*/ 0 h 78"/>
                  <a:gd name="T4" fmla="*/ 25 w 39"/>
                  <a:gd name="T5" fmla="*/ 2 h 78"/>
                  <a:gd name="T6" fmla="*/ 10 w 39"/>
                  <a:gd name="T7" fmla="*/ 63 h 78"/>
                  <a:gd name="T8" fmla="*/ 39 w 39"/>
                  <a:gd name="T9" fmla="*/ 70 h 78"/>
                  <a:gd name="T10" fmla="*/ 38 w 39"/>
                  <a:gd name="T11" fmla="*/ 78 h 78"/>
                  <a:gd name="T12" fmla="*/ 0 w 39"/>
                  <a:gd name="T13" fmla="*/ 70 h 78"/>
                </a:gdLst>
                <a:ahLst/>
                <a:cxnLst>
                  <a:cxn ang="0">
                    <a:pos x="T0" y="T1"/>
                  </a:cxn>
                  <a:cxn ang="0">
                    <a:pos x="T2" y="T3"/>
                  </a:cxn>
                  <a:cxn ang="0">
                    <a:pos x="T4" y="T5"/>
                  </a:cxn>
                  <a:cxn ang="0">
                    <a:pos x="T6" y="T7"/>
                  </a:cxn>
                  <a:cxn ang="0">
                    <a:pos x="T8" y="T9"/>
                  </a:cxn>
                  <a:cxn ang="0">
                    <a:pos x="T10" y="T11"/>
                  </a:cxn>
                  <a:cxn ang="0">
                    <a:pos x="T12" y="T13"/>
                  </a:cxn>
                </a:cxnLst>
                <a:rect l="0" t="0" r="r" b="b"/>
                <a:pathLst>
                  <a:path w="39" h="78">
                    <a:moveTo>
                      <a:pt x="0" y="70"/>
                    </a:moveTo>
                    <a:lnTo>
                      <a:pt x="16" y="0"/>
                    </a:lnTo>
                    <a:lnTo>
                      <a:pt x="25" y="2"/>
                    </a:lnTo>
                    <a:lnTo>
                      <a:pt x="10" y="63"/>
                    </a:lnTo>
                    <a:lnTo>
                      <a:pt x="39" y="70"/>
                    </a:lnTo>
                    <a:lnTo>
                      <a:pt x="38" y="78"/>
                    </a:lnTo>
                    <a:lnTo>
                      <a:pt x="0" y="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0" name="Freeform 53">
                <a:extLst>
                  <a:ext uri="{FF2B5EF4-FFF2-40B4-BE49-F238E27FC236}">
                    <a16:creationId xmlns:a16="http://schemas.microsoft.com/office/drawing/2014/main" id="{EA088AFC-44EE-5416-1A00-32389CD2D84B}"/>
                  </a:ext>
                </a:extLst>
              </p:cNvPr>
              <p:cNvSpPr>
                <a:spLocks noEditPoints="1"/>
              </p:cNvSpPr>
              <p:nvPr/>
            </p:nvSpPr>
            <p:spPr bwMode="auto">
              <a:xfrm>
                <a:off x="605155" y="23495"/>
                <a:ext cx="36195" cy="48895"/>
              </a:xfrm>
              <a:custGeom>
                <a:avLst/>
                <a:gdLst>
                  <a:gd name="T0" fmla="*/ 0 w 57"/>
                  <a:gd name="T1" fmla="*/ 77 h 77"/>
                  <a:gd name="T2" fmla="*/ 13 w 57"/>
                  <a:gd name="T3" fmla="*/ 2 h 77"/>
                  <a:gd name="T4" fmla="*/ 21 w 57"/>
                  <a:gd name="T5" fmla="*/ 0 h 77"/>
                  <a:gd name="T6" fmla="*/ 57 w 57"/>
                  <a:gd name="T7" fmla="*/ 69 h 77"/>
                  <a:gd name="T8" fmla="*/ 49 w 57"/>
                  <a:gd name="T9" fmla="*/ 70 h 77"/>
                  <a:gd name="T10" fmla="*/ 38 w 57"/>
                  <a:gd name="T11" fmla="*/ 49 h 77"/>
                  <a:gd name="T12" fmla="*/ 13 w 57"/>
                  <a:gd name="T13" fmla="*/ 52 h 77"/>
                  <a:gd name="T14" fmla="*/ 10 w 57"/>
                  <a:gd name="T15" fmla="*/ 75 h 77"/>
                  <a:gd name="T16" fmla="*/ 0 w 57"/>
                  <a:gd name="T17" fmla="*/ 77 h 77"/>
                  <a:gd name="T18" fmla="*/ 13 w 57"/>
                  <a:gd name="T19" fmla="*/ 44 h 77"/>
                  <a:gd name="T20" fmla="*/ 34 w 57"/>
                  <a:gd name="T21" fmla="*/ 41 h 77"/>
                  <a:gd name="T22" fmla="*/ 25 w 57"/>
                  <a:gd name="T23" fmla="*/ 23 h 77"/>
                  <a:gd name="T24" fmla="*/ 21 w 57"/>
                  <a:gd name="T25" fmla="*/ 15 h 77"/>
                  <a:gd name="T26" fmla="*/ 18 w 57"/>
                  <a:gd name="T27" fmla="*/ 8 h 77"/>
                  <a:gd name="T28" fmla="*/ 18 w 57"/>
                  <a:gd name="T29" fmla="*/ 17 h 77"/>
                  <a:gd name="T30" fmla="*/ 16 w 57"/>
                  <a:gd name="T31" fmla="*/ 23 h 77"/>
                  <a:gd name="T32" fmla="*/ 13 w 57"/>
                  <a:gd name="T33" fmla="*/ 44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7">
                    <a:moveTo>
                      <a:pt x="0" y="77"/>
                    </a:moveTo>
                    <a:lnTo>
                      <a:pt x="13" y="2"/>
                    </a:lnTo>
                    <a:lnTo>
                      <a:pt x="21" y="0"/>
                    </a:lnTo>
                    <a:lnTo>
                      <a:pt x="57" y="69"/>
                    </a:lnTo>
                    <a:lnTo>
                      <a:pt x="49" y="70"/>
                    </a:lnTo>
                    <a:lnTo>
                      <a:pt x="38" y="49"/>
                    </a:lnTo>
                    <a:lnTo>
                      <a:pt x="13" y="52"/>
                    </a:lnTo>
                    <a:lnTo>
                      <a:pt x="10" y="75"/>
                    </a:lnTo>
                    <a:lnTo>
                      <a:pt x="0" y="77"/>
                    </a:lnTo>
                    <a:close/>
                    <a:moveTo>
                      <a:pt x="13" y="44"/>
                    </a:moveTo>
                    <a:lnTo>
                      <a:pt x="34" y="41"/>
                    </a:lnTo>
                    <a:lnTo>
                      <a:pt x="25" y="23"/>
                    </a:lnTo>
                    <a:lnTo>
                      <a:pt x="21" y="15"/>
                    </a:lnTo>
                    <a:lnTo>
                      <a:pt x="18" y="8"/>
                    </a:lnTo>
                    <a:lnTo>
                      <a:pt x="18" y="17"/>
                    </a:lnTo>
                    <a:lnTo>
                      <a:pt x="16" y="23"/>
                    </a:lnTo>
                    <a:lnTo>
                      <a:pt x="13"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1" name="Freeform 54">
                <a:extLst>
                  <a:ext uri="{FF2B5EF4-FFF2-40B4-BE49-F238E27FC236}">
                    <a16:creationId xmlns:a16="http://schemas.microsoft.com/office/drawing/2014/main" id="{B6EB4F42-F009-4453-422F-F8F68696B33E}"/>
                  </a:ext>
                </a:extLst>
              </p:cNvPr>
              <p:cNvSpPr>
                <a:spLocks noEditPoints="1"/>
              </p:cNvSpPr>
              <p:nvPr/>
            </p:nvSpPr>
            <p:spPr bwMode="auto">
              <a:xfrm>
                <a:off x="1141095" y="42545"/>
                <a:ext cx="35560" cy="50165"/>
              </a:xfrm>
              <a:custGeom>
                <a:avLst/>
                <a:gdLst>
                  <a:gd name="T0" fmla="*/ 0 w 56"/>
                  <a:gd name="T1" fmla="*/ 64 h 79"/>
                  <a:gd name="T2" fmla="*/ 43 w 56"/>
                  <a:gd name="T3" fmla="*/ 0 h 79"/>
                  <a:gd name="T4" fmla="*/ 51 w 56"/>
                  <a:gd name="T5" fmla="*/ 3 h 79"/>
                  <a:gd name="T6" fmla="*/ 56 w 56"/>
                  <a:gd name="T7" fmla="*/ 79 h 79"/>
                  <a:gd name="T8" fmla="*/ 48 w 56"/>
                  <a:gd name="T9" fmla="*/ 76 h 79"/>
                  <a:gd name="T10" fmla="*/ 46 w 56"/>
                  <a:gd name="T11" fmla="*/ 53 h 79"/>
                  <a:gd name="T12" fmla="*/ 22 w 56"/>
                  <a:gd name="T13" fmla="*/ 47 h 79"/>
                  <a:gd name="T14" fmla="*/ 9 w 56"/>
                  <a:gd name="T15" fmla="*/ 66 h 79"/>
                  <a:gd name="T16" fmla="*/ 0 w 56"/>
                  <a:gd name="T17" fmla="*/ 64 h 79"/>
                  <a:gd name="T18" fmla="*/ 26 w 56"/>
                  <a:gd name="T19" fmla="*/ 40 h 79"/>
                  <a:gd name="T20" fmla="*/ 46 w 56"/>
                  <a:gd name="T21" fmla="*/ 45 h 79"/>
                  <a:gd name="T22" fmla="*/ 44 w 56"/>
                  <a:gd name="T23" fmla="*/ 24 h 79"/>
                  <a:gd name="T24" fmla="*/ 44 w 56"/>
                  <a:gd name="T25" fmla="*/ 16 h 79"/>
                  <a:gd name="T26" fmla="*/ 44 w 56"/>
                  <a:gd name="T27" fmla="*/ 8 h 79"/>
                  <a:gd name="T28" fmla="*/ 41 w 56"/>
                  <a:gd name="T29" fmla="*/ 14 h 79"/>
                  <a:gd name="T30" fmla="*/ 38 w 56"/>
                  <a:gd name="T31" fmla="*/ 21 h 79"/>
                  <a:gd name="T32" fmla="*/ 26 w 56"/>
                  <a:gd name="T33"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 h="79">
                    <a:moveTo>
                      <a:pt x="0" y="64"/>
                    </a:moveTo>
                    <a:lnTo>
                      <a:pt x="43" y="0"/>
                    </a:lnTo>
                    <a:lnTo>
                      <a:pt x="51" y="3"/>
                    </a:lnTo>
                    <a:lnTo>
                      <a:pt x="56" y="79"/>
                    </a:lnTo>
                    <a:lnTo>
                      <a:pt x="48" y="76"/>
                    </a:lnTo>
                    <a:lnTo>
                      <a:pt x="46" y="53"/>
                    </a:lnTo>
                    <a:lnTo>
                      <a:pt x="22" y="47"/>
                    </a:lnTo>
                    <a:lnTo>
                      <a:pt x="9" y="66"/>
                    </a:lnTo>
                    <a:lnTo>
                      <a:pt x="0" y="64"/>
                    </a:lnTo>
                    <a:close/>
                    <a:moveTo>
                      <a:pt x="26" y="40"/>
                    </a:moveTo>
                    <a:lnTo>
                      <a:pt x="46" y="45"/>
                    </a:lnTo>
                    <a:lnTo>
                      <a:pt x="44" y="24"/>
                    </a:lnTo>
                    <a:lnTo>
                      <a:pt x="44" y="16"/>
                    </a:lnTo>
                    <a:lnTo>
                      <a:pt x="44" y="8"/>
                    </a:lnTo>
                    <a:lnTo>
                      <a:pt x="41" y="14"/>
                    </a:lnTo>
                    <a:lnTo>
                      <a:pt x="38" y="21"/>
                    </a:lnTo>
                    <a:lnTo>
                      <a:pt x="26"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2" name="Freeform 55">
                <a:extLst>
                  <a:ext uri="{FF2B5EF4-FFF2-40B4-BE49-F238E27FC236}">
                    <a16:creationId xmlns:a16="http://schemas.microsoft.com/office/drawing/2014/main" id="{DFB7C2F3-E512-40C3-08F5-BE04FAC08842}"/>
                  </a:ext>
                </a:extLst>
              </p:cNvPr>
              <p:cNvSpPr>
                <a:spLocks noEditPoints="1"/>
              </p:cNvSpPr>
              <p:nvPr/>
            </p:nvSpPr>
            <p:spPr bwMode="auto">
              <a:xfrm>
                <a:off x="560705" y="31115"/>
                <a:ext cx="43815" cy="48260"/>
              </a:xfrm>
              <a:custGeom>
                <a:avLst/>
                <a:gdLst>
                  <a:gd name="T0" fmla="*/ 15 w 69"/>
                  <a:gd name="T1" fmla="*/ 76 h 76"/>
                  <a:gd name="T2" fmla="*/ 0 w 69"/>
                  <a:gd name="T3" fmla="*/ 6 h 76"/>
                  <a:gd name="T4" fmla="*/ 26 w 69"/>
                  <a:gd name="T5" fmla="*/ 1 h 76"/>
                  <a:gd name="T6" fmla="*/ 34 w 69"/>
                  <a:gd name="T7" fmla="*/ 0 h 76"/>
                  <a:gd name="T8" fmla="*/ 39 w 69"/>
                  <a:gd name="T9" fmla="*/ 0 h 76"/>
                  <a:gd name="T10" fmla="*/ 44 w 69"/>
                  <a:gd name="T11" fmla="*/ 3 h 76"/>
                  <a:gd name="T12" fmla="*/ 47 w 69"/>
                  <a:gd name="T13" fmla="*/ 6 h 76"/>
                  <a:gd name="T14" fmla="*/ 51 w 69"/>
                  <a:gd name="T15" fmla="*/ 11 h 76"/>
                  <a:gd name="T16" fmla="*/ 52 w 69"/>
                  <a:gd name="T17" fmla="*/ 16 h 76"/>
                  <a:gd name="T18" fmla="*/ 52 w 69"/>
                  <a:gd name="T19" fmla="*/ 24 h 76"/>
                  <a:gd name="T20" fmla="*/ 51 w 69"/>
                  <a:gd name="T21" fmla="*/ 31 h 76"/>
                  <a:gd name="T22" fmla="*/ 46 w 69"/>
                  <a:gd name="T23" fmla="*/ 35 h 76"/>
                  <a:gd name="T24" fmla="*/ 39 w 69"/>
                  <a:gd name="T25" fmla="*/ 39 h 76"/>
                  <a:gd name="T26" fmla="*/ 43 w 69"/>
                  <a:gd name="T27" fmla="*/ 40 h 76"/>
                  <a:gd name="T28" fmla="*/ 46 w 69"/>
                  <a:gd name="T29" fmla="*/ 42 h 76"/>
                  <a:gd name="T30" fmla="*/ 49 w 69"/>
                  <a:gd name="T31" fmla="*/ 45 h 76"/>
                  <a:gd name="T32" fmla="*/ 54 w 69"/>
                  <a:gd name="T33" fmla="*/ 50 h 76"/>
                  <a:gd name="T34" fmla="*/ 69 w 69"/>
                  <a:gd name="T35" fmla="*/ 66 h 76"/>
                  <a:gd name="T36" fmla="*/ 57 w 69"/>
                  <a:gd name="T37" fmla="*/ 68 h 76"/>
                  <a:gd name="T38" fmla="*/ 47 w 69"/>
                  <a:gd name="T39" fmla="*/ 55 h 76"/>
                  <a:gd name="T40" fmla="*/ 41 w 69"/>
                  <a:gd name="T41" fmla="*/ 48 h 76"/>
                  <a:gd name="T42" fmla="*/ 38 w 69"/>
                  <a:gd name="T43" fmla="*/ 45 h 76"/>
                  <a:gd name="T44" fmla="*/ 34 w 69"/>
                  <a:gd name="T45" fmla="*/ 44 h 76"/>
                  <a:gd name="T46" fmla="*/ 33 w 69"/>
                  <a:gd name="T47" fmla="*/ 42 h 76"/>
                  <a:gd name="T48" fmla="*/ 30 w 69"/>
                  <a:gd name="T49" fmla="*/ 42 h 76"/>
                  <a:gd name="T50" fmla="*/ 26 w 69"/>
                  <a:gd name="T51" fmla="*/ 42 h 76"/>
                  <a:gd name="T52" fmla="*/ 17 w 69"/>
                  <a:gd name="T53" fmla="*/ 44 h 76"/>
                  <a:gd name="T54" fmla="*/ 23 w 69"/>
                  <a:gd name="T55" fmla="*/ 76 h 76"/>
                  <a:gd name="T56" fmla="*/ 15 w 69"/>
                  <a:gd name="T57" fmla="*/ 76 h 76"/>
                  <a:gd name="T58" fmla="*/ 15 w 69"/>
                  <a:gd name="T59" fmla="*/ 35 h 76"/>
                  <a:gd name="T60" fmla="*/ 31 w 69"/>
                  <a:gd name="T61" fmla="*/ 32 h 76"/>
                  <a:gd name="T62" fmla="*/ 36 w 69"/>
                  <a:gd name="T63" fmla="*/ 31 h 76"/>
                  <a:gd name="T64" fmla="*/ 41 w 69"/>
                  <a:gd name="T65" fmla="*/ 29 h 76"/>
                  <a:gd name="T66" fmla="*/ 43 w 69"/>
                  <a:gd name="T67" fmla="*/ 27 h 76"/>
                  <a:gd name="T68" fmla="*/ 44 w 69"/>
                  <a:gd name="T69" fmla="*/ 24 h 76"/>
                  <a:gd name="T70" fmla="*/ 44 w 69"/>
                  <a:gd name="T71" fmla="*/ 21 h 76"/>
                  <a:gd name="T72" fmla="*/ 44 w 69"/>
                  <a:gd name="T73" fmla="*/ 18 h 76"/>
                  <a:gd name="T74" fmla="*/ 43 w 69"/>
                  <a:gd name="T75" fmla="*/ 13 h 76"/>
                  <a:gd name="T76" fmla="*/ 39 w 69"/>
                  <a:gd name="T77" fmla="*/ 9 h 76"/>
                  <a:gd name="T78" fmla="*/ 34 w 69"/>
                  <a:gd name="T79" fmla="*/ 8 h 76"/>
                  <a:gd name="T80" fmla="*/ 30 w 69"/>
                  <a:gd name="T81" fmla="*/ 8 h 76"/>
                  <a:gd name="T82" fmla="*/ 10 w 69"/>
                  <a:gd name="T83" fmla="*/ 13 h 76"/>
                  <a:gd name="T84" fmla="*/ 15 w 69"/>
                  <a:gd name="T85" fmla="*/ 35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 h="76">
                    <a:moveTo>
                      <a:pt x="15" y="76"/>
                    </a:moveTo>
                    <a:lnTo>
                      <a:pt x="0" y="6"/>
                    </a:lnTo>
                    <a:lnTo>
                      <a:pt x="26" y="1"/>
                    </a:lnTo>
                    <a:lnTo>
                      <a:pt x="34" y="0"/>
                    </a:lnTo>
                    <a:lnTo>
                      <a:pt x="39" y="0"/>
                    </a:lnTo>
                    <a:lnTo>
                      <a:pt x="44" y="3"/>
                    </a:lnTo>
                    <a:lnTo>
                      <a:pt x="47" y="6"/>
                    </a:lnTo>
                    <a:lnTo>
                      <a:pt x="51" y="11"/>
                    </a:lnTo>
                    <a:lnTo>
                      <a:pt x="52" y="16"/>
                    </a:lnTo>
                    <a:lnTo>
                      <a:pt x="52" y="24"/>
                    </a:lnTo>
                    <a:lnTo>
                      <a:pt x="51" y="31"/>
                    </a:lnTo>
                    <a:lnTo>
                      <a:pt x="46" y="35"/>
                    </a:lnTo>
                    <a:lnTo>
                      <a:pt x="39" y="39"/>
                    </a:lnTo>
                    <a:lnTo>
                      <a:pt x="43" y="40"/>
                    </a:lnTo>
                    <a:lnTo>
                      <a:pt x="46" y="42"/>
                    </a:lnTo>
                    <a:lnTo>
                      <a:pt x="49" y="45"/>
                    </a:lnTo>
                    <a:lnTo>
                      <a:pt x="54" y="50"/>
                    </a:lnTo>
                    <a:lnTo>
                      <a:pt x="69" y="66"/>
                    </a:lnTo>
                    <a:lnTo>
                      <a:pt x="57" y="68"/>
                    </a:lnTo>
                    <a:lnTo>
                      <a:pt x="47" y="55"/>
                    </a:lnTo>
                    <a:lnTo>
                      <a:pt x="41" y="48"/>
                    </a:lnTo>
                    <a:lnTo>
                      <a:pt x="38" y="45"/>
                    </a:lnTo>
                    <a:lnTo>
                      <a:pt x="34" y="44"/>
                    </a:lnTo>
                    <a:lnTo>
                      <a:pt x="33" y="42"/>
                    </a:lnTo>
                    <a:lnTo>
                      <a:pt x="30" y="42"/>
                    </a:lnTo>
                    <a:lnTo>
                      <a:pt x="26" y="42"/>
                    </a:lnTo>
                    <a:lnTo>
                      <a:pt x="17" y="44"/>
                    </a:lnTo>
                    <a:lnTo>
                      <a:pt x="23" y="76"/>
                    </a:lnTo>
                    <a:lnTo>
                      <a:pt x="15" y="76"/>
                    </a:lnTo>
                    <a:close/>
                    <a:moveTo>
                      <a:pt x="15" y="35"/>
                    </a:moveTo>
                    <a:lnTo>
                      <a:pt x="31" y="32"/>
                    </a:lnTo>
                    <a:lnTo>
                      <a:pt x="36" y="31"/>
                    </a:lnTo>
                    <a:lnTo>
                      <a:pt x="41" y="29"/>
                    </a:lnTo>
                    <a:lnTo>
                      <a:pt x="43" y="27"/>
                    </a:lnTo>
                    <a:lnTo>
                      <a:pt x="44" y="24"/>
                    </a:lnTo>
                    <a:lnTo>
                      <a:pt x="44" y="21"/>
                    </a:lnTo>
                    <a:lnTo>
                      <a:pt x="44" y="18"/>
                    </a:lnTo>
                    <a:lnTo>
                      <a:pt x="43" y="13"/>
                    </a:lnTo>
                    <a:lnTo>
                      <a:pt x="39" y="9"/>
                    </a:lnTo>
                    <a:lnTo>
                      <a:pt x="34" y="8"/>
                    </a:lnTo>
                    <a:lnTo>
                      <a:pt x="30" y="8"/>
                    </a:lnTo>
                    <a:lnTo>
                      <a:pt x="10" y="13"/>
                    </a:lnTo>
                    <a:lnTo>
                      <a:pt x="15" y="3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3" name="Freeform 56">
                <a:extLst>
                  <a:ext uri="{FF2B5EF4-FFF2-40B4-BE49-F238E27FC236}">
                    <a16:creationId xmlns:a16="http://schemas.microsoft.com/office/drawing/2014/main" id="{A54EC9D3-5DB1-8670-0784-A242925D01D4}"/>
                  </a:ext>
                </a:extLst>
              </p:cNvPr>
              <p:cNvSpPr>
                <a:spLocks/>
              </p:cNvSpPr>
              <p:nvPr/>
            </p:nvSpPr>
            <p:spPr bwMode="auto">
              <a:xfrm>
                <a:off x="522605" y="36830"/>
                <a:ext cx="39370" cy="50800"/>
              </a:xfrm>
              <a:custGeom>
                <a:avLst/>
                <a:gdLst>
                  <a:gd name="T0" fmla="*/ 16 w 62"/>
                  <a:gd name="T1" fmla="*/ 80 h 80"/>
                  <a:gd name="T2" fmla="*/ 0 w 62"/>
                  <a:gd name="T3" fmla="*/ 10 h 80"/>
                  <a:gd name="T4" fmla="*/ 44 w 62"/>
                  <a:gd name="T5" fmla="*/ 0 h 80"/>
                  <a:gd name="T6" fmla="*/ 46 w 62"/>
                  <a:gd name="T7" fmla="*/ 9 h 80"/>
                  <a:gd name="T8" fmla="*/ 10 w 62"/>
                  <a:gd name="T9" fmla="*/ 17 h 80"/>
                  <a:gd name="T10" fmla="*/ 15 w 62"/>
                  <a:gd name="T11" fmla="*/ 38 h 80"/>
                  <a:gd name="T12" fmla="*/ 49 w 62"/>
                  <a:gd name="T13" fmla="*/ 31 h 80"/>
                  <a:gd name="T14" fmla="*/ 51 w 62"/>
                  <a:gd name="T15" fmla="*/ 39 h 80"/>
                  <a:gd name="T16" fmla="*/ 16 w 62"/>
                  <a:gd name="T17" fmla="*/ 46 h 80"/>
                  <a:gd name="T18" fmla="*/ 23 w 62"/>
                  <a:gd name="T19" fmla="*/ 70 h 80"/>
                  <a:gd name="T20" fmla="*/ 60 w 62"/>
                  <a:gd name="T21" fmla="*/ 62 h 80"/>
                  <a:gd name="T22" fmla="*/ 62 w 62"/>
                  <a:gd name="T23" fmla="*/ 70 h 80"/>
                  <a:gd name="T24" fmla="*/ 16 w 62"/>
                  <a:gd name="T2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 h="80">
                    <a:moveTo>
                      <a:pt x="16" y="80"/>
                    </a:moveTo>
                    <a:lnTo>
                      <a:pt x="0" y="10"/>
                    </a:lnTo>
                    <a:lnTo>
                      <a:pt x="44" y="0"/>
                    </a:lnTo>
                    <a:lnTo>
                      <a:pt x="46" y="9"/>
                    </a:lnTo>
                    <a:lnTo>
                      <a:pt x="10" y="17"/>
                    </a:lnTo>
                    <a:lnTo>
                      <a:pt x="15" y="38"/>
                    </a:lnTo>
                    <a:lnTo>
                      <a:pt x="49" y="31"/>
                    </a:lnTo>
                    <a:lnTo>
                      <a:pt x="51" y="39"/>
                    </a:lnTo>
                    <a:lnTo>
                      <a:pt x="16" y="46"/>
                    </a:lnTo>
                    <a:lnTo>
                      <a:pt x="23" y="70"/>
                    </a:lnTo>
                    <a:lnTo>
                      <a:pt x="60" y="62"/>
                    </a:lnTo>
                    <a:lnTo>
                      <a:pt x="62" y="70"/>
                    </a:lnTo>
                    <a:lnTo>
                      <a:pt x="16" y="8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4" name="Freeform 57">
                <a:extLst>
                  <a:ext uri="{FF2B5EF4-FFF2-40B4-BE49-F238E27FC236}">
                    <a16:creationId xmlns:a16="http://schemas.microsoft.com/office/drawing/2014/main" id="{BBB8E682-63B8-9E60-45F8-DBB03C080C1A}"/>
                  </a:ext>
                </a:extLst>
              </p:cNvPr>
              <p:cNvSpPr>
                <a:spLocks/>
              </p:cNvSpPr>
              <p:nvPr/>
            </p:nvSpPr>
            <p:spPr bwMode="auto">
              <a:xfrm>
                <a:off x="484505" y="45085"/>
                <a:ext cx="31750" cy="49530"/>
              </a:xfrm>
              <a:custGeom>
                <a:avLst/>
                <a:gdLst>
                  <a:gd name="T0" fmla="*/ 39 w 50"/>
                  <a:gd name="T1" fmla="*/ 78 h 78"/>
                  <a:gd name="T2" fmla="*/ 23 w 50"/>
                  <a:gd name="T3" fmla="*/ 17 h 78"/>
                  <a:gd name="T4" fmla="*/ 3 w 50"/>
                  <a:gd name="T5" fmla="*/ 22 h 78"/>
                  <a:gd name="T6" fmla="*/ 0 w 50"/>
                  <a:gd name="T7" fmla="*/ 13 h 78"/>
                  <a:gd name="T8" fmla="*/ 47 w 50"/>
                  <a:gd name="T9" fmla="*/ 0 h 78"/>
                  <a:gd name="T10" fmla="*/ 50 w 50"/>
                  <a:gd name="T11" fmla="*/ 9 h 78"/>
                  <a:gd name="T12" fmla="*/ 31 w 50"/>
                  <a:gd name="T13" fmla="*/ 13 h 78"/>
                  <a:gd name="T14" fmla="*/ 47 w 50"/>
                  <a:gd name="T15" fmla="*/ 75 h 78"/>
                  <a:gd name="T16" fmla="*/ 39 w 50"/>
                  <a:gd name="T17"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78">
                    <a:moveTo>
                      <a:pt x="39" y="78"/>
                    </a:moveTo>
                    <a:lnTo>
                      <a:pt x="23" y="17"/>
                    </a:lnTo>
                    <a:lnTo>
                      <a:pt x="3" y="22"/>
                    </a:lnTo>
                    <a:lnTo>
                      <a:pt x="0" y="13"/>
                    </a:lnTo>
                    <a:lnTo>
                      <a:pt x="47" y="0"/>
                    </a:lnTo>
                    <a:lnTo>
                      <a:pt x="50" y="9"/>
                    </a:lnTo>
                    <a:lnTo>
                      <a:pt x="31" y="13"/>
                    </a:lnTo>
                    <a:lnTo>
                      <a:pt x="47" y="75"/>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5" name="Freeform 58">
                <a:extLst>
                  <a:ext uri="{FF2B5EF4-FFF2-40B4-BE49-F238E27FC236}">
                    <a16:creationId xmlns:a16="http://schemas.microsoft.com/office/drawing/2014/main" id="{C6FDE9A7-BFD7-67AE-7B61-D7BE100FD5D3}"/>
                  </a:ext>
                </a:extLst>
              </p:cNvPr>
              <p:cNvSpPr>
                <a:spLocks/>
              </p:cNvSpPr>
              <p:nvPr/>
            </p:nvSpPr>
            <p:spPr bwMode="auto">
              <a:xfrm>
                <a:off x="1203325" y="52705"/>
                <a:ext cx="34290" cy="49530"/>
              </a:xfrm>
              <a:custGeom>
                <a:avLst/>
                <a:gdLst>
                  <a:gd name="T0" fmla="*/ 2 w 54"/>
                  <a:gd name="T1" fmla="*/ 74 h 78"/>
                  <a:gd name="T2" fmla="*/ 0 w 54"/>
                  <a:gd name="T3" fmla="*/ 0 h 78"/>
                  <a:gd name="T4" fmla="*/ 8 w 54"/>
                  <a:gd name="T5" fmla="*/ 1 h 78"/>
                  <a:gd name="T6" fmla="*/ 8 w 54"/>
                  <a:gd name="T7" fmla="*/ 57 h 78"/>
                  <a:gd name="T8" fmla="*/ 8 w 54"/>
                  <a:gd name="T9" fmla="*/ 63 h 78"/>
                  <a:gd name="T10" fmla="*/ 8 w 54"/>
                  <a:gd name="T11" fmla="*/ 68 h 78"/>
                  <a:gd name="T12" fmla="*/ 11 w 54"/>
                  <a:gd name="T13" fmla="*/ 63 h 78"/>
                  <a:gd name="T14" fmla="*/ 15 w 54"/>
                  <a:gd name="T15" fmla="*/ 58 h 78"/>
                  <a:gd name="T16" fmla="*/ 46 w 54"/>
                  <a:gd name="T17" fmla="*/ 13 h 78"/>
                  <a:gd name="T18" fmla="*/ 54 w 54"/>
                  <a:gd name="T19" fmla="*/ 14 h 78"/>
                  <a:gd name="T20" fmla="*/ 10 w 54"/>
                  <a:gd name="T21" fmla="*/ 78 h 78"/>
                  <a:gd name="T22" fmla="*/ 2 w 54"/>
                  <a:gd name="T23" fmla="*/ 74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 h="78">
                    <a:moveTo>
                      <a:pt x="2" y="74"/>
                    </a:moveTo>
                    <a:lnTo>
                      <a:pt x="0" y="0"/>
                    </a:lnTo>
                    <a:lnTo>
                      <a:pt x="8" y="1"/>
                    </a:lnTo>
                    <a:lnTo>
                      <a:pt x="8" y="57"/>
                    </a:lnTo>
                    <a:lnTo>
                      <a:pt x="8" y="63"/>
                    </a:lnTo>
                    <a:lnTo>
                      <a:pt x="8" y="68"/>
                    </a:lnTo>
                    <a:lnTo>
                      <a:pt x="11" y="63"/>
                    </a:lnTo>
                    <a:lnTo>
                      <a:pt x="15" y="58"/>
                    </a:lnTo>
                    <a:lnTo>
                      <a:pt x="46" y="13"/>
                    </a:lnTo>
                    <a:lnTo>
                      <a:pt x="54" y="14"/>
                    </a:lnTo>
                    <a:lnTo>
                      <a:pt x="10" y="78"/>
                    </a:lnTo>
                    <a:lnTo>
                      <a:pt x="2" y="7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6" name="Freeform 59">
                <a:extLst>
                  <a:ext uri="{FF2B5EF4-FFF2-40B4-BE49-F238E27FC236}">
                    <a16:creationId xmlns:a16="http://schemas.microsoft.com/office/drawing/2014/main" id="{3EEC7809-8C51-5531-4F5A-057C817D4E3C}"/>
                  </a:ext>
                </a:extLst>
              </p:cNvPr>
              <p:cNvSpPr>
                <a:spLocks/>
              </p:cNvSpPr>
              <p:nvPr/>
            </p:nvSpPr>
            <p:spPr bwMode="auto">
              <a:xfrm>
                <a:off x="1254760" y="67945"/>
                <a:ext cx="35560" cy="49530"/>
              </a:xfrm>
              <a:custGeom>
                <a:avLst/>
                <a:gdLst>
                  <a:gd name="T0" fmla="*/ 0 w 56"/>
                  <a:gd name="T1" fmla="*/ 76 h 78"/>
                  <a:gd name="T2" fmla="*/ 2 w 56"/>
                  <a:gd name="T3" fmla="*/ 0 h 78"/>
                  <a:gd name="T4" fmla="*/ 10 w 56"/>
                  <a:gd name="T5" fmla="*/ 3 h 78"/>
                  <a:gd name="T6" fmla="*/ 8 w 56"/>
                  <a:gd name="T7" fmla="*/ 59 h 78"/>
                  <a:gd name="T8" fmla="*/ 7 w 56"/>
                  <a:gd name="T9" fmla="*/ 63 h 78"/>
                  <a:gd name="T10" fmla="*/ 7 w 56"/>
                  <a:gd name="T11" fmla="*/ 70 h 78"/>
                  <a:gd name="T12" fmla="*/ 10 w 56"/>
                  <a:gd name="T13" fmla="*/ 65 h 78"/>
                  <a:gd name="T14" fmla="*/ 13 w 56"/>
                  <a:gd name="T15" fmla="*/ 60 h 78"/>
                  <a:gd name="T16" fmla="*/ 48 w 56"/>
                  <a:gd name="T17" fmla="*/ 15 h 78"/>
                  <a:gd name="T18" fmla="*/ 56 w 56"/>
                  <a:gd name="T19" fmla="*/ 18 h 78"/>
                  <a:gd name="T20" fmla="*/ 8 w 56"/>
                  <a:gd name="T21" fmla="*/ 78 h 78"/>
                  <a:gd name="T22" fmla="*/ 0 w 56"/>
                  <a:gd name="T23" fmla="*/ 7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 h="78">
                    <a:moveTo>
                      <a:pt x="0" y="76"/>
                    </a:moveTo>
                    <a:lnTo>
                      <a:pt x="2" y="0"/>
                    </a:lnTo>
                    <a:lnTo>
                      <a:pt x="10" y="3"/>
                    </a:lnTo>
                    <a:lnTo>
                      <a:pt x="8" y="59"/>
                    </a:lnTo>
                    <a:lnTo>
                      <a:pt x="7" y="63"/>
                    </a:lnTo>
                    <a:lnTo>
                      <a:pt x="7" y="70"/>
                    </a:lnTo>
                    <a:lnTo>
                      <a:pt x="10" y="65"/>
                    </a:lnTo>
                    <a:lnTo>
                      <a:pt x="13" y="60"/>
                    </a:lnTo>
                    <a:lnTo>
                      <a:pt x="48" y="15"/>
                    </a:lnTo>
                    <a:lnTo>
                      <a:pt x="56" y="18"/>
                    </a:lnTo>
                    <a:lnTo>
                      <a:pt x="8" y="78"/>
                    </a:lnTo>
                    <a:lnTo>
                      <a:pt x="0" y="7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7" name="Freeform 60">
                <a:extLst>
                  <a:ext uri="{FF2B5EF4-FFF2-40B4-BE49-F238E27FC236}">
                    <a16:creationId xmlns:a16="http://schemas.microsoft.com/office/drawing/2014/main" id="{ADE29D24-C3E9-1EB2-E250-95CD3B60CA81}"/>
                  </a:ext>
                </a:extLst>
              </p:cNvPr>
              <p:cNvSpPr>
                <a:spLocks/>
              </p:cNvSpPr>
              <p:nvPr/>
            </p:nvSpPr>
            <p:spPr bwMode="auto">
              <a:xfrm>
                <a:off x="447040" y="55880"/>
                <a:ext cx="43815" cy="52070"/>
              </a:xfrm>
              <a:custGeom>
                <a:avLst/>
                <a:gdLst>
                  <a:gd name="T0" fmla="*/ 23 w 69"/>
                  <a:gd name="T1" fmla="*/ 82 h 82"/>
                  <a:gd name="T2" fmla="*/ 0 w 69"/>
                  <a:gd name="T3" fmla="*/ 14 h 82"/>
                  <a:gd name="T4" fmla="*/ 8 w 69"/>
                  <a:gd name="T5" fmla="*/ 11 h 82"/>
                  <a:gd name="T6" fmla="*/ 57 w 69"/>
                  <a:gd name="T7" fmla="*/ 56 h 82"/>
                  <a:gd name="T8" fmla="*/ 39 w 69"/>
                  <a:gd name="T9" fmla="*/ 1 h 82"/>
                  <a:gd name="T10" fmla="*/ 48 w 69"/>
                  <a:gd name="T11" fmla="*/ 0 h 82"/>
                  <a:gd name="T12" fmla="*/ 69 w 69"/>
                  <a:gd name="T13" fmla="*/ 69 h 82"/>
                  <a:gd name="T14" fmla="*/ 61 w 69"/>
                  <a:gd name="T15" fmla="*/ 71 h 82"/>
                  <a:gd name="T16" fmla="*/ 13 w 69"/>
                  <a:gd name="T17" fmla="*/ 26 h 82"/>
                  <a:gd name="T18" fmla="*/ 30 w 69"/>
                  <a:gd name="T19" fmla="*/ 81 h 82"/>
                  <a:gd name="T20" fmla="*/ 23 w 69"/>
                  <a:gd name="T21"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 h="82">
                    <a:moveTo>
                      <a:pt x="23" y="82"/>
                    </a:moveTo>
                    <a:lnTo>
                      <a:pt x="0" y="14"/>
                    </a:lnTo>
                    <a:lnTo>
                      <a:pt x="8" y="11"/>
                    </a:lnTo>
                    <a:lnTo>
                      <a:pt x="57" y="56"/>
                    </a:lnTo>
                    <a:lnTo>
                      <a:pt x="39" y="1"/>
                    </a:lnTo>
                    <a:lnTo>
                      <a:pt x="48" y="0"/>
                    </a:lnTo>
                    <a:lnTo>
                      <a:pt x="69" y="69"/>
                    </a:lnTo>
                    <a:lnTo>
                      <a:pt x="61" y="71"/>
                    </a:lnTo>
                    <a:lnTo>
                      <a:pt x="13" y="26"/>
                    </a:lnTo>
                    <a:lnTo>
                      <a:pt x="30" y="81"/>
                    </a:lnTo>
                    <a:lnTo>
                      <a:pt x="23" y="8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8" name="Freeform 61">
                <a:extLst>
                  <a:ext uri="{FF2B5EF4-FFF2-40B4-BE49-F238E27FC236}">
                    <a16:creationId xmlns:a16="http://schemas.microsoft.com/office/drawing/2014/main" id="{60714C12-540C-E2DA-79AF-3447E566E406}"/>
                  </a:ext>
                </a:extLst>
              </p:cNvPr>
              <p:cNvSpPr>
                <a:spLocks/>
              </p:cNvSpPr>
              <p:nvPr/>
            </p:nvSpPr>
            <p:spPr bwMode="auto">
              <a:xfrm>
                <a:off x="1229995" y="64770"/>
                <a:ext cx="20955" cy="44450"/>
              </a:xfrm>
              <a:custGeom>
                <a:avLst/>
                <a:gdLst>
                  <a:gd name="T0" fmla="*/ 0 w 33"/>
                  <a:gd name="T1" fmla="*/ 68 h 70"/>
                  <a:gd name="T2" fmla="*/ 25 w 33"/>
                  <a:gd name="T3" fmla="*/ 0 h 70"/>
                  <a:gd name="T4" fmla="*/ 33 w 33"/>
                  <a:gd name="T5" fmla="*/ 2 h 70"/>
                  <a:gd name="T6" fmla="*/ 8 w 33"/>
                  <a:gd name="T7" fmla="*/ 70 h 70"/>
                  <a:gd name="T8" fmla="*/ 0 w 33"/>
                  <a:gd name="T9" fmla="*/ 68 h 70"/>
                </a:gdLst>
                <a:ahLst/>
                <a:cxnLst>
                  <a:cxn ang="0">
                    <a:pos x="T0" y="T1"/>
                  </a:cxn>
                  <a:cxn ang="0">
                    <a:pos x="T2" y="T3"/>
                  </a:cxn>
                  <a:cxn ang="0">
                    <a:pos x="T4" y="T5"/>
                  </a:cxn>
                  <a:cxn ang="0">
                    <a:pos x="T6" y="T7"/>
                  </a:cxn>
                  <a:cxn ang="0">
                    <a:pos x="T8" y="T9"/>
                  </a:cxn>
                </a:cxnLst>
                <a:rect l="0" t="0" r="r" b="b"/>
                <a:pathLst>
                  <a:path w="33" h="70">
                    <a:moveTo>
                      <a:pt x="0" y="68"/>
                    </a:moveTo>
                    <a:lnTo>
                      <a:pt x="25" y="0"/>
                    </a:lnTo>
                    <a:lnTo>
                      <a:pt x="33" y="2"/>
                    </a:lnTo>
                    <a:lnTo>
                      <a:pt x="8" y="70"/>
                    </a:lnTo>
                    <a:lnTo>
                      <a:pt x="0" y="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9" name="Freeform 62">
                <a:extLst>
                  <a:ext uri="{FF2B5EF4-FFF2-40B4-BE49-F238E27FC236}">
                    <a16:creationId xmlns:a16="http://schemas.microsoft.com/office/drawing/2014/main" id="{E22847DD-137C-A614-0331-6AC6F4183DBE}"/>
                  </a:ext>
                </a:extLst>
              </p:cNvPr>
              <p:cNvSpPr>
                <a:spLocks/>
              </p:cNvSpPr>
              <p:nvPr/>
            </p:nvSpPr>
            <p:spPr bwMode="auto">
              <a:xfrm>
                <a:off x="431800" y="69215"/>
                <a:ext cx="20320" cy="44450"/>
              </a:xfrm>
              <a:custGeom>
                <a:avLst/>
                <a:gdLst>
                  <a:gd name="T0" fmla="*/ 24 w 32"/>
                  <a:gd name="T1" fmla="*/ 70 h 70"/>
                  <a:gd name="T2" fmla="*/ 0 w 32"/>
                  <a:gd name="T3" fmla="*/ 1 h 70"/>
                  <a:gd name="T4" fmla="*/ 8 w 32"/>
                  <a:gd name="T5" fmla="*/ 0 h 70"/>
                  <a:gd name="T6" fmla="*/ 32 w 32"/>
                  <a:gd name="T7" fmla="*/ 68 h 70"/>
                  <a:gd name="T8" fmla="*/ 24 w 32"/>
                  <a:gd name="T9" fmla="*/ 70 h 70"/>
                </a:gdLst>
                <a:ahLst/>
                <a:cxnLst>
                  <a:cxn ang="0">
                    <a:pos x="T0" y="T1"/>
                  </a:cxn>
                  <a:cxn ang="0">
                    <a:pos x="T2" y="T3"/>
                  </a:cxn>
                  <a:cxn ang="0">
                    <a:pos x="T4" y="T5"/>
                  </a:cxn>
                  <a:cxn ang="0">
                    <a:pos x="T6" y="T7"/>
                  </a:cxn>
                  <a:cxn ang="0">
                    <a:pos x="T8" y="T9"/>
                  </a:cxn>
                </a:cxnLst>
                <a:rect l="0" t="0" r="r" b="b"/>
                <a:pathLst>
                  <a:path w="32" h="70">
                    <a:moveTo>
                      <a:pt x="24" y="70"/>
                    </a:moveTo>
                    <a:lnTo>
                      <a:pt x="0" y="1"/>
                    </a:lnTo>
                    <a:lnTo>
                      <a:pt x="8" y="0"/>
                    </a:lnTo>
                    <a:lnTo>
                      <a:pt x="32" y="68"/>
                    </a:lnTo>
                    <a:lnTo>
                      <a:pt x="24" y="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0" name="Freeform 63">
                <a:extLst>
                  <a:ext uri="{FF2B5EF4-FFF2-40B4-BE49-F238E27FC236}">
                    <a16:creationId xmlns:a16="http://schemas.microsoft.com/office/drawing/2014/main" id="{668B6351-F8FE-5AB4-A667-CE705695A677}"/>
                  </a:ext>
                </a:extLst>
              </p:cNvPr>
              <p:cNvSpPr>
                <a:spLocks/>
              </p:cNvSpPr>
              <p:nvPr/>
            </p:nvSpPr>
            <p:spPr bwMode="auto">
              <a:xfrm>
                <a:off x="1280795" y="82550"/>
                <a:ext cx="21590" cy="44450"/>
              </a:xfrm>
              <a:custGeom>
                <a:avLst/>
                <a:gdLst>
                  <a:gd name="T0" fmla="*/ 0 w 34"/>
                  <a:gd name="T1" fmla="*/ 68 h 70"/>
                  <a:gd name="T2" fmla="*/ 26 w 34"/>
                  <a:gd name="T3" fmla="*/ 0 h 70"/>
                  <a:gd name="T4" fmla="*/ 34 w 34"/>
                  <a:gd name="T5" fmla="*/ 3 h 70"/>
                  <a:gd name="T6" fmla="*/ 8 w 34"/>
                  <a:gd name="T7" fmla="*/ 70 h 70"/>
                  <a:gd name="T8" fmla="*/ 0 w 34"/>
                  <a:gd name="T9" fmla="*/ 68 h 70"/>
                </a:gdLst>
                <a:ahLst/>
                <a:cxnLst>
                  <a:cxn ang="0">
                    <a:pos x="T0" y="T1"/>
                  </a:cxn>
                  <a:cxn ang="0">
                    <a:pos x="T2" y="T3"/>
                  </a:cxn>
                  <a:cxn ang="0">
                    <a:pos x="T4" y="T5"/>
                  </a:cxn>
                  <a:cxn ang="0">
                    <a:pos x="T6" y="T7"/>
                  </a:cxn>
                  <a:cxn ang="0">
                    <a:pos x="T8" y="T9"/>
                  </a:cxn>
                </a:cxnLst>
                <a:rect l="0" t="0" r="r" b="b"/>
                <a:pathLst>
                  <a:path w="34" h="70">
                    <a:moveTo>
                      <a:pt x="0" y="68"/>
                    </a:moveTo>
                    <a:lnTo>
                      <a:pt x="26" y="0"/>
                    </a:lnTo>
                    <a:lnTo>
                      <a:pt x="34" y="3"/>
                    </a:lnTo>
                    <a:lnTo>
                      <a:pt x="8" y="70"/>
                    </a:lnTo>
                    <a:lnTo>
                      <a:pt x="0" y="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1" name="Freeform 64">
                <a:extLst>
                  <a:ext uri="{FF2B5EF4-FFF2-40B4-BE49-F238E27FC236}">
                    <a16:creationId xmlns:a16="http://schemas.microsoft.com/office/drawing/2014/main" id="{A6771A47-74C1-0C01-F95E-E5277FED1747}"/>
                  </a:ext>
                </a:extLst>
              </p:cNvPr>
              <p:cNvSpPr>
                <a:spLocks/>
              </p:cNvSpPr>
              <p:nvPr/>
            </p:nvSpPr>
            <p:spPr bwMode="auto">
              <a:xfrm>
                <a:off x="1294130" y="88900"/>
                <a:ext cx="45720" cy="53340"/>
              </a:xfrm>
              <a:custGeom>
                <a:avLst/>
                <a:gdLst>
                  <a:gd name="T0" fmla="*/ 0 w 72"/>
                  <a:gd name="T1" fmla="*/ 66 h 84"/>
                  <a:gd name="T2" fmla="*/ 31 w 72"/>
                  <a:gd name="T3" fmla="*/ 0 h 84"/>
                  <a:gd name="T4" fmla="*/ 72 w 72"/>
                  <a:gd name="T5" fmla="*/ 16 h 84"/>
                  <a:gd name="T6" fmla="*/ 68 w 72"/>
                  <a:gd name="T7" fmla="*/ 24 h 84"/>
                  <a:gd name="T8" fmla="*/ 34 w 72"/>
                  <a:gd name="T9" fmla="*/ 11 h 84"/>
                  <a:gd name="T10" fmla="*/ 25 w 72"/>
                  <a:gd name="T11" fmla="*/ 30 h 84"/>
                  <a:gd name="T12" fmla="*/ 57 w 72"/>
                  <a:gd name="T13" fmla="*/ 43 h 84"/>
                  <a:gd name="T14" fmla="*/ 54 w 72"/>
                  <a:gd name="T15" fmla="*/ 52 h 84"/>
                  <a:gd name="T16" fmla="*/ 21 w 72"/>
                  <a:gd name="T17" fmla="*/ 39 h 84"/>
                  <a:gd name="T18" fmla="*/ 12 w 72"/>
                  <a:gd name="T19" fmla="*/ 61 h 84"/>
                  <a:gd name="T20" fmla="*/ 47 w 72"/>
                  <a:gd name="T21" fmla="*/ 76 h 84"/>
                  <a:gd name="T22" fmla="*/ 42 w 72"/>
                  <a:gd name="T23" fmla="*/ 84 h 84"/>
                  <a:gd name="T24" fmla="*/ 0 w 72"/>
                  <a:gd name="T25" fmla="*/ 6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84">
                    <a:moveTo>
                      <a:pt x="0" y="66"/>
                    </a:moveTo>
                    <a:lnTo>
                      <a:pt x="31" y="0"/>
                    </a:lnTo>
                    <a:lnTo>
                      <a:pt x="72" y="16"/>
                    </a:lnTo>
                    <a:lnTo>
                      <a:pt x="68" y="24"/>
                    </a:lnTo>
                    <a:lnTo>
                      <a:pt x="34" y="11"/>
                    </a:lnTo>
                    <a:lnTo>
                      <a:pt x="25" y="30"/>
                    </a:lnTo>
                    <a:lnTo>
                      <a:pt x="57" y="43"/>
                    </a:lnTo>
                    <a:lnTo>
                      <a:pt x="54" y="52"/>
                    </a:lnTo>
                    <a:lnTo>
                      <a:pt x="21" y="39"/>
                    </a:lnTo>
                    <a:lnTo>
                      <a:pt x="12" y="61"/>
                    </a:lnTo>
                    <a:lnTo>
                      <a:pt x="47" y="76"/>
                    </a:lnTo>
                    <a:lnTo>
                      <a:pt x="42" y="84"/>
                    </a:lnTo>
                    <a:lnTo>
                      <a:pt x="0" y="6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2" name="Freeform 65">
                <a:extLst>
                  <a:ext uri="{FF2B5EF4-FFF2-40B4-BE49-F238E27FC236}">
                    <a16:creationId xmlns:a16="http://schemas.microsoft.com/office/drawing/2014/main" id="{4BE59ADE-81DE-22C4-244F-E99829C564CA}"/>
                  </a:ext>
                </a:extLst>
              </p:cNvPr>
              <p:cNvSpPr>
                <a:spLocks/>
              </p:cNvSpPr>
              <p:nvPr/>
            </p:nvSpPr>
            <p:spPr bwMode="auto">
              <a:xfrm>
                <a:off x="377190" y="79375"/>
                <a:ext cx="45085" cy="53340"/>
              </a:xfrm>
              <a:custGeom>
                <a:avLst/>
                <a:gdLst>
                  <a:gd name="T0" fmla="*/ 26 w 71"/>
                  <a:gd name="T1" fmla="*/ 84 h 84"/>
                  <a:gd name="T2" fmla="*/ 0 w 71"/>
                  <a:gd name="T3" fmla="*/ 18 h 84"/>
                  <a:gd name="T4" fmla="*/ 6 w 71"/>
                  <a:gd name="T5" fmla="*/ 15 h 84"/>
                  <a:gd name="T6" fmla="*/ 58 w 71"/>
                  <a:gd name="T7" fmla="*/ 57 h 84"/>
                  <a:gd name="T8" fmla="*/ 37 w 71"/>
                  <a:gd name="T9" fmla="*/ 3 h 84"/>
                  <a:gd name="T10" fmla="*/ 45 w 71"/>
                  <a:gd name="T11" fmla="*/ 0 h 84"/>
                  <a:gd name="T12" fmla="*/ 71 w 71"/>
                  <a:gd name="T13" fmla="*/ 68 h 84"/>
                  <a:gd name="T14" fmla="*/ 63 w 71"/>
                  <a:gd name="T15" fmla="*/ 71 h 84"/>
                  <a:gd name="T16" fmla="*/ 13 w 71"/>
                  <a:gd name="T17" fmla="*/ 29 h 84"/>
                  <a:gd name="T18" fmla="*/ 34 w 71"/>
                  <a:gd name="T19" fmla="*/ 83 h 84"/>
                  <a:gd name="T20" fmla="*/ 26 w 71"/>
                  <a:gd name="T21"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84">
                    <a:moveTo>
                      <a:pt x="26" y="84"/>
                    </a:moveTo>
                    <a:lnTo>
                      <a:pt x="0" y="18"/>
                    </a:lnTo>
                    <a:lnTo>
                      <a:pt x="6" y="15"/>
                    </a:lnTo>
                    <a:lnTo>
                      <a:pt x="58" y="57"/>
                    </a:lnTo>
                    <a:lnTo>
                      <a:pt x="37" y="3"/>
                    </a:lnTo>
                    <a:lnTo>
                      <a:pt x="45" y="0"/>
                    </a:lnTo>
                    <a:lnTo>
                      <a:pt x="71" y="68"/>
                    </a:lnTo>
                    <a:lnTo>
                      <a:pt x="63" y="71"/>
                    </a:lnTo>
                    <a:lnTo>
                      <a:pt x="13" y="29"/>
                    </a:lnTo>
                    <a:lnTo>
                      <a:pt x="34" y="83"/>
                    </a:lnTo>
                    <a:lnTo>
                      <a:pt x="26" y="8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3" name="Freeform 66">
                <a:extLst>
                  <a:ext uri="{FF2B5EF4-FFF2-40B4-BE49-F238E27FC236}">
                    <a16:creationId xmlns:a16="http://schemas.microsoft.com/office/drawing/2014/main" id="{E7A23557-F0E8-4D11-C0EF-ACDA06F48893}"/>
                  </a:ext>
                </a:extLst>
              </p:cNvPr>
              <p:cNvSpPr>
                <a:spLocks/>
              </p:cNvSpPr>
              <p:nvPr/>
            </p:nvSpPr>
            <p:spPr bwMode="auto">
              <a:xfrm>
                <a:off x="1329055" y="104140"/>
                <a:ext cx="48895" cy="53340"/>
              </a:xfrm>
              <a:custGeom>
                <a:avLst/>
                <a:gdLst>
                  <a:gd name="T0" fmla="*/ 0 w 77"/>
                  <a:gd name="T1" fmla="*/ 65 h 84"/>
                  <a:gd name="T2" fmla="*/ 31 w 77"/>
                  <a:gd name="T3" fmla="*/ 0 h 84"/>
                  <a:gd name="T4" fmla="*/ 40 w 77"/>
                  <a:gd name="T5" fmla="*/ 3 h 84"/>
                  <a:gd name="T6" fmla="*/ 44 w 77"/>
                  <a:gd name="T7" fmla="*/ 67 h 84"/>
                  <a:gd name="T8" fmla="*/ 69 w 77"/>
                  <a:gd name="T9" fmla="*/ 16 h 84"/>
                  <a:gd name="T10" fmla="*/ 77 w 77"/>
                  <a:gd name="T11" fmla="*/ 19 h 84"/>
                  <a:gd name="T12" fmla="*/ 44 w 77"/>
                  <a:gd name="T13" fmla="*/ 84 h 84"/>
                  <a:gd name="T14" fmla="*/ 36 w 77"/>
                  <a:gd name="T15" fmla="*/ 81 h 84"/>
                  <a:gd name="T16" fmla="*/ 33 w 77"/>
                  <a:gd name="T17" fmla="*/ 16 h 84"/>
                  <a:gd name="T18" fmla="*/ 7 w 77"/>
                  <a:gd name="T19" fmla="*/ 68 h 84"/>
                  <a:gd name="T20" fmla="*/ 0 w 77"/>
                  <a:gd name="T21" fmla="*/ 65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 h="84">
                    <a:moveTo>
                      <a:pt x="0" y="65"/>
                    </a:moveTo>
                    <a:lnTo>
                      <a:pt x="31" y="0"/>
                    </a:lnTo>
                    <a:lnTo>
                      <a:pt x="40" y="3"/>
                    </a:lnTo>
                    <a:lnTo>
                      <a:pt x="44" y="67"/>
                    </a:lnTo>
                    <a:lnTo>
                      <a:pt x="69" y="16"/>
                    </a:lnTo>
                    <a:lnTo>
                      <a:pt x="77" y="19"/>
                    </a:lnTo>
                    <a:lnTo>
                      <a:pt x="44" y="84"/>
                    </a:lnTo>
                    <a:lnTo>
                      <a:pt x="36" y="81"/>
                    </a:lnTo>
                    <a:lnTo>
                      <a:pt x="33" y="16"/>
                    </a:lnTo>
                    <a:lnTo>
                      <a:pt x="7" y="68"/>
                    </a:lnTo>
                    <a:lnTo>
                      <a:pt x="0" y="6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4" name="Freeform 67">
                <a:extLst>
                  <a:ext uri="{FF2B5EF4-FFF2-40B4-BE49-F238E27FC236}">
                    <a16:creationId xmlns:a16="http://schemas.microsoft.com/office/drawing/2014/main" id="{52E65E8A-14BA-58D1-4BC6-6E50F16CBA19}"/>
                  </a:ext>
                </a:extLst>
              </p:cNvPr>
              <p:cNvSpPr>
                <a:spLocks noEditPoints="1"/>
              </p:cNvSpPr>
              <p:nvPr/>
            </p:nvSpPr>
            <p:spPr bwMode="auto">
              <a:xfrm>
                <a:off x="339725" y="99695"/>
                <a:ext cx="40640" cy="45720"/>
              </a:xfrm>
              <a:custGeom>
                <a:avLst/>
                <a:gdLst>
                  <a:gd name="T0" fmla="*/ 5 w 64"/>
                  <a:gd name="T1" fmla="*/ 49 h 72"/>
                  <a:gd name="T2" fmla="*/ 2 w 64"/>
                  <a:gd name="T3" fmla="*/ 41 h 72"/>
                  <a:gd name="T4" fmla="*/ 0 w 64"/>
                  <a:gd name="T5" fmla="*/ 33 h 72"/>
                  <a:gd name="T6" fmla="*/ 0 w 64"/>
                  <a:gd name="T7" fmla="*/ 26 h 72"/>
                  <a:gd name="T8" fmla="*/ 0 w 64"/>
                  <a:gd name="T9" fmla="*/ 20 h 72"/>
                  <a:gd name="T10" fmla="*/ 2 w 64"/>
                  <a:gd name="T11" fmla="*/ 13 h 72"/>
                  <a:gd name="T12" fmla="*/ 5 w 64"/>
                  <a:gd name="T13" fmla="*/ 9 h 72"/>
                  <a:gd name="T14" fmla="*/ 10 w 64"/>
                  <a:gd name="T15" fmla="*/ 5 h 72"/>
                  <a:gd name="T16" fmla="*/ 15 w 64"/>
                  <a:gd name="T17" fmla="*/ 2 h 72"/>
                  <a:gd name="T18" fmla="*/ 23 w 64"/>
                  <a:gd name="T19" fmla="*/ 0 h 72"/>
                  <a:gd name="T20" fmla="*/ 31 w 64"/>
                  <a:gd name="T21" fmla="*/ 0 h 72"/>
                  <a:gd name="T22" fmla="*/ 39 w 64"/>
                  <a:gd name="T23" fmla="*/ 2 h 72"/>
                  <a:gd name="T24" fmla="*/ 46 w 64"/>
                  <a:gd name="T25" fmla="*/ 7 h 72"/>
                  <a:gd name="T26" fmla="*/ 52 w 64"/>
                  <a:gd name="T27" fmla="*/ 15 h 72"/>
                  <a:gd name="T28" fmla="*/ 59 w 64"/>
                  <a:gd name="T29" fmla="*/ 23 h 72"/>
                  <a:gd name="T30" fmla="*/ 62 w 64"/>
                  <a:gd name="T31" fmla="*/ 31 h 72"/>
                  <a:gd name="T32" fmla="*/ 64 w 64"/>
                  <a:gd name="T33" fmla="*/ 38 h 72"/>
                  <a:gd name="T34" fmla="*/ 64 w 64"/>
                  <a:gd name="T35" fmla="*/ 44 h 72"/>
                  <a:gd name="T36" fmla="*/ 64 w 64"/>
                  <a:gd name="T37" fmla="*/ 51 h 72"/>
                  <a:gd name="T38" fmla="*/ 60 w 64"/>
                  <a:gd name="T39" fmla="*/ 57 h 72"/>
                  <a:gd name="T40" fmla="*/ 57 w 64"/>
                  <a:gd name="T41" fmla="*/ 62 h 72"/>
                  <a:gd name="T42" fmla="*/ 54 w 64"/>
                  <a:gd name="T43" fmla="*/ 67 h 72"/>
                  <a:gd name="T44" fmla="*/ 47 w 64"/>
                  <a:gd name="T45" fmla="*/ 70 h 72"/>
                  <a:gd name="T46" fmla="*/ 42 w 64"/>
                  <a:gd name="T47" fmla="*/ 72 h 72"/>
                  <a:gd name="T48" fmla="*/ 36 w 64"/>
                  <a:gd name="T49" fmla="*/ 72 h 72"/>
                  <a:gd name="T50" fmla="*/ 29 w 64"/>
                  <a:gd name="T51" fmla="*/ 70 h 72"/>
                  <a:gd name="T52" fmla="*/ 23 w 64"/>
                  <a:gd name="T53" fmla="*/ 69 h 72"/>
                  <a:gd name="T54" fmla="*/ 18 w 64"/>
                  <a:gd name="T55" fmla="*/ 64 h 72"/>
                  <a:gd name="T56" fmla="*/ 13 w 64"/>
                  <a:gd name="T57" fmla="*/ 61 h 72"/>
                  <a:gd name="T58" fmla="*/ 8 w 64"/>
                  <a:gd name="T59" fmla="*/ 54 h 72"/>
                  <a:gd name="T60" fmla="*/ 5 w 64"/>
                  <a:gd name="T61" fmla="*/ 49 h 72"/>
                  <a:gd name="T62" fmla="*/ 13 w 64"/>
                  <a:gd name="T63" fmla="*/ 46 h 72"/>
                  <a:gd name="T64" fmla="*/ 16 w 64"/>
                  <a:gd name="T65" fmla="*/ 51 h 72"/>
                  <a:gd name="T66" fmla="*/ 20 w 64"/>
                  <a:gd name="T67" fmla="*/ 56 h 72"/>
                  <a:gd name="T68" fmla="*/ 23 w 64"/>
                  <a:gd name="T69" fmla="*/ 59 h 72"/>
                  <a:gd name="T70" fmla="*/ 28 w 64"/>
                  <a:gd name="T71" fmla="*/ 62 h 72"/>
                  <a:gd name="T72" fmla="*/ 33 w 64"/>
                  <a:gd name="T73" fmla="*/ 64 h 72"/>
                  <a:gd name="T74" fmla="*/ 36 w 64"/>
                  <a:gd name="T75" fmla="*/ 64 h 72"/>
                  <a:gd name="T76" fmla="*/ 41 w 64"/>
                  <a:gd name="T77" fmla="*/ 64 h 72"/>
                  <a:gd name="T78" fmla="*/ 44 w 64"/>
                  <a:gd name="T79" fmla="*/ 62 h 72"/>
                  <a:gd name="T80" fmla="*/ 47 w 64"/>
                  <a:gd name="T81" fmla="*/ 61 h 72"/>
                  <a:gd name="T82" fmla="*/ 51 w 64"/>
                  <a:gd name="T83" fmla="*/ 57 h 72"/>
                  <a:gd name="T84" fmla="*/ 54 w 64"/>
                  <a:gd name="T85" fmla="*/ 54 h 72"/>
                  <a:gd name="T86" fmla="*/ 55 w 64"/>
                  <a:gd name="T87" fmla="*/ 49 h 72"/>
                  <a:gd name="T88" fmla="*/ 55 w 64"/>
                  <a:gd name="T89" fmla="*/ 44 h 72"/>
                  <a:gd name="T90" fmla="*/ 55 w 64"/>
                  <a:gd name="T91" fmla="*/ 39 h 72"/>
                  <a:gd name="T92" fmla="*/ 54 w 64"/>
                  <a:gd name="T93" fmla="*/ 33 h 72"/>
                  <a:gd name="T94" fmla="*/ 51 w 64"/>
                  <a:gd name="T95" fmla="*/ 26 h 72"/>
                  <a:gd name="T96" fmla="*/ 46 w 64"/>
                  <a:gd name="T97" fmla="*/ 20 h 72"/>
                  <a:gd name="T98" fmla="*/ 41 w 64"/>
                  <a:gd name="T99" fmla="*/ 13 h 72"/>
                  <a:gd name="T100" fmla="*/ 36 w 64"/>
                  <a:gd name="T101" fmla="*/ 10 h 72"/>
                  <a:gd name="T102" fmla="*/ 29 w 64"/>
                  <a:gd name="T103" fmla="*/ 9 h 72"/>
                  <a:gd name="T104" fmla="*/ 25 w 64"/>
                  <a:gd name="T105" fmla="*/ 9 h 72"/>
                  <a:gd name="T106" fmla="*/ 18 w 64"/>
                  <a:gd name="T107" fmla="*/ 9 h 72"/>
                  <a:gd name="T108" fmla="*/ 15 w 64"/>
                  <a:gd name="T109" fmla="*/ 12 h 72"/>
                  <a:gd name="T110" fmla="*/ 12 w 64"/>
                  <a:gd name="T111" fmla="*/ 15 h 72"/>
                  <a:gd name="T112" fmla="*/ 10 w 64"/>
                  <a:gd name="T113" fmla="*/ 18 h 72"/>
                  <a:gd name="T114" fmla="*/ 8 w 64"/>
                  <a:gd name="T115" fmla="*/ 22 h 72"/>
                  <a:gd name="T116" fmla="*/ 8 w 64"/>
                  <a:gd name="T117" fmla="*/ 26 h 72"/>
                  <a:gd name="T118" fmla="*/ 8 w 64"/>
                  <a:gd name="T119" fmla="*/ 33 h 72"/>
                  <a:gd name="T120" fmla="*/ 10 w 64"/>
                  <a:gd name="T121" fmla="*/ 38 h 72"/>
                  <a:gd name="T122" fmla="*/ 13 w 64"/>
                  <a:gd name="T123" fmla="*/ 4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4" h="72">
                    <a:moveTo>
                      <a:pt x="5" y="49"/>
                    </a:moveTo>
                    <a:lnTo>
                      <a:pt x="2" y="41"/>
                    </a:lnTo>
                    <a:lnTo>
                      <a:pt x="0" y="33"/>
                    </a:lnTo>
                    <a:lnTo>
                      <a:pt x="0" y="26"/>
                    </a:lnTo>
                    <a:lnTo>
                      <a:pt x="0" y="20"/>
                    </a:lnTo>
                    <a:lnTo>
                      <a:pt x="2" y="13"/>
                    </a:lnTo>
                    <a:lnTo>
                      <a:pt x="5" y="9"/>
                    </a:lnTo>
                    <a:lnTo>
                      <a:pt x="10" y="5"/>
                    </a:lnTo>
                    <a:lnTo>
                      <a:pt x="15" y="2"/>
                    </a:lnTo>
                    <a:lnTo>
                      <a:pt x="23" y="0"/>
                    </a:lnTo>
                    <a:lnTo>
                      <a:pt x="31" y="0"/>
                    </a:lnTo>
                    <a:lnTo>
                      <a:pt x="39" y="2"/>
                    </a:lnTo>
                    <a:lnTo>
                      <a:pt x="46" y="7"/>
                    </a:lnTo>
                    <a:lnTo>
                      <a:pt x="52" y="15"/>
                    </a:lnTo>
                    <a:lnTo>
                      <a:pt x="59" y="23"/>
                    </a:lnTo>
                    <a:lnTo>
                      <a:pt x="62" y="31"/>
                    </a:lnTo>
                    <a:lnTo>
                      <a:pt x="64" y="38"/>
                    </a:lnTo>
                    <a:lnTo>
                      <a:pt x="64" y="44"/>
                    </a:lnTo>
                    <a:lnTo>
                      <a:pt x="64" y="51"/>
                    </a:lnTo>
                    <a:lnTo>
                      <a:pt x="60" y="57"/>
                    </a:lnTo>
                    <a:lnTo>
                      <a:pt x="57" y="62"/>
                    </a:lnTo>
                    <a:lnTo>
                      <a:pt x="54" y="67"/>
                    </a:lnTo>
                    <a:lnTo>
                      <a:pt x="47" y="70"/>
                    </a:lnTo>
                    <a:lnTo>
                      <a:pt x="42" y="72"/>
                    </a:lnTo>
                    <a:lnTo>
                      <a:pt x="36" y="72"/>
                    </a:lnTo>
                    <a:lnTo>
                      <a:pt x="29" y="70"/>
                    </a:lnTo>
                    <a:lnTo>
                      <a:pt x="23" y="69"/>
                    </a:lnTo>
                    <a:lnTo>
                      <a:pt x="18" y="64"/>
                    </a:lnTo>
                    <a:lnTo>
                      <a:pt x="13" y="61"/>
                    </a:lnTo>
                    <a:lnTo>
                      <a:pt x="8" y="54"/>
                    </a:lnTo>
                    <a:lnTo>
                      <a:pt x="5" y="49"/>
                    </a:lnTo>
                    <a:close/>
                    <a:moveTo>
                      <a:pt x="13" y="46"/>
                    </a:moveTo>
                    <a:lnTo>
                      <a:pt x="16" y="51"/>
                    </a:lnTo>
                    <a:lnTo>
                      <a:pt x="20" y="56"/>
                    </a:lnTo>
                    <a:lnTo>
                      <a:pt x="23" y="59"/>
                    </a:lnTo>
                    <a:lnTo>
                      <a:pt x="28" y="62"/>
                    </a:lnTo>
                    <a:lnTo>
                      <a:pt x="33" y="64"/>
                    </a:lnTo>
                    <a:lnTo>
                      <a:pt x="36" y="64"/>
                    </a:lnTo>
                    <a:lnTo>
                      <a:pt x="41" y="64"/>
                    </a:lnTo>
                    <a:lnTo>
                      <a:pt x="44" y="62"/>
                    </a:lnTo>
                    <a:lnTo>
                      <a:pt x="47" y="61"/>
                    </a:lnTo>
                    <a:lnTo>
                      <a:pt x="51" y="57"/>
                    </a:lnTo>
                    <a:lnTo>
                      <a:pt x="54" y="54"/>
                    </a:lnTo>
                    <a:lnTo>
                      <a:pt x="55" y="49"/>
                    </a:lnTo>
                    <a:lnTo>
                      <a:pt x="55" y="44"/>
                    </a:lnTo>
                    <a:lnTo>
                      <a:pt x="55" y="39"/>
                    </a:lnTo>
                    <a:lnTo>
                      <a:pt x="54" y="33"/>
                    </a:lnTo>
                    <a:lnTo>
                      <a:pt x="51" y="26"/>
                    </a:lnTo>
                    <a:lnTo>
                      <a:pt x="46" y="20"/>
                    </a:lnTo>
                    <a:lnTo>
                      <a:pt x="41" y="13"/>
                    </a:lnTo>
                    <a:lnTo>
                      <a:pt x="36" y="10"/>
                    </a:lnTo>
                    <a:lnTo>
                      <a:pt x="29" y="9"/>
                    </a:lnTo>
                    <a:lnTo>
                      <a:pt x="25" y="9"/>
                    </a:lnTo>
                    <a:lnTo>
                      <a:pt x="18" y="9"/>
                    </a:lnTo>
                    <a:lnTo>
                      <a:pt x="15" y="12"/>
                    </a:lnTo>
                    <a:lnTo>
                      <a:pt x="12" y="15"/>
                    </a:lnTo>
                    <a:lnTo>
                      <a:pt x="10" y="18"/>
                    </a:lnTo>
                    <a:lnTo>
                      <a:pt x="8" y="22"/>
                    </a:lnTo>
                    <a:lnTo>
                      <a:pt x="8" y="26"/>
                    </a:lnTo>
                    <a:lnTo>
                      <a:pt x="8" y="33"/>
                    </a:lnTo>
                    <a:lnTo>
                      <a:pt x="10" y="38"/>
                    </a:lnTo>
                    <a:lnTo>
                      <a:pt x="13" y="4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5" name="Freeform 68">
                <a:extLst>
                  <a:ext uri="{FF2B5EF4-FFF2-40B4-BE49-F238E27FC236}">
                    <a16:creationId xmlns:a16="http://schemas.microsoft.com/office/drawing/2014/main" id="{E98968CF-BF0C-8932-C4A6-AEDBBD25B77E}"/>
                  </a:ext>
                </a:extLst>
              </p:cNvPr>
              <p:cNvSpPr>
                <a:spLocks noEditPoints="1"/>
              </p:cNvSpPr>
              <p:nvPr/>
            </p:nvSpPr>
            <p:spPr bwMode="auto">
              <a:xfrm>
                <a:off x="1365250" y="121920"/>
                <a:ext cx="44450" cy="48895"/>
              </a:xfrm>
              <a:custGeom>
                <a:avLst/>
                <a:gdLst>
                  <a:gd name="T0" fmla="*/ 0 w 70"/>
                  <a:gd name="T1" fmla="*/ 64 h 77"/>
                  <a:gd name="T2" fmla="*/ 35 w 70"/>
                  <a:gd name="T3" fmla="*/ 0 h 77"/>
                  <a:gd name="T4" fmla="*/ 54 w 70"/>
                  <a:gd name="T5" fmla="*/ 9 h 77"/>
                  <a:gd name="T6" fmla="*/ 61 w 70"/>
                  <a:gd name="T7" fmla="*/ 13 h 77"/>
                  <a:gd name="T8" fmla="*/ 64 w 70"/>
                  <a:gd name="T9" fmla="*/ 16 h 77"/>
                  <a:gd name="T10" fmla="*/ 67 w 70"/>
                  <a:gd name="T11" fmla="*/ 21 h 77"/>
                  <a:gd name="T12" fmla="*/ 69 w 70"/>
                  <a:gd name="T13" fmla="*/ 26 h 77"/>
                  <a:gd name="T14" fmla="*/ 70 w 70"/>
                  <a:gd name="T15" fmla="*/ 32 h 77"/>
                  <a:gd name="T16" fmla="*/ 69 w 70"/>
                  <a:gd name="T17" fmla="*/ 39 h 77"/>
                  <a:gd name="T18" fmla="*/ 67 w 70"/>
                  <a:gd name="T19" fmla="*/ 45 h 77"/>
                  <a:gd name="T20" fmla="*/ 64 w 70"/>
                  <a:gd name="T21" fmla="*/ 53 h 77"/>
                  <a:gd name="T22" fmla="*/ 57 w 70"/>
                  <a:gd name="T23" fmla="*/ 63 h 77"/>
                  <a:gd name="T24" fmla="*/ 51 w 70"/>
                  <a:gd name="T25" fmla="*/ 71 h 77"/>
                  <a:gd name="T26" fmla="*/ 43 w 70"/>
                  <a:gd name="T27" fmla="*/ 76 h 77"/>
                  <a:gd name="T28" fmla="*/ 36 w 70"/>
                  <a:gd name="T29" fmla="*/ 77 h 77"/>
                  <a:gd name="T30" fmla="*/ 28 w 70"/>
                  <a:gd name="T31" fmla="*/ 77 h 77"/>
                  <a:gd name="T32" fmla="*/ 20 w 70"/>
                  <a:gd name="T33" fmla="*/ 74 h 77"/>
                  <a:gd name="T34" fmla="*/ 0 w 70"/>
                  <a:gd name="T35" fmla="*/ 64 h 77"/>
                  <a:gd name="T36" fmla="*/ 12 w 70"/>
                  <a:gd name="T37" fmla="*/ 60 h 77"/>
                  <a:gd name="T38" fmla="*/ 23 w 70"/>
                  <a:gd name="T39" fmla="*/ 66 h 77"/>
                  <a:gd name="T40" fmla="*/ 30 w 70"/>
                  <a:gd name="T41" fmla="*/ 68 h 77"/>
                  <a:gd name="T42" fmla="*/ 36 w 70"/>
                  <a:gd name="T43" fmla="*/ 69 h 77"/>
                  <a:gd name="T44" fmla="*/ 41 w 70"/>
                  <a:gd name="T45" fmla="*/ 68 h 77"/>
                  <a:gd name="T46" fmla="*/ 46 w 70"/>
                  <a:gd name="T47" fmla="*/ 64 h 77"/>
                  <a:gd name="T48" fmla="*/ 51 w 70"/>
                  <a:gd name="T49" fmla="*/ 58 h 77"/>
                  <a:gd name="T50" fmla="*/ 56 w 70"/>
                  <a:gd name="T51" fmla="*/ 50 h 77"/>
                  <a:gd name="T52" fmla="*/ 61 w 70"/>
                  <a:gd name="T53" fmla="*/ 42 h 77"/>
                  <a:gd name="T54" fmla="*/ 62 w 70"/>
                  <a:gd name="T55" fmla="*/ 34 h 77"/>
                  <a:gd name="T56" fmla="*/ 61 w 70"/>
                  <a:gd name="T57" fmla="*/ 27 h 77"/>
                  <a:gd name="T58" fmla="*/ 59 w 70"/>
                  <a:gd name="T59" fmla="*/ 22 h 77"/>
                  <a:gd name="T60" fmla="*/ 56 w 70"/>
                  <a:gd name="T61" fmla="*/ 19 h 77"/>
                  <a:gd name="T62" fmla="*/ 49 w 70"/>
                  <a:gd name="T63" fmla="*/ 17 h 77"/>
                  <a:gd name="T64" fmla="*/ 38 w 70"/>
                  <a:gd name="T65" fmla="*/ 11 h 77"/>
                  <a:gd name="T66" fmla="*/ 12 w 70"/>
                  <a:gd name="T67" fmla="*/ 6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0" h="77">
                    <a:moveTo>
                      <a:pt x="0" y="64"/>
                    </a:moveTo>
                    <a:lnTo>
                      <a:pt x="35" y="0"/>
                    </a:lnTo>
                    <a:lnTo>
                      <a:pt x="54" y="9"/>
                    </a:lnTo>
                    <a:lnTo>
                      <a:pt x="61" y="13"/>
                    </a:lnTo>
                    <a:lnTo>
                      <a:pt x="64" y="16"/>
                    </a:lnTo>
                    <a:lnTo>
                      <a:pt x="67" y="21"/>
                    </a:lnTo>
                    <a:lnTo>
                      <a:pt x="69" y="26"/>
                    </a:lnTo>
                    <a:lnTo>
                      <a:pt x="70" y="32"/>
                    </a:lnTo>
                    <a:lnTo>
                      <a:pt x="69" y="39"/>
                    </a:lnTo>
                    <a:lnTo>
                      <a:pt x="67" y="45"/>
                    </a:lnTo>
                    <a:lnTo>
                      <a:pt x="64" y="53"/>
                    </a:lnTo>
                    <a:lnTo>
                      <a:pt x="57" y="63"/>
                    </a:lnTo>
                    <a:lnTo>
                      <a:pt x="51" y="71"/>
                    </a:lnTo>
                    <a:lnTo>
                      <a:pt x="43" y="76"/>
                    </a:lnTo>
                    <a:lnTo>
                      <a:pt x="36" y="77"/>
                    </a:lnTo>
                    <a:lnTo>
                      <a:pt x="28" y="77"/>
                    </a:lnTo>
                    <a:lnTo>
                      <a:pt x="20" y="74"/>
                    </a:lnTo>
                    <a:lnTo>
                      <a:pt x="0" y="64"/>
                    </a:lnTo>
                    <a:close/>
                    <a:moveTo>
                      <a:pt x="12" y="60"/>
                    </a:moveTo>
                    <a:lnTo>
                      <a:pt x="23" y="66"/>
                    </a:lnTo>
                    <a:lnTo>
                      <a:pt x="30" y="68"/>
                    </a:lnTo>
                    <a:lnTo>
                      <a:pt x="36" y="69"/>
                    </a:lnTo>
                    <a:lnTo>
                      <a:pt x="41" y="68"/>
                    </a:lnTo>
                    <a:lnTo>
                      <a:pt x="46" y="64"/>
                    </a:lnTo>
                    <a:lnTo>
                      <a:pt x="51" y="58"/>
                    </a:lnTo>
                    <a:lnTo>
                      <a:pt x="56" y="50"/>
                    </a:lnTo>
                    <a:lnTo>
                      <a:pt x="61" y="42"/>
                    </a:lnTo>
                    <a:lnTo>
                      <a:pt x="62" y="34"/>
                    </a:lnTo>
                    <a:lnTo>
                      <a:pt x="61" y="27"/>
                    </a:lnTo>
                    <a:lnTo>
                      <a:pt x="59" y="22"/>
                    </a:lnTo>
                    <a:lnTo>
                      <a:pt x="56" y="19"/>
                    </a:lnTo>
                    <a:lnTo>
                      <a:pt x="49" y="17"/>
                    </a:lnTo>
                    <a:lnTo>
                      <a:pt x="38" y="11"/>
                    </a:lnTo>
                    <a:lnTo>
                      <a:pt x="12" y="6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6" name="Freeform 69">
                <a:extLst>
                  <a:ext uri="{FF2B5EF4-FFF2-40B4-BE49-F238E27FC236}">
                    <a16:creationId xmlns:a16="http://schemas.microsoft.com/office/drawing/2014/main" id="{70C04071-44E4-36B5-7896-8C9006241FAB}"/>
                  </a:ext>
                </a:extLst>
              </p:cNvPr>
              <p:cNvSpPr>
                <a:spLocks/>
              </p:cNvSpPr>
              <p:nvPr/>
            </p:nvSpPr>
            <p:spPr bwMode="auto">
              <a:xfrm>
                <a:off x="320040" y="113665"/>
                <a:ext cx="26035" cy="43180"/>
              </a:xfrm>
              <a:custGeom>
                <a:avLst/>
                <a:gdLst>
                  <a:gd name="T0" fmla="*/ 33 w 41"/>
                  <a:gd name="T1" fmla="*/ 68 h 68"/>
                  <a:gd name="T2" fmla="*/ 0 w 41"/>
                  <a:gd name="T3" fmla="*/ 3 h 68"/>
                  <a:gd name="T4" fmla="*/ 8 w 41"/>
                  <a:gd name="T5" fmla="*/ 0 h 68"/>
                  <a:gd name="T6" fmla="*/ 41 w 41"/>
                  <a:gd name="T7" fmla="*/ 64 h 68"/>
                  <a:gd name="T8" fmla="*/ 33 w 41"/>
                  <a:gd name="T9" fmla="*/ 68 h 68"/>
                </a:gdLst>
                <a:ahLst/>
                <a:cxnLst>
                  <a:cxn ang="0">
                    <a:pos x="T0" y="T1"/>
                  </a:cxn>
                  <a:cxn ang="0">
                    <a:pos x="T2" y="T3"/>
                  </a:cxn>
                  <a:cxn ang="0">
                    <a:pos x="T4" y="T5"/>
                  </a:cxn>
                  <a:cxn ang="0">
                    <a:pos x="T6" y="T7"/>
                  </a:cxn>
                  <a:cxn ang="0">
                    <a:pos x="T8" y="T9"/>
                  </a:cxn>
                </a:cxnLst>
                <a:rect l="0" t="0" r="r" b="b"/>
                <a:pathLst>
                  <a:path w="41" h="68">
                    <a:moveTo>
                      <a:pt x="33" y="68"/>
                    </a:moveTo>
                    <a:lnTo>
                      <a:pt x="0" y="3"/>
                    </a:lnTo>
                    <a:lnTo>
                      <a:pt x="8" y="0"/>
                    </a:lnTo>
                    <a:lnTo>
                      <a:pt x="41" y="64"/>
                    </a:lnTo>
                    <a:lnTo>
                      <a:pt x="33" y="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7" name="Freeform 70">
                <a:extLst>
                  <a:ext uri="{FF2B5EF4-FFF2-40B4-BE49-F238E27FC236}">
                    <a16:creationId xmlns:a16="http://schemas.microsoft.com/office/drawing/2014/main" id="{C7D49AAD-DD92-0A74-55BB-A7F54215B9CF}"/>
                  </a:ext>
                </a:extLst>
              </p:cNvPr>
              <p:cNvSpPr>
                <a:spLocks noEditPoints="1"/>
              </p:cNvSpPr>
              <p:nvPr/>
            </p:nvSpPr>
            <p:spPr bwMode="auto">
              <a:xfrm>
                <a:off x="1397635" y="147320"/>
                <a:ext cx="43180" cy="50800"/>
              </a:xfrm>
              <a:custGeom>
                <a:avLst/>
                <a:gdLst>
                  <a:gd name="T0" fmla="*/ 0 w 68"/>
                  <a:gd name="T1" fmla="*/ 49 h 80"/>
                  <a:gd name="T2" fmla="*/ 60 w 68"/>
                  <a:gd name="T3" fmla="*/ 0 h 80"/>
                  <a:gd name="T4" fmla="*/ 68 w 68"/>
                  <a:gd name="T5" fmla="*/ 5 h 80"/>
                  <a:gd name="T6" fmla="*/ 49 w 68"/>
                  <a:gd name="T7" fmla="*/ 80 h 80"/>
                  <a:gd name="T8" fmla="*/ 42 w 68"/>
                  <a:gd name="T9" fmla="*/ 75 h 80"/>
                  <a:gd name="T10" fmla="*/ 47 w 68"/>
                  <a:gd name="T11" fmla="*/ 52 h 80"/>
                  <a:gd name="T12" fmla="*/ 26 w 68"/>
                  <a:gd name="T13" fmla="*/ 39 h 80"/>
                  <a:gd name="T14" fmla="*/ 8 w 68"/>
                  <a:gd name="T15" fmla="*/ 54 h 80"/>
                  <a:gd name="T16" fmla="*/ 0 w 68"/>
                  <a:gd name="T17" fmla="*/ 49 h 80"/>
                  <a:gd name="T18" fmla="*/ 32 w 68"/>
                  <a:gd name="T19" fmla="*/ 34 h 80"/>
                  <a:gd name="T20" fmla="*/ 50 w 68"/>
                  <a:gd name="T21" fmla="*/ 44 h 80"/>
                  <a:gd name="T22" fmla="*/ 55 w 68"/>
                  <a:gd name="T23" fmla="*/ 24 h 80"/>
                  <a:gd name="T24" fmla="*/ 58 w 68"/>
                  <a:gd name="T25" fmla="*/ 15 h 80"/>
                  <a:gd name="T26" fmla="*/ 60 w 68"/>
                  <a:gd name="T27" fmla="*/ 8 h 80"/>
                  <a:gd name="T28" fmla="*/ 55 w 68"/>
                  <a:gd name="T29" fmla="*/ 15 h 80"/>
                  <a:gd name="T30" fmla="*/ 49 w 68"/>
                  <a:gd name="T31" fmla="*/ 20 h 80"/>
                  <a:gd name="T32" fmla="*/ 32 w 68"/>
                  <a:gd name="T33" fmla="*/ 3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0">
                    <a:moveTo>
                      <a:pt x="0" y="49"/>
                    </a:moveTo>
                    <a:lnTo>
                      <a:pt x="60" y="0"/>
                    </a:lnTo>
                    <a:lnTo>
                      <a:pt x="68" y="5"/>
                    </a:lnTo>
                    <a:lnTo>
                      <a:pt x="49" y="80"/>
                    </a:lnTo>
                    <a:lnTo>
                      <a:pt x="42" y="75"/>
                    </a:lnTo>
                    <a:lnTo>
                      <a:pt x="47" y="52"/>
                    </a:lnTo>
                    <a:lnTo>
                      <a:pt x="26" y="39"/>
                    </a:lnTo>
                    <a:lnTo>
                      <a:pt x="8" y="54"/>
                    </a:lnTo>
                    <a:lnTo>
                      <a:pt x="0" y="49"/>
                    </a:lnTo>
                    <a:close/>
                    <a:moveTo>
                      <a:pt x="32" y="34"/>
                    </a:moveTo>
                    <a:lnTo>
                      <a:pt x="50" y="44"/>
                    </a:lnTo>
                    <a:lnTo>
                      <a:pt x="55" y="24"/>
                    </a:lnTo>
                    <a:lnTo>
                      <a:pt x="58" y="15"/>
                    </a:lnTo>
                    <a:lnTo>
                      <a:pt x="60" y="8"/>
                    </a:lnTo>
                    <a:lnTo>
                      <a:pt x="55" y="15"/>
                    </a:lnTo>
                    <a:lnTo>
                      <a:pt x="49" y="20"/>
                    </a:lnTo>
                    <a:lnTo>
                      <a:pt x="32"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8" name="Freeform 71">
                <a:extLst>
                  <a:ext uri="{FF2B5EF4-FFF2-40B4-BE49-F238E27FC236}">
                    <a16:creationId xmlns:a16="http://schemas.microsoft.com/office/drawing/2014/main" id="{075ED52D-2D33-0FA2-6E13-A9F7B8D54A0E}"/>
                  </a:ext>
                </a:extLst>
              </p:cNvPr>
              <p:cNvSpPr>
                <a:spLocks/>
              </p:cNvSpPr>
              <p:nvPr/>
            </p:nvSpPr>
            <p:spPr bwMode="auto">
              <a:xfrm>
                <a:off x="281940" y="120650"/>
                <a:ext cx="49530" cy="54610"/>
              </a:xfrm>
              <a:custGeom>
                <a:avLst/>
                <a:gdLst>
                  <a:gd name="T0" fmla="*/ 34 w 78"/>
                  <a:gd name="T1" fmla="*/ 86 h 86"/>
                  <a:gd name="T2" fmla="*/ 0 w 78"/>
                  <a:gd name="T3" fmla="*/ 21 h 86"/>
                  <a:gd name="T4" fmla="*/ 8 w 78"/>
                  <a:gd name="T5" fmla="*/ 18 h 86"/>
                  <a:gd name="T6" fmla="*/ 64 w 78"/>
                  <a:gd name="T7" fmla="*/ 53 h 86"/>
                  <a:gd name="T8" fmla="*/ 37 w 78"/>
                  <a:gd name="T9" fmla="*/ 3 h 86"/>
                  <a:gd name="T10" fmla="*/ 44 w 78"/>
                  <a:gd name="T11" fmla="*/ 0 h 86"/>
                  <a:gd name="T12" fmla="*/ 78 w 78"/>
                  <a:gd name="T13" fmla="*/ 65 h 86"/>
                  <a:gd name="T14" fmla="*/ 70 w 78"/>
                  <a:gd name="T15" fmla="*/ 68 h 86"/>
                  <a:gd name="T16" fmla="*/ 15 w 78"/>
                  <a:gd name="T17" fmla="*/ 32 h 86"/>
                  <a:gd name="T18" fmla="*/ 42 w 78"/>
                  <a:gd name="T19" fmla="*/ 83 h 86"/>
                  <a:gd name="T20" fmla="*/ 34 w 78"/>
                  <a:gd name="T2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86">
                    <a:moveTo>
                      <a:pt x="34" y="86"/>
                    </a:moveTo>
                    <a:lnTo>
                      <a:pt x="0" y="21"/>
                    </a:lnTo>
                    <a:lnTo>
                      <a:pt x="8" y="18"/>
                    </a:lnTo>
                    <a:lnTo>
                      <a:pt x="64" y="53"/>
                    </a:lnTo>
                    <a:lnTo>
                      <a:pt x="37" y="3"/>
                    </a:lnTo>
                    <a:lnTo>
                      <a:pt x="44" y="0"/>
                    </a:lnTo>
                    <a:lnTo>
                      <a:pt x="78" y="65"/>
                    </a:lnTo>
                    <a:lnTo>
                      <a:pt x="70" y="68"/>
                    </a:lnTo>
                    <a:lnTo>
                      <a:pt x="15" y="32"/>
                    </a:lnTo>
                    <a:lnTo>
                      <a:pt x="42" y="83"/>
                    </a:lnTo>
                    <a:lnTo>
                      <a:pt x="34" y="8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9" name="Freeform 72">
                <a:extLst>
                  <a:ext uri="{FF2B5EF4-FFF2-40B4-BE49-F238E27FC236}">
                    <a16:creationId xmlns:a16="http://schemas.microsoft.com/office/drawing/2014/main" id="{BD1454B7-4286-F61C-E085-4E5C956FD764}"/>
                  </a:ext>
                </a:extLst>
              </p:cNvPr>
              <p:cNvSpPr>
                <a:spLocks/>
              </p:cNvSpPr>
              <p:nvPr/>
            </p:nvSpPr>
            <p:spPr bwMode="auto">
              <a:xfrm>
                <a:off x="243840" y="140970"/>
                <a:ext cx="46355" cy="49530"/>
              </a:xfrm>
              <a:custGeom>
                <a:avLst/>
                <a:gdLst>
                  <a:gd name="T0" fmla="*/ 34 w 73"/>
                  <a:gd name="T1" fmla="*/ 4 h 78"/>
                  <a:gd name="T2" fmla="*/ 42 w 73"/>
                  <a:gd name="T3" fmla="*/ 0 h 78"/>
                  <a:gd name="T4" fmla="*/ 65 w 73"/>
                  <a:gd name="T5" fmla="*/ 34 h 78"/>
                  <a:gd name="T6" fmla="*/ 70 w 73"/>
                  <a:gd name="T7" fmla="*/ 44 h 78"/>
                  <a:gd name="T8" fmla="*/ 71 w 73"/>
                  <a:gd name="T9" fmla="*/ 51 h 78"/>
                  <a:gd name="T10" fmla="*/ 73 w 73"/>
                  <a:gd name="T11" fmla="*/ 57 h 78"/>
                  <a:gd name="T12" fmla="*/ 71 w 73"/>
                  <a:gd name="T13" fmla="*/ 64 h 78"/>
                  <a:gd name="T14" fmla="*/ 68 w 73"/>
                  <a:gd name="T15" fmla="*/ 70 h 78"/>
                  <a:gd name="T16" fmla="*/ 62 w 73"/>
                  <a:gd name="T17" fmla="*/ 75 h 78"/>
                  <a:gd name="T18" fmla="*/ 57 w 73"/>
                  <a:gd name="T19" fmla="*/ 77 h 78"/>
                  <a:gd name="T20" fmla="*/ 52 w 73"/>
                  <a:gd name="T21" fmla="*/ 78 h 78"/>
                  <a:gd name="T22" fmla="*/ 47 w 73"/>
                  <a:gd name="T23" fmla="*/ 78 h 78"/>
                  <a:gd name="T24" fmla="*/ 42 w 73"/>
                  <a:gd name="T25" fmla="*/ 78 h 78"/>
                  <a:gd name="T26" fmla="*/ 37 w 73"/>
                  <a:gd name="T27" fmla="*/ 75 h 78"/>
                  <a:gd name="T28" fmla="*/ 32 w 73"/>
                  <a:gd name="T29" fmla="*/ 72 h 78"/>
                  <a:gd name="T30" fmla="*/ 28 w 73"/>
                  <a:gd name="T31" fmla="*/ 67 h 78"/>
                  <a:gd name="T32" fmla="*/ 23 w 73"/>
                  <a:gd name="T33" fmla="*/ 60 h 78"/>
                  <a:gd name="T34" fmla="*/ 0 w 73"/>
                  <a:gd name="T35" fmla="*/ 25 h 78"/>
                  <a:gd name="T36" fmla="*/ 6 w 73"/>
                  <a:gd name="T37" fmla="*/ 20 h 78"/>
                  <a:gd name="T38" fmla="*/ 31 w 73"/>
                  <a:gd name="T39" fmla="*/ 56 h 78"/>
                  <a:gd name="T40" fmla="*/ 36 w 73"/>
                  <a:gd name="T41" fmla="*/ 62 h 78"/>
                  <a:gd name="T42" fmla="*/ 39 w 73"/>
                  <a:gd name="T43" fmla="*/ 67 h 78"/>
                  <a:gd name="T44" fmla="*/ 44 w 73"/>
                  <a:gd name="T45" fmla="*/ 69 h 78"/>
                  <a:gd name="T46" fmla="*/ 47 w 73"/>
                  <a:gd name="T47" fmla="*/ 70 h 78"/>
                  <a:gd name="T48" fmla="*/ 52 w 73"/>
                  <a:gd name="T49" fmla="*/ 69 h 78"/>
                  <a:gd name="T50" fmla="*/ 57 w 73"/>
                  <a:gd name="T51" fmla="*/ 67 h 78"/>
                  <a:gd name="T52" fmla="*/ 62 w 73"/>
                  <a:gd name="T53" fmla="*/ 62 h 78"/>
                  <a:gd name="T54" fmla="*/ 65 w 73"/>
                  <a:gd name="T55" fmla="*/ 57 h 78"/>
                  <a:gd name="T56" fmla="*/ 63 w 73"/>
                  <a:gd name="T57" fmla="*/ 49 h 78"/>
                  <a:gd name="T58" fmla="*/ 57 w 73"/>
                  <a:gd name="T59" fmla="*/ 39 h 78"/>
                  <a:gd name="T60" fmla="*/ 34 w 73"/>
                  <a:gd name="T61" fmla="*/ 4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3" h="78">
                    <a:moveTo>
                      <a:pt x="34" y="4"/>
                    </a:moveTo>
                    <a:lnTo>
                      <a:pt x="42" y="0"/>
                    </a:lnTo>
                    <a:lnTo>
                      <a:pt x="65" y="34"/>
                    </a:lnTo>
                    <a:lnTo>
                      <a:pt x="70" y="44"/>
                    </a:lnTo>
                    <a:lnTo>
                      <a:pt x="71" y="51"/>
                    </a:lnTo>
                    <a:lnTo>
                      <a:pt x="73" y="57"/>
                    </a:lnTo>
                    <a:lnTo>
                      <a:pt x="71" y="64"/>
                    </a:lnTo>
                    <a:lnTo>
                      <a:pt x="68" y="70"/>
                    </a:lnTo>
                    <a:lnTo>
                      <a:pt x="62" y="75"/>
                    </a:lnTo>
                    <a:lnTo>
                      <a:pt x="57" y="77"/>
                    </a:lnTo>
                    <a:lnTo>
                      <a:pt x="52" y="78"/>
                    </a:lnTo>
                    <a:lnTo>
                      <a:pt x="47" y="78"/>
                    </a:lnTo>
                    <a:lnTo>
                      <a:pt x="42" y="78"/>
                    </a:lnTo>
                    <a:lnTo>
                      <a:pt x="37" y="75"/>
                    </a:lnTo>
                    <a:lnTo>
                      <a:pt x="32" y="72"/>
                    </a:lnTo>
                    <a:lnTo>
                      <a:pt x="28" y="67"/>
                    </a:lnTo>
                    <a:lnTo>
                      <a:pt x="23" y="60"/>
                    </a:lnTo>
                    <a:lnTo>
                      <a:pt x="0" y="25"/>
                    </a:lnTo>
                    <a:lnTo>
                      <a:pt x="6" y="20"/>
                    </a:lnTo>
                    <a:lnTo>
                      <a:pt x="31" y="56"/>
                    </a:lnTo>
                    <a:lnTo>
                      <a:pt x="36" y="62"/>
                    </a:lnTo>
                    <a:lnTo>
                      <a:pt x="39" y="67"/>
                    </a:lnTo>
                    <a:lnTo>
                      <a:pt x="44" y="69"/>
                    </a:lnTo>
                    <a:lnTo>
                      <a:pt x="47" y="70"/>
                    </a:lnTo>
                    <a:lnTo>
                      <a:pt x="52" y="69"/>
                    </a:lnTo>
                    <a:lnTo>
                      <a:pt x="57" y="67"/>
                    </a:lnTo>
                    <a:lnTo>
                      <a:pt x="62" y="62"/>
                    </a:lnTo>
                    <a:lnTo>
                      <a:pt x="65" y="57"/>
                    </a:lnTo>
                    <a:lnTo>
                      <a:pt x="63" y="49"/>
                    </a:lnTo>
                    <a:lnTo>
                      <a:pt x="57" y="39"/>
                    </a:lnTo>
                    <a:lnTo>
                      <a:pt x="34" y="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0" name="Freeform 73">
                <a:extLst>
                  <a:ext uri="{FF2B5EF4-FFF2-40B4-BE49-F238E27FC236}">
                    <a16:creationId xmlns:a16="http://schemas.microsoft.com/office/drawing/2014/main" id="{B28EED6D-273E-67C9-E2EB-F6281AD073C5}"/>
                  </a:ext>
                </a:extLst>
              </p:cNvPr>
              <p:cNvSpPr>
                <a:spLocks/>
              </p:cNvSpPr>
              <p:nvPr/>
            </p:nvSpPr>
            <p:spPr bwMode="auto">
              <a:xfrm>
                <a:off x="123190" y="245110"/>
                <a:ext cx="38100" cy="36195"/>
              </a:xfrm>
              <a:custGeom>
                <a:avLst/>
                <a:gdLst>
                  <a:gd name="T0" fmla="*/ 6 w 60"/>
                  <a:gd name="T1" fmla="*/ 0 h 57"/>
                  <a:gd name="T2" fmla="*/ 60 w 60"/>
                  <a:gd name="T3" fmla="*/ 51 h 57"/>
                  <a:gd name="T4" fmla="*/ 55 w 60"/>
                  <a:gd name="T5" fmla="*/ 57 h 57"/>
                  <a:gd name="T6" fmla="*/ 0 w 60"/>
                  <a:gd name="T7" fmla="*/ 7 h 57"/>
                  <a:gd name="T8" fmla="*/ 6 w 60"/>
                  <a:gd name="T9" fmla="*/ 0 h 57"/>
                </a:gdLst>
                <a:ahLst/>
                <a:cxnLst>
                  <a:cxn ang="0">
                    <a:pos x="T0" y="T1"/>
                  </a:cxn>
                  <a:cxn ang="0">
                    <a:pos x="T2" y="T3"/>
                  </a:cxn>
                  <a:cxn ang="0">
                    <a:pos x="T4" y="T5"/>
                  </a:cxn>
                  <a:cxn ang="0">
                    <a:pos x="T6" y="T7"/>
                  </a:cxn>
                  <a:cxn ang="0">
                    <a:pos x="T8" y="T9"/>
                  </a:cxn>
                </a:cxnLst>
                <a:rect l="0" t="0" r="r" b="b"/>
                <a:pathLst>
                  <a:path w="60" h="57">
                    <a:moveTo>
                      <a:pt x="6" y="0"/>
                    </a:moveTo>
                    <a:lnTo>
                      <a:pt x="60" y="51"/>
                    </a:lnTo>
                    <a:lnTo>
                      <a:pt x="55" y="57"/>
                    </a:lnTo>
                    <a:lnTo>
                      <a:pt x="0" y="7"/>
                    </a:lnTo>
                    <a:lnTo>
                      <a:pt x="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1" name="Freeform 74">
                <a:extLst>
                  <a:ext uri="{FF2B5EF4-FFF2-40B4-BE49-F238E27FC236}">
                    <a16:creationId xmlns:a16="http://schemas.microsoft.com/office/drawing/2014/main" id="{2EC06EF7-1C2F-2F95-49B3-DE1B8EB4097E}"/>
                  </a:ext>
                </a:extLst>
              </p:cNvPr>
              <p:cNvSpPr>
                <a:spLocks/>
              </p:cNvSpPr>
              <p:nvPr/>
            </p:nvSpPr>
            <p:spPr bwMode="auto">
              <a:xfrm>
                <a:off x="92075" y="261620"/>
                <a:ext cx="55880" cy="52705"/>
              </a:xfrm>
              <a:custGeom>
                <a:avLst/>
                <a:gdLst>
                  <a:gd name="T0" fmla="*/ 31 w 88"/>
                  <a:gd name="T1" fmla="*/ 0 h 83"/>
                  <a:gd name="T2" fmla="*/ 88 w 88"/>
                  <a:gd name="T3" fmla="*/ 47 h 83"/>
                  <a:gd name="T4" fmla="*/ 83 w 88"/>
                  <a:gd name="T5" fmla="*/ 54 h 83"/>
                  <a:gd name="T6" fmla="*/ 16 w 88"/>
                  <a:gd name="T7" fmla="*/ 39 h 83"/>
                  <a:gd name="T8" fmla="*/ 62 w 88"/>
                  <a:gd name="T9" fmla="*/ 77 h 83"/>
                  <a:gd name="T10" fmla="*/ 57 w 88"/>
                  <a:gd name="T11" fmla="*/ 83 h 83"/>
                  <a:gd name="T12" fmla="*/ 0 w 88"/>
                  <a:gd name="T13" fmla="*/ 36 h 83"/>
                  <a:gd name="T14" fmla="*/ 5 w 88"/>
                  <a:gd name="T15" fmla="*/ 30 h 83"/>
                  <a:gd name="T16" fmla="*/ 71 w 88"/>
                  <a:gd name="T17" fmla="*/ 43 h 83"/>
                  <a:gd name="T18" fmla="*/ 26 w 88"/>
                  <a:gd name="T19" fmla="*/ 5 h 83"/>
                  <a:gd name="T20" fmla="*/ 31 w 88"/>
                  <a:gd name="T21"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83">
                    <a:moveTo>
                      <a:pt x="31" y="0"/>
                    </a:moveTo>
                    <a:lnTo>
                      <a:pt x="88" y="47"/>
                    </a:lnTo>
                    <a:lnTo>
                      <a:pt x="83" y="54"/>
                    </a:lnTo>
                    <a:lnTo>
                      <a:pt x="16" y="39"/>
                    </a:lnTo>
                    <a:lnTo>
                      <a:pt x="62" y="77"/>
                    </a:lnTo>
                    <a:lnTo>
                      <a:pt x="57" y="83"/>
                    </a:lnTo>
                    <a:lnTo>
                      <a:pt x="0" y="36"/>
                    </a:lnTo>
                    <a:lnTo>
                      <a:pt x="5" y="30"/>
                    </a:lnTo>
                    <a:lnTo>
                      <a:pt x="71" y="43"/>
                    </a:lnTo>
                    <a:lnTo>
                      <a:pt x="26" y="5"/>
                    </a:lnTo>
                    <a:lnTo>
                      <a:pt x="31"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2" name="Freeform 75">
                <a:extLst>
                  <a:ext uri="{FF2B5EF4-FFF2-40B4-BE49-F238E27FC236}">
                    <a16:creationId xmlns:a16="http://schemas.microsoft.com/office/drawing/2014/main" id="{084BD06B-C95B-C102-E471-C70718C5EA32}"/>
                  </a:ext>
                </a:extLst>
              </p:cNvPr>
              <p:cNvSpPr>
                <a:spLocks/>
              </p:cNvSpPr>
              <p:nvPr/>
            </p:nvSpPr>
            <p:spPr bwMode="auto">
              <a:xfrm>
                <a:off x="72390" y="304800"/>
                <a:ext cx="49530" cy="40640"/>
              </a:xfrm>
              <a:custGeom>
                <a:avLst/>
                <a:gdLst>
                  <a:gd name="T0" fmla="*/ 5 w 78"/>
                  <a:gd name="T1" fmla="*/ 0 h 64"/>
                  <a:gd name="T2" fmla="*/ 60 w 78"/>
                  <a:gd name="T3" fmla="*/ 36 h 64"/>
                  <a:gd name="T4" fmla="*/ 71 w 78"/>
                  <a:gd name="T5" fmla="*/ 20 h 64"/>
                  <a:gd name="T6" fmla="*/ 78 w 78"/>
                  <a:gd name="T7" fmla="*/ 25 h 64"/>
                  <a:gd name="T8" fmla="*/ 52 w 78"/>
                  <a:gd name="T9" fmla="*/ 64 h 64"/>
                  <a:gd name="T10" fmla="*/ 44 w 78"/>
                  <a:gd name="T11" fmla="*/ 59 h 64"/>
                  <a:gd name="T12" fmla="*/ 55 w 78"/>
                  <a:gd name="T13" fmla="*/ 43 h 64"/>
                  <a:gd name="T14" fmla="*/ 0 w 78"/>
                  <a:gd name="T15" fmla="*/ 7 h 64"/>
                  <a:gd name="T16" fmla="*/ 5 w 78"/>
                  <a:gd name="T1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64">
                    <a:moveTo>
                      <a:pt x="5" y="0"/>
                    </a:moveTo>
                    <a:lnTo>
                      <a:pt x="60" y="36"/>
                    </a:lnTo>
                    <a:lnTo>
                      <a:pt x="71" y="20"/>
                    </a:lnTo>
                    <a:lnTo>
                      <a:pt x="78" y="25"/>
                    </a:lnTo>
                    <a:lnTo>
                      <a:pt x="52" y="64"/>
                    </a:lnTo>
                    <a:lnTo>
                      <a:pt x="44" y="59"/>
                    </a:lnTo>
                    <a:lnTo>
                      <a:pt x="55" y="43"/>
                    </a:lnTo>
                    <a:lnTo>
                      <a:pt x="0" y="7"/>
                    </a:lnTo>
                    <a:lnTo>
                      <a:pt x="5"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3" name="Freeform 76">
                <a:extLst>
                  <a:ext uri="{FF2B5EF4-FFF2-40B4-BE49-F238E27FC236}">
                    <a16:creationId xmlns:a16="http://schemas.microsoft.com/office/drawing/2014/main" id="{41AEBE44-AEED-6D0F-AB32-1BA5F1C1AC42}"/>
                  </a:ext>
                </a:extLst>
              </p:cNvPr>
              <p:cNvSpPr>
                <a:spLocks/>
              </p:cNvSpPr>
              <p:nvPr/>
            </p:nvSpPr>
            <p:spPr bwMode="auto">
              <a:xfrm>
                <a:off x="44450" y="330835"/>
                <a:ext cx="55880" cy="46355"/>
              </a:xfrm>
              <a:custGeom>
                <a:avLst/>
                <a:gdLst>
                  <a:gd name="T0" fmla="*/ 23 w 88"/>
                  <a:gd name="T1" fmla="*/ 0 h 73"/>
                  <a:gd name="T2" fmla="*/ 88 w 88"/>
                  <a:gd name="T3" fmla="*/ 36 h 73"/>
                  <a:gd name="T4" fmla="*/ 65 w 88"/>
                  <a:gd name="T5" fmla="*/ 73 h 73"/>
                  <a:gd name="T6" fmla="*/ 59 w 88"/>
                  <a:gd name="T7" fmla="*/ 68 h 73"/>
                  <a:gd name="T8" fmla="*/ 76 w 88"/>
                  <a:gd name="T9" fmla="*/ 37 h 73"/>
                  <a:gd name="T10" fmla="*/ 55 w 88"/>
                  <a:gd name="T11" fmla="*/ 28 h 73"/>
                  <a:gd name="T12" fmla="*/ 39 w 88"/>
                  <a:gd name="T13" fmla="*/ 55 h 73"/>
                  <a:gd name="T14" fmla="*/ 31 w 88"/>
                  <a:gd name="T15" fmla="*/ 52 h 73"/>
                  <a:gd name="T16" fmla="*/ 49 w 88"/>
                  <a:gd name="T17" fmla="*/ 23 h 73"/>
                  <a:gd name="T18" fmla="*/ 26 w 88"/>
                  <a:gd name="T19" fmla="*/ 10 h 73"/>
                  <a:gd name="T20" fmla="*/ 6 w 88"/>
                  <a:gd name="T21" fmla="*/ 42 h 73"/>
                  <a:gd name="T22" fmla="*/ 0 w 88"/>
                  <a:gd name="T23" fmla="*/ 37 h 73"/>
                  <a:gd name="T24" fmla="*/ 23 w 88"/>
                  <a:gd name="T25"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73">
                    <a:moveTo>
                      <a:pt x="23" y="0"/>
                    </a:moveTo>
                    <a:lnTo>
                      <a:pt x="88" y="36"/>
                    </a:lnTo>
                    <a:lnTo>
                      <a:pt x="65" y="73"/>
                    </a:lnTo>
                    <a:lnTo>
                      <a:pt x="59" y="68"/>
                    </a:lnTo>
                    <a:lnTo>
                      <a:pt x="76" y="37"/>
                    </a:lnTo>
                    <a:lnTo>
                      <a:pt x="55" y="28"/>
                    </a:lnTo>
                    <a:lnTo>
                      <a:pt x="39" y="55"/>
                    </a:lnTo>
                    <a:lnTo>
                      <a:pt x="31" y="52"/>
                    </a:lnTo>
                    <a:lnTo>
                      <a:pt x="49" y="23"/>
                    </a:lnTo>
                    <a:lnTo>
                      <a:pt x="26" y="10"/>
                    </a:lnTo>
                    <a:lnTo>
                      <a:pt x="6" y="42"/>
                    </a:lnTo>
                    <a:lnTo>
                      <a:pt x="0" y="37"/>
                    </a:lnTo>
                    <a:lnTo>
                      <a:pt x="2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4" name="Freeform 77">
                <a:extLst>
                  <a:ext uri="{FF2B5EF4-FFF2-40B4-BE49-F238E27FC236}">
                    <a16:creationId xmlns:a16="http://schemas.microsoft.com/office/drawing/2014/main" id="{5289B02A-E870-52BB-1CC6-660AF722ECA4}"/>
                  </a:ext>
                </a:extLst>
              </p:cNvPr>
              <p:cNvSpPr>
                <a:spLocks noEditPoints="1"/>
              </p:cNvSpPr>
              <p:nvPr/>
            </p:nvSpPr>
            <p:spPr bwMode="auto">
              <a:xfrm>
                <a:off x="24765" y="368935"/>
                <a:ext cx="57150" cy="41275"/>
              </a:xfrm>
              <a:custGeom>
                <a:avLst/>
                <a:gdLst>
                  <a:gd name="T0" fmla="*/ 20 w 90"/>
                  <a:gd name="T1" fmla="*/ 0 h 65"/>
                  <a:gd name="T2" fmla="*/ 90 w 90"/>
                  <a:gd name="T3" fmla="*/ 26 h 65"/>
                  <a:gd name="T4" fmla="*/ 80 w 90"/>
                  <a:gd name="T5" fmla="*/ 50 h 65"/>
                  <a:gd name="T6" fmla="*/ 76 w 90"/>
                  <a:gd name="T7" fmla="*/ 57 h 65"/>
                  <a:gd name="T8" fmla="*/ 73 w 90"/>
                  <a:gd name="T9" fmla="*/ 62 h 65"/>
                  <a:gd name="T10" fmla="*/ 68 w 90"/>
                  <a:gd name="T11" fmla="*/ 63 h 65"/>
                  <a:gd name="T12" fmla="*/ 63 w 90"/>
                  <a:gd name="T13" fmla="*/ 65 h 65"/>
                  <a:gd name="T14" fmla="*/ 59 w 90"/>
                  <a:gd name="T15" fmla="*/ 65 h 65"/>
                  <a:gd name="T16" fmla="*/ 52 w 90"/>
                  <a:gd name="T17" fmla="*/ 63 h 65"/>
                  <a:gd name="T18" fmla="*/ 46 w 90"/>
                  <a:gd name="T19" fmla="*/ 59 h 65"/>
                  <a:gd name="T20" fmla="*/ 41 w 90"/>
                  <a:gd name="T21" fmla="*/ 54 h 65"/>
                  <a:gd name="T22" fmla="*/ 39 w 90"/>
                  <a:gd name="T23" fmla="*/ 47 h 65"/>
                  <a:gd name="T24" fmla="*/ 39 w 90"/>
                  <a:gd name="T25" fmla="*/ 41 h 65"/>
                  <a:gd name="T26" fmla="*/ 36 w 90"/>
                  <a:gd name="T27" fmla="*/ 42 h 65"/>
                  <a:gd name="T28" fmla="*/ 34 w 90"/>
                  <a:gd name="T29" fmla="*/ 44 h 65"/>
                  <a:gd name="T30" fmla="*/ 28 w 90"/>
                  <a:gd name="T31" fmla="*/ 46 h 65"/>
                  <a:gd name="T32" fmla="*/ 23 w 90"/>
                  <a:gd name="T33" fmla="*/ 46 h 65"/>
                  <a:gd name="T34" fmla="*/ 0 w 90"/>
                  <a:gd name="T35" fmla="*/ 47 h 65"/>
                  <a:gd name="T36" fmla="*/ 3 w 90"/>
                  <a:gd name="T37" fmla="*/ 39 h 65"/>
                  <a:gd name="T38" fmla="*/ 21 w 90"/>
                  <a:gd name="T39" fmla="*/ 37 h 65"/>
                  <a:gd name="T40" fmla="*/ 29 w 90"/>
                  <a:gd name="T41" fmla="*/ 36 h 65"/>
                  <a:gd name="T42" fmla="*/ 34 w 90"/>
                  <a:gd name="T43" fmla="*/ 36 h 65"/>
                  <a:gd name="T44" fmla="*/ 39 w 90"/>
                  <a:gd name="T45" fmla="*/ 34 h 65"/>
                  <a:gd name="T46" fmla="*/ 41 w 90"/>
                  <a:gd name="T47" fmla="*/ 33 h 65"/>
                  <a:gd name="T48" fmla="*/ 42 w 90"/>
                  <a:gd name="T49" fmla="*/ 31 h 65"/>
                  <a:gd name="T50" fmla="*/ 44 w 90"/>
                  <a:gd name="T51" fmla="*/ 28 h 65"/>
                  <a:gd name="T52" fmla="*/ 47 w 90"/>
                  <a:gd name="T53" fmla="*/ 18 h 65"/>
                  <a:gd name="T54" fmla="*/ 16 w 90"/>
                  <a:gd name="T55" fmla="*/ 7 h 65"/>
                  <a:gd name="T56" fmla="*/ 20 w 90"/>
                  <a:gd name="T57" fmla="*/ 0 h 65"/>
                  <a:gd name="T58" fmla="*/ 55 w 90"/>
                  <a:gd name="T59" fmla="*/ 21 h 65"/>
                  <a:gd name="T60" fmla="*/ 49 w 90"/>
                  <a:gd name="T61" fmla="*/ 37 h 65"/>
                  <a:gd name="T62" fmla="*/ 47 w 90"/>
                  <a:gd name="T63" fmla="*/ 42 h 65"/>
                  <a:gd name="T64" fmla="*/ 47 w 90"/>
                  <a:gd name="T65" fmla="*/ 46 h 65"/>
                  <a:gd name="T66" fmla="*/ 47 w 90"/>
                  <a:gd name="T67" fmla="*/ 49 h 65"/>
                  <a:gd name="T68" fmla="*/ 49 w 90"/>
                  <a:gd name="T69" fmla="*/ 52 h 65"/>
                  <a:gd name="T70" fmla="*/ 52 w 90"/>
                  <a:gd name="T71" fmla="*/ 54 h 65"/>
                  <a:gd name="T72" fmla="*/ 55 w 90"/>
                  <a:gd name="T73" fmla="*/ 55 h 65"/>
                  <a:gd name="T74" fmla="*/ 60 w 90"/>
                  <a:gd name="T75" fmla="*/ 57 h 65"/>
                  <a:gd name="T76" fmla="*/ 65 w 90"/>
                  <a:gd name="T77" fmla="*/ 55 h 65"/>
                  <a:gd name="T78" fmla="*/ 68 w 90"/>
                  <a:gd name="T79" fmla="*/ 54 h 65"/>
                  <a:gd name="T80" fmla="*/ 72 w 90"/>
                  <a:gd name="T81" fmla="*/ 49 h 65"/>
                  <a:gd name="T82" fmla="*/ 78 w 90"/>
                  <a:gd name="T83" fmla="*/ 31 h 65"/>
                  <a:gd name="T84" fmla="*/ 55 w 90"/>
                  <a:gd name="T85" fmla="*/ 2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0" h="65">
                    <a:moveTo>
                      <a:pt x="20" y="0"/>
                    </a:moveTo>
                    <a:lnTo>
                      <a:pt x="90" y="26"/>
                    </a:lnTo>
                    <a:lnTo>
                      <a:pt x="80" y="50"/>
                    </a:lnTo>
                    <a:lnTo>
                      <a:pt x="76" y="57"/>
                    </a:lnTo>
                    <a:lnTo>
                      <a:pt x="73" y="62"/>
                    </a:lnTo>
                    <a:lnTo>
                      <a:pt x="68" y="63"/>
                    </a:lnTo>
                    <a:lnTo>
                      <a:pt x="63" y="65"/>
                    </a:lnTo>
                    <a:lnTo>
                      <a:pt x="59" y="65"/>
                    </a:lnTo>
                    <a:lnTo>
                      <a:pt x="52" y="63"/>
                    </a:lnTo>
                    <a:lnTo>
                      <a:pt x="46" y="59"/>
                    </a:lnTo>
                    <a:lnTo>
                      <a:pt x="41" y="54"/>
                    </a:lnTo>
                    <a:lnTo>
                      <a:pt x="39" y="47"/>
                    </a:lnTo>
                    <a:lnTo>
                      <a:pt x="39" y="41"/>
                    </a:lnTo>
                    <a:lnTo>
                      <a:pt x="36" y="42"/>
                    </a:lnTo>
                    <a:lnTo>
                      <a:pt x="34" y="44"/>
                    </a:lnTo>
                    <a:lnTo>
                      <a:pt x="28" y="46"/>
                    </a:lnTo>
                    <a:lnTo>
                      <a:pt x="23" y="46"/>
                    </a:lnTo>
                    <a:lnTo>
                      <a:pt x="0" y="47"/>
                    </a:lnTo>
                    <a:lnTo>
                      <a:pt x="3" y="39"/>
                    </a:lnTo>
                    <a:lnTo>
                      <a:pt x="21" y="37"/>
                    </a:lnTo>
                    <a:lnTo>
                      <a:pt x="29" y="36"/>
                    </a:lnTo>
                    <a:lnTo>
                      <a:pt x="34" y="36"/>
                    </a:lnTo>
                    <a:lnTo>
                      <a:pt x="39" y="34"/>
                    </a:lnTo>
                    <a:lnTo>
                      <a:pt x="41" y="33"/>
                    </a:lnTo>
                    <a:lnTo>
                      <a:pt x="42" y="31"/>
                    </a:lnTo>
                    <a:lnTo>
                      <a:pt x="44" y="28"/>
                    </a:lnTo>
                    <a:lnTo>
                      <a:pt x="47" y="18"/>
                    </a:lnTo>
                    <a:lnTo>
                      <a:pt x="16" y="7"/>
                    </a:lnTo>
                    <a:lnTo>
                      <a:pt x="20" y="0"/>
                    </a:lnTo>
                    <a:close/>
                    <a:moveTo>
                      <a:pt x="55" y="21"/>
                    </a:moveTo>
                    <a:lnTo>
                      <a:pt x="49" y="37"/>
                    </a:lnTo>
                    <a:lnTo>
                      <a:pt x="47" y="42"/>
                    </a:lnTo>
                    <a:lnTo>
                      <a:pt x="47" y="46"/>
                    </a:lnTo>
                    <a:lnTo>
                      <a:pt x="47" y="49"/>
                    </a:lnTo>
                    <a:lnTo>
                      <a:pt x="49" y="52"/>
                    </a:lnTo>
                    <a:lnTo>
                      <a:pt x="52" y="54"/>
                    </a:lnTo>
                    <a:lnTo>
                      <a:pt x="55" y="55"/>
                    </a:lnTo>
                    <a:lnTo>
                      <a:pt x="60" y="57"/>
                    </a:lnTo>
                    <a:lnTo>
                      <a:pt x="65" y="55"/>
                    </a:lnTo>
                    <a:lnTo>
                      <a:pt x="68" y="54"/>
                    </a:lnTo>
                    <a:lnTo>
                      <a:pt x="72" y="49"/>
                    </a:lnTo>
                    <a:lnTo>
                      <a:pt x="78" y="31"/>
                    </a:lnTo>
                    <a:lnTo>
                      <a:pt x="55" y="2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5" name="Freeform 78">
                <a:extLst>
                  <a:ext uri="{FF2B5EF4-FFF2-40B4-BE49-F238E27FC236}">
                    <a16:creationId xmlns:a16="http://schemas.microsoft.com/office/drawing/2014/main" id="{D385BF55-1D39-BD7D-66B1-B9C67D4EB83E}"/>
                  </a:ext>
                </a:extLst>
              </p:cNvPr>
              <p:cNvSpPr>
                <a:spLocks/>
              </p:cNvSpPr>
              <p:nvPr/>
            </p:nvSpPr>
            <p:spPr bwMode="auto">
              <a:xfrm>
                <a:off x="24765" y="441325"/>
                <a:ext cx="8255" cy="13970"/>
              </a:xfrm>
              <a:custGeom>
                <a:avLst/>
                <a:gdLst>
                  <a:gd name="T0" fmla="*/ 5 w 13"/>
                  <a:gd name="T1" fmla="*/ 0 h 22"/>
                  <a:gd name="T2" fmla="*/ 13 w 13"/>
                  <a:gd name="T3" fmla="*/ 1 h 22"/>
                  <a:gd name="T4" fmla="*/ 8 w 13"/>
                  <a:gd name="T5" fmla="*/ 22 h 22"/>
                  <a:gd name="T6" fmla="*/ 0 w 13"/>
                  <a:gd name="T7" fmla="*/ 21 h 22"/>
                  <a:gd name="T8" fmla="*/ 5 w 13"/>
                  <a:gd name="T9" fmla="*/ 0 h 22"/>
                </a:gdLst>
                <a:ahLst/>
                <a:cxnLst>
                  <a:cxn ang="0">
                    <a:pos x="T0" y="T1"/>
                  </a:cxn>
                  <a:cxn ang="0">
                    <a:pos x="T2" y="T3"/>
                  </a:cxn>
                  <a:cxn ang="0">
                    <a:pos x="T4" y="T5"/>
                  </a:cxn>
                  <a:cxn ang="0">
                    <a:pos x="T6" y="T7"/>
                  </a:cxn>
                  <a:cxn ang="0">
                    <a:pos x="T8" y="T9"/>
                  </a:cxn>
                </a:cxnLst>
                <a:rect l="0" t="0" r="r" b="b"/>
                <a:pathLst>
                  <a:path w="13" h="22">
                    <a:moveTo>
                      <a:pt x="5" y="0"/>
                    </a:moveTo>
                    <a:lnTo>
                      <a:pt x="13" y="1"/>
                    </a:lnTo>
                    <a:lnTo>
                      <a:pt x="8" y="22"/>
                    </a:lnTo>
                    <a:lnTo>
                      <a:pt x="0" y="21"/>
                    </a:lnTo>
                    <a:lnTo>
                      <a:pt x="5"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6" name="Freeform 79">
                <a:extLst>
                  <a:ext uri="{FF2B5EF4-FFF2-40B4-BE49-F238E27FC236}">
                    <a16:creationId xmlns:a16="http://schemas.microsoft.com/office/drawing/2014/main" id="{484B6E81-387A-2604-CE9C-88AB3795EA8A}"/>
                  </a:ext>
                </a:extLst>
              </p:cNvPr>
              <p:cNvSpPr>
                <a:spLocks noEditPoints="1"/>
              </p:cNvSpPr>
              <p:nvPr/>
            </p:nvSpPr>
            <p:spPr bwMode="auto">
              <a:xfrm>
                <a:off x="5080" y="486410"/>
                <a:ext cx="48895" cy="34925"/>
              </a:xfrm>
              <a:custGeom>
                <a:avLst/>
                <a:gdLst>
                  <a:gd name="T0" fmla="*/ 2 w 77"/>
                  <a:gd name="T1" fmla="*/ 0 h 55"/>
                  <a:gd name="T2" fmla="*/ 77 w 77"/>
                  <a:gd name="T3" fmla="*/ 28 h 55"/>
                  <a:gd name="T4" fmla="*/ 75 w 77"/>
                  <a:gd name="T5" fmla="*/ 36 h 55"/>
                  <a:gd name="T6" fmla="*/ 0 w 77"/>
                  <a:gd name="T7" fmla="*/ 55 h 55"/>
                  <a:gd name="T8" fmla="*/ 0 w 77"/>
                  <a:gd name="T9" fmla="*/ 47 h 55"/>
                  <a:gd name="T10" fmla="*/ 23 w 77"/>
                  <a:gd name="T11" fmla="*/ 41 h 55"/>
                  <a:gd name="T12" fmla="*/ 25 w 77"/>
                  <a:gd name="T13" fmla="*/ 16 h 55"/>
                  <a:gd name="T14" fmla="*/ 2 w 77"/>
                  <a:gd name="T15" fmla="*/ 8 h 55"/>
                  <a:gd name="T16" fmla="*/ 2 w 77"/>
                  <a:gd name="T17" fmla="*/ 0 h 55"/>
                  <a:gd name="T18" fmla="*/ 33 w 77"/>
                  <a:gd name="T19" fmla="*/ 20 h 55"/>
                  <a:gd name="T20" fmla="*/ 31 w 77"/>
                  <a:gd name="T21" fmla="*/ 39 h 55"/>
                  <a:gd name="T22" fmla="*/ 52 w 77"/>
                  <a:gd name="T23" fmla="*/ 34 h 55"/>
                  <a:gd name="T24" fmla="*/ 60 w 77"/>
                  <a:gd name="T25" fmla="*/ 33 h 55"/>
                  <a:gd name="T26" fmla="*/ 68 w 77"/>
                  <a:gd name="T27" fmla="*/ 31 h 55"/>
                  <a:gd name="T28" fmla="*/ 60 w 77"/>
                  <a:gd name="T29" fmla="*/ 29 h 55"/>
                  <a:gd name="T30" fmla="*/ 54 w 77"/>
                  <a:gd name="T31" fmla="*/ 26 h 55"/>
                  <a:gd name="T32" fmla="*/ 33 w 77"/>
                  <a:gd name="T33" fmla="*/ 2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55">
                    <a:moveTo>
                      <a:pt x="2" y="0"/>
                    </a:moveTo>
                    <a:lnTo>
                      <a:pt x="77" y="28"/>
                    </a:lnTo>
                    <a:lnTo>
                      <a:pt x="75" y="36"/>
                    </a:lnTo>
                    <a:lnTo>
                      <a:pt x="0" y="55"/>
                    </a:lnTo>
                    <a:lnTo>
                      <a:pt x="0" y="47"/>
                    </a:lnTo>
                    <a:lnTo>
                      <a:pt x="23" y="41"/>
                    </a:lnTo>
                    <a:lnTo>
                      <a:pt x="25" y="16"/>
                    </a:lnTo>
                    <a:lnTo>
                      <a:pt x="2" y="8"/>
                    </a:lnTo>
                    <a:lnTo>
                      <a:pt x="2" y="0"/>
                    </a:lnTo>
                    <a:close/>
                    <a:moveTo>
                      <a:pt x="33" y="20"/>
                    </a:moveTo>
                    <a:lnTo>
                      <a:pt x="31" y="39"/>
                    </a:lnTo>
                    <a:lnTo>
                      <a:pt x="52" y="34"/>
                    </a:lnTo>
                    <a:lnTo>
                      <a:pt x="60" y="33"/>
                    </a:lnTo>
                    <a:lnTo>
                      <a:pt x="68" y="31"/>
                    </a:lnTo>
                    <a:lnTo>
                      <a:pt x="60" y="29"/>
                    </a:lnTo>
                    <a:lnTo>
                      <a:pt x="54" y="26"/>
                    </a:lnTo>
                    <a:lnTo>
                      <a:pt x="33"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7" name="Freeform 80">
                <a:extLst>
                  <a:ext uri="{FF2B5EF4-FFF2-40B4-BE49-F238E27FC236}">
                    <a16:creationId xmlns:a16="http://schemas.microsoft.com/office/drawing/2014/main" id="{0EA936E4-63DB-2E0D-001B-875DCE3C8AF0}"/>
                  </a:ext>
                </a:extLst>
              </p:cNvPr>
              <p:cNvSpPr>
                <a:spLocks/>
              </p:cNvSpPr>
              <p:nvPr/>
            </p:nvSpPr>
            <p:spPr bwMode="auto">
              <a:xfrm>
                <a:off x="6350" y="527685"/>
                <a:ext cx="51435" cy="41275"/>
              </a:xfrm>
              <a:custGeom>
                <a:avLst/>
                <a:gdLst>
                  <a:gd name="T0" fmla="*/ 0 w 81"/>
                  <a:gd name="T1" fmla="*/ 10 h 65"/>
                  <a:gd name="T2" fmla="*/ 75 w 81"/>
                  <a:gd name="T3" fmla="*/ 0 h 65"/>
                  <a:gd name="T4" fmla="*/ 76 w 81"/>
                  <a:gd name="T5" fmla="*/ 13 h 65"/>
                  <a:gd name="T6" fmla="*/ 26 w 81"/>
                  <a:gd name="T7" fmla="*/ 33 h 65"/>
                  <a:gd name="T8" fmla="*/ 14 w 81"/>
                  <a:gd name="T9" fmla="*/ 37 h 65"/>
                  <a:gd name="T10" fmla="*/ 19 w 81"/>
                  <a:gd name="T11" fmla="*/ 37 h 65"/>
                  <a:gd name="T12" fmla="*/ 27 w 81"/>
                  <a:gd name="T13" fmla="*/ 39 h 65"/>
                  <a:gd name="T14" fmla="*/ 81 w 81"/>
                  <a:gd name="T15" fmla="*/ 47 h 65"/>
                  <a:gd name="T16" fmla="*/ 81 w 81"/>
                  <a:gd name="T17" fmla="*/ 57 h 65"/>
                  <a:gd name="T18" fmla="*/ 8 w 81"/>
                  <a:gd name="T19" fmla="*/ 65 h 65"/>
                  <a:gd name="T20" fmla="*/ 6 w 81"/>
                  <a:gd name="T21" fmla="*/ 59 h 65"/>
                  <a:gd name="T22" fmla="*/ 68 w 81"/>
                  <a:gd name="T23" fmla="*/ 50 h 65"/>
                  <a:gd name="T24" fmla="*/ 5 w 81"/>
                  <a:gd name="T25" fmla="*/ 41 h 65"/>
                  <a:gd name="T26" fmla="*/ 3 w 81"/>
                  <a:gd name="T27" fmla="*/ 34 h 65"/>
                  <a:gd name="T28" fmla="*/ 65 w 81"/>
                  <a:gd name="T29" fmla="*/ 10 h 65"/>
                  <a:gd name="T30" fmla="*/ 1 w 81"/>
                  <a:gd name="T31" fmla="*/ 16 h 65"/>
                  <a:gd name="T32" fmla="*/ 0 w 81"/>
                  <a:gd name="T33" fmla="*/ 1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 h="65">
                    <a:moveTo>
                      <a:pt x="0" y="10"/>
                    </a:moveTo>
                    <a:lnTo>
                      <a:pt x="75" y="0"/>
                    </a:lnTo>
                    <a:lnTo>
                      <a:pt x="76" y="13"/>
                    </a:lnTo>
                    <a:lnTo>
                      <a:pt x="26" y="33"/>
                    </a:lnTo>
                    <a:lnTo>
                      <a:pt x="14" y="37"/>
                    </a:lnTo>
                    <a:lnTo>
                      <a:pt x="19" y="37"/>
                    </a:lnTo>
                    <a:lnTo>
                      <a:pt x="27" y="39"/>
                    </a:lnTo>
                    <a:lnTo>
                      <a:pt x="81" y="47"/>
                    </a:lnTo>
                    <a:lnTo>
                      <a:pt x="81" y="57"/>
                    </a:lnTo>
                    <a:lnTo>
                      <a:pt x="8" y="65"/>
                    </a:lnTo>
                    <a:lnTo>
                      <a:pt x="6" y="59"/>
                    </a:lnTo>
                    <a:lnTo>
                      <a:pt x="68" y="50"/>
                    </a:lnTo>
                    <a:lnTo>
                      <a:pt x="5" y="41"/>
                    </a:lnTo>
                    <a:lnTo>
                      <a:pt x="3" y="34"/>
                    </a:lnTo>
                    <a:lnTo>
                      <a:pt x="65" y="10"/>
                    </a:lnTo>
                    <a:lnTo>
                      <a:pt x="1" y="16"/>
                    </a:lnTo>
                    <a:lnTo>
                      <a:pt x="0" y="1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8" name="Freeform 81">
                <a:extLst>
                  <a:ext uri="{FF2B5EF4-FFF2-40B4-BE49-F238E27FC236}">
                    <a16:creationId xmlns:a16="http://schemas.microsoft.com/office/drawing/2014/main" id="{87CF4B4C-276D-1542-9E36-8559646EC4FB}"/>
                  </a:ext>
                </a:extLst>
              </p:cNvPr>
              <p:cNvSpPr>
                <a:spLocks/>
              </p:cNvSpPr>
              <p:nvPr/>
            </p:nvSpPr>
            <p:spPr bwMode="auto">
              <a:xfrm>
                <a:off x="14605" y="573405"/>
                <a:ext cx="53340" cy="38735"/>
              </a:xfrm>
              <a:custGeom>
                <a:avLst/>
                <a:gdLst>
                  <a:gd name="T0" fmla="*/ 0 w 84"/>
                  <a:gd name="T1" fmla="*/ 19 h 61"/>
                  <a:gd name="T2" fmla="*/ 73 w 84"/>
                  <a:gd name="T3" fmla="*/ 0 h 61"/>
                  <a:gd name="T4" fmla="*/ 84 w 84"/>
                  <a:gd name="T5" fmla="*/ 40 h 61"/>
                  <a:gd name="T6" fmla="*/ 76 w 84"/>
                  <a:gd name="T7" fmla="*/ 42 h 61"/>
                  <a:gd name="T8" fmla="*/ 66 w 84"/>
                  <a:gd name="T9" fmla="*/ 9 h 61"/>
                  <a:gd name="T10" fmla="*/ 44 w 84"/>
                  <a:gd name="T11" fmla="*/ 14 h 61"/>
                  <a:gd name="T12" fmla="*/ 53 w 84"/>
                  <a:gd name="T13" fmla="*/ 47 h 61"/>
                  <a:gd name="T14" fmla="*/ 45 w 84"/>
                  <a:gd name="T15" fmla="*/ 48 h 61"/>
                  <a:gd name="T16" fmla="*/ 36 w 84"/>
                  <a:gd name="T17" fmla="*/ 17 h 61"/>
                  <a:gd name="T18" fmla="*/ 11 w 84"/>
                  <a:gd name="T19" fmla="*/ 24 h 61"/>
                  <a:gd name="T20" fmla="*/ 21 w 84"/>
                  <a:gd name="T21" fmla="*/ 60 h 61"/>
                  <a:gd name="T22" fmla="*/ 13 w 84"/>
                  <a:gd name="T23" fmla="*/ 61 h 61"/>
                  <a:gd name="T24" fmla="*/ 0 w 84"/>
                  <a:gd name="T25" fmla="*/ 1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 h="61">
                    <a:moveTo>
                      <a:pt x="0" y="19"/>
                    </a:moveTo>
                    <a:lnTo>
                      <a:pt x="73" y="0"/>
                    </a:lnTo>
                    <a:lnTo>
                      <a:pt x="84" y="40"/>
                    </a:lnTo>
                    <a:lnTo>
                      <a:pt x="76" y="42"/>
                    </a:lnTo>
                    <a:lnTo>
                      <a:pt x="66" y="9"/>
                    </a:lnTo>
                    <a:lnTo>
                      <a:pt x="44" y="14"/>
                    </a:lnTo>
                    <a:lnTo>
                      <a:pt x="53" y="47"/>
                    </a:lnTo>
                    <a:lnTo>
                      <a:pt x="45" y="48"/>
                    </a:lnTo>
                    <a:lnTo>
                      <a:pt x="36" y="17"/>
                    </a:lnTo>
                    <a:lnTo>
                      <a:pt x="11" y="24"/>
                    </a:lnTo>
                    <a:lnTo>
                      <a:pt x="21" y="60"/>
                    </a:lnTo>
                    <a:lnTo>
                      <a:pt x="13" y="61"/>
                    </a:lnTo>
                    <a:lnTo>
                      <a:pt x="0" y="1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9" name="Freeform 82">
                <a:extLst>
                  <a:ext uri="{FF2B5EF4-FFF2-40B4-BE49-F238E27FC236}">
                    <a16:creationId xmlns:a16="http://schemas.microsoft.com/office/drawing/2014/main" id="{3A04F411-DFA7-9274-803E-AF70D262F2F1}"/>
                  </a:ext>
                </a:extLst>
              </p:cNvPr>
              <p:cNvSpPr>
                <a:spLocks noEditPoints="1"/>
              </p:cNvSpPr>
              <p:nvPr/>
            </p:nvSpPr>
            <p:spPr bwMode="auto">
              <a:xfrm>
                <a:off x="27940" y="608965"/>
                <a:ext cx="52705" cy="47625"/>
              </a:xfrm>
              <a:custGeom>
                <a:avLst/>
                <a:gdLst>
                  <a:gd name="T0" fmla="*/ 0 w 83"/>
                  <a:gd name="T1" fmla="*/ 26 h 75"/>
                  <a:gd name="T2" fmla="*/ 70 w 83"/>
                  <a:gd name="T3" fmla="*/ 0 h 75"/>
                  <a:gd name="T4" fmla="*/ 80 w 83"/>
                  <a:gd name="T5" fmla="*/ 26 h 75"/>
                  <a:gd name="T6" fmla="*/ 81 w 83"/>
                  <a:gd name="T7" fmla="*/ 33 h 75"/>
                  <a:gd name="T8" fmla="*/ 83 w 83"/>
                  <a:gd name="T9" fmla="*/ 38 h 75"/>
                  <a:gd name="T10" fmla="*/ 81 w 83"/>
                  <a:gd name="T11" fmla="*/ 43 h 75"/>
                  <a:gd name="T12" fmla="*/ 78 w 83"/>
                  <a:gd name="T13" fmla="*/ 46 h 75"/>
                  <a:gd name="T14" fmla="*/ 73 w 83"/>
                  <a:gd name="T15" fmla="*/ 49 h 75"/>
                  <a:gd name="T16" fmla="*/ 68 w 83"/>
                  <a:gd name="T17" fmla="*/ 52 h 75"/>
                  <a:gd name="T18" fmla="*/ 60 w 83"/>
                  <a:gd name="T19" fmla="*/ 54 h 75"/>
                  <a:gd name="T20" fmla="*/ 54 w 83"/>
                  <a:gd name="T21" fmla="*/ 54 h 75"/>
                  <a:gd name="T22" fmla="*/ 49 w 83"/>
                  <a:gd name="T23" fmla="*/ 49 h 75"/>
                  <a:gd name="T24" fmla="*/ 44 w 83"/>
                  <a:gd name="T25" fmla="*/ 44 h 75"/>
                  <a:gd name="T26" fmla="*/ 42 w 83"/>
                  <a:gd name="T27" fmla="*/ 47 h 75"/>
                  <a:gd name="T28" fmla="*/ 41 w 83"/>
                  <a:gd name="T29" fmla="*/ 51 h 75"/>
                  <a:gd name="T30" fmla="*/ 37 w 83"/>
                  <a:gd name="T31" fmla="*/ 54 h 75"/>
                  <a:gd name="T32" fmla="*/ 34 w 83"/>
                  <a:gd name="T33" fmla="*/ 59 h 75"/>
                  <a:gd name="T34" fmla="*/ 19 w 83"/>
                  <a:gd name="T35" fmla="*/ 75 h 75"/>
                  <a:gd name="T36" fmla="*/ 16 w 83"/>
                  <a:gd name="T37" fmla="*/ 67 h 75"/>
                  <a:gd name="T38" fmla="*/ 28 w 83"/>
                  <a:gd name="T39" fmla="*/ 54 h 75"/>
                  <a:gd name="T40" fmla="*/ 32 w 83"/>
                  <a:gd name="T41" fmla="*/ 47 h 75"/>
                  <a:gd name="T42" fmla="*/ 36 w 83"/>
                  <a:gd name="T43" fmla="*/ 43 h 75"/>
                  <a:gd name="T44" fmla="*/ 37 w 83"/>
                  <a:gd name="T45" fmla="*/ 39 h 75"/>
                  <a:gd name="T46" fmla="*/ 39 w 83"/>
                  <a:gd name="T47" fmla="*/ 38 h 75"/>
                  <a:gd name="T48" fmla="*/ 39 w 83"/>
                  <a:gd name="T49" fmla="*/ 34 h 75"/>
                  <a:gd name="T50" fmla="*/ 37 w 83"/>
                  <a:gd name="T51" fmla="*/ 31 h 75"/>
                  <a:gd name="T52" fmla="*/ 34 w 83"/>
                  <a:gd name="T53" fmla="*/ 23 h 75"/>
                  <a:gd name="T54" fmla="*/ 3 w 83"/>
                  <a:gd name="T55" fmla="*/ 34 h 75"/>
                  <a:gd name="T56" fmla="*/ 0 w 83"/>
                  <a:gd name="T57" fmla="*/ 26 h 75"/>
                  <a:gd name="T58" fmla="*/ 42 w 83"/>
                  <a:gd name="T59" fmla="*/ 20 h 75"/>
                  <a:gd name="T60" fmla="*/ 49 w 83"/>
                  <a:gd name="T61" fmla="*/ 36 h 75"/>
                  <a:gd name="T62" fmla="*/ 50 w 83"/>
                  <a:gd name="T63" fmla="*/ 39 h 75"/>
                  <a:gd name="T64" fmla="*/ 52 w 83"/>
                  <a:gd name="T65" fmla="*/ 43 h 75"/>
                  <a:gd name="T66" fmla="*/ 55 w 83"/>
                  <a:gd name="T67" fmla="*/ 44 h 75"/>
                  <a:gd name="T68" fmla="*/ 58 w 83"/>
                  <a:gd name="T69" fmla="*/ 46 h 75"/>
                  <a:gd name="T70" fmla="*/ 62 w 83"/>
                  <a:gd name="T71" fmla="*/ 46 h 75"/>
                  <a:gd name="T72" fmla="*/ 65 w 83"/>
                  <a:gd name="T73" fmla="*/ 44 h 75"/>
                  <a:gd name="T74" fmla="*/ 70 w 83"/>
                  <a:gd name="T75" fmla="*/ 43 h 75"/>
                  <a:gd name="T76" fmla="*/ 73 w 83"/>
                  <a:gd name="T77" fmla="*/ 39 h 75"/>
                  <a:gd name="T78" fmla="*/ 73 w 83"/>
                  <a:gd name="T79" fmla="*/ 34 h 75"/>
                  <a:gd name="T80" fmla="*/ 71 w 83"/>
                  <a:gd name="T81" fmla="*/ 30 h 75"/>
                  <a:gd name="T82" fmla="*/ 65 w 83"/>
                  <a:gd name="T83" fmla="*/ 12 h 75"/>
                  <a:gd name="T84" fmla="*/ 42 w 83"/>
                  <a:gd name="T85"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3" h="75">
                    <a:moveTo>
                      <a:pt x="0" y="26"/>
                    </a:moveTo>
                    <a:lnTo>
                      <a:pt x="70" y="0"/>
                    </a:lnTo>
                    <a:lnTo>
                      <a:pt x="80" y="26"/>
                    </a:lnTo>
                    <a:lnTo>
                      <a:pt x="81" y="33"/>
                    </a:lnTo>
                    <a:lnTo>
                      <a:pt x="83" y="38"/>
                    </a:lnTo>
                    <a:lnTo>
                      <a:pt x="81" y="43"/>
                    </a:lnTo>
                    <a:lnTo>
                      <a:pt x="78" y="46"/>
                    </a:lnTo>
                    <a:lnTo>
                      <a:pt x="73" y="49"/>
                    </a:lnTo>
                    <a:lnTo>
                      <a:pt x="68" y="52"/>
                    </a:lnTo>
                    <a:lnTo>
                      <a:pt x="60" y="54"/>
                    </a:lnTo>
                    <a:lnTo>
                      <a:pt x="54" y="54"/>
                    </a:lnTo>
                    <a:lnTo>
                      <a:pt x="49" y="49"/>
                    </a:lnTo>
                    <a:lnTo>
                      <a:pt x="44" y="44"/>
                    </a:lnTo>
                    <a:lnTo>
                      <a:pt x="42" y="47"/>
                    </a:lnTo>
                    <a:lnTo>
                      <a:pt x="41" y="51"/>
                    </a:lnTo>
                    <a:lnTo>
                      <a:pt x="37" y="54"/>
                    </a:lnTo>
                    <a:lnTo>
                      <a:pt x="34" y="59"/>
                    </a:lnTo>
                    <a:lnTo>
                      <a:pt x="19" y="75"/>
                    </a:lnTo>
                    <a:lnTo>
                      <a:pt x="16" y="67"/>
                    </a:lnTo>
                    <a:lnTo>
                      <a:pt x="28" y="54"/>
                    </a:lnTo>
                    <a:lnTo>
                      <a:pt x="32" y="47"/>
                    </a:lnTo>
                    <a:lnTo>
                      <a:pt x="36" y="43"/>
                    </a:lnTo>
                    <a:lnTo>
                      <a:pt x="37" y="39"/>
                    </a:lnTo>
                    <a:lnTo>
                      <a:pt x="39" y="38"/>
                    </a:lnTo>
                    <a:lnTo>
                      <a:pt x="39" y="34"/>
                    </a:lnTo>
                    <a:lnTo>
                      <a:pt x="37" y="31"/>
                    </a:lnTo>
                    <a:lnTo>
                      <a:pt x="34" y="23"/>
                    </a:lnTo>
                    <a:lnTo>
                      <a:pt x="3" y="34"/>
                    </a:lnTo>
                    <a:lnTo>
                      <a:pt x="0" y="26"/>
                    </a:lnTo>
                    <a:close/>
                    <a:moveTo>
                      <a:pt x="42" y="20"/>
                    </a:moveTo>
                    <a:lnTo>
                      <a:pt x="49" y="36"/>
                    </a:lnTo>
                    <a:lnTo>
                      <a:pt x="50" y="39"/>
                    </a:lnTo>
                    <a:lnTo>
                      <a:pt x="52" y="43"/>
                    </a:lnTo>
                    <a:lnTo>
                      <a:pt x="55" y="44"/>
                    </a:lnTo>
                    <a:lnTo>
                      <a:pt x="58" y="46"/>
                    </a:lnTo>
                    <a:lnTo>
                      <a:pt x="62" y="46"/>
                    </a:lnTo>
                    <a:lnTo>
                      <a:pt x="65" y="44"/>
                    </a:lnTo>
                    <a:lnTo>
                      <a:pt x="70" y="43"/>
                    </a:lnTo>
                    <a:lnTo>
                      <a:pt x="73" y="39"/>
                    </a:lnTo>
                    <a:lnTo>
                      <a:pt x="73" y="34"/>
                    </a:lnTo>
                    <a:lnTo>
                      <a:pt x="71" y="30"/>
                    </a:lnTo>
                    <a:lnTo>
                      <a:pt x="65" y="12"/>
                    </a:lnTo>
                    <a:lnTo>
                      <a:pt x="42"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0" name="Freeform 83">
                <a:extLst>
                  <a:ext uri="{FF2B5EF4-FFF2-40B4-BE49-F238E27FC236}">
                    <a16:creationId xmlns:a16="http://schemas.microsoft.com/office/drawing/2014/main" id="{0D928E38-3382-F7FD-5990-65EF36B09D69}"/>
                  </a:ext>
                </a:extLst>
              </p:cNvPr>
              <p:cNvSpPr>
                <a:spLocks/>
              </p:cNvSpPr>
              <p:nvPr/>
            </p:nvSpPr>
            <p:spPr bwMode="auto">
              <a:xfrm>
                <a:off x="47625" y="647065"/>
                <a:ext cx="44450" cy="26035"/>
              </a:xfrm>
              <a:custGeom>
                <a:avLst/>
                <a:gdLst>
                  <a:gd name="T0" fmla="*/ 0 w 70"/>
                  <a:gd name="T1" fmla="*/ 34 h 41"/>
                  <a:gd name="T2" fmla="*/ 67 w 70"/>
                  <a:gd name="T3" fmla="*/ 0 h 41"/>
                  <a:gd name="T4" fmla="*/ 70 w 70"/>
                  <a:gd name="T5" fmla="*/ 7 h 41"/>
                  <a:gd name="T6" fmla="*/ 5 w 70"/>
                  <a:gd name="T7" fmla="*/ 41 h 41"/>
                  <a:gd name="T8" fmla="*/ 0 w 70"/>
                  <a:gd name="T9" fmla="*/ 34 h 41"/>
                </a:gdLst>
                <a:ahLst/>
                <a:cxnLst>
                  <a:cxn ang="0">
                    <a:pos x="T0" y="T1"/>
                  </a:cxn>
                  <a:cxn ang="0">
                    <a:pos x="T2" y="T3"/>
                  </a:cxn>
                  <a:cxn ang="0">
                    <a:pos x="T4" y="T5"/>
                  </a:cxn>
                  <a:cxn ang="0">
                    <a:pos x="T6" y="T7"/>
                  </a:cxn>
                  <a:cxn ang="0">
                    <a:pos x="T8" y="T9"/>
                  </a:cxn>
                </a:cxnLst>
                <a:rect l="0" t="0" r="r" b="b"/>
                <a:pathLst>
                  <a:path w="70" h="41">
                    <a:moveTo>
                      <a:pt x="0" y="34"/>
                    </a:moveTo>
                    <a:lnTo>
                      <a:pt x="67" y="0"/>
                    </a:lnTo>
                    <a:lnTo>
                      <a:pt x="70" y="7"/>
                    </a:lnTo>
                    <a:lnTo>
                      <a:pt x="5" y="41"/>
                    </a:lnTo>
                    <a:lnTo>
                      <a:pt x="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1" name="Freeform 84">
                <a:extLst>
                  <a:ext uri="{FF2B5EF4-FFF2-40B4-BE49-F238E27FC236}">
                    <a16:creationId xmlns:a16="http://schemas.microsoft.com/office/drawing/2014/main" id="{8626E147-3191-4EA2-F6E8-ABCA95B22266}"/>
                  </a:ext>
                </a:extLst>
              </p:cNvPr>
              <p:cNvSpPr>
                <a:spLocks/>
              </p:cNvSpPr>
              <p:nvPr/>
            </p:nvSpPr>
            <p:spPr bwMode="auto">
              <a:xfrm>
                <a:off x="64135" y="668020"/>
                <a:ext cx="46355" cy="40005"/>
              </a:xfrm>
              <a:custGeom>
                <a:avLst/>
                <a:gdLst>
                  <a:gd name="T0" fmla="*/ 37 w 73"/>
                  <a:gd name="T1" fmla="*/ 52 h 63"/>
                  <a:gd name="T2" fmla="*/ 39 w 73"/>
                  <a:gd name="T3" fmla="*/ 60 h 63"/>
                  <a:gd name="T4" fmla="*/ 28 w 73"/>
                  <a:gd name="T5" fmla="*/ 63 h 63"/>
                  <a:gd name="T6" fmla="*/ 18 w 73"/>
                  <a:gd name="T7" fmla="*/ 62 h 63"/>
                  <a:gd name="T8" fmla="*/ 14 w 73"/>
                  <a:gd name="T9" fmla="*/ 60 h 63"/>
                  <a:gd name="T10" fmla="*/ 10 w 73"/>
                  <a:gd name="T11" fmla="*/ 58 h 63"/>
                  <a:gd name="T12" fmla="*/ 6 w 73"/>
                  <a:gd name="T13" fmla="*/ 55 h 63"/>
                  <a:gd name="T14" fmla="*/ 3 w 73"/>
                  <a:gd name="T15" fmla="*/ 52 h 63"/>
                  <a:gd name="T16" fmla="*/ 0 w 73"/>
                  <a:gd name="T17" fmla="*/ 45 h 63"/>
                  <a:gd name="T18" fmla="*/ 0 w 73"/>
                  <a:gd name="T19" fmla="*/ 39 h 63"/>
                  <a:gd name="T20" fmla="*/ 1 w 73"/>
                  <a:gd name="T21" fmla="*/ 31 h 63"/>
                  <a:gd name="T22" fmla="*/ 5 w 73"/>
                  <a:gd name="T23" fmla="*/ 23 h 63"/>
                  <a:gd name="T24" fmla="*/ 11 w 73"/>
                  <a:gd name="T25" fmla="*/ 16 h 63"/>
                  <a:gd name="T26" fmla="*/ 21 w 73"/>
                  <a:gd name="T27" fmla="*/ 8 h 63"/>
                  <a:gd name="T28" fmla="*/ 31 w 73"/>
                  <a:gd name="T29" fmla="*/ 3 h 63"/>
                  <a:gd name="T30" fmla="*/ 41 w 73"/>
                  <a:gd name="T31" fmla="*/ 0 h 63"/>
                  <a:gd name="T32" fmla="*/ 50 w 73"/>
                  <a:gd name="T33" fmla="*/ 0 h 63"/>
                  <a:gd name="T34" fmla="*/ 58 w 73"/>
                  <a:gd name="T35" fmla="*/ 3 h 63"/>
                  <a:gd name="T36" fmla="*/ 65 w 73"/>
                  <a:gd name="T37" fmla="*/ 6 h 63"/>
                  <a:gd name="T38" fmla="*/ 70 w 73"/>
                  <a:gd name="T39" fmla="*/ 11 h 63"/>
                  <a:gd name="T40" fmla="*/ 73 w 73"/>
                  <a:gd name="T41" fmla="*/ 19 h 63"/>
                  <a:gd name="T42" fmla="*/ 73 w 73"/>
                  <a:gd name="T43" fmla="*/ 27 h 63"/>
                  <a:gd name="T44" fmla="*/ 70 w 73"/>
                  <a:gd name="T45" fmla="*/ 36 h 63"/>
                  <a:gd name="T46" fmla="*/ 65 w 73"/>
                  <a:gd name="T47" fmla="*/ 44 h 63"/>
                  <a:gd name="T48" fmla="*/ 58 w 73"/>
                  <a:gd name="T49" fmla="*/ 37 h 63"/>
                  <a:gd name="T50" fmla="*/ 62 w 73"/>
                  <a:gd name="T51" fmla="*/ 32 h 63"/>
                  <a:gd name="T52" fmla="*/ 65 w 73"/>
                  <a:gd name="T53" fmla="*/ 26 h 63"/>
                  <a:gd name="T54" fmla="*/ 65 w 73"/>
                  <a:gd name="T55" fmla="*/ 21 h 63"/>
                  <a:gd name="T56" fmla="*/ 62 w 73"/>
                  <a:gd name="T57" fmla="*/ 16 h 63"/>
                  <a:gd name="T58" fmla="*/ 58 w 73"/>
                  <a:gd name="T59" fmla="*/ 11 h 63"/>
                  <a:gd name="T60" fmla="*/ 54 w 73"/>
                  <a:gd name="T61" fmla="*/ 10 h 63"/>
                  <a:gd name="T62" fmla="*/ 49 w 73"/>
                  <a:gd name="T63" fmla="*/ 8 h 63"/>
                  <a:gd name="T64" fmla="*/ 42 w 73"/>
                  <a:gd name="T65" fmla="*/ 8 h 63"/>
                  <a:gd name="T66" fmla="*/ 34 w 73"/>
                  <a:gd name="T67" fmla="*/ 11 h 63"/>
                  <a:gd name="T68" fmla="*/ 26 w 73"/>
                  <a:gd name="T69" fmla="*/ 16 h 63"/>
                  <a:gd name="T70" fmla="*/ 19 w 73"/>
                  <a:gd name="T71" fmla="*/ 19 h 63"/>
                  <a:gd name="T72" fmla="*/ 14 w 73"/>
                  <a:gd name="T73" fmla="*/ 24 h 63"/>
                  <a:gd name="T74" fmla="*/ 11 w 73"/>
                  <a:gd name="T75" fmla="*/ 27 h 63"/>
                  <a:gd name="T76" fmla="*/ 10 w 73"/>
                  <a:gd name="T77" fmla="*/ 32 h 63"/>
                  <a:gd name="T78" fmla="*/ 8 w 73"/>
                  <a:gd name="T79" fmla="*/ 36 h 63"/>
                  <a:gd name="T80" fmla="*/ 8 w 73"/>
                  <a:gd name="T81" fmla="*/ 40 h 63"/>
                  <a:gd name="T82" fmla="*/ 10 w 73"/>
                  <a:gd name="T83" fmla="*/ 44 h 63"/>
                  <a:gd name="T84" fmla="*/ 11 w 73"/>
                  <a:gd name="T85" fmla="*/ 47 h 63"/>
                  <a:gd name="T86" fmla="*/ 14 w 73"/>
                  <a:gd name="T87" fmla="*/ 52 h 63"/>
                  <a:gd name="T88" fmla="*/ 21 w 73"/>
                  <a:gd name="T89" fmla="*/ 55 h 63"/>
                  <a:gd name="T90" fmla="*/ 28 w 73"/>
                  <a:gd name="T91" fmla="*/ 55 h 63"/>
                  <a:gd name="T92" fmla="*/ 37 w 73"/>
                  <a:gd name="T93" fmla="*/ 5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3" h="63">
                    <a:moveTo>
                      <a:pt x="37" y="52"/>
                    </a:moveTo>
                    <a:lnTo>
                      <a:pt x="39" y="60"/>
                    </a:lnTo>
                    <a:lnTo>
                      <a:pt x="28" y="63"/>
                    </a:lnTo>
                    <a:lnTo>
                      <a:pt x="18" y="62"/>
                    </a:lnTo>
                    <a:lnTo>
                      <a:pt x="14" y="60"/>
                    </a:lnTo>
                    <a:lnTo>
                      <a:pt x="10" y="58"/>
                    </a:lnTo>
                    <a:lnTo>
                      <a:pt x="6" y="55"/>
                    </a:lnTo>
                    <a:lnTo>
                      <a:pt x="3" y="52"/>
                    </a:lnTo>
                    <a:lnTo>
                      <a:pt x="0" y="45"/>
                    </a:lnTo>
                    <a:lnTo>
                      <a:pt x="0" y="39"/>
                    </a:lnTo>
                    <a:lnTo>
                      <a:pt x="1" y="31"/>
                    </a:lnTo>
                    <a:lnTo>
                      <a:pt x="5" y="23"/>
                    </a:lnTo>
                    <a:lnTo>
                      <a:pt x="11" y="16"/>
                    </a:lnTo>
                    <a:lnTo>
                      <a:pt x="21" y="8"/>
                    </a:lnTo>
                    <a:lnTo>
                      <a:pt x="31" y="3"/>
                    </a:lnTo>
                    <a:lnTo>
                      <a:pt x="41" y="0"/>
                    </a:lnTo>
                    <a:lnTo>
                      <a:pt x="50" y="0"/>
                    </a:lnTo>
                    <a:lnTo>
                      <a:pt x="58" y="3"/>
                    </a:lnTo>
                    <a:lnTo>
                      <a:pt x="65" y="6"/>
                    </a:lnTo>
                    <a:lnTo>
                      <a:pt x="70" y="11"/>
                    </a:lnTo>
                    <a:lnTo>
                      <a:pt x="73" y="19"/>
                    </a:lnTo>
                    <a:lnTo>
                      <a:pt x="73" y="27"/>
                    </a:lnTo>
                    <a:lnTo>
                      <a:pt x="70" y="36"/>
                    </a:lnTo>
                    <a:lnTo>
                      <a:pt x="65" y="44"/>
                    </a:lnTo>
                    <a:lnTo>
                      <a:pt x="58" y="37"/>
                    </a:lnTo>
                    <a:lnTo>
                      <a:pt x="62" y="32"/>
                    </a:lnTo>
                    <a:lnTo>
                      <a:pt x="65" y="26"/>
                    </a:lnTo>
                    <a:lnTo>
                      <a:pt x="65" y="21"/>
                    </a:lnTo>
                    <a:lnTo>
                      <a:pt x="62" y="16"/>
                    </a:lnTo>
                    <a:lnTo>
                      <a:pt x="58" y="11"/>
                    </a:lnTo>
                    <a:lnTo>
                      <a:pt x="54" y="10"/>
                    </a:lnTo>
                    <a:lnTo>
                      <a:pt x="49" y="8"/>
                    </a:lnTo>
                    <a:lnTo>
                      <a:pt x="42" y="8"/>
                    </a:lnTo>
                    <a:lnTo>
                      <a:pt x="34" y="11"/>
                    </a:lnTo>
                    <a:lnTo>
                      <a:pt x="26" y="16"/>
                    </a:lnTo>
                    <a:lnTo>
                      <a:pt x="19" y="19"/>
                    </a:lnTo>
                    <a:lnTo>
                      <a:pt x="14" y="24"/>
                    </a:lnTo>
                    <a:lnTo>
                      <a:pt x="11" y="27"/>
                    </a:lnTo>
                    <a:lnTo>
                      <a:pt x="10" y="32"/>
                    </a:lnTo>
                    <a:lnTo>
                      <a:pt x="8" y="36"/>
                    </a:lnTo>
                    <a:lnTo>
                      <a:pt x="8" y="40"/>
                    </a:lnTo>
                    <a:lnTo>
                      <a:pt x="10" y="44"/>
                    </a:lnTo>
                    <a:lnTo>
                      <a:pt x="11" y="47"/>
                    </a:lnTo>
                    <a:lnTo>
                      <a:pt x="14" y="52"/>
                    </a:lnTo>
                    <a:lnTo>
                      <a:pt x="21" y="55"/>
                    </a:lnTo>
                    <a:lnTo>
                      <a:pt x="28" y="55"/>
                    </a:lnTo>
                    <a:lnTo>
                      <a:pt x="37" y="5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2" name="Freeform 85">
                <a:extLst>
                  <a:ext uri="{FF2B5EF4-FFF2-40B4-BE49-F238E27FC236}">
                    <a16:creationId xmlns:a16="http://schemas.microsoft.com/office/drawing/2014/main" id="{68B0FA37-390A-16FA-3266-7C774D74F79C}"/>
                  </a:ext>
                </a:extLst>
              </p:cNvPr>
              <p:cNvSpPr>
                <a:spLocks noEditPoints="1"/>
              </p:cNvSpPr>
              <p:nvPr/>
            </p:nvSpPr>
            <p:spPr bwMode="auto">
              <a:xfrm>
                <a:off x="82550" y="707390"/>
                <a:ext cx="50800" cy="43815"/>
              </a:xfrm>
              <a:custGeom>
                <a:avLst/>
                <a:gdLst>
                  <a:gd name="T0" fmla="*/ 0 w 80"/>
                  <a:gd name="T1" fmla="*/ 24 h 69"/>
                  <a:gd name="T2" fmla="*/ 75 w 80"/>
                  <a:gd name="T3" fmla="*/ 0 h 69"/>
                  <a:gd name="T4" fmla="*/ 80 w 80"/>
                  <a:gd name="T5" fmla="*/ 6 h 69"/>
                  <a:gd name="T6" fmla="*/ 34 w 80"/>
                  <a:gd name="T7" fmla="*/ 69 h 69"/>
                  <a:gd name="T8" fmla="*/ 29 w 80"/>
                  <a:gd name="T9" fmla="*/ 61 h 69"/>
                  <a:gd name="T10" fmla="*/ 42 w 80"/>
                  <a:gd name="T11" fmla="*/ 43 h 69"/>
                  <a:gd name="T12" fmla="*/ 28 w 80"/>
                  <a:gd name="T13" fmla="*/ 22 h 69"/>
                  <a:gd name="T14" fmla="*/ 5 w 80"/>
                  <a:gd name="T15" fmla="*/ 30 h 69"/>
                  <a:gd name="T16" fmla="*/ 0 w 80"/>
                  <a:gd name="T17" fmla="*/ 24 h 69"/>
                  <a:gd name="T18" fmla="*/ 36 w 80"/>
                  <a:gd name="T19" fmla="*/ 21 h 69"/>
                  <a:gd name="T20" fmla="*/ 49 w 80"/>
                  <a:gd name="T21" fmla="*/ 37 h 69"/>
                  <a:gd name="T22" fmla="*/ 62 w 80"/>
                  <a:gd name="T23" fmla="*/ 19 h 69"/>
                  <a:gd name="T24" fmla="*/ 67 w 80"/>
                  <a:gd name="T25" fmla="*/ 13 h 69"/>
                  <a:gd name="T26" fmla="*/ 72 w 80"/>
                  <a:gd name="T27" fmla="*/ 8 h 69"/>
                  <a:gd name="T28" fmla="*/ 65 w 80"/>
                  <a:gd name="T29" fmla="*/ 11 h 69"/>
                  <a:gd name="T30" fmla="*/ 57 w 80"/>
                  <a:gd name="T31" fmla="*/ 13 h 69"/>
                  <a:gd name="T32" fmla="*/ 36 w 80"/>
                  <a:gd name="T33" fmla="*/ 2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0" h="69">
                    <a:moveTo>
                      <a:pt x="0" y="24"/>
                    </a:moveTo>
                    <a:lnTo>
                      <a:pt x="75" y="0"/>
                    </a:lnTo>
                    <a:lnTo>
                      <a:pt x="80" y="6"/>
                    </a:lnTo>
                    <a:lnTo>
                      <a:pt x="34" y="69"/>
                    </a:lnTo>
                    <a:lnTo>
                      <a:pt x="29" y="61"/>
                    </a:lnTo>
                    <a:lnTo>
                      <a:pt x="42" y="43"/>
                    </a:lnTo>
                    <a:lnTo>
                      <a:pt x="28" y="22"/>
                    </a:lnTo>
                    <a:lnTo>
                      <a:pt x="5" y="30"/>
                    </a:lnTo>
                    <a:lnTo>
                      <a:pt x="0" y="24"/>
                    </a:lnTo>
                    <a:close/>
                    <a:moveTo>
                      <a:pt x="36" y="21"/>
                    </a:moveTo>
                    <a:lnTo>
                      <a:pt x="49" y="37"/>
                    </a:lnTo>
                    <a:lnTo>
                      <a:pt x="62" y="19"/>
                    </a:lnTo>
                    <a:lnTo>
                      <a:pt x="67" y="13"/>
                    </a:lnTo>
                    <a:lnTo>
                      <a:pt x="72" y="8"/>
                    </a:lnTo>
                    <a:lnTo>
                      <a:pt x="65" y="11"/>
                    </a:lnTo>
                    <a:lnTo>
                      <a:pt x="57" y="13"/>
                    </a:lnTo>
                    <a:lnTo>
                      <a:pt x="36" y="2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3" name="Freeform 86">
                <a:extLst>
                  <a:ext uri="{FF2B5EF4-FFF2-40B4-BE49-F238E27FC236}">
                    <a16:creationId xmlns:a16="http://schemas.microsoft.com/office/drawing/2014/main" id="{573B03A1-DDF9-2D40-DEBF-E0F57A0FF24B}"/>
                  </a:ext>
                </a:extLst>
              </p:cNvPr>
              <p:cNvSpPr>
                <a:spLocks/>
              </p:cNvSpPr>
              <p:nvPr/>
            </p:nvSpPr>
            <p:spPr bwMode="auto">
              <a:xfrm>
                <a:off x="113665" y="727710"/>
                <a:ext cx="55880" cy="52705"/>
              </a:xfrm>
              <a:custGeom>
                <a:avLst/>
                <a:gdLst>
                  <a:gd name="T0" fmla="*/ 0 w 88"/>
                  <a:gd name="T1" fmla="*/ 49 h 83"/>
                  <a:gd name="T2" fmla="*/ 55 w 88"/>
                  <a:gd name="T3" fmla="*/ 0 h 83"/>
                  <a:gd name="T4" fmla="*/ 60 w 88"/>
                  <a:gd name="T5" fmla="*/ 5 h 83"/>
                  <a:gd name="T6" fmla="*/ 41 w 88"/>
                  <a:gd name="T7" fmla="*/ 67 h 83"/>
                  <a:gd name="T8" fmla="*/ 83 w 88"/>
                  <a:gd name="T9" fmla="*/ 28 h 83"/>
                  <a:gd name="T10" fmla="*/ 88 w 88"/>
                  <a:gd name="T11" fmla="*/ 34 h 83"/>
                  <a:gd name="T12" fmla="*/ 34 w 88"/>
                  <a:gd name="T13" fmla="*/ 83 h 83"/>
                  <a:gd name="T14" fmla="*/ 28 w 88"/>
                  <a:gd name="T15" fmla="*/ 78 h 83"/>
                  <a:gd name="T16" fmla="*/ 49 w 88"/>
                  <a:gd name="T17" fmla="*/ 16 h 83"/>
                  <a:gd name="T18" fmla="*/ 5 w 88"/>
                  <a:gd name="T19" fmla="*/ 55 h 83"/>
                  <a:gd name="T20" fmla="*/ 0 w 88"/>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83">
                    <a:moveTo>
                      <a:pt x="0" y="49"/>
                    </a:moveTo>
                    <a:lnTo>
                      <a:pt x="55" y="0"/>
                    </a:lnTo>
                    <a:lnTo>
                      <a:pt x="60" y="5"/>
                    </a:lnTo>
                    <a:lnTo>
                      <a:pt x="41" y="67"/>
                    </a:lnTo>
                    <a:lnTo>
                      <a:pt x="83" y="28"/>
                    </a:lnTo>
                    <a:lnTo>
                      <a:pt x="88" y="34"/>
                    </a:lnTo>
                    <a:lnTo>
                      <a:pt x="34" y="83"/>
                    </a:lnTo>
                    <a:lnTo>
                      <a:pt x="28" y="78"/>
                    </a:lnTo>
                    <a:lnTo>
                      <a:pt x="49" y="16"/>
                    </a:lnTo>
                    <a:lnTo>
                      <a:pt x="5" y="55"/>
                    </a:lnTo>
                    <a:lnTo>
                      <a:pt x="0"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4" name="Freeform 87">
                <a:extLst>
                  <a:ext uri="{FF2B5EF4-FFF2-40B4-BE49-F238E27FC236}">
                    <a16:creationId xmlns:a16="http://schemas.microsoft.com/office/drawing/2014/main" id="{42719621-ABF3-2276-EC4C-B5E3AB86638F}"/>
                  </a:ext>
                </a:extLst>
              </p:cNvPr>
              <p:cNvSpPr>
                <a:spLocks/>
              </p:cNvSpPr>
              <p:nvPr/>
            </p:nvSpPr>
            <p:spPr bwMode="auto">
              <a:xfrm>
                <a:off x="158115" y="765810"/>
                <a:ext cx="54610" cy="54610"/>
              </a:xfrm>
              <a:custGeom>
                <a:avLst/>
                <a:gdLst>
                  <a:gd name="T0" fmla="*/ 0 w 86"/>
                  <a:gd name="T1" fmla="*/ 55 h 86"/>
                  <a:gd name="T2" fmla="*/ 50 w 86"/>
                  <a:gd name="T3" fmla="*/ 0 h 86"/>
                  <a:gd name="T4" fmla="*/ 57 w 86"/>
                  <a:gd name="T5" fmla="*/ 7 h 86"/>
                  <a:gd name="T6" fmla="*/ 36 w 86"/>
                  <a:gd name="T7" fmla="*/ 28 h 86"/>
                  <a:gd name="T8" fmla="*/ 60 w 86"/>
                  <a:gd name="T9" fmla="*/ 49 h 86"/>
                  <a:gd name="T10" fmla="*/ 80 w 86"/>
                  <a:gd name="T11" fmla="*/ 26 h 86"/>
                  <a:gd name="T12" fmla="*/ 86 w 86"/>
                  <a:gd name="T13" fmla="*/ 31 h 86"/>
                  <a:gd name="T14" fmla="*/ 37 w 86"/>
                  <a:gd name="T15" fmla="*/ 86 h 86"/>
                  <a:gd name="T16" fmla="*/ 31 w 86"/>
                  <a:gd name="T17" fmla="*/ 81 h 86"/>
                  <a:gd name="T18" fmla="*/ 54 w 86"/>
                  <a:gd name="T19" fmla="*/ 55 h 86"/>
                  <a:gd name="T20" fmla="*/ 29 w 86"/>
                  <a:gd name="T21" fmla="*/ 34 h 86"/>
                  <a:gd name="T22" fmla="*/ 6 w 86"/>
                  <a:gd name="T23" fmla="*/ 60 h 86"/>
                  <a:gd name="T24" fmla="*/ 0 w 86"/>
                  <a:gd name="T25" fmla="*/ 55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86">
                    <a:moveTo>
                      <a:pt x="0" y="55"/>
                    </a:moveTo>
                    <a:lnTo>
                      <a:pt x="50" y="0"/>
                    </a:lnTo>
                    <a:lnTo>
                      <a:pt x="57" y="7"/>
                    </a:lnTo>
                    <a:lnTo>
                      <a:pt x="36" y="28"/>
                    </a:lnTo>
                    <a:lnTo>
                      <a:pt x="60" y="49"/>
                    </a:lnTo>
                    <a:lnTo>
                      <a:pt x="80" y="26"/>
                    </a:lnTo>
                    <a:lnTo>
                      <a:pt x="86" y="31"/>
                    </a:lnTo>
                    <a:lnTo>
                      <a:pt x="37" y="86"/>
                    </a:lnTo>
                    <a:lnTo>
                      <a:pt x="31" y="81"/>
                    </a:lnTo>
                    <a:lnTo>
                      <a:pt x="54" y="55"/>
                    </a:lnTo>
                    <a:lnTo>
                      <a:pt x="29" y="34"/>
                    </a:lnTo>
                    <a:lnTo>
                      <a:pt x="6" y="60"/>
                    </a:lnTo>
                    <a:lnTo>
                      <a:pt x="0" y="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5" name="Freeform 88">
                <a:extLst>
                  <a:ext uri="{FF2B5EF4-FFF2-40B4-BE49-F238E27FC236}">
                    <a16:creationId xmlns:a16="http://schemas.microsoft.com/office/drawing/2014/main" id="{0663B1CB-5516-DA2A-22FC-0FEA8C49F404}"/>
                  </a:ext>
                </a:extLst>
              </p:cNvPr>
              <p:cNvSpPr>
                <a:spLocks noEditPoints="1"/>
              </p:cNvSpPr>
              <p:nvPr/>
            </p:nvSpPr>
            <p:spPr bwMode="auto">
              <a:xfrm>
                <a:off x="201295" y="798830"/>
                <a:ext cx="42545" cy="44450"/>
              </a:xfrm>
              <a:custGeom>
                <a:avLst/>
                <a:gdLst>
                  <a:gd name="T0" fmla="*/ 10 w 67"/>
                  <a:gd name="T1" fmla="*/ 19 h 70"/>
                  <a:gd name="T2" fmla="*/ 15 w 67"/>
                  <a:gd name="T3" fmla="*/ 13 h 70"/>
                  <a:gd name="T4" fmla="*/ 21 w 67"/>
                  <a:gd name="T5" fmla="*/ 7 h 70"/>
                  <a:gd name="T6" fmla="*/ 26 w 67"/>
                  <a:gd name="T7" fmla="*/ 3 h 70"/>
                  <a:gd name="T8" fmla="*/ 33 w 67"/>
                  <a:gd name="T9" fmla="*/ 0 h 70"/>
                  <a:gd name="T10" fmla="*/ 39 w 67"/>
                  <a:gd name="T11" fmla="*/ 0 h 70"/>
                  <a:gd name="T12" fmla="*/ 46 w 67"/>
                  <a:gd name="T13" fmla="*/ 0 h 70"/>
                  <a:gd name="T14" fmla="*/ 51 w 67"/>
                  <a:gd name="T15" fmla="*/ 2 h 70"/>
                  <a:gd name="T16" fmla="*/ 57 w 67"/>
                  <a:gd name="T17" fmla="*/ 5 h 70"/>
                  <a:gd name="T18" fmla="*/ 62 w 67"/>
                  <a:gd name="T19" fmla="*/ 10 h 70"/>
                  <a:gd name="T20" fmla="*/ 65 w 67"/>
                  <a:gd name="T21" fmla="*/ 16 h 70"/>
                  <a:gd name="T22" fmla="*/ 67 w 67"/>
                  <a:gd name="T23" fmla="*/ 24 h 70"/>
                  <a:gd name="T24" fmla="*/ 67 w 67"/>
                  <a:gd name="T25" fmla="*/ 32 h 70"/>
                  <a:gd name="T26" fmla="*/ 64 w 67"/>
                  <a:gd name="T27" fmla="*/ 42 h 70"/>
                  <a:gd name="T28" fmla="*/ 59 w 67"/>
                  <a:gd name="T29" fmla="*/ 50 h 70"/>
                  <a:gd name="T30" fmla="*/ 54 w 67"/>
                  <a:gd name="T31" fmla="*/ 57 h 70"/>
                  <a:gd name="T32" fmla="*/ 47 w 67"/>
                  <a:gd name="T33" fmla="*/ 62 h 70"/>
                  <a:gd name="T34" fmla="*/ 42 w 67"/>
                  <a:gd name="T35" fmla="*/ 65 h 70"/>
                  <a:gd name="T36" fmla="*/ 36 w 67"/>
                  <a:gd name="T37" fmla="*/ 68 h 70"/>
                  <a:gd name="T38" fmla="*/ 29 w 67"/>
                  <a:gd name="T39" fmla="*/ 70 h 70"/>
                  <a:gd name="T40" fmla="*/ 23 w 67"/>
                  <a:gd name="T41" fmla="*/ 70 h 70"/>
                  <a:gd name="T42" fmla="*/ 18 w 67"/>
                  <a:gd name="T43" fmla="*/ 68 h 70"/>
                  <a:gd name="T44" fmla="*/ 12 w 67"/>
                  <a:gd name="T45" fmla="*/ 65 h 70"/>
                  <a:gd name="T46" fmla="*/ 7 w 67"/>
                  <a:gd name="T47" fmla="*/ 62 h 70"/>
                  <a:gd name="T48" fmla="*/ 3 w 67"/>
                  <a:gd name="T49" fmla="*/ 57 h 70"/>
                  <a:gd name="T50" fmla="*/ 2 w 67"/>
                  <a:gd name="T51" fmla="*/ 50 h 70"/>
                  <a:gd name="T52" fmla="*/ 0 w 67"/>
                  <a:gd name="T53" fmla="*/ 44 h 70"/>
                  <a:gd name="T54" fmla="*/ 2 w 67"/>
                  <a:gd name="T55" fmla="*/ 37 h 70"/>
                  <a:gd name="T56" fmla="*/ 3 w 67"/>
                  <a:gd name="T57" fmla="*/ 31 h 70"/>
                  <a:gd name="T58" fmla="*/ 5 w 67"/>
                  <a:gd name="T59" fmla="*/ 26 h 70"/>
                  <a:gd name="T60" fmla="*/ 10 w 67"/>
                  <a:gd name="T61" fmla="*/ 19 h 70"/>
                  <a:gd name="T62" fmla="*/ 16 w 67"/>
                  <a:gd name="T63" fmla="*/ 24 h 70"/>
                  <a:gd name="T64" fmla="*/ 13 w 67"/>
                  <a:gd name="T65" fmla="*/ 29 h 70"/>
                  <a:gd name="T66" fmla="*/ 10 w 67"/>
                  <a:gd name="T67" fmla="*/ 34 h 70"/>
                  <a:gd name="T68" fmla="*/ 8 w 67"/>
                  <a:gd name="T69" fmla="*/ 39 h 70"/>
                  <a:gd name="T70" fmla="*/ 8 w 67"/>
                  <a:gd name="T71" fmla="*/ 44 h 70"/>
                  <a:gd name="T72" fmla="*/ 10 w 67"/>
                  <a:gd name="T73" fmla="*/ 49 h 70"/>
                  <a:gd name="T74" fmla="*/ 12 w 67"/>
                  <a:gd name="T75" fmla="*/ 52 h 70"/>
                  <a:gd name="T76" fmla="*/ 13 w 67"/>
                  <a:gd name="T77" fmla="*/ 55 h 70"/>
                  <a:gd name="T78" fmla="*/ 16 w 67"/>
                  <a:gd name="T79" fmla="*/ 58 h 70"/>
                  <a:gd name="T80" fmla="*/ 20 w 67"/>
                  <a:gd name="T81" fmla="*/ 60 h 70"/>
                  <a:gd name="T82" fmla="*/ 25 w 67"/>
                  <a:gd name="T83" fmla="*/ 62 h 70"/>
                  <a:gd name="T84" fmla="*/ 29 w 67"/>
                  <a:gd name="T85" fmla="*/ 62 h 70"/>
                  <a:gd name="T86" fmla="*/ 33 w 67"/>
                  <a:gd name="T87" fmla="*/ 60 h 70"/>
                  <a:gd name="T88" fmla="*/ 38 w 67"/>
                  <a:gd name="T89" fmla="*/ 58 h 70"/>
                  <a:gd name="T90" fmla="*/ 42 w 67"/>
                  <a:gd name="T91" fmla="*/ 55 h 70"/>
                  <a:gd name="T92" fmla="*/ 47 w 67"/>
                  <a:gd name="T93" fmla="*/ 52 h 70"/>
                  <a:gd name="T94" fmla="*/ 52 w 67"/>
                  <a:gd name="T95" fmla="*/ 45 h 70"/>
                  <a:gd name="T96" fmla="*/ 56 w 67"/>
                  <a:gd name="T97" fmla="*/ 39 h 70"/>
                  <a:gd name="T98" fmla="*/ 59 w 67"/>
                  <a:gd name="T99" fmla="*/ 31 h 70"/>
                  <a:gd name="T100" fmla="*/ 59 w 67"/>
                  <a:gd name="T101" fmla="*/ 24 h 70"/>
                  <a:gd name="T102" fmla="*/ 59 w 67"/>
                  <a:gd name="T103" fmla="*/ 19 h 70"/>
                  <a:gd name="T104" fmla="*/ 56 w 67"/>
                  <a:gd name="T105" fmla="*/ 15 h 70"/>
                  <a:gd name="T106" fmla="*/ 52 w 67"/>
                  <a:gd name="T107" fmla="*/ 11 h 70"/>
                  <a:gd name="T108" fmla="*/ 47 w 67"/>
                  <a:gd name="T109" fmla="*/ 8 h 70"/>
                  <a:gd name="T110" fmla="*/ 44 w 67"/>
                  <a:gd name="T111" fmla="*/ 8 h 70"/>
                  <a:gd name="T112" fmla="*/ 39 w 67"/>
                  <a:gd name="T113" fmla="*/ 8 h 70"/>
                  <a:gd name="T114" fmla="*/ 34 w 67"/>
                  <a:gd name="T115" fmla="*/ 8 h 70"/>
                  <a:gd name="T116" fmla="*/ 29 w 67"/>
                  <a:gd name="T117" fmla="*/ 11 h 70"/>
                  <a:gd name="T118" fmla="*/ 26 w 67"/>
                  <a:gd name="T119" fmla="*/ 15 h 70"/>
                  <a:gd name="T120" fmla="*/ 21 w 67"/>
                  <a:gd name="T121" fmla="*/ 18 h 70"/>
                  <a:gd name="T122" fmla="*/ 16 w 67"/>
                  <a:gd name="T123" fmla="*/ 2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7" h="70">
                    <a:moveTo>
                      <a:pt x="10" y="19"/>
                    </a:moveTo>
                    <a:lnTo>
                      <a:pt x="15" y="13"/>
                    </a:lnTo>
                    <a:lnTo>
                      <a:pt x="21" y="7"/>
                    </a:lnTo>
                    <a:lnTo>
                      <a:pt x="26" y="3"/>
                    </a:lnTo>
                    <a:lnTo>
                      <a:pt x="33" y="0"/>
                    </a:lnTo>
                    <a:lnTo>
                      <a:pt x="39" y="0"/>
                    </a:lnTo>
                    <a:lnTo>
                      <a:pt x="46" y="0"/>
                    </a:lnTo>
                    <a:lnTo>
                      <a:pt x="51" y="2"/>
                    </a:lnTo>
                    <a:lnTo>
                      <a:pt x="57" y="5"/>
                    </a:lnTo>
                    <a:lnTo>
                      <a:pt x="62" y="10"/>
                    </a:lnTo>
                    <a:lnTo>
                      <a:pt x="65" y="16"/>
                    </a:lnTo>
                    <a:lnTo>
                      <a:pt x="67" y="24"/>
                    </a:lnTo>
                    <a:lnTo>
                      <a:pt x="67" y="32"/>
                    </a:lnTo>
                    <a:lnTo>
                      <a:pt x="64" y="42"/>
                    </a:lnTo>
                    <a:lnTo>
                      <a:pt x="59" y="50"/>
                    </a:lnTo>
                    <a:lnTo>
                      <a:pt x="54" y="57"/>
                    </a:lnTo>
                    <a:lnTo>
                      <a:pt x="47" y="62"/>
                    </a:lnTo>
                    <a:lnTo>
                      <a:pt x="42" y="65"/>
                    </a:lnTo>
                    <a:lnTo>
                      <a:pt x="36" y="68"/>
                    </a:lnTo>
                    <a:lnTo>
                      <a:pt x="29" y="70"/>
                    </a:lnTo>
                    <a:lnTo>
                      <a:pt x="23" y="70"/>
                    </a:lnTo>
                    <a:lnTo>
                      <a:pt x="18" y="68"/>
                    </a:lnTo>
                    <a:lnTo>
                      <a:pt x="12" y="65"/>
                    </a:lnTo>
                    <a:lnTo>
                      <a:pt x="7" y="62"/>
                    </a:lnTo>
                    <a:lnTo>
                      <a:pt x="3" y="57"/>
                    </a:lnTo>
                    <a:lnTo>
                      <a:pt x="2" y="50"/>
                    </a:lnTo>
                    <a:lnTo>
                      <a:pt x="0" y="44"/>
                    </a:lnTo>
                    <a:lnTo>
                      <a:pt x="2" y="37"/>
                    </a:lnTo>
                    <a:lnTo>
                      <a:pt x="3" y="31"/>
                    </a:lnTo>
                    <a:lnTo>
                      <a:pt x="5" y="26"/>
                    </a:lnTo>
                    <a:lnTo>
                      <a:pt x="10" y="19"/>
                    </a:lnTo>
                    <a:close/>
                    <a:moveTo>
                      <a:pt x="16" y="24"/>
                    </a:moveTo>
                    <a:lnTo>
                      <a:pt x="13" y="29"/>
                    </a:lnTo>
                    <a:lnTo>
                      <a:pt x="10" y="34"/>
                    </a:lnTo>
                    <a:lnTo>
                      <a:pt x="8" y="39"/>
                    </a:lnTo>
                    <a:lnTo>
                      <a:pt x="8" y="44"/>
                    </a:lnTo>
                    <a:lnTo>
                      <a:pt x="10" y="49"/>
                    </a:lnTo>
                    <a:lnTo>
                      <a:pt x="12" y="52"/>
                    </a:lnTo>
                    <a:lnTo>
                      <a:pt x="13" y="55"/>
                    </a:lnTo>
                    <a:lnTo>
                      <a:pt x="16" y="58"/>
                    </a:lnTo>
                    <a:lnTo>
                      <a:pt x="20" y="60"/>
                    </a:lnTo>
                    <a:lnTo>
                      <a:pt x="25" y="62"/>
                    </a:lnTo>
                    <a:lnTo>
                      <a:pt x="29" y="62"/>
                    </a:lnTo>
                    <a:lnTo>
                      <a:pt x="33" y="60"/>
                    </a:lnTo>
                    <a:lnTo>
                      <a:pt x="38" y="58"/>
                    </a:lnTo>
                    <a:lnTo>
                      <a:pt x="42" y="55"/>
                    </a:lnTo>
                    <a:lnTo>
                      <a:pt x="47" y="52"/>
                    </a:lnTo>
                    <a:lnTo>
                      <a:pt x="52" y="45"/>
                    </a:lnTo>
                    <a:lnTo>
                      <a:pt x="56" y="39"/>
                    </a:lnTo>
                    <a:lnTo>
                      <a:pt x="59" y="31"/>
                    </a:lnTo>
                    <a:lnTo>
                      <a:pt x="59" y="24"/>
                    </a:lnTo>
                    <a:lnTo>
                      <a:pt x="59" y="19"/>
                    </a:lnTo>
                    <a:lnTo>
                      <a:pt x="56" y="15"/>
                    </a:lnTo>
                    <a:lnTo>
                      <a:pt x="52" y="11"/>
                    </a:lnTo>
                    <a:lnTo>
                      <a:pt x="47" y="8"/>
                    </a:lnTo>
                    <a:lnTo>
                      <a:pt x="44" y="8"/>
                    </a:lnTo>
                    <a:lnTo>
                      <a:pt x="39" y="8"/>
                    </a:lnTo>
                    <a:lnTo>
                      <a:pt x="34" y="8"/>
                    </a:lnTo>
                    <a:lnTo>
                      <a:pt x="29" y="11"/>
                    </a:lnTo>
                    <a:lnTo>
                      <a:pt x="26" y="15"/>
                    </a:lnTo>
                    <a:lnTo>
                      <a:pt x="21" y="18"/>
                    </a:lnTo>
                    <a:lnTo>
                      <a:pt x="16" y="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6" name="Freeform 89">
                <a:extLst>
                  <a:ext uri="{FF2B5EF4-FFF2-40B4-BE49-F238E27FC236}">
                    <a16:creationId xmlns:a16="http://schemas.microsoft.com/office/drawing/2014/main" id="{40C946DE-D49E-F9B2-E208-D8ABEF0A28AD}"/>
                  </a:ext>
                </a:extLst>
              </p:cNvPr>
              <p:cNvSpPr>
                <a:spLocks/>
              </p:cNvSpPr>
              <p:nvPr/>
            </p:nvSpPr>
            <p:spPr bwMode="auto">
              <a:xfrm>
                <a:off x="242570" y="819150"/>
                <a:ext cx="46355" cy="50800"/>
              </a:xfrm>
              <a:custGeom>
                <a:avLst/>
                <a:gdLst>
                  <a:gd name="T0" fmla="*/ 67 w 73"/>
                  <a:gd name="T1" fmla="*/ 22 h 80"/>
                  <a:gd name="T2" fmla="*/ 73 w 73"/>
                  <a:gd name="T3" fmla="*/ 26 h 80"/>
                  <a:gd name="T4" fmla="*/ 49 w 73"/>
                  <a:gd name="T5" fmla="*/ 62 h 80"/>
                  <a:gd name="T6" fmla="*/ 44 w 73"/>
                  <a:gd name="T7" fmla="*/ 69 h 80"/>
                  <a:gd name="T8" fmla="*/ 38 w 73"/>
                  <a:gd name="T9" fmla="*/ 75 h 80"/>
                  <a:gd name="T10" fmla="*/ 33 w 73"/>
                  <a:gd name="T11" fmla="*/ 78 h 80"/>
                  <a:gd name="T12" fmla="*/ 26 w 73"/>
                  <a:gd name="T13" fmla="*/ 80 h 80"/>
                  <a:gd name="T14" fmla="*/ 18 w 73"/>
                  <a:gd name="T15" fmla="*/ 78 h 80"/>
                  <a:gd name="T16" fmla="*/ 12 w 73"/>
                  <a:gd name="T17" fmla="*/ 75 h 80"/>
                  <a:gd name="T18" fmla="*/ 7 w 73"/>
                  <a:gd name="T19" fmla="*/ 72 h 80"/>
                  <a:gd name="T20" fmla="*/ 4 w 73"/>
                  <a:gd name="T21" fmla="*/ 69 h 80"/>
                  <a:gd name="T22" fmla="*/ 2 w 73"/>
                  <a:gd name="T23" fmla="*/ 64 h 80"/>
                  <a:gd name="T24" fmla="*/ 0 w 73"/>
                  <a:gd name="T25" fmla="*/ 61 h 80"/>
                  <a:gd name="T26" fmla="*/ 0 w 73"/>
                  <a:gd name="T27" fmla="*/ 56 h 80"/>
                  <a:gd name="T28" fmla="*/ 2 w 73"/>
                  <a:gd name="T29" fmla="*/ 49 h 80"/>
                  <a:gd name="T30" fmla="*/ 5 w 73"/>
                  <a:gd name="T31" fmla="*/ 43 h 80"/>
                  <a:gd name="T32" fmla="*/ 8 w 73"/>
                  <a:gd name="T33" fmla="*/ 36 h 80"/>
                  <a:gd name="T34" fmla="*/ 33 w 73"/>
                  <a:gd name="T35" fmla="*/ 0 h 80"/>
                  <a:gd name="T36" fmla="*/ 39 w 73"/>
                  <a:gd name="T37" fmla="*/ 5 h 80"/>
                  <a:gd name="T38" fmla="*/ 17 w 73"/>
                  <a:gd name="T39" fmla="*/ 41 h 80"/>
                  <a:gd name="T40" fmla="*/ 12 w 73"/>
                  <a:gd name="T41" fmla="*/ 48 h 80"/>
                  <a:gd name="T42" fmla="*/ 8 w 73"/>
                  <a:gd name="T43" fmla="*/ 52 h 80"/>
                  <a:gd name="T44" fmla="*/ 8 w 73"/>
                  <a:gd name="T45" fmla="*/ 57 h 80"/>
                  <a:gd name="T46" fmla="*/ 10 w 73"/>
                  <a:gd name="T47" fmla="*/ 62 h 80"/>
                  <a:gd name="T48" fmla="*/ 12 w 73"/>
                  <a:gd name="T49" fmla="*/ 65 h 80"/>
                  <a:gd name="T50" fmla="*/ 17 w 73"/>
                  <a:gd name="T51" fmla="*/ 69 h 80"/>
                  <a:gd name="T52" fmla="*/ 23 w 73"/>
                  <a:gd name="T53" fmla="*/ 70 h 80"/>
                  <a:gd name="T54" fmla="*/ 30 w 73"/>
                  <a:gd name="T55" fmla="*/ 70 h 80"/>
                  <a:gd name="T56" fmla="*/ 36 w 73"/>
                  <a:gd name="T57" fmla="*/ 67 h 80"/>
                  <a:gd name="T58" fmla="*/ 43 w 73"/>
                  <a:gd name="T59" fmla="*/ 57 h 80"/>
                  <a:gd name="T60" fmla="*/ 67 w 73"/>
                  <a:gd name="T61" fmla="*/ 22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3" h="80">
                    <a:moveTo>
                      <a:pt x="67" y="22"/>
                    </a:moveTo>
                    <a:lnTo>
                      <a:pt x="73" y="26"/>
                    </a:lnTo>
                    <a:lnTo>
                      <a:pt x="49" y="62"/>
                    </a:lnTo>
                    <a:lnTo>
                      <a:pt x="44" y="69"/>
                    </a:lnTo>
                    <a:lnTo>
                      <a:pt x="38" y="75"/>
                    </a:lnTo>
                    <a:lnTo>
                      <a:pt x="33" y="78"/>
                    </a:lnTo>
                    <a:lnTo>
                      <a:pt x="26" y="80"/>
                    </a:lnTo>
                    <a:lnTo>
                      <a:pt x="18" y="78"/>
                    </a:lnTo>
                    <a:lnTo>
                      <a:pt x="12" y="75"/>
                    </a:lnTo>
                    <a:lnTo>
                      <a:pt x="7" y="72"/>
                    </a:lnTo>
                    <a:lnTo>
                      <a:pt x="4" y="69"/>
                    </a:lnTo>
                    <a:lnTo>
                      <a:pt x="2" y="64"/>
                    </a:lnTo>
                    <a:lnTo>
                      <a:pt x="0" y="61"/>
                    </a:lnTo>
                    <a:lnTo>
                      <a:pt x="0" y="56"/>
                    </a:lnTo>
                    <a:lnTo>
                      <a:pt x="2" y="49"/>
                    </a:lnTo>
                    <a:lnTo>
                      <a:pt x="5" y="43"/>
                    </a:lnTo>
                    <a:lnTo>
                      <a:pt x="8" y="36"/>
                    </a:lnTo>
                    <a:lnTo>
                      <a:pt x="33" y="0"/>
                    </a:lnTo>
                    <a:lnTo>
                      <a:pt x="39" y="5"/>
                    </a:lnTo>
                    <a:lnTo>
                      <a:pt x="17" y="41"/>
                    </a:lnTo>
                    <a:lnTo>
                      <a:pt x="12" y="48"/>
                    </a:lnTo>
                    <a:lnTo>
                      <a:pt x="8" y="52"/>
                    </a:lnTo>
                    <a:lnTo>
                      <a:pt x="8" y="57"/>
                    </a:lnTo>
                    <a:lnTo>
                      <a:pt x="10" y="62"/>
                    </a:lnTo>
                    <a:lnTo>
                      <a:pt x="12" y="65"/>
                    </a:lnTo>
                    <a:lnTo>
                      <a:pt x="17" y="69"/>
                    </a:lnTo>
                    <a:lnTo>
                      <a:pt x="23" y="70"/>
                    </a:lnTo>
                    <a:lnTo>
                      <a:pt x="30" y="70"/>
                    </a:lnTo>
                    <a:lnTo>
                      <a:pt x="36" y="67"/>
                    </a:lnTo>
                    <a:lnTo>
                      <a:pt x="43" y="57"/>
                    </a:lnTo>
                    <a:lnTo>
                      <a:pt x="67" y="2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7" name="Freeform 90">
                <a:extLst>
                  <a:ext uri="{FF2B5EF4-FFF2-40B4-BE49-F238E27FC236}">
                    <a16:creationId xmlns:a16="http://schemas.microsoft.com/office/drawing/2014/main" id="{74030E6E-2FD8-298C-0AC6-98C7E04D8DDF}"/>
                  </a:ext>
                </a:extLst>
              </p:cNvPr>
              <p:cNvSpPr>
                <a:spLocks/>
              </p:cNvSpPr>
              <p:nvPr/>
            </p:nvSpPr>
            <p:spPr bwMode="auto">
              <a:xfrm>
                <a:off x="281940" y="846455"/>
                <a:ext cx="39370" cy="45085"/>
              </a:xfrm>
              <a:custGeom>
                <a:avLst/>
                <a:gdLst>
                  <a:gd name="T0" fmla="*/ 10 w 62"/>
                  <a:gd name="T1" fmla="*/ 37 h 71"/>
                  <a:gd name="T2" fmla="*/ 8 w 62"/>
                  <a:gd name="T3" fmla="*/ 47 h 71"/>
                  <a:gd name="T4" fmla="*/ 10 w 62"/>
                  <a:gd name="T5" fmla="*/ 55 h 71"/>
                  <a:gd name="T6" fmla="*/ 18 w 62"/>
                  <a:gd name="T7" fmla="*/ 61 h 71"/>
                  <a:gd name="T8" fmla="*/ 29 w 62"/>
                  <a:gd name="T9" fmla="*/ 63 h 71"/>
                  <a:gd name="T10" fmla="*/ 37 w 62"/>
                  <a:gd name="T11" fmla="*/ 58 h 71"/>
                  <a:gd name="T12" fmla="*/ 39 w 62"/>
                  <a:gd name="T13" fmla="*/ 52 h 71"/>
                  <a:gd name="T14" fmla="*/ 37 w 62"/>
                  <a:gd name="T15" fmla="*/ 47 h 71"/>
                  <a:gd name="T16" fmla="*/ 28 w 62"/>
                  <a:gd name="T17" fmla="*/ 37 h 71"/>
                  <a:gd name="T18" fmla="*/ 20 w 62"/>
                  <a:gd name="T19" fmla="*/ 26 h 71"/>
                  <a:gd name="T20" fmla="*/ 18 w 62"/>
                  <a:gd name="T21" fmla="*/ 18 h 71"/>
                  <a:gd name="T22" fmla="*/ 21 w 62"/>
                  <a:gd name="T23" fmla="*/ 9 h 71"/>
                  <a:gd name="T24" fmla="*/ 26 w 62"/>
                  <a:gd name="T25" fmla="*/ 3 h 71"/>
                  <a:gd name="T26" fmla="*/ 34 w 62"/>
                  <a:gd name="T27" fmla="*/ 0 h 71"/>
                  <a:gd name="T28" fmla="*/ 42 w 62"/>
                  <a:gd name="T29" fmla="*/ 0 h 71"/>
                  <a:gd name="T30" fmla="*/ 50 w 62"/>
                  <a:gd name="T31" fmla="*/ 3 h 71"/>
                  <a:gd name="T32" fmla="*/ 59 w 62"/>
                  <a:gd name="T33" fmla="*/ 11 h 71"/>
                  <a:gd name="T34" fmla="*/ 62 w 62"/>
                  <a:gd name="T35" fmla="*/ 21 h 71"/>
                  <a:gd name="T36" fmla="*/ 59 w 62"/>
                  <a:gd name="T37" fmla="*/ 32 h 71"/>
                  <a:gd name="T38" fmla="*/ 54 w 62"/>
                  <a:gd name="T39" fmla="*/ 22 h 71"/>
                  <a:gd name="T40" fmla="*/ 50 w 62"/>
                  <a:gd name="T41" fmla="*/ 14 h 71"/>
                  <a:gd name="T42" fmla="*/ 41 w 62"/>
                  <a:gd name="T43" fmla="*/ 8 h 71"/>
                  <a:gd name="T44" fmla="*/ 31 w 62"/>
                  <a:gd name="T45" fmla="*/ 9 h 71"/>
                  <a:gd name="T46" fmla="*/ 26 w 62"/>
                  <a:gd name="T47" fmla="*/ 16 h 71"/>
                  <a:gd name="T48" fmla="*/ 29 w 62"/>
                  <a:gd name="T49" fmla="*/ 24 h 71"/>
                  <a:gd name="T50" fmla="*/ 41 w 62"/>
                  <a:gd name="T51" fmla="*/ 35 h 71"/>
                  <a:gd name="T52" fmla="*/ 47 w 62"/>
                  <a:gd name="T53" fmla="*/ 45 h 71"/>
                  <a:gd name="T54" fmla="*/ 47 w 62"/>
                  <a:gd name="T55" fmla="*/ 55 h 71"/>
                  <a:gd name="T56" fmla="*/ 41 w 62"/>
                  <a:gd name="T57" fmla="*/ 65 h 71"/>
                  <a:gd name="T58" fmla="*/ 31 w 62"/>
                  <a:gd name="T59" fmla="*/ 71 h 71"/>
                  <a:gd name="T60" fmla="*/ 18 w 62"/>
                  <a:gd name="T61" fmla="*/ 71 h 71"/>
                  <a:gd name="T62" fmla="*/ 8 w 62"/>
                  <a:gd name="T63" fmla="*/ 65 h 71"/>
                  <a:gd name="T64" fmla="*/ 2 w 62"/>
                  <a:gd name="T65" fmla="*/ 58 h 71"/>
                  <a:gd name="T66" fmla="*/ 0 w 62"/>
                  <a:gd name="T67" fmla="*/ 48 h 71"/>
                  <a:gd name="T68" fmla="*/ 2 w 62"/>
                  <a:gd name="T69" fmla="*/ 39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2" h="71">
                    <a:moveTo>
                      <a:pt x="3" y="34"/>
                    </a:moveTo>
                    <a:lnTo>
                      <a:pt x="10" y="37"/>
                    </a:lnTo>
                    <a:lnTo>
                      <a:pt x="8" y="42"/>
                    </a:lnTo>
                    <a:lnTo>
                      <a:pt x="8" y="47"/>
                    </a:lnTo>
                    <a:lnTo>
                      <a:pt x="8" y="50"/>
                    </a:lnTo>
                    <a:lnTo>
                      <a:pt x="10" y="55"/>
                    </a:lnTo>
                    <a:lnTo>
                      <a:pt x="13" y="58"/>
                    </a:lnTo>
                    <a:lnTo>
                      <a:pt x="18" y="61"/>
                    </a:lnTo>
                    <a:lnTo>
                      <a:pt x="23" y="63"/>
                    </a:lnTo>
                    <a:lnTo>
                      <a:pt x="29" y="63"/>
                    </a:lnTo>
                    <a:lnTo>
                      <a:pt x="34" y="61"/>
                    </a:lnTo>
                    <a:lnTo>
                      <a:pt x="37" y="58"/>
                    </a:lnTo>
                    <a:lnTo>
                      <a:pt x="39" y="55"/>
                    </a:lnTo>
                    <a:lnTo>
                      <a:pt x="39" y="52"/>
                    </a:lnTo>
                    <a:lnTo>
                      <a:pt x="37" y="48"/>
                    </a:lnTo>
                    <a:lnTo>
                      <a:pt x="37" y="47"/>
                    </a:lnTo>
                    <a:lnTo>
                      <a:pt x="34" y="42"/>
                    </a:lnTo>
                    <a:lnTo>
                      <a:pt x="28" y="37"/>
                    </a:lnTo>
                    <a:lnTo>
                      <a:pt x="23" y="31"/>
                    </a:lnTo>
                    <a:lnTo>
                      <a:pt x="20" y="26"/>
                    </a:lnTo>
                    <a:lnTo>
                      <a:pt x="18" y="22"/>
                    </a:lnTo>
                    <a:lnTo>
                      <a:pt x="18" y="18"/>
                    </a:lnTo>
                    <a:lnTo>
                      <a:pt x="20" y="14"/>
                    </a:lnTo>
                    <a:lnTo>
                      <a:pt x="21" y="9"/>
                    </a:lnTo>
                    <a:lnTo>
                      <a:pt x="23" y="6"/>
                    </a:lnTo>
                    <a:lnTo>
                      <a:pt x="26" y="3"/>
                    </a:lnTo>
                    <a:lnTo>
                      <a:pt x="29" y="1"/>
                    </a:lnTo>
                    <a:lnTo>
                      <a:pt x="34" y="0"/>
                    </a:lnTo>
                    <a:lnTo>
                      <a:pt x="37" y="0"/>
                    </a:lnTo>
                    <a:lnTo>
                      <a:pt x="42" y="0"/>
                    </a:lnTo>
                    <a:lnTo>
                      <a:pt x="46" y="1"/>
                    </a:lnTo>
                    <a:lnTo>
                      <a:pt x="50" y="3"/>
                    </a:lnTo>
                    <a:lnTo>
                      <a:pt x="55" y="6"/>
                    </a:lnTo>
                    <a:lnTo>
                      <a:pt x="59" y="11"/>
                    </a:lnTo>
                    <a:lnTo>
                      <a:pt x="62" y="16"/>
                    </a:lnTo>
                    <a:lnTo>
                      <a:pt x="62" y="21"/>
                    </a:lnTo>
                    <a:lnTo>
                      <a:pt x="62" y="27"/>
                    </a:lnTo>
                    <a:lnTo>
                      <a:pt x="59" y="32"/>
                    </a:lnTo>
                    <a:lnTo>
                      <a:pt x="52" y="29"/>
                    </a:lnTo>
                    <a:lnTo>
                      <a:pt x="54" y="22"/>
                    </a:lnTo>
                    <a:lnTo>
                      <a:pt x="54" y="18"/>
                    </a:lnTo>
                    <a:lnTo>
                      <a:pt x="50" y="14"/>
                    </a:lnTo>
                    <a:lnTo>
                      <a:pt x="46" y="9"/>
                    </a:lnTo>
                    <a:lnTo>
                      <a:pt x="41" y="8"/>
                    </a:lnTo>
                    <a:lnTo>
                      <a:pt x="36" y="8"/>
                    </a:lnTo>
                    <a:lnTo>
                      <a:pt x="31" y="9"/>
                    </a:lnTo>
                    <a:lnTo>
                      <a:pt x="28" y="13"/>
                    </a:lnTo>
                    <a:lnTo>
                      <a:pt x="26" y="16"/>
                    </a:lnTo>
                    <a:lnTo>
                      <a:pt x="28" y="19"/>
                    </a:lnTo>
                    <a:lnTo>
                      <a:pt x="29" y="24"/>
                    </a:lnTo>
                    <a:lnTo>
                      <a:pt x="34" y="29"/>
                    </a:lnTo>
                    <a:lnTo>
                      <a:pt x="41" y="35"/>
                    </a:lnTo>
                    <a:lnTo>
                      <a:pt x="44" y="39"/>
                    </a:lnTo>
                    <a:lnTo>
                      <a:pt x="47" y="45"/>
                    </a:lnTo>
                    <a:lnTo>
                      <a:pt x="47" y="50"/>
                    </a:lnTo>
                    <a:lnTo>
                      <a:pt x="47" y="55"/>
                    </a:lnTo>
                    <a:lnTo>
                      <a:pt x="44" y="60"/>
                    </a:lnTo>
                    <a:lnTo>
                      <a:pt x="41" y="65"/>
                    </a:lnTo>
                    <a:lnTo>
                      <a:pt x="36" y="69"/>
                    </a:lnTo>
                    <a:lnTo>
                      <a:pt x="31" y="71"/>
                    </a:lnTo>
                    <a:lnTo>
                      <a:pt x="24" y="71"/>
                    </a:lnTo>
                    <a:lnTo>
                      <a:pt x="18" y="71"/>
                    </a:lnTo>
                    <a:lnTo>
                      <a:pt x="13" y="68"/>
                    </a:lnTo>
                    <a:lnTo>
                      <a:pt x="8" y="65"/>
                    </a:lnTo>
                    <a:lnTo>
                      <a:pt x="5" y="61"/>
                    </a:lnTo>
                    <a:lnTo>
                      <a:pt x="2" y="58"/>
                    </a:lnTo>
                    <a:lnTo>
                      <a:pt x="0" y="53"/>
                    </a:lnTo>
                    <a:lnTo>
                      <a:pt x="0" y="48"/>
                    </a:lnTo>
                    <a:lnTo>
                      <a:pt x="0" y="44"/>
                    </a:lnTo>
                    <a:lnTo>
                      <a:pt x="2" y="39"/>
                    </a:lnTo>
                    <a:lnTo>
                      <a:pt x="3"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8" name="Freeform 91">
                <a:extLst>
                  <a:ext uri="{FF2B5EF4-FFF2-40B4-BE49-F238E27FC236}">
                    <a16:creationId xmlns:a16="http://schemas.microsoft.com/office/drawing/2014/main" id="{3C20E2E4-0836-652F-42AC-A99794B56695}"/>
                  </a:ext>
                </a:extLst>
              </p:cNvPr>
              <p:cNvSpPr>
                <a:spLocks/>
              </p:cNvSpPr>
              <p:nvPr/>
            </p:nvSpPr>
            <p:spPr bwMode="auto">
              <a:xfrm>
                <a:off x="318135" y="862965"/>
                <a:ext cx="26670" cy="41910"/>
              </a:xfrm>
              <a:custGeom>
                <a:avLst/>
                <a:gdLst>
                  <a:gd name="T0" fmla="*/ 0 w 42"/>
                  <a:gd name="T1" fmla="*/ 63 h 66"/>
                  <a:gd name="T2" fmla="*/ 36 w 42"/>
                  <a:gd name="T3" fmla="*/ 0 h 66"/>
                  <a:gd name="T4" fmla="*/ 42 w 42"/>
                  <a:gd name="T5" fmla="*/ 3 h 66"/>
                  <a:gd name="T6" fmla="*/ 7 w 42"/>
                  <a:gd name="T7" fmla="*/ 66 h 66"/>
                  <a:gd name="T8" fmla="*/ 0 w 42"/>
                  <a:gd name="T9" fmla="*/ 63 h 66"/>
                </a:gdLst>
                <a:ahLst/>
                <a:cxnLst>
                  <a:cxn ang="0">
                    <a:pos x="T0" y="T1"/>
                  </a:cxn>
                  <a:cxn ang="0">
                    <a:pos x="T2" y="T3"/>
                  </a:cxn>
                  <a:cxn ang="0">
                    <a:pos x="T4" y="T5"/>
                  </a:cxn>
                  <a:cxn ang="0">
                    <a:pos x="T6" y="T7"/>
                  </a:cxn>
                  <a:cxn ang="0">
                    <a:pos x="T8" y="T9"/>
                  </a:cxn>
                </a:cxnLst>
                <a:rect l="0" t="0" r="r" b="b"/>
                <a:pathLst>
                  <a:path w="42" h="66">
                    <a:moveTo>
                      <a:pt x="0" y="63"/>
                    </a:moveTo>
                    <a:lnTo>
                      <a:pt x="36" y="0"/>
                    </a:lnTo>
                    <a:lnTo>
                      <a:pt x="42" y="3"/>
                    </a:lnTo>
                    <a:lnTo>
                      <a:pt x="7" y="66"/>
                    </a:lnTo>
                    <a:lnTo>
                      <a:pt x="0" y="6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9" name="Freeform 92">
                <a:extLst>
                  <a:ext uri="{FF2B5EF4-FFF2-40B4-BE49-F238E27FC236}">
                    <a16:creationId xmlns:a16="http://schemas.microsoft.com/office/drawing/2014/main" id="{2416B7EA-BF27-30FB-6F68-C24B9F2912C2}"/>
                  </a:ext>
                </a:extLst>
              </p:cNvPr>
              <p:cNvSpPr>
                <a:spLocks/>
              </p:cNvSpPr>
              <p:nvPr/>
            </p:nvSpPr>
            <p:spPr bwMode="auto">
              <a:xfrm>
                <a:off x="339090" y="871220"/>
                <a:ext cx="48260" cy="53340"/>
              </a:xfrm>
              <a:custGeom>
                <a:avLst/>
                <a:gdLst>
                  <a:gd name="T0" fmla="*/ 0 w 76"/>
                  <a:gd name="T1" fmla="*/ 65 h 84"/>
                  <a:gd name="T2" fmla="*/ 32 w 76"/>
                  <a:gd name="T3" fmla="*/ 0 h 84"/>
                  <a:gd name="T4" fmla="*/ 40 w 76"/>
                  <a:gd name="T5" fmla="*/ 3 h 84"/>
                  <a:gd name="T6" fmla="*/ 43 w 76"/>
                  <a:gd name="T7" fmla="*/ 68 h 84"/>
                  <a:gd name="T8" fmla="*/ 69 w 76"/>
                  <a:gd name="T9" fmla="*/ 16 h 84"/>
                  <a:gd name="T10" fmla="*/ 76 w 76"/>
                  <a:gd name="T11" fmla="*/ 19 h 84"/>
                  <a:gd name="T12" fmla="*/ 43 w 76"/>
                  <a:gd name="T13" fmla="*/ 84 h 84"/>
                  <a:gd name="T14" fmla="*/ 35 w 76"/>
                  <a:gd name="T15" fmla="*/ 81 h 84"/>
                  <a:gd name="T16" fmla="*/ 32 w 76"/>
                  <a:gd name="T17" fmla="*/ 16 h 84"/>
                  <a:gd name="T18" fmla="*/ 6 w 76"/>
                  <a:gd name="T19" fmla="*/ 68 h 84"/>
                  <a:gd name="T20" fmla="*/ 0 w 76"/>
                  <a:gd name="T21" fmla="*/ 65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84">
                    <a:moveTo>
                      <a:pt x="0" y="65"/>
                    </a:moveTo>
                    <a:lnTo>
                      <a:pt x="32" y="0"/>
                    </a:lnTo>
                    <a:lnTo>
                      <a:pt x="40" y="3"/>
                    </a:lnTo>
                    <a:lnTo>
                      <a:pt x="43" y="68"/>
                    </a:lnTo>
                    <a:lnTo>
                      <a:pt x="69" y="16"/>
                    </a:lnTo>
                    <a:lnTo>
                      <a:pt x="76" y="19"/>
                    </a:lnTo>
                    <a:lnTo>
                      <a:pt x="43" y="84"/>
                    </a:lnTo>
                    <a:lnTo>
                      <a:pt x="35" y="81"/>
                    </a:lnTo>
                    <a:lnTo>
                      <a:pt x="32" y="16"/>
                    </a:lnTo>
                    <a:lnTo>
                      <a:pt x="6" y="68"/>
                    </a:lnTo>
                    <a:lnTo>
                      <a:pt x="0" y="6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0" name="Freeform 93">
                <a:extLst>
                  <a:ext uri="{FF2B5EF4-FFF2-40B4-BE49-F238E27FC236}">
                    <a16:creationId xmlns:a16="http://schemas.microsoft.com/office/drawing/2014/main" id="{3A243984-A5C7-BD4A-C8C1-29D6752219CD}"/>
                  </a:ext>
                </a:extLst>
              </p:cNvPr>
              <p:cNvSpPr>
                <a:spLocks/>
              </p:cNvSpPr>
              <p:nvPr/>
            </p:nvSpPr>
            <p:spPr bwMode="auto">
              <a:xfrm>
                <a:off x="387350" y="892810"/>
                <a:ext cx="40005" cy="46355"/>
              </a:xfrm>
              <a:custGeom>
                <a:avLst/>
                <a:gdLst>
                  <a:gd name="T0" fmla="*/ 29 w 63"/>
                  <a:gd name="T1" fmla="*/ 44 h 73"/>
                  <a:gd name="T2" fmla="*/ 33 w 63"/>
                  <a:gd name="T3" fmla="*/ 35 h 73"/>
                  <a:gd name="T4" fmla="*/ 57 w 63"/>
                  <a:gd name="T5" fmla="*/ 45 h 73"/>
                  <a:gd name="T6" fmla="*/ 47 w 63"/>
                  <a:gd name="T7" fmla="*/ 70 h 73"/>
                  <a:gd name="T8" fmla="*/ 39 w 63"/>
                  <a:gd name="T9" fmla="*/ 71 h 73"/>
                  <a:gd name="T10" fmla="*/ 33 w 63"/>
                  <a:gd name="T11" fmla="*/ 73 h 73"/>
                  <a:gd name="T12" fmla="*/ 24 w 63"/>
                  <a:gd name="T13" fmla="*/ 73 h 73"/>
                  <a:gd name="T14" fmla="*/ 18 w 63"/>
                  <a:gd name="T15" fmla="*/ 71 h 73"/>
                  <a:gd name="T16" fmla="*/ 11 w 63"/>
                  <a:gd name="T17" fmla="*/ 66 h 73"/>
                  <a:gd name="T18" fmla="*/ 5 w 63"/>
                  <a:gd name="T19" fmla="*/ 61 h 73"/>
                  <a:gd name="T20" fmla="*/ 2 w 63"/>
                  <a:gd name="T21" fmla="*/ 53 h 73"/>
                  <a:gd name="T22" fmla="*/ 0 w 63"/>
                  <a:gd name="T23" fmla="*/ 45 h 73"/>
                  <a:gd name="T24" fmla="*/ 0 w 63"/>
                  <a:gd name="T25" fmla="*/ 35 h 73"/>
                  <a:gd name="T26" fmla="*/ 3 w 63"/>
                  <a:gd name="T27" fmla="*/ 26 h 73"/>
                  <a:gd name="T28" fmla="*/ 10 w 63"/>
                  <a:gd name="T29" fmla="*/ 14 h 73"/>
                  <a:gd name="T30" fmla="*/ 16 w 63"/>
                  <a:gd name="T31" fmla="*/ 8 h 73"/>
                  <a:gd name="T32" fmla="*/ 23 w 63"/>
                  <a:gd name="T33" fmla="*/ 1 h 73"/>
                  <a:gd name="T34" fmla="*/ 31 w 63"/>
                  <a:gd name="T35" fmla="*/ 0 h 73"/>
                  <a:gd name="T36" fmla="*/ 39 w 63"/>
                  <a:gd name="T37" fmla="*/ 0 h 73"/>
                  <a:gd name="T38" fmla="*/ 47 w 63"/>
                  <a:gd name="T39" fmla="*/ 1 h 73"/>
                  <a:gd name="T40" fmla="*/ 52 w 63"/>
                  <a:gd name="T41" fmla="*/ 5 h 73"/>
                  <a:gd name="T42" fmla="*/ 57 w 63"/>
                  <a:gd name="T43" fmla="*/ 8 h 73"/>
                  <a:gd name="T44" fmla="*/ 60 w 63"/>
                  <a:gd name="T45" fmla="*/ 13 h 73"/>
                  <a:gd name="T46" fmla="*/ 62 w 63"/>
                  <a:gd name="T47" fmla="*/ 18 h 73"/>
                  <a:gd name="T48" fmla="*/ 63 w 63"/>
                  <a:gd name="T49" fmla="*/ 22 h 73"/>
                  <a:gd name="T50" fmla="*/ 62 w 63"/>
                  <a:gd name="T51" fmla="*/ 31 h 73"/>
                  <a:gd name="T52" fmla="*/ 54 w 63"/>
                  <a:gd name="T53" fmla="*/ 29 h 73"/>
                  <a:gd name="T54" fmla="*/ 55 w 63"/>
                  <a:gd name="T55" fmla="*/ 24 h 73"/>
                  <a:gd name="T56" fmla="*/ 54 w 63"/>
                  <a:gd name="T57" fmla="*/ 19 h 73"/>
                  <a:gd name="T58" fmla="*/ 54 w 63"/>
                  <a:gd name="T59" fmla="*/ 16 h 73"/>
                  <a:gd name="T60" fmla="*/ 50 w 63"/>
                  <a:gd name="T61" fmla="*/ 13 h 73"/>
                  <a:gd name="T62" fmla="*/ 47 w 63"/>
                  <a:gd name="T63" fmla="*/ 11 h 73"/>
                  <a:gd name="T64" fmla="*/ 44 w 63"/>
                  <a:gd name="T65" fmla="*/ 9 h 73"/>
                  <a:gd name="T66" fmla="*/ 37 w 63"/>
                  <a:gd name="T67" fmla="*/ 8 h 73"/>
                  <a:gd name="T68" fmla="*/ 33 w 63"/>
                  <a:gd name="T69" fmla="*/ 8 h 73"/>
                  <a:gd name="T70" fmla="*/ 26 w 63"/>
                  <a:gd name="T71" fmla="*/ 9 h 73"/>
                  <a:gd name="T72" fmla="*/ 21 w 63"/>
                  <a:gd name="T73" fmla="*/ 14 h 73"/>
                  <a:gd name="T74" fmla="*/ 16 w 63"/>
                  <a:gd name="T75" fmla="*/ 19 h 73"/>
                  <a:gd name="T76" fmla="*/ 11 w 63"/>
                  <a:gd name="T77" fmla="*/ 27 h 73"/>
                  <a:gd name="T78" fmla="*/ 10 w 63"/>
                  <a:gd name="T79" fmla="*/ 34 h 73"/>
                  <a:gd name="T80" fmla="*/ 8 w 63"/>
                  <a:gd name="T81" fmla="*/ 40 h 73"/>
                  <a:gd name="T82" fmla="*/ 8 w 63"/>
                  <a:gd name="T83" fmla="*/ 45 h 73"/>
                  <a:gd name="T84" fmla="*/ 10 w 63"/>
                  <a:gd name="T85" fmla="*/ 50 h 73"/>
                  <a:gd name="T86" fmla="*/ 11 w 63"/>
                  <a:gd name="T87" fmla="*/ 55 h 73"/>
                  <a:gd name="T88" fmla="*/ 13 w 63"/>
                  <a:gd name="T89" fmla="*/ 58 h 73"/>
                  <a:gd name="T90" fmla="*/ 18 w 63"/>
                  <a:gd name="T91" fmla="*/ 60 h 73"/>
                  <a:gd name="T92" fmla="*/ 21 w 63"/>
                  <a:gd name="T93" fmla="*/ 63 h 73"/>
                  <a:gd name="T94" fmla="*/ 26 w 63"/>
                  <a:gd name="T95" fmla="*/ 63 h 73"/>
                  <a:gd name="T96" fmla="*/ 31 w 63"/>
                  <a:gd name="T97" fmla="*/ 65 h 73"/>
                  <a:gd name="T98" fmla="*/ 37 w 63"/>
                  <a:gd name="T99" fmla="*/ 63 h 73"/>
                  <a:gd name="T100" fmla="*/ 41 w 63"/>
                  <a:gd name="T101" fmla="*/ 61 h 73"/>
                  <a:gd name="T102" fmla="*/ 46 w 63"/>
                  <a:gd name="T103" fmla="*/ 50 h 73"/>
                  <a:gd name="T104" fmla="*/ 29 w 63"/>
                  <a:gd name="T105" fmla="*/ 4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3" h="73">
                    <a:moveTo>
                      <a:pt x="29" y="44"/>
                    </a:moveTo>
                    <a:lnTo>
                      <a:pt x="33" y="35"/>
                    </a:lnTo>
                    <a:lnTo>
                      <a:pt x="57" y="45"/>
                    </a:lnTo>
                    <a:lnTo>
                      <a:pt x="47" y="70"/>
                    </a:lnTo>
                    <a:lnTo>
                      <a:pt x="39" y="71"/>
                    </a:lnTo>
                    <a:lnTo>
                      <a:pt x="33" y="73"/>
                    </a:lnTo>
                    <a:lnTo>
                      <a:pt x="24" y="73"/>
                    </a:lnTo>
                    <a:lnTo>
                      <a:pt x="18" y="71"/>
                    </a:lnTo>
                    <a:lnTo>
                      <a:pt x="11" y="66"/>
                    </a:lnTo>
                    <a:lnTo>
                      <a:pt x="5" y="61"/>
                    </a:lnTo>
                    <a:lnTo>
                      <a:pt x="2" y="53"/>
                    </a:lnTo>
                    <a:lnTo>
                      <a:pt x="0" y="45"/>
                    </a:lnTo>
                    <a:lnTo>
                      <a:pt x="0" y="35"/>
                    </a:lnTo>
                    <a:lnTo>
                      <a:pt x="3" y="26"/>
                    </a:lnTo>
                    <a:lnTo>
                      <a:pt x="10" y="14"/>
                    </a:lnTo>
                    <a:lnTo>
                      <a:pt x="16" y="8"/>
                    </a:lnTo>
                    <a:lnTo>
                      <a:pt x="23" y="1"/>
                    </a:lnTo>
                    <a:lnTo>
                      <a:pt x="31" y="0"/>
                    </a:lnTo>
                    <a:lnTo>
                      <a:pt x="39" y="0"/>
                    </a:lnTo>
                    <a:lnTo>
                      <a:pt x="47" y="1"/>
                    </a:lnTo>
                    <a:lnTo>
                      <a:pt x="52" y="5"/>
                    </a:lnTo>
                    <a:lnTo>
                      <a:pt x="57" y="8"/>
                    </a:lnTo>
                    <a:lnTo>
                      <a:pt x="60" y="13"/>
                    </a:lnTo>
                    <a:lnTo>
                      <a:pt x="62" y="18"/>
                    </a:lnTo>
                    <a:lnTo>
                      <a:pt x="63" y="22"/>
                    </a:lnTo>
                    <a:lnTo>
                      <a:pt x="62" y="31"/>
                    </a:lnTo>
                    <a:lnTo>
                      <a:pt x="54" y="29"/>
                    </a:lnTo>
                    <a:lnTo>
                      <a:pt x="55" y="24"/>
                    </a:lnTo>
                    <a:lnTo>
                      <a:pt x="54" y="19"/>
                    </a:lnTo>
                    <a:lnTo>
                      <a:pt x="54" y="16"/>
                    </a:lnTo>
                    <a:lnTo>
                      <a:pt x="50" y="13"/>
                    </a:lnTo>
                    <a:lnTo>
                      <a:pt x="47" y="11"/>
                    </a:lnTo>
                    <a:lnTo>
                      <a:pt x="44" y="9"/>
                    </a:lnTo>
                    <a:lnTo>
                      <a:pt x="37" y="8"/>
                    </a:lnTo>
                    <a:lnTo>
                      <a:pt x="33" y="8"/>
                    </a:lnTo>
                    <a:lnTo>
                      <a:pt x="26" y="9"/>
                    </a:lnTo>
                    <a:lnTo>
                      <a:pt x="21" y="14"/>
                    </a:lnTo>
                    <a:lnTo>
                      <a:pt x="16" y="19"/>
                    </a:lnTo>
                    <a:lnTo>
                      <a:pt x="11" y="27"/>
                    </a:lnTo>
                    <a:lnTo>
                      <a:pt x="10" y="34"/>
                    </a:lnTo>
                    <a:lnTo>
                      <a:pt x="8" y="40"/>
                    </a:lnTo>
                    <a:lnTo>
                      <a:pt x="8" y="45"/>
                    </a:lnTo>
                    <a:lnTo>
                      <a:pt x="10" y="50"/>
                    </a:lnTo>
                    <a:lnTo>
                      <a:pt x="11" y="55"/>
                    </a:lnTo>
                    <a:lnTo>
                      <a:pt x="13" y="58"/>
                    </a:lnTo>
                    <a:lnTo>
                      <a:pt x="18" y="60"/>
                    </a:lnTo>
                    <a:lnTo>
                      <a:pt x="21" y="63"/>
                    </a:lnTo>
                    <a:lnTo>
                      <a:pt x="26" y="63"/>
                    </a:lnTo>
                    <a:lnTo>
                      <a:pt x="31" y="65"/>
                    </a:lnTo>
                    <a:lnTo>
                      <a:pt x="37" y="63"/>
                    </a:lnTo>
                    <a:lnTo>
                      <a:pt x="41" y="61"/>
                    </a:lnTo>
                    <a:lnTo>
                      <a:pt x="46" y="50"/>
                    </a:lnTo>
                    <a:lnTo>
                      <a:pt x="2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1" name="Freeform 94">
                <a:extLst>
                  <a:ext uri="{FF2B5EF4-FFF2-40B4-BE49-F238E27FC236}">
                    <a16:creationId xmlns:a16="http://schemas.microsoft.com/office/drawing/2014/main" id="{3F4DD5ED-39D9-429A-C79B-C4613788327E}"/>
                  </a:ext>
                </a:extLst>
              </p:cNvPr>
              <p:cNvSpPr>
                <a:spLocks/>
              </p:cNvSpPr>
              <p:nvPr/>
            </p:nvSpPr>
            <p:spPr bwMode="auto">
              <a:xfrm>
                <a:off x="448310" y="909320"/>
                <a:ext cx="40005" cy="50165"/>
              </a:xfrm>
              <a:custGeom>
                <a:avLst/>
                <a:gdLst>
                  <a:gd name="T0" fmla="*/ 55 w 63"/>
                  <a:gd name="T1" fmla="*/ 13 h 79"/>
                  <a:gd name="T2" fmla="*/ 63 w 63"/>
                  <a:gd name="T3" fmla="*/ 14 h 79"/>
                  <a:gd name="T4" fmla="*/ 49 w 63"/>
                  <a:gd name="T5" fmla="*/ 55 h 79"/>
                  <a:gd name="T6" fmla="*/ 46 w 63"/>
                  <a:gd name="T7" fmla="*/ 63 h 79"/>
                  <a:gd name="T8" fmla="*/ 42 w 63"/>
                  <a:gd name="T9" fmla="*/ 70 h 79"/>
                  <a:gd name="T10" fmla="*/ 37 w 63"/>
                  <a:gd name="T11" fmla="*/ 74 h 79"/>
                  <a:gd name="T12" fmla="*/ 31 w 63"/>
                  <a:gd name="T13" fmla="*/ 78 h 79"/>
                  <a:gd name="T14" fmla="*/ 24 w 63"/>
                  <a:gd name="T15" fmla="*/ 79 h 79"/>
                  <a:gd name="T16" fmla="*/ 16 w 63"/>
                  <a:gd name="T17" fmla="*/ 78 h 79"/>
                  <a:gd name="T18" fmla="*/ 11 w 63"/>
                  <a:gd name="T19" fmla="*/ 74 h 79"/>
                  <a:gd name="T20" fmla="*/ 6 w 63"/>
                  <a:gd name="T21" fmla="*/ 73 h 79"/>
                  <a:gd name="T22" fmla="*/ 3 w 63"/>
                  <a:gd name="T23" fmla="*/ 70 h 79"/>
                  <a:gd name="T24" fmla="*/ 2 w 63"/>
                  <a:gd name="T25" fmla="*/ 65 h 79"/>
                  <a:gd name="T26" fmla="*/ 0 w 63"/>
                  <a:gd name="T27" fmla="*/ 60 h 79"/>
                  <a:gd name="T28" fmla="*/ 0 w 63"/>
                  <a:gd name="T29" fmla="*/ 55 h 79"/>
                  <a:gd name="T30" fmla="*/ 2 w 63"/>
                  <a:gd name="T31" fmla="*/ 48 h 79"/>
                  <a:gd name="T32" fmla="*/ 3 w 63"/>
                  <a:gd name="T33" fmla="*/ 40 h 79"/>
                  <a:gd name="T34" fmla="*/ 16 w 63"/>
                  <a:gd name="T35" fmla="*/ 0 h 79"/>
                  <a:gd name="T36" fmla="*/ 24 w 63"/>
                  <a:gd name="T37" fmla="*/ 3 h 79"/>
                  <a:gd name="T38" fmla="*/ 11 w 63"/>
                  <a:gd name="T39" fmla="*/ 42 h 79"/>
                  <a:gd name="T40" fmla="*/ 8 w 63"/>
                  <a:gd name="T41" fmla="*/ 50 h 79"/>
                  <a:gd name="T42" fmla="*/ 8 w 63"/>
                  <a:gd name="T43" fmla="*/ 57 h 79"/>
                  <a:gd name="T44" fmla="*/ 8 w 63"/>
                  <a:gd name="T45" fmla="*/ 60 h 79"/>
                  <a:gd name="T46" fmla="*/ 11 w 63"/>
                  <a:gd name="T47" fmla="*/ 65 h 79"/>
                  <a:gd name="T48" fmla="*/ 15 w 63"/>
                  <a:gd name="T49" fmla="*/ 66 h 79"/>
                  <a:gd name="T50" fmla="*/ 18 w 63"/>
                  <a:gd name="T51" fmla="*/ 70 h 79"/>
                  <a:gd name="T52" fmla="*/ 26 w 63"/>
                  <a:gd name="T53" fmla="*/ 70 h 79"/>
                  <a:gd name="T54" fmla="*/ 32 w 63"/>
                  <a:gd name="T55" fmla="*/ 68 h 79"/>
                  <a:gd name="T56" fmla="*/ 37 w 63"/>
                  <a:gd name="T57" fmla="*/ 63 h 79"/>
                  <a:gd name="T58" fmla="*/ 42 w 63"/>
                  <a:gd name="T59" fmla="*/ 52 h 79"/>
                  <a:gd name="T60" fmla="*/ 55 w 63"/>
                  <a:gd name="T61" fmla="*/ 13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3" h="79">
                    <a:moveTo>
                      <a:pt x="55" y="13"/>
                    </a:moveTo>
                    <a:lnTo>
                      <a:pt x="63" y="14"/>
                    </a:lnTo>
                    <a:lnTo>
                      <a:pt x="49" y="55"/>
                    </a:lnTo>
                    <a:lnTo>
                      <a:pt x="46" y="63"/>
                    </a:lnTo>
                    <a:lnTo>
                      <a:pt x="42" y="70"/>
                    </a:lnTo>
                    <a:lnTo>
                      <a:pt x="37" y="74"/>
                    </a:lnTo>
                    <a:lnTo>
                      <a:pt x="31" y="78"/>
                    </a:lnTo>
                    <a:lnTo>
                      <a:pt x="24" y="79"/>
                    </a:lnTo>
                    <a:lnTo>
                      <a:pt x="16" y="78"/>
                    </a:lnTo>
                    <a:lnTo>
                      <a:pt x="11" y="74"/>
                    </a:lnTo>
                    <a:lnTo>
                      <a:pt x="6" y="73"/>
                    </a:lnTo>
                    <a:lnTo>
                      <a:pt x="3" y="70"/>
                    </a:lnTo>
                    <a:lnTo>
                      <a:pt x="2" y="65"/>
                    </a:lnTo>
                    <a:lnTo>
                      <a:pt x="0" y="60"/>
                    </a:lnTo>
                    <a:lnTo>
                      <a:pt x="0" y="55"/>
                    </a:lnTo>
                    <a:lnTo>
                      <a:pt x="2" y="48"/>
                    </a:lnTo>
                    <a:lnTo>
                      <a:pt x="3" y="40"/>
                    </a:lnTo>
                    <a:lnTo>
                      <a:pt x="16" y="0"/>
                    </a:lnTo>
                    <a:lnTo>
                      <a:pt x="24" y="3"/>
                    </a:lnTo>
                    <a:lnTo>
                      <a:pt x="11" y="42"/>
                    </a:lnTo>
                    <a:lnTo>
                      <a:pt x="8" y="50"/>
                    </a:lnTo>
                    <a:lnTo>
                      <a:pt x="8" y="57"/>
                    </a:lnTo>
                    <a:lnTo>
                      <a:pt x="8" y="60"/>
                    </a:lnTo>
                    <a:lnTo>
                      <a:pt x="11" y="65"/>
                    </a:lnTo>
                    <a:lnTo>
                      <a:pt x="15" y="66"/>
                    </a:lnTo>
                    <a:lnTo>
                      <a:pt x="18" y="70"/>
                    </a:lnTo>
                    <a:lnTo>
                      <a:pt x="26" y="70"/>
                    </a:lnTo>
                    <a:lnTo>
                      <a:pt x="32" y="68"/>
                    </a:lnTo>
                    <a:lnTo>
                      <a:pt x="37" y="63"/>
                    </a:lnTo>
                    <a:lnTo>
                      <a:pt x="42" y="52"/>
                    </a:lnTo>
                    <a:lnTo>
                      <a:pt x="55" y="1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2" name="Freeform 95">
                <a:extLst>
                  <a:ext uri="{FF2B5EF4-FFF2-40B4-BE49-F238E27FC236}">
                    <a16:creationId xmlns:a16="http://schemas.microsoft.com/office/drawing/2014/main" id="{B1C822F3-383A-F23A-3E6C-B8EF10DC15EF}"/>
                  </a:ext>
                </a:extLst>
              </p:cNvPr>
              <p:cNvSpPr>
                <a:spLocks/>
              </p:cNvSpPr>
              <p:nvPr/>
            </p:nvSpPr>
            <p:spPr bwMode="auto">
              <a:xfrm>
                <a:off x="489585" y="922655"/>
                <a:ext cx="43180" cy="51435"/>
              </a:xfrm>
              <a:custGeom>
                <a:avLst/>
                <a:gdLst>
                  <a:gd name="T0" fmla="*/ 0 w 68"/>
                  <a:gd name="T1" fmla="*/ 70 h 81"/>
                  <a:gd name="T2" fmla="*/ 21 w 68"/>
                  <a:gd name="T3" fmla="*/ 0 h 81"/>
                  <a:gd name="T4" fmla="*/ 29 w 68"/>
                  <a:gd name="T5" fmla="*/ 1 h 81"/>
                  <a:gd name="T6" fmla="*/ 44 w 68"/>
                  <a:gd name="T7" fmla="*/ 65 h 81"/>
                  <a:gd name="T8" fmla="*/ 60 w 68"/>
                  <a:gd name="T9" fmla="*/ 10 h 81"/>
                  <a:gd name="T10" fmla="*/ 68 w 68"/>
                  <a:gd name="T11" fmla="*/ 13 h 81"/>
                  <a:gd name="T12" fmla="*/ 47 w 68"/>
                  <a:gd name="T13" fmla="*/ 81 h 81"/>
                  <a:gd name="T14" fmla="*/ 39 w 68"/>
                  <a:gd name="T15" fmla="*/ 79 h 81"/>
                  <a:gd name="T16" fmla="*/ 24 w 68"/>
                  <a:gd name="T17" fmla="*/ 16 h 81"/>
                  <a:gd name="T18" fmla="*/ 8 w 68"/>
                  <a:gd name="T19" fmla="*/ 71 h 81"/>
                  <a:gd name="T20" fmla="*/ 0 w 68"/>
                  <a:gd name="T21" fmla="*/ 7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 h="81">
                    <a:moveTo>
                      <a:pt x="0" y="70"/>
                    </a:moveTo>
                    <a:lnTo>
                      <a:pt x="21" y="0"/>
                    </a:lnTo>
                    <a:lnTo>
                      <a:pt x="29" y="1"/>
                    </a:lnTo>
                    <a:lnTo>
                      <a:pt x="44" y="65"/>
                    </a:lnTo>
                    <a:lnTo>
                      <a:pt x="60" y="10"/>
                    </a:lnTo>
                    <a:lnTo>
                      <a:pt x="68" y="13"/>
                    </a:lnTo>
                    <a:lnTo>
                      <a:pt x="47" y="81"/>
                    </a:lnTo>
                    <a:lnTo>
                      <a:pt x="39" y="79"/>
                    </a:lnTo>
                    <a:lnTo>
                      <a:pt x="24" y="16"/>
                    </a:lnTo>
                    <a:lnTo>
                      <a:pt x="8" y="71"/>
                    </a:lnTo>
                    <a:lnTo>
                      <a:pt x="0" y="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3" name="Freeform 96">
                <a:extLst>
                  <a:ext uri="{FF2B5EF4-FFF2-40B4-BE49-F238E27FC236}">
                    <a16:creationId xmlns:a16="http://schemas.microsoft.com/office/drawing/2014/main" id="{2C75C398-EDD7-156E-77E8-ADD46396D305}"/>
                  </a:ext>
                </a:extLst>
              </p:cNvPr>
              <p:cNvSpPr>
                <a:spLocks/>
              </p:cNvSpPr>
              <p:nvPr/>
            </p:nvSpPr>
            <p:spPr bwMode="auto">
              <a:xfrm>
                <a:off x="537210" y="934085"/>
                <a:ext cx="16510" cy="46355"/>
              </a:xfrm>
              <a:custGeom>
                <a:avLst/>
                <a:gdLst>
                  <a:gd name="T0" fmla="*/ 0 w 26"/>
                  <a:gd name="T1" fmla="*/ 69 h 73"/>
                  <a:gd name="T2" fmla="*/ 18 w 26"/>
                  <a:gd name="T3" fmla="*/ 0 h 73"/>
                  <a:gd name="T4" fmla="*/ 26 w 26"/>
                  <a:gd name="T5" fmla="*/ 1 h 73"/>
                  <a:gd name="T6" fmla="*/ 6 w 26"/>
                  <a:gd name="T7" fmla="*/ 73 h 73"/>
                  <a:gd name="T8" fmla="*/ 0 w 26"/>
                  <a:gd name="T9" fmla="*/ 69 h 73"/>
                </a:gdLst>
                <a:ahLst/>
                <a:cxnLst>
                  <a:cxn ang="0">
                    <a:pos x="T0" y="T1"/>
                  </a:cxn>
                  <a:cxn ang="0">
                    <a:pos x="T2" y="T3"/>
                  </a:cxn>
                  <a:cxn ang="0">
                    <a:pos x="T4" y="T5"/>
                  </a:cxn>
                  <a:cxn ang="0">
                    <a:pos x="T6" y="T7"/>
                  </a:cxn>
                  <a:cxn ang="0">
                    <a:pos x="T8" y="T9"/>
                  </a:cxn>
                </a:cxnLst>
                <a:rect l="0" t="0" r="r" b="b"/>
                <a:pathLst>
                  <a:path w="26" h="73">
                    <a:moveTo>
                      <a:pt x="0" y="69"/>
                    </a:moveTo>
                    <a:lnTo>
                      <a:pt x="18" y="0"/>
                    </a:lnTo>
                    <a:lnTo>
                      <a:pt x="26" y="1"/>
                    </a:lnTo>
                    <a:lnTo>
                      <a:pt x="6" y="73"/>
                    </a:lnTo>
                    <a:lnTo>
                      <a:pt x="0" y="6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4" name="Freeform 97">
                <a:extLst>
                  <a:ext uri="{FF2B5EF4-FFF2-40B4-BE49-F238E27FC236}">
                    <a16:creationId xmlns:a16="http://schemas.microsoft.com/office/drawing/2014/main" id="{A6B49DB9-195A-3831-C681-EFCDB0B8B56D}"/>
                  </a:ext>
                </a:extLst>
              </p:cNvPr>
              <p:cNvSpPr>
                <a:spLocks noEditPoints="1"/>
              </p:cNvSpPr>
              <p:nvPr/>
            </p:nvSpPr>
            <p:spPr bwMode="auto">
              <a:xfrm>
                <a:off x="560705" y="941070"/>
                <a:ext cx="38100" cy="47625"/>
              </a:xfrm>
              <a:custGeom>
                <a:avLst/>
                <a:gdLst>
                  <a:gd name="T0" fmla="*/ 2 w 60"/>
                  <a:gd name="T1" fmla="*/ 32 h 75"/>
                  <a:gd name="T2" fmla="*/ 4 w 60"/>
                  <a:gd name="T3" fmla="*/ 23 h 75"/>
                  <a:gd name="T4" fmla="*/ 7 w 60"/>
                  <a:gd name="T5" fmla="*/ 16 h 75"/>
                  <a:gd name="T6" fmla="*/ 12 w 60"/>
                  <a:gd name="T7" fmla="*/ 10 h 75"/>
                  <a:gd name="T8" fmla="*/ 17 w 60"/>
                  <a:gd name="T9" fmla="*/ 7 h 75"/>
                  <a:gd name="T10" fmla="*/ 21 w 60"/>
                  <a:gd name="T11" fmla="*/ 2 h 75"/>
                  <a:gd name="T12" fmla="*/ 28 w 60"/>
                  <a:gd name="T13" fmla="*/ 0 h 75"/>
                  <a:gd name="T14" fmla="*/ 33 w 60"/>
                  <a:gd name="T15" fmla="*/ 0 h 75"/>
                  <a:gd name="T16" fmla="*/ 39 w 60"/>
                  <a:gd name="T17" fmla="*/ 0 h 75"/>
                  <a:gd name="T18" fmla="*/ 46 w 60"/>
                  <a:gd name="T19" fmla="*/ 3 h 75"/>
                  <a:gd name="T20" fmla="*/ 52 w 60"/>
                  <a:gd name="T21" fmla="*/ 8 h 75"/>
                  <a:gd name="T22" fmla="*/ 57 w 60"/>
                  <a:gd name="T23" fmla="*/ 15 h 75"/>
                  <a:gd name="T24" fmla="*/ 60 w 60"/>
                  <a:gd name="T25" fmla="*/ 23 h 75"/>
                  <a:gd name="T26" fmla="*/ 60 w 60"/>
                  <a:gd name="T27" fmla="*/ 32 h 75"/>
                  <a:gd name="T28" fmla="*/ 60 w 60"/>
                  <a:gd name="T29" fmla="*/ 42 h 75"/>
                  <a:gd name="T30" fmla="*/ 57 w 60"/>
                  <a:gd name="T31" fmla="*/ 50 h 75"/>
                  <a:gd name="T32" fmla="*/ 54 w 60"/>
                  <a:gd name="T33" fmla="*/ 57 h 75"/>
                  <a:gd name="T34" fmla="*/ 51 w 60"/>
                  <a:gd name="T35" fmla="*/ 62 h 75"/>
                  <a:gd name="T36" fmla="*/ 47 w 60"/>
                  <a:gd name="T37" fmla="*/ 67 h 75"/>
                  <a:gd name="T38" fmla="*/ 41 w 60"/>
                  <a:gd name="T39" fmla="*/ 71 h 75"/>
                  <a:gd name="T40" fmla="*/ 36 w 60"/>
                  <a:gd name="T41" fmla="*/ 73 h 75"/>
                  <a:gd name="T42" fmla="*/ 30 w 60"/>
                  <a:gd name="T43" fmla="*/ 75 h 75"/>
                  <a:gd name="T44" fmla="*/ 23 w 60"/>
                  <a:gd name="T45" fmla="*/ 73 h 75"/>
                  <a:gd name="T46" fmla="*/ 17 w 60"/>
                  <a:gd name="T47" fmla="*/ 71 h 75"/>
                  <a:gd name="T48" fmla="*/ 12 w 60"/>
                  <a:gd name="T49" fmla="*/ 68 h 75"/>
                  <a:gd name="T50" fmla="*/ 7 w 60"/>
                  <a:gd name="T51" fmla="*/ 63 h 75"/>
                  <a:gd name="T52" fmla="*/ 4 w 60"/>
                  <a:gd name="T53" fmla="*/ 58 h 75"/>
                  <a:gd name="T54" fmla="*/ 2 w 60"/>
                  <a:gd name="T55" fmla="*/ 52 h 75"/>
                  <a:gd name="T56" fmla="*/ 0 w 60"/>
                  <a:gd name="T57" fmla="*/ 45 h 75"/>
                  <a:gd name="T58" fmla="*/ 0 w 60"/>
                  <a:gd name="T59" fmla="*/ 39 h 75"/>
                  <a:gd name="T60" fmla="*/ 2 w 60"/>
                  <a:gd name="T61" fmla="*/ 32 h 75"/>
                  <a:gd name="T62" fmla="*/ 10 w 60"/>
                  <a:gd name="T63" fmla="*/ 34 h 75"/>
                  <a:gd name="T64" fmla="*/ 8 w 60"/>
                  <a:gd name="T65" fmla="*/ 41 h 75"/>
                  <a:gd name="T66" fmla="*/ 8 w 60"/>
                  <a:gd name="T67" fmla="*/ 45 h 75"/>
                  <a:gd name="T68" fmla="*/ 10 w 60"/>
                  <a:gd name="T69" fmla="*/ 50 h 75"/>
                  <a:gd name="T70" fmla="*/ 12 w 60"/>
                  <a:gd name="T71" fmla="*/ 55 h 75"/>
                  <a:gd name="T72" fmla="*/ 13 w 60"/>
                  <a:gd name="T73" fmla="*/ 58 h 75"/>
                  <a:gd name="T74" fmla="*/ 17 w 60"/>
                  <a:gd name="T75" fmla="*/ 62 h 75"/>
                  <a:gd name="T76" fmla="*/ 20 w 60"/>
                  <a:gd name="T77" fmla="*/ 65 h 75"/>
                  <a:gd name="T78" fmla="*/ 25 w 60"/>
                  <a:gd name="T79" fmla="*/ 65 h 75"/>
                  <a:gd name="T80" fmla="*/ 30 w 60"/>
                  <a:gd name="T81" fmla="*/ 67 h 75"/>
                  <a:gd name="T82" fmla="*/ 33 w 60"/>
                  <a:gd name="T83" fmla="*/ 65 h 75"/>
                  <a:gd name="T84" fmla="*/ 38 w 60"/>
                  <a:gd name="T85" fmla="*/ 63 h 75"/>
                  <a:gd name="T86" fmla="*/ 41 w 60"/>
                  <a:gd name="T87" fmla="*/ 62 h 75"/>
                  <a:gd name="T88" fmla="*/ 44 w 60"/>
                  <a:gd name="T89" fmla="*/ 57 h 75"/>
                  <a:gd name="T90" fmla="*/ 47 w 60"/>
                  <a:gd name="T91" fmla="*/ 54 h 75"/>
                  <a:gd name="T92" fmla="*/ 49 w 60"/>
                  <a:gd name="T93" fmla="*/ 47 h 75"/>
                  <a:gd name="T94" fmla="*/ 52 w 60"/>
                  <a:gd name="T95" fmla="*/ 41 h 75"/>
                  <a:gd name="T96" fmla="*/ 52 w 60"/>
                  <a:gd name="T97" fmla="*/ 32 h 75"/>
                  <a:gd name="T98" fmla="*/ 52 w 60"/>
                  <a:gd name="T99" fmla="*/ 24 h 75"/>
                  <a:gd name="T100" fmla="*/ 51 w 60"/>
                  <a:gd name="T101" fmla="*/ 18 h 75"/>
                  <a:gd name="T102" fmla="*/ 47 w 60"/>
                  <a:gd name="T103" fmla="*/ 13 h 75"/>
                  <a:gd name="T104" fmla="*/ 43 w 60"/>
                  <a:gd name="T105" fmla="*/ 10 h 75"/>
                  <a:gd name="T106" fmla="*/ 38 w 60"/>
                  <a:gd name="T107" fmla="*/ 8 h 75"/>
                  <a:gd name="T108" fmla="*/ 33 w 60"/>
                  <a:gd name="T109" fmla="*/ 8 h 75"/>
                  <a:gd name="T110" fmla="*/ 28 w 60"/>
                  <a:gd name="T111" fmla="*/ 8 h 75"/>
                  <a:gd name="T112" fmla="*/ 25 w 60"/>
                  <a:gd name="T113" fmla="*/ 10 h 75"/>
                  <a:gd name="T114" fmla="*/ 21 w 60"/>
                  <a:gd name="T115" fmla="*/ 13 h 75"/>
                  <a:gd name="T116" fmla="*/ 17 w 60"/>
                  <a:gd name="T117" fmla="*/ 16 h 75"/>
                  <a:gd name="T118" fmla="*/ 15 w 60"/>
                  <a:gd name="T119" fmla="*/ 21 h 75"/>
                  <a:gd name="T120" fmla="*/ 12 w 60"/>
                  <a:gd name="T121" fmla="*/ 26 h 75"/>
                  <a:gd name="T122" fmla="*/ 10 w 60"/>
                  <a:gd name="T123" fmla="*/ 3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 h="75">
                    <a:moveTo>
                      <a:pt x="2" y="32"/>
                    </a:moveTo>
                    <a:lnTo>
                      <a:pt x="4" y="23"/>
                    </a:lnTo>
                    <a:lnTo>
                      <a:pt x="7" y="16"/>
                    </a:lnTo>
                    <a:lnTo>
                      <a:pt x="12" y="10"/>
                    </a:lnTo>
                    <a:lnTo>
                      <a:pt x="17" y="7"/>
                    </a:lnTo>
                    <a:lnTo>
                      <a:pt x="21" y="2"/>
                    </a:lnTo>
                    <a:lnTo>
                      <a:pt x="28" y="0"/>
                    </a:lnTo>
                    <a:lnTo>
                      <a:pt x="33" y="0"/>
                    </a:lnTo>
                    <a:lnTo>
                      <a:pt x="39" y="0"/>
                    </a:lnTo>
                    <a:lnTo>
                      <a:pt x="46" y="3"/>
                    </a:lnTo>
                    <a:lnTo>
                      <a:pt x="52" y="8"/>
                    </a:lnTo>
                    <a:lnTo>
                      <a:pt x="57" y="15"/>
                    </a:lnTo>
                    <a:lnTo>
                      <a:pt x="60" y="23"/>
                    </a:lnTo>
                    <a:lnTo>
                      <a:pt x="60" y="32"/>
                    </a:lnTo>
                    <a:lnTo>
                      <a:pt x="60" y="42"/>
                    </a:lnTo>
                    <a:lnTo>
                      <a:pt x="57" y="50"/>
                    </a:lnTo>
                    <a:lnTo>
                      <a:pt x="54" y="57"/>
                    </a:lnTo>
                    <a:lnTo>
                      <a:pt x="51" y="62"/>
                    </a:lnTo>
                    <a:lnTo>
                      <a:pt x="47" y="67"/>
                    </a:lnTo>
                    <a:lnTo>
                      <a:pt x="41" y="71"/>
                    </a:lnTo>
                    <a:lnTo>
                      <a:pt x="36" y="73"/>
                    </a:lnTo>
                    <a:lnTo>
                      <a:pt x="30" y="75"/>
                    </a:lnTo>
                    <a:lnTo>
                      <a:pt x="23" y="73"/>
                    </a:lnTo>
                    <a:lnTo>
                      <a:pt x="17" y="71"/>
                    </a:lnTo>
                    <a:lnTo>
                      <a:pt x="12" y="68"/>
                    </a:lnTo>
                    <a:lnTo>
                      <a:pt x="7" y="63"/>
                    </a:lnTo>
                    <a:lnTo>
                      <a:pt x="4" y="58"/>
                    </a:lnTo>
                    <a:lnTo>
                      <a:pt x="2" y="52"/>
                    </a:lnTo>
                    <a:lnTo>
                      <a:pt x="0" y="45"/>
                    </a:lnTo>
                    <a:lnTo>
                      <a:pt x="0" y="39"/>
                    </a:lnTo>
                    <a:lnTo>
                      <a:pt x="2" y="32"/>
                    </a:lnTo>
                    <a:close/>
                    <a:moveTo>
                      <a:pt x="10" y="34"/>
                    </a:moveTo>
                    <a:lnTo>
                      <a:pt x="8" y="41"/>
                    </a:lnTo>
                    <a:lnTo>
                      <a:pt x="8" y="45"/>
                    </a:lnTo>
                    <a:lnTo>
                      <a:pt x="10" y="50"/>
                    </a:lnTo>
                    <a:lnTo>
                      <a:pt x="12" y="55"/>
                    </a:lnTo>
                    <a:lnTo>
                      <a:pt x="13" y="58"/>
                    </a:lnTo>
                    <a:lnTo>
                      <a:pt x="17" y="62"/>
                    </a:lnTo>
                    <a:lnTo>
                      <a:pt x="20" y="65"/>
                    </a:lnTo>
                    <a:lnTo>
                      <a:pt x="25" y="65"/>
                    </a:lnTo>
                    <a:lnTo>
                      <a:pt x="30" y="67"/>
                    </a:lnTo>
                    <a:lnTo>
                      <a:pt x="33" y="65"/>
                    </a:lnTo>
                    <a:lnTo>
                      <a:pt x="38" y="63"/>
                    </a:lnTo>
                    <a:lnTo>
                      <a:pt x="41" y="62"/>
                    </a:lnTo>
                    <a:lnTo>
                      <a:pt x="44" y="57"/>
                    </a:lnTo>
                    <a:lnTo>
                      <a:pt x="47" y="54"/>
                    </a:lnTo>
                    <a:lnTo>
                      <a:pt x="49" y="47"/>
                    </a:lnTo>
                    <a:lnTo>
                      <a:pt x="52" y="41"/>
                    </a:lnTo>
                    <a:lnTo>
                      <a:pt x="52" y="32"/>
                    </a:lnTo>
                    <a:lnTo>
                      <a:pt x="52" y="24"/>
                    </a:lnTo>
                    <a:lnTo>
                      <a:pt x="51" y="18"/>
                    </a:lnTo>
                    <a:lnTo>
                      <a:pt x="47" y="13"/>
                    </a:lnTo>
                    <a:lnTo>
                      <a:pt x="43" y="10"/>
                    </a:lnTo>
                    <a:lnTo>
                      <a:pt x="38" y="8"/>
                    </a:lnTo>
                    <a:lnTo>
                      <a:pt x="33" y="8"/>
                    </a:lnTo>
                    <a:lnTo>
                      <a:pt x="28" y="8"/>
                    </a:lnTo>
                    <a:lnTo>
                      <a:pt x="25" y="10"/>
                    </a:lnTo>
                    <a:lnTo>
                      <a:pt x="21" y="13"/>
                    </a:lnTo>
                    <a:lnTo>
                      <a:pt x="17" y="16"/>
                    </a:lnTo>
                    <a:lnTo>
                      <a:pt x="15" y="21"/>
                    </a:lnTo>
                    <a:lnTo>
                      <a:pt x="12" y="26"/>
                    </a:lnTo>
                    <a:lnTo>
                      <a:pt x="1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5" name="Freeform 98">
                <a:extLst>
                  <a:ext uri="{FF2B5EF4-FFF2-40B4-BE49-F238E27FC236}">
                    <a16:creationId xmlns:a16="http://schemas.microsoft.com/office/drawing/2014/main" id="{C8503965-81B0-309D-5D70-05C7F59BB6CF}"/>
                  </a:ext>
                </a:extLst>
              </p:cNvPr>
              <p:cNvSpPr>
                <a:spLocks/>
              </p:cNvSpPr>
              <p:nvPr/>
            </p:nvSpPr>
            <p:spPr bwMode="auto">
              <a:xfrm>
                <a:off x="608330" y="947420"/>
                <a:ext cx="39370" cy="50165"/>
              </a:xfrm>
              <a:custGeom>
                <a:avLst/>
                <a:gdLst>
                  <a:gd name="T0" fmla="*/ 0 w 62"/>
                  <a:gd name="T1" fmla="*/ 71 h 79"/>
                  <a:gd name="T2" fmla="*/ 13 w 62"/>
                  <a:gd name="T3" fmla="*/ 0 h 79"/>
                  <a:gd name="T4" fmla="*/ 21 w 62"/>
                  <a:gd name="T5" fmla="*/ 1 h 79"/>
                  <a:gd name="T6" fmla="*/ 44 w 62"/>
                  <a:gd name="T7" fmla="*/ 63 h 79"/>
                  <a:gd name="T8" fmla="*/ 54 w 62"/>
                  <a:gd name="T9" fmla="*/ 8 h 79"/>
                  <a:gd name="T10" fmla="*/ 62 w 62"/>
                  <a:gd name="T11" fmla="*/ 8 h 79"/>
                  <a:gd name="T12" fmla="*/ 49 w 62"/>
                  <a:gd name="T13" fmla="*/ 79 h 79"/>
                  <a:gd name="T14" fmla="*/ 39 w 62"/>
                  <a:gd name="T15" fmla="*/ 78 h 79"/>
                  <a:gd name="T16" fmla="*/ 18 w 62"/>
                  <a:gd name="T17" fmla="*/ 18 h 79"/>
                  <a:gd name="T18" fmla="*/ 8 w 62"/>
                  <a:gd name="T19" fmla="*/ 73 h 79"/>
                  <a:gd name="T20" fmla="*/ 0 w 62"/>
                  <a:gd name="T21" fmla="*/ 71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 h="79">
                    <a:moveTo>
                      <a:pt x="0" y="71"/>
                    </a:moveTo>
                    <a:lnTo>
                      <a:pt x="13" y="0"/>
                    </a:lnTo>
                    <a:lnTo>
                      <a:pt x="21" y="1"/>
                    </a:lnTo>
                    <a:lnTo>
                      <a:pt x="44" y="63"/>
                    </a:lnTo>
                    <a:lnTo>
                      <a:pt x="54" y="8"/>
                    </a:lnTo>
                    <a:lnTo>
                      <a:pt x="62" y="8"/>
                    </a:lnTo>
                    <a:lnTo>
                      <a:pt x="49" y="79"/>
                    </a:lnTo>
                    <a:lnTo>
                      <a:pt x="39" y="78"/>
                    </a:lnTo>
                    <a:lnTo>
                      <a:pt x="18" y="18"/>
                    </a:lnTo>
                    <a:lnTo>
                      <a:pt x="8" y="73"/>
                    </a:lnTo>
                    <a:lnTo>
                      <a:pt x="0" y="7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6" name="Freeform 99">
                <a:extLst>
                  <a:ext uri="{FF2B5EF4-FFF2-40B4-BE49-F238E27FC236}">
                    <a16:creationId xmlns:a16="http://schemas.microsoft.com/office/drawing/2014/main" id="{DBF32BCB-4FA2-66F6-AB51-668605A9DDC6}"/>
                  </a:ext>
                </a:extLst>
              </p:cNvPr>
              <p:cNvSpPr>
                <a:spLocks noEditPoints="1"/>
              </p:cNvSpPr>
              <p:nvPr/>
            </p:nvSpPr>
            <p:spPr bwMode="auto">
              <a:xfrm>
                <a:off x="1525905" y="223520"/>
                <a:ext cx="43180" cy="43180"/>
              </a:xfrm>
              <a:custGeom>
                <a:avLst/>
                <a:gdLst>
                  <a:gd name="T0" fmla="*/ 56 w 68"/>
                  <a:gd name="T1" fmla="*/ 52 h 68"/>
                  <a:gd name="T2" fmla="*/ 50 w 68"/>
                  <a:gd name="T3" fmla="*/ 59 h 68"/>
                  <a:gd name="T4" fmla="*/ 43 w 68"/>
                  <a:gd name="T5" fmla="*/ 64 h 68"/>
                  <a:gd name="T6" fmla="*/ 37 w 68"/>
                  <a:gd name="T7" fmla="*/ 67 h 68"/>
                  <a:gd name="T8" fmla="*/ 30 w 68"/>
                  <a:gd name="T9" fmla="*/ 68 h 68"/>
                  <a:gd name="T10" fmla="*/ 24 w 68"/>
                  <a:gd name="T11" fmla="*/ 68 h 68"/>
                  <a:gd name="T12" fmla="*/ 17 w 68"/>
                  <a:gd name="T13" fmla="*/ 67 h 68"/>
                  <a:gd name="T14" fmla="*/ 13 w 68"/>
                  <a:gd name="T15" fmla="*/ 65 h 68"/>
                  <a:gd name="T16" fmla="*/ 8 w 68"/>
                  <a:gd name="T17" fmla="*/ 62 h 68"/>
                  <a:gd name="T18" fmla="*/ 3 w 68"/>
                  <a:gd name="T19" fmla="*/ 55 h 68"/>
                  <a:gd name="T20" fmla="*/ 0 w 68"/>
                  <a:gd name="T21" fmla="*/ 49 h 68"/>
                  <a:gd name="T22" fmla="*/ 0 w 68"/>
                  <a:gd name="T23" fmla="*/ 41 h 68"/>
                  <a:gd name="T24" fmla="*/ 1 w 68"/>
                  <a:gd name="T25" fmla="*/ 33 h 68"/>
                  <a:gd name="T26" fmla="*/ 6 w 68"/>
                  <a:gd name="T27" fmla="*/ 23 h 68"/>
                  <a:gd name="T28" fmla="*/ 13 w 68"/>
                  <a:gd name="T29" fmla="*/ 15 h 68"/>
                  <a:gd name="T30" fmla="*/ 17 w 68"/>
                  <a:gd name="T31" fmla="*/ 10 h 68"/>
                  <a:gd name="T32" fmla="*/ 24 w 68"/>
                  <a:gd name="T33" fmla="*/ 5 h 68"/>
                  <a:gd name="T34" fmla="*/ 30 w 68"/>
                  <a:gd name="T35" fmla="*/ 2 h 68"/>
                  <a:gd name="T36" fmla="*/ 37 w 68"/>
                  <a:gd name="T37" fmla="*/ 0 h 68"/>
                  <a:gd name="T38" fmla="*/ 43 w 68"/>
                  <a:gd name="T39" fmla="*/ 0 h 68"/>
                  <a:gd name="T40" fmla="*/ 50 w 68"/>
                  <a:gd name="T41" fmla="*/ 0 h 68"/>
                  <a:gd name="T42" fmla="*/ 55 w 68"/>
                  <a:gd name="T43" fmla="*/ 3 h 68"/>
                  <a:gd name="T44" fmla="*/ 60 w 68"/>
                  <a:gd name="T45" fmla="*/ 7 h 68"/>
                  <a:gd name="T46" fmla="*/ 65 w 68"/>
                  <a:gd name="T47" fmla="*/ 12 h 68"/>
                  <a:gd name="T48" fmla="*/ 68 w 68"/>
                  <a:gd name="T49" fmla="*/ 16 h 68"/>
                  <a:gd name="T50" fmla="*/ 68 w 68"/>
                  <a:gd name="T51" fmla="*/ 23 h 68"/>
                  <a:gd name="T52" fmla="*/ 68 w 68"/>
                  <a:gd name="T53" fmla="*/ 29 h 68"/>
                  <a:gd name="T54" fmla="*/ 66 w 68"/>
                  <a:gd name="T55" fmla="*/ 36 h 68"/>
                  <a:gd name="T56" fmla="*/ 65 w 68"/>
                  <a:gd name="T57" fmla="*/ 41 h 68"/>
                  <a:gd name="T58" fmla="*/ 61 w 68"/>
                  <a:gd name="T59" fmla="*/ 47 h 68"/>
                  <a:gd name="T60" fmla="*/ 56 w 68"/>
                  <a:gd name="T61" fmla="*/ 52 h 68"/>
                  <a:gd name="T62" fmla="*/ 50 w 68"/>
                  <a:gd name="T63" fmla="*/ 47 h 68"/>
                  <a:gd name="T64" fmla="*/ 55 w 68"/>
                  <a:gd name="T65" fmla="*/ 42 h 68"/>
                  <a:gd name="T66" fmla="*/ 58 w 68"/>
                  <a:gd name="T67" fmla="*/ 38 h 68"/>
                  <a:gd name="T68" fmla="*/ 60 w 68"/>
                  <a:gd name="T69" fmla="*/ 33 h 68"/>
                  <a:gd name="T70" fmla="*/ 60 w 68"/>
                  <a:gd name="T71" fmla="*/ 28 h 68"/>
                  <a:gd name="T72" fmla="*/ 60 w 68"/>
                  <a:gd name="T73" fmla="*/ 23 h 68"/>
                  <a:gd name="T74" fmla="*/ 60 w 68"/>
                  <a:gd name="T75" fmla="*/ 20 h 68"/>
                  <a:gd name="T76" fmla="*/ 58 w 68"/>
                  <a:gd name="T77" fmla="*/ 16 h 68"/>
                  <a:gd name="T78" fmla="*/ 55 w 68"/>
                  <a:gd name="T79" fmla="*/ 13 h 68"/>
                  <a:gd name="T80" fmla="*/ 52 w 68"/>
                  <a:gd name="T81" fmla="*/ 10 h 68"/>
                  <a:gd name="T82" fmla="*/ 47 w 68"/>
                  <a:gd name="T83" fmla="*/ 8 h 68"/>
                  <a:gd name="T84" fmla="*/ 43 w 68"/>
                  <a:gd name="T85" fmla="*/ 8 h 68"/>
                  <a:gd name="T86" fmla="*/ 39 w 68"/>
                  <a:gd name="T87" fmla="*/ 8 h 68"/>
                  <a:gd name="T88" fmla="*/ 34 w 68"/>
                  <a:gd name="T89" fmla="*/ 10 h 68"/>
                  <a:gd name="T90" fmla="*/ 29 w 68"/>
                  <a:gd name="T91" fmla="*/ 12 h 68"/>
                  <a:gd name="T92" fmla="*/ 24 w 68"/>
                  <a:gd name="T93" fmla="*/ 15 h 68"/>
                  <a:gd name="T94" fmla="*/ 19 w 68"/>
                  <a:gd name="T95" fmla="*/ 20 h 68"/>
                  <a:gd name="T96" fmla="*/ 13 w 68"/>
                  <a:gd name="T97" fmla="*/ 28 h 68"/>
                  <a:gd name="T98" fmla="*/ 9 w 68"/>
                  <a:gd name="T99" fmla="*/ 34 h 68"/>
                  <a:gd name="T100" fmla="*/ 8 w 68"/>
                  <a:gd name="T101" fmla="*/ 41 h 68"/>
                  <a:gd name="T102" fmla="*/ 8 w 68"/>
                  <a:gd name="T103" fmla="*/ 46 h 68"/>
                  <a:gd name="T104" fmla="*/ 9 w 68"/>
                  <a:gd name="T105" fmla="*/ 51 h 68"/>
                  <a:gd name="T106" fmla="*/ 13 w 68"/>
                  <a:gd name="T107" fmla="*/ 55 h 68"/>
                  <a:gd name="T108" fmla="*/ 17 w 68"/>
                  <a:gd name="T109" fmla="*/ 59 h 68"/>
                  <a:gd name="T110" fmla="*/ 21 w 68"/>
                  <a:gd name="T111" fmla="*/ 59 h 68"/>
                  <a:gd name="T112" fmla="*/ 26 w 68"/>
                  <a:gd name="T113" fmla="*/ 60 h 68"/>
                  <a:gd name="T114" fmla="*/ 29 w 68"/>
                  <a:gd name="T115" fmla="*/ 60 h 68"/>
                  <a:gd name="T116" fmla="*/ 34 w 68"/>
                  <a:gd name="T117" fmla="*/ 59 h 68"/>
                  <a:gd name="T118" fmla="*/ 40 w 68"/>
                  <a:gd name="T119" fmla="*/ 55 h 68"/>
                  <a:gd name="T120" fmla="*/ 45 w 68"/>
                  <a:gd name="T121" fmla="*/ 52 h 68"/>
                  <a:gd name="T122" fmla="*/ 50 w 68"/>
                  <a:gd name="T123" fmla="*/ 4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8" h="68">
                    <a:moveTo>
                      <a:pt x="56" y="52"/>
                    </a:moveTo>
                    <a:lnTo>
                      <a:pt x="50" y="59"/>
                    </a:lnTo>
                    <a:lnTo>
                      <a:pt x="43" y="64"/>
                    </a:lnTo>
                    <a:lnTo>
                      <a:pt x="37" y="67"/>
                    </a:lnTo>
                    <a:lnTo>
                      <a:pt x="30" y="68"/>
                    </a:lnTo>
                    <a:lnTo>
                      <a:pt x="24" y="68"/>
                    </a:lnTo>
                    <a:lnTo>
                      <a:pt x="17" y="67"/>
                    </a:lnTo>
                    <a:lnTo>
                      <a:pt x="13" y="65"/>
                    </a:lnTo>
                    <a:lnTo>
                      <a:pt x="8" y="62"/>
                    </a:lnTo>
                    <a:lnTo>
                      <a:pt x="3" y="55"/>
                    </a:lnTo>
                    <a:lnTo>
                      <a:pt x="0" y="49"/>
                    </a:lnTo>
                    <a:lnTo>
                      <a:pt x="0" y="41"/>
                    </a:lnTo>
                    <a:lnTo>
                      <a:pt x="1" y="33"/>
                    </a:lnTo>
                    <a:lnTo>
                      <a:pt x="6" y="23"/>
                    </a:lnTo>
                    <a:lnTo>
                      <a:pt x="13" y="15"/>
                    </a:lnTo>
                    <a:lnTo>
                      <a:pt x="17" y="10"/>
                    </a:lnTo>
                    <a:lnTo>
                      <a:pt x="24" y="5"/>
                    </a:lnTo>
                    <a:lnTo>
                      <a:pt x="30" y="2"/>
                    </a:lnTo>
                    <a:lnTo>
                      <a:pt x="37" y="0"/>
                    </a:lnTo>
                    <a:lnTo>
                      <a:pt x="43" y="0"/>
                    </a:lnTo>
                    <a:lnTo>
                      <a:pt x="50" y="0"/>
                    </a:lnTo>
                    <a:lnTo>
                      <a:pt x="55" y="3"/>
                    </a:lnTo>
                    <a:lnTo>
                      <a:pt x="60" y="7"/>
                    </a:lnTo>
                    <a:lnTo>
                      <a:pt x="65" y="12"/>
                    </a:lnTo>
                    <a:lnTo>
                      <a:pt x="68" y="16"/>
                    </a:lnTo>
                    <a:lnTo>
                      <a:pt x="68" y="23"/>
                    </a:lnTo>
                    <a:lnTo>
                      <a:pt x="68" y="29"/>
                    </a:lnTo>
                    <a:lnTo>
                      <a:pt x="66" y="36"/>
                    </a:lnTo>
                    <a:lnTo>
                      <a:pt x="65" y="41"/>
                    </a:lnTo>
                    <a:lnTo>
                      <a:pt x="61" y="47"/>
                    </a:lnTo>
                    <a:lnTo>
                      <a:pt x="56" y="52"/>
                    </a:lnTo>
                    <a:close/>
                    <a:moveTo>
                      <a:pt x="50" y="47"/>
                    </a:moveTo>
                    <a:lnTo>
                      <a:pt x="55" y="42"/>
                    </a:lnTo>
                    <a:lnTo>
                      <a:pt x="58" y="38"/>
                    </a:lnTo>
                    <a:lnTo>
                      <a:pt x="60" y="33"/>
                    </a:lnTo>
                    <a:lnTo>
                      <a:pt x="60" y="28"/>
                    </a:lnTo>
                    <a:lnTo>
                      <a:pt x="60" y="23"/>
                    </a:lnTo>
                    <a:lnTo>
                      <a:pt x="60" y="20"/>
                    </a:lnTo>
                    <a:lnTo>
                      <a:pt x="58" y="16"/>
                    </a:lnTo>
                    <a:lnTo>
                      <a:pt x="55" y="13"/>
                    </a:lnTo>
                    <a:lnTo>
                      <a:pt x="52" y="10"/>
                    </a:lnTo>
                    <a:lnTo>
                      <a:pt x="47" y="8"/>
                    </a:lnTo>
                    <a:lnTo>
                      <a:pt x="43" y="8"/>
                    </a:lnTo>
                    <a:lnTo>
                      <a:pt x="39" y="8"/>
                    </a:lnTo>
                    <a:lnTo>
                      <a:pt x="34" y="10"/>
                    </a:lnTo>
                    <a:lnTo>
                      <a:pt x="29" y="12"/>
                    </a:lnTo>
                    <a:lnTo>
                      <a:pt x="24" y="15"/>
                    </a:lnTo>
                    <a:lnTo>
                      <a:pt x="19" y="20"/>
                    </a:lnTo>
                    <a:lnTo>
                      <a:pt x="13" y="28"/>
                    </a:lnTo>
                    <a:lnTo>
                      <a:pt x="9" y="34"/>
                    </a:lnTo>
                    <a:lnTo>
                      <a:pt x="8" y="41"/>
                    </a:lnTo>
                    <a:lnTo>
                      <a:pt x="8" y="46"/>
                    </a:lnTo>
                    <a:lnTo>
                      <a:pt x="9" y="51"/>
                    </a:lnTo>
                    <a:lnTo>
                      <a:pt x="13" y="55"/>
                    </a:lnTo>
                    <a:lnTo>
                      <a:pt x="17" y="59"/>
                    </a:lnTo>
                    <a:lnTo>
                      <a:pt x="21" y="59"/>
                    </a:lnTo>
                    <a:lnTo>
                      <a:pt x="26" y="60"/>
                    </a:lnTo>
                    <a:lnTo>
                      <a:pt x="29" y="60"/>
                    </a:lnTo>
                    <a:lnTo>
                      <a:pt x="34" y="59"/>
                    </a:lnTo>
                    <a:lnTo>
                      <a:pt x="40" y="55"/>
                    </a:lnTo>
                    <a:lnTo>
                      <a:pt x="45" y="52"/>
                    </a:lnTo>
                    <a:lnTo>
                      <a:pt x="50" y="4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7" name="Freeform 100">
                <a:extLst>
                  <a:ext uri="{FF2B5EF4-FFF2-40B4-BE49-F238E27FC236}">
                    <a16:creationId xmlns:a16="http://schemas.microsoft.com/office/drawing/2014/main" id="{BF03ADF8-36FB-F422-EA34-DE3997E879C9}"/>
                  </a:ext>
                </a:extLst>
              </p:cNvPr>
              <p:cNvSpPr>
                <a:spLocks noEditPoints="1"/>
              </p:cNvSpPr>
              <p:nvPr/>
            </p:nvSpPr>
            <p:spPr bwMode="auto">
              <a:xfrm>
                <a:off x="1548130" y="250190"/>
                <a:ext cx="60960" cy="54610"/>
              </a:xfrm>
              <a:custGeom>
                <a:avLst/>
                <a:gdLst>
                  <a:gd name="T0" fmla="*/ 96 w 96"/>
                  <a:gd name="T1" fmla="*/ 41 h 86"/>
                  <a:gd name="T2" fmla="*/ 25 w 96"/>
                  <a:gd name="T3" fmla="*/ 72 h 86"/>
                  <a:gd name="T4" fmla="*/ 18 w 96"/>
                  <a:gd name="T5" fmla="*/ 65 h 86"/>
                  <a:gd name="T6" fmla="*/ 59 w 96"/>
                  <a:gd name="T7" fmla="*/ 0 h 86"/>
                  <a:gd name="T8" fmla="*/ 65 w 96"/>
                  <a:gd name="T9" fmla="*/ 7 h 86"/>
                  <a:gd name="T10" fmla="*/ 52 w 96"/>
                  <a:gd name="T11" fmla="*/ 26 h 86"/>
                  <a:gd name="T12" fmla="*/ 69 w 96"/>
                  <a:gd name="T13" fmla="*/ 44 h 86"/>
                  <a:gd name="T14" fmla="*/ 91 w 96"/>
                  <a:gd name="T15" fmla="*/ 35 h 86"/>
                  <a:gd name="T16" fmla="*/ 96 w 96"/>
                  <a:gd name="T17" fmla="*/ 41 h 86"/>
                  <a:gd name="T18" fmla="*/ 62 w 96"/>
                  <a:gd name="T19" fmla="*/ 48 h 86"/>
                  <a:gd name="T20" fmla="*/ 48 w 96"/>
                  <a:gd name="T21" fmla="*/ 33 h 86"/>
                  <a:gd name="T22" fmla="*/ 36 w 96"/>
                  <a:gd name="T23" fmla="*/ 51 h 86"/>
                  <a:gd name="T24" fmla="*/ 31 w 96"/>
                  <a:gd name="T25" fmla="*/ 57 h 86"/>
                  <a:gd name="T26" fmla="*/ 28 w 96"/>
                  <a:gd name="T27" fmla="*/ 64 h 86"/>
                  <a:gd name="T28" fmla="*/ 34 w 96"/>
                  <a:gd name="T29" fmla="*/ 61 h 86"/>
                  <a:gd name="T30" fmla="*/ 41 w 96"/>
                  <a:gd name="T31" fmla="*/ 57 h 86"/>
                  <a:gd name="T32" fmla="*/ 62 w 96"/>
                  <a:gd name="T33" fmla="*/ 48 h 86"/>
                  <a:gd name="T34" fmla="*/ 26 w 96"/>
                  <a:gd name="T35" fmla="*/ 83 h 86"/>
                  <a:gd name="T36" fmla="*/ 23 w 96"/>
                  <a:gd name="T37" fmla="*/ 85 h 86"/>
                  <a:gd name="T38" fmla="*/ 18 w 96"/>
                  <a:gd name="T39" fmla="*/ 86 h 86"/>
                  <a:gd name="T40" fmla="*/ 15 w 96"/>
                  <a:gd name="T41" fmla="*/ 85 h 86"/>
                  <a:gd name="T42" fmla="*/ 13 w 96"/>
                  <a:gd name="T43" fmla="*/ 83 h 86"/>
                  <a:gd name="T44" fmla="*/ 12 w 96"/>
                  <a:gd name="T45" fmla="*/ 82 h 86"/>
                  <a:gd name="T46" fmla="*/ 10 w 96"/>
                  <a:gd name="T47" fmla="*/ 77 h 86"/>
                  <a:gd name="T48" fmla="*/ 10 w 96"/>
                  <a:gd name="T49" fmla="*/ 75 h 86"/>
                  <a:gd name="T50" fmla="*/ 8 w 96"/>
                  <a:gd name="T51" fmla="*/ 73 h 86"/>
                  <a:gd name="T52" fmla="*/ 8 w 96"/>
                  <a:gd name="T53" fmla="*/ 72 h 86"/>
                  <a:gd name="T54" fmla="*/ 7 w 96"/>
                  <a:gd name="T55" fmla="*/ 72 h 86"/>
                  <a:gd name="T56" fmla="*/ 5 w 96"/>
                  <a:gd name="T57" fmla="*/ 72 h 86"/>
                  <a:gd name="T58" fmla="*/ 4 w 96"/>
                  <a:gd name="T59" fmla="*/ 73 h 86"/>
                  <a:gd name="T60" fmla="*/ 0 w 96"/>
                  <a:gd name="T61" fmla="*/ 70 h 86"/>
                  <a:gd name="T62" fmla="*/ 4 w 96"/>
                  <a:gd name="T63" fmla="*/ 67 h 86"/>
                  <a:gd name="T64" fmla="*/ 8 w 96"/>
                  <a:gd name="T65" fmla="*/ 65 h 86"/>
                  <a:gd name="T66" fmla="*/ 12 w 96"/>
                  <a:gd name="T67" fmla="*/ 67 h 86"/>
                  <a:gd name="T68" fmla="*/ 13 w 96"/>
                  <a:gd name="T69" fmla="*/ 69 h 86"/>
                  <a:gd name="T70" fmla="*/ 15 w 96"/>
                  <a:gd name="T71" fmla="*/ 70 h 86"/>
                  <a:gd name="T72" fmla="*/ 17 w 96"/>
                  <a:gd name="T73" fmla="*/ 75 h 86"/>
                  <a:gd name="T74" fmla="*/ 17 w 96"/>
                  <a:gd name="T75" fmla="*/ 78 h 86"/>
                  <a:gd name="T76" fmla="*/ 18 w 96"/>
                  <a:gd name="T77" fmla="*/ 80 h 86"/>
                  <a:gd name="T78" fmla="*/ 18 w 96"/>
                  <a:gd name="T79" fmla="*/ 80 h 86"/>
                  <a:gd name="T80" fmla="*/ 20 w 96"/>
                  <a:gd name="T81" fmla="*/ 80 h 86"/>
                  <a:gd name="T82" fmla="*/ 21 w 96"/>
                  <a:gd name="T83" fmla="*/ 80 h 86"/>
                  <a:gd name="T84" fmla="*/ 23 w 96"/>
                  <a:gd name="T85" fmla="*/ 78 h 86"/>
                  <a:gd name="T86" fmla="*/ 26 w 96"/>
                  <a:gd name="T87" fmla="*/ 8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6" h="86">
                    <a:moveTo>
                      <a:pt x="96" y="41"/>
                    </a:moveTo>
                    <a:lnTo>
                      <a:pt x="25" y="72"/>
                    </a:lnTo>
                    <a:lnTo>
                      <a:pt x="18" y="65"/>
                    </a:lnTo>
                    <a:lnTo>
                      <a:pt x="59" y="0"/>
                    </a:lnTo>
                    <a:lnTo>
                      <a:pt x="65" y="7"/>
                    </a:lnTo>
                    <a:lnTo>
                      <a:pt x="52" y="26"/>
                    </a:lnTo>
                    <a:lnTo>
                      <a:pt x="69" y="44"/>
                    </a:lnTo>
                    <a:lnTo>
                      <a:pt x="91" y="35"/>
                    </a:lnTo>
                    <a:lnTo>
                      <a:pt x="96" y="41"/>
                    </a:lnTo>
                    <a:close/>
                    <a:moveTo>
                      <a:pt x="62" y="48"/>
                    </a:moveTo>
                    <a:lnTo>
                      <a:pt x="48" y="33"/>
                    </a:lnTo>
                    <a:lnTo>
                      <a:pt x="36" y="51"/>
                    </a:lnTo>
                    <a:lnTo>
                      <a:pt x="31" y="57"/>
                    </a:lnTo>
                    <a:lnTo>
                      <a:pt x="28" y="64"/>
                    </a:lnTo>
                    <a:lnTo>
                      <a:pt x="34" y="61"/>
                    </a:lnTo>
                    <a:lnTo>
                      <a:pt x="41" y="57"/>
                    </a:lnTo>
                    <a:lnTo>
                      <a:pt x="62" y="48"/>
                    </a:lnTo>
                    <a:close/>
                    <a:moveTo>
                      <a:pt x="26" y="83"/>
                    </a:moveTo>
                    <a:lnTo>
                      <a:pt x="23" y="85"/>
                    </a:lnTo>
                    <a:lnTo>
                      <a:pt x="18" y="86"/>
                    </a:lnTo>
                    <a:lnTo>
                      <a:pt x="15" y="85"/>
                    </a:lnTo>
                    <a:lnTo>
                      <a:pt x="13" y="83"/>
                    </a:lnTo>
                    <a:lnTo>
                      <a:pt x="12" y="82"/>
                    </a:lnTo>
                    <a:lnTo>
                      <a:pt x="10" y="77"/>
                    </a:lnTo>
                    <a:lnTo>
                      <a:pt x="10" y="75"/>
                    </a:lnTo>
                    <a:lnTo>
                      <a:pt x="8" y="73"/>
                    </a:lnTo>
                    <a:lnTo>
                      <a:pt x="8" y="72"/>
                    </a:lnTo>
                    <a:lnTo>
                      <a:pt x="7" y="72"/>
                    </a:lnTo>
                    <a:lnTo>
                      <a:pt x="5" y="72"/>
                    </a:lnTo>
                    <a:lnTo>
                      <a:pt x="4" y="73"/>
                    </a:lnTo>
                    <a:lnTo>
                      <a:pt x="0" y="70"/>
                    </a:lnTo>
                    <a:lnTo>
                      <a:pt x="4" y="67"/>
                    </a:lnTo>
                    <a:lnTo>
                      <a:pt x="8" y="65"/>
                    </a:lnTo>
                    <a:lnTo>
                      <a:pt x="12" y="67"/>
                    </a:lnTo>
                    <a:lnTo>
                      <a:pt x="13" y="69"/>
                    </a:lnTo>
                    <a:lnTo>
                      <a:pt x="15" y="70"/>
                    </a:lnTo>
                    <a:lnTo>
                      <a:pt x="17" y="75"/>
                    </a:lnTo>
                    <a:lnTo>
                      <a:pt x="17" y="78"/>
                    </a:lnTo>
                    <a:lnTo>
                      <a:pt x="18" y="80"/>
                    </a:lnTo>
                    <a:lnTo>
                      <a:pt x="18" y="80"/>
                    </a:lnTo>
                    <a:lnTo>
                      <a:pt x="20" y="80"/>
                    </a:lnTo>
                    <a:lnTo>
                      <a:pt x="21" y="80"/>
                    </a:lnTo>
                    <a:lnTo>
                      <a:pt x="23" y="78"/>
                    </a:lnTo>
                    <a:lnTo>
                      <a:pt x="26" y="8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8" name="Freeform 101">
                <a:extLst>
                  <a:ext uri="{FF2B5EF4-FFF2-40B4-BE49-F238E27FC236}">
                    <a16:creationId xmlns:a16="http://schemas.microsoft.com/office/drawing/2014/main" id="{7688A0DE-2ED2-72ED-76AA-0CBB31EF6763}"/>
                  </a:ext>
                </a:extLst>
              </p:cNvPr>
              <p:cNvSpPr>
                <a:spLocks noEditPoints="1"/>
              </p:cNvSpPr>
              <p:nvPr/>
            </p:nvSpPr>
            <p:spPr bwMode="auto">
              <a:xfrm>
                <a:off x="1583690" y="289560"/>
                <a:ext cx="57785" cy="42545"/>
              </a:xfrm>
              <a:custGeom>
                <a:avLst/>
                <a:gdLst>
                  <a:gd name="T0" fmla="*/ 34 w 91"/>
                  <a:gd name="T1" fmla="*/ 7 h 67"/>
                  <a:gd name="T2" fmla="*/ 55 w 91"/>
                  <a:gd name="T3" fmla="*/ 3 h 67"/>
                  <a:gd name="T4" fmla="*/ 63 w 91"/>
                  <a:gd name="T5" fmla="*/ 7 h 67"/>
                  <a:gd name="T6" fmla="*/ 70 w 91"/>
                  <a:gd name="T7" fmla="*/ 13 h 67"/>
                  <a:gd name="T8" fmla="*/ 74 w 91"/>
                  <a:gd name="T9" fmla="*/ 28 h 67"/>
                  <a:gd name="T10" fmla="*/ 68 w 91"/>
                  <a:gd name="T11" fmla="*/ 42 h 67"/>
                  <a:gd name="T12" fmla="*/ 52 w 91"/>
                  <a:gd name="T13" fmla="*/ 57 h 67"/>
                  <a:gd name="T14" fmla="*/ 32 w 91"/>
                  <a:gd name="T15" fmla="*/ 65 h 67"/>
                  <a:gd name="T16" fmla="*/ 16 w 91"/>
                  <a:gd name="T17" fmla="*/ 63 h 67"/>
                  <a:gd name="T18" fmla="*/ 5 w 91"/>
                  <a:gd name="T19" fmla="*/ 55 h 67"/>
                  <a:gd name="T20" fmla="*/ 0 w 91"/>
                  <a:gd name="T21" fmla="*/ 39 h 67"/>
                  <a:gd name="T22" fmla="*/ 9 w 91"/>
                  <a:gd name="T23" fmla="*/ 23 h 67"/>
                  <a:gd name="T24" fmla="*/ 11 w 91"/>
                  <a:gd name="T25" fmla="*/ 34 h 67"/>
                  <a:gd name="T26" fmla="*/ 9 w 91"/>
                  <a:gd name="T27" fmla="*/ 46 h 67"/>
                  <a:gd name="T28" fmla="*/ 16 w 91"/>
                  <a:gd name="T29" fmla="*/ 54 h 67"/>
                  <a:gd name="T30" fmla="*/ 26 w 91"/>
                  <a:gd name="T31" fmla="*/ 59 h 67"/>
                  <a:gd name="T32" fmla="*/ 39 w 91"/>
                  <a:gd name="T33" fmla="*/ 55 h 67"/>
                  <a:gd name="T34" fmla="*/ 53 w 91"/>
                  <a:gd name="T35" fmla="*/ 47 h 67"/>
                  <a:gd name="T36" fmla="*/ 61 w 91"/>
                  <a:gd name="T37" fmla="*/ 37 h 67"/>
                  <a:gd name="T38" fmla="*/ 65 w 91"/>
                  <a:gd name="T39" fmla="*/ 29 h 67"/>
                  <a:gd name="T40" fmla="*/ 65 w 91"/>
                  <a:gd name="T41" fmla="*/ 21 h 67"/>
                  <a:gd name="T42" fmla="*/ 58 w 91"/>
                  <a:gd name="T43" fmla="*/ 13 h 67"/>
                  <a:gd name="T44" fmla="*/ 45 w 91"/>
                  <a:gd name="T45" fmla="*/ 11 h 67"/>
                  <a:gd name="T46" fmla="*/ 78 w 91"/>
                  <a:gd name="T47" fmla="*/ 15 h 67"/>
                  <a:gd name="T48" fmla="*/ 66 w 91"/>
                  <a:gd name="T49" fmla="*/ 13 h 67"/>
                  <a:gd name="T50" fmla="*/ 71 w 91"/>
                  <a:gd name="T51" fmla="*/ 8 h 67"/>
                  <a:gd name="T52" fmla="*/ 71 w 91"/>
                  <a:gd name="T53" fmla="*/ 3 h 67"/>
                  <a:gd name="T54" fmla="*/ 78 w 91"/>
                  <a:gd name="T55" fmla="*/ 0 h 67"/>
                  <a:gd name="T56" fmla="*/ 86 w 91"/>
                  <a:gd name="T57" fmla="*/ 3 h 67"/>
                  <a:gd name="T58" fmla="*/ 91 w 91"/>
                  <a:gd name="T59" fmla="*/ 10 h 67"/>
                  <a:gd name="T60" fmla="*/ 86 w 91"/>
                  <a:gd name="T61" fmla="*/ 15 h 67"/>
                  <a:gd name="T62" fmla="*/ 84 w 91"/>
                  <a:gd name="T63" fmla="*/ 11 h 67"/>
                  <a:gd name="T64" fmla="*/ 81 w 91"/>
                  <a:gd name="T65" fmla="*/ 8 h 67"/>
                  <a:gd name="T66" fmla="*/ 78 w 91"/>
                  <a:gd name="T67" fmla="*/ 8 h 67"/>
                  <a:gd name="T68" fmla="*/ 76 w 91"/>
                  <a:gd name="T69" fmla="*/ 10 h 67"/>
                  <a:gd name="T70" fmla="*/ 78 w 91"/>
                  <a:gd name="T71" fmla="*/ 1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 h="67">
                    <a:moveTo>
                      <a:pt x="35" y="15"/>
                    </a:moveTo>
                    <a:lnTo>
                      <a:pt x="34" y="7"/>
                    </a:lnTo>
                    <a:lnTo>
                      <a:pt x="45" y="3"/>
                    </a:lnTo>
                    <a:lnTo>
                      <a:pt x="55" y="3"/>
                    </a:lnTo>
                    <a:lnTo>
                      <a:pt x="58" y="5"/>
                    </a:lnTo>
                    <a:lnTo>
                      <a:pt x="63" y="7"/>
                    </a:lnTo>
                    <a:lnTo>
                      <a:pt x="66" y="10"/>
                    </a:lnTo>
                    <a:lnTo>
                      <a:pt x="70" y="13"/>
                    </a:lnTo>
                    <a:lnTo>
                      <a:pt x="73" y="20"/>
                    </a:lnTo>
                    <a:lnTo>
                      <a:pt x="74" y="28"/>
                    </a:lnTo>
                    <a:lnTo>
                      <a:pt x="73" y="34"/>
                    </a:lnTo>
                    <a:lnTo>
                      <a:pt x="68" y="42"/>
                    </a:lnTo>
                    <a:lnTo>
                      <a:pt x="61" y="50"/>
                    </a:lnTo>
                    <a:lnTo>
                      <a:pt x="52" y="57"/>
                    </a:lnTo>
                    <a:lnTo>
                      <a:pt x="42" y="63"/>
                    </a:lnTo>
                    <a:lnTo>
                      <a:pt x="32" y="65"/>
                    </a:lnTo>
                    <a:lnTo>
                      <a:pt x="24" y="67"/>
                    </a:lnTo>
                    <a:lnTo>
                      <a:pt x="16" y="63"/>
                    </a:lnTo>
                    <a:lnTo>
                      <a:pt x="9" y="60"/>
                    </a:lnTo>
                    <a:lnTo>
                      <a:pt x="5" y="55"/>
                    </a:lnTo>
                    <a:lnTo>
                      <a:pt x="1" y="47"/>
                    </a:lnTo>
                    <a:lnTo>
                      <a:pt x="0" y="39"/>
                    </a:lnTo>
                    <a:lnTo>
                      <a:pt x="3" y="31"/>
                    </a:lnTo>
                    <a:lnTo>
                      <a:pt x="9" y="23"/>
                    </a:lnTo>
                    <a:lnTo>
                      <a:pt x="14" y="29"/>
                    </a:lnTo>
                    <a:lnTo>
                      <a:pt x="11" y="34"/>
                    </a:lnTo>
                    <a:lnTo>
                      <a:pt x="9" y="41"/>
                    </a:lnTo>
                    <a:lnTo>
                      <a:pt x="9" y="46"/>
                    </a:lnTo>
                    <a:lnTo>
                      <a:pt x="11" y="50"/>
                    </a:lnTo>
                    <a:lnTo>
                      <a:pt x="16" y="54"/>
                    </a:lnTo>
                    <a:lnTo>
                      <a:pt x="19" y="57"/>
                    </a:lnTo>
                    <a:lnTo>
                      <a:pt x="26" y="59"/>
                    </a:lnTo>
                    <a:lnTo>
                      <a:pt x="32" y="57"/>
                    </a:lnTo>
                    <a:lnTo>
                      <a:pt x="39" y="55"/>
                    </a:lnTo>
                    <a:lnTo>
                      <a:pt x="47" y="50"/>
                    </a:lnTo>
                    <a:lnTo>
                      <a:pt x="53" y="47"/>
                    </a:lnTo>
                    <a:lnTo>
                      <a:pt x="58" y="42"/>
                    </a:lnTo>
                    <a:lnTo>
                      <a:pt x="61" y="37"/>
                    </a:lnTo>
                    <a:lnTo>
                      <a:pt x="63" y="34"/>
                    </a:lnTo>
                    <a:lnTo>
                      <a:pt x="65" y="29"/>
                    </a:lnTo>
                    <a:lnTo>
                      <a:pt x="65" y="26"/>
                    </a:lnTo>
                    <a:lnTo>
                      <a:pt x="65" y="21"/>
                    </a:lnTo>
                    <a:lnTo>
                      <a:pt x="61" y="18"/>
                    </a:lnTo>
                    <a:lnTo>
                      <a:pt x="58" y="13"/>
                    </a:lnTo>
                    <a:lnTo>
                      <a:pt x="52" y="11"/>
                    </a:lnTo>
                    <a:lnTo>
                      <a:pt x="45" y="11"/>
                    </a:lnTo>
                    <a:lnTo>
                      <a:pt x="35" y="15"/>
                    </a:lnTo>
                    <a:close/>
                    <a:moveTo>
                      <a:pt x="78" y="15"/>
                    </a:moveTo>
                    <a:lnTo>
                      <a:pt x="70" y="18"/>
                    </a:lnTo>
                    <a:lnTo>
                      <a:pt x="66" y="13"/>
                    </a:lnTo>
                    <a:lnTo>
                      <a:pt x="71" y="11"/>
                    </a:lnTo>
                    <a:lnTo>
                      <a:pt x="71" y="8"/>
                    </a:lnTo>
                    <a:lnTo>
                      <a:pt x="71" y="7"/>
                    </a:lnTo>
                    <a:lnTo>
                      <a:pt x="71" y="3"/>
                    </a:lnTo>
                    <a:lnTo>
                      <a:pt x="74" y="2"/>
                    </a:lnTo>
                    <a:lnTo>
                      <a:pt x="78" y="0"/>
                    </a:lnTo>
                    <a:lnTo>
                      <a:pt x="81" y="0"/>
                    </a:lnTo>
                    <a:lnTo>
                      <a:pt x="86" y="3"/>
                    </a:lnTo>
                    <a:lnTo>
                      <a:pt x="89" y="7"/>
                    </a:lnTo>
                    <a:lnTo>
                      <a:pt x="91" y="10"/>
                    </a:lnTo>
                    <a:lnTo>
                      <a:pt x="91" y="11"/>
                    </a:lnTo>
                    <a:lnTo>
                      <a:pt x="86" y="15"/>
                    </a:lnTo>
                    <a:lnTo>
                      <a:pt x="86" y="13"/>
                    </a:lnTo>
                    <a:lnTo>
                      <a:pt x="84" y="11"/>
                    </a:lnTo>
                    <a:lnTo>
                      <a:pt x="83" y="8"/>
                    </a:lnTo>
                    <a:lnTo>
                      <a:pt x="81" y="8"/>
                    </a:lnTo>
                    <a:lnTo>
                      <a:pt x="79" y="8"/>
                    </a:lnTo>
                    <a:lnTo>
                      <a:pt x="78" y="8"/>
                    </a:lnTo>
                    <a:lnTo>
                      <a:pt x="76" y="8"/>
                    </a:lnTo>
                    <a:lnTo>
                      <a:pt x="76" y="10"/>
                    </a:lnTo>
                    <a:lnTo>
                      <a:pt x="76" y="13"/>
                    </a:lnTo>
                    <a:lnTo>
                      <a:pt x="78" y="1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9" name="Freeform 102">
                <a:extLst>
                  <a:ext uri="{FF2B5EF4-FFF2-40B4-BE49-F238E27FC236}">
                    <a16:creationId xmlns:a16="http://schemas.microsoft.com/office/drawing/2014/main" id="{F3CA56FB-50ED-030F-376D-D692E5DB5037}"/>
                  </a:ext>
                </a:extLst>
              </p:cNvPr>
              <p:cNvSpPr>
                <a:spLocks noEditPoints="1"/>
              </p:cNvSpPr>
              <p:nvPr/>
            </p:nvSpPr>
            <p:spPr bwMode="auto">
              <a:xfrm>
                <a:off x="1609090" y="322580"/>
                <a:ext cx="52070" cy="41275"/>
              </a:xfrm>
              <a:custGeom>
                <a:avLst/>
                <a:gdLst>
                  <a:gd name="T0" fmla="*/ 82 w 82"/>
                  <a:gd name="T1" fmla="*/ 49 h 65"/>
                  <a:gd name="T2" fmla="*/ 5 w 82"/>
                  <a:gd name="T3" fmla="*/ 65 h 65"/>
                  <a:gd name="T4" fmla="*/ 0 w 82"/>
                  <a:gd name="T5" fmla="*/ 59 h 65"/>
                  <a:gd name="T6" fmla="*/ 52 w 82"/>
                  <a:gd name="T7" fmla="*/ 0 h 65"/>
                  <a:gd name="T8" fmla="*/ 57 w 82"/>
                  <a:gd name="T9" fmla="*/ 8 h 65"/>
                  <a:gd name="T10" fmla="*/ 41 w 82"/>
                  <a:gd name="T11" fmla="*/ 26 h 65"/>
                  <a:gd name="T12" fmla="*/ 54 w 82"/>
                  <a:gd name="T13" fmla="*/ 47 h 65"/>
                  <a:gd name="T14" fmla="*/ 77 w 82"/>
                  <a:gd name="T15" fmla="*/ 42 h 65"/>
                  <a:gd name="T16" fmla="*/ 82 w 82"/>
                  <a:gd name="T17" fmla="*/ 49 h 65"/>
                  <a:gd name="T18" fmla="*/ 46 w 82"/>
                  <a:gd name="T19" fmla="*/ 49 h 65"/>
                  <a:gd name="T20" fmla="*/ 36 w 82"/>
                  <a:gd name="T21" fmla="*/ 31 h 65"/>
                  <a:gd name="T22" fmla="*/ 21 w 82"/>
                  <a:gd name="T23" fmla="*/ 47 h 65"/>
                  <a:gd name="T24" fmla="*/ 15 w 82"/>
                  <a:gd name="T25" fmla="*/ 54 h 65"/>
                  <a:gd name="T26" fmla="*/ 10 w 82"/>
                  <a:gd name="T27" fmla="*/ 59 h 65"/>
                  <a:gd name="T28" fmla="*/ 17 w 82"/>
                  <a:gd name="T29" fmla="*/ 55 h 65"/>
                  <a:gd name="T30" fmla="*/ 23 w 82"/>
                  <a:gd name="T31" fmla="*/ 54 h 65"/>
                  <a:gd name="T32" fmla="*/ 46 w 82"/>
                  <a:gd name="T33" fmla="*/ 4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 h="65">
                    <a:moveTo>
                      <a:pt x="82" y="49"/>
                    </a:moveTo>
                    <a:lnTo>
                      <a:pt x="5" y="65"/>
                    </a:lnTo>
                    <a:lnTo>
                      <a:pt x="0" y="59"/>
                    </a:lnTo>
                    <a:lnTo>
                      <a:pt x="52" y="0"/>
                    </a:lnTo>
                    <a:lnTo>
                      <a:pt x="57" y="8"/>
                    </a:lnTo>
                    <a:lnTo>
                      <a:pt x="41" y="26"/>
                    </a:lnTo>
                    <a:lnTo>
                      <a:pt x="54" y="47"/>
                    </a:lnTo>
                    <a:lnTo>
                      <a:pt x="77" y="42"/>
                    </a:lnTo>
                    <a:lnTo>
                      <a:pt x="82" y="49"/>
                    </a:lnTo>
                    <a:close/>
                    <a:moveTo>
                      <a:pt x="46" y="49"/>
                    </a:moveTo>
                    <a:lnTo>
                      <a:pt x="36" y="31"/>
                    </a:lnTo>
                    <a:lnTo>
                      <a:pt x="21" y="47"/>
                    </a:lnTo>
                    <a:lnTo>
                      <a:pt x="15" y="54"/>
                    </a:lnTo>
                    <a:lnTo>
                      <a:pt x="10" y="59"/>
                    </a:lnTo>
                    <a:lnTo>
                      <a:pt x="17" y="55"/>
                    </a:lnTo>
                    <a:lnTo>
                      <a:pt x="23" y="54"/>
                    </a:lnTo>
                    <a:lnTo>
                      <a:pt x="46"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0" name="Freeform 103">
                <a:extLst>
                  <a:ext uri="{FF2B5EF4-FFF2-40B4-BE49-F238E27FC236}">
                    <a16:creationId xmlns:a16="http://schemas.microsoft.com/office/drawing/2014/main" id="{56566607-80BD-4E25-DFEA-B2F84D4A40D6}"/>
                  </a:ext>
                </a:extLst>
              </p:cNvPr>
              <p:cNvSpPr>
                <a:spLocks/>
              </p:cNvSpPr>
              <p:nvPr/>
            </p:nvSpPr>
            <p:spPr bwMode="auto">
              <a:xfrm>
                <a:off x="1619885" y="370840"/>
                <a:ext cx="50165" cy="33020"/>
              </a:xfrm>
              <a:custGeom>
                <a:avLst/>
                <a:gdLst>
                  <a:gd name="T0" fmla="*/ 79 w 79"/>
                  <a:gd name="T1" fmla="*/ 7 h 52"/>
                  <a:gd name="T2" fmla="*/ 19 w 79"/>
                  <a:gd name="T3" fmla="*/ 31 h 52"/>
                  <a:gd name="T4" fmla="*/ 26 w 79"/>
                  <a:gd name="T5" fmla="*/ 49 h 52"/>
                  <a:gd name="T6" fmla="*/ 17 w 79"/>
                  <a:gd name="T7" fmla="*/ 52 h 52"/>
                  <a:gd name="T8" fmla="*/ 0 w 79"/>
                  <a:gd name="T9" fmla="*/ 8 h 52"/>
                  <a:gd name="T10" fmla="*/ 8 w 79"/>
                  <a:gd name="T11" fmla="*/ 5 h 52"/>
                  <a:gd name="T12" fmla="*/ 16 w 79"/>
                  <a:gd name="T13" fmla="*/ 25 h 52"/>
                  <a:gd name="T14" fmla="*/ 78 w 79"/>
                  <a:gd name="T15" fmla="*/ 0 h 52"/>
                  <a:gd name="T16" fmla="*/ 79 w 79"/>
                  <a:gd name="T17" fmla="*/ 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52">
                    <a:moveTo>
                      <a:pt x="79" y="7"/>
                    </a:moveTo>
                    <a:lnTo>
                      <a:pt x="19" y="31"/>
                    </a:lnTo>
                    <a:lnTo>
                      <a:pt x="26" y="49"/>
                    </a:lnTo>
                    <a:lnTo>
                      <a:pt x="17" y="52"/>
                    </a:lnTo>
                    <a:lnTo>
                      <a:pt x="0" y="8"/>
                    </a:lnTo>
                    <a:lnTo>
                      <a:pt x="8" y="5"/>
                    </a:lnTo>
                    <a:lnTo>
                      <a:pt x="16" y="25"/>
                    </a:lnTo>
                    <a:lnTo>
                      <a:pt x="78" y="0"/>
                    </a:lnTo>
                    <a:lnTo>
                      <a:pt x="79" y="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1" name="Freeform 104">
                <a:extLst>
                  <a:ext uri="{FF2B5EF4-FFF2-40B4-BE49-F238E27FC236}">
                    <a16:creationId xmlns:a16="http://schemas.microsoft.com/office/drawing/2014/main" id="{EC952658-C5BE-392A-2895-DF8CB217F55D}"/>
                  </a:ext>
                </a:extLst>
              </p:cNvPr>
              <p:cNvSpPr>
                <a:spLocks/>
              </p:cNvSpPr>
              <p:nvPr/>
            </p:nvSpPr>
            <p:spPr bwMode="auto">
              <a:xfrm>
                <a:off x="1635125" y="401955"/>
                <a:ext cx="47625" cy="17780"/>
              </a:xfrm>
              <a:custGeom>
                <a:avLst/>
                <a:gdLst>
                  <a:gd name="T0" fmla="*/ 75 w 75"/>
                  <a:gd name="T1" fmla="*/ 7 h 28"/>
                  <a:gd name="T2" fmla="*/ 2 w 75"/>
                  <a:gd name="T3" fmla="*/ 28 h 28"/>
                  <a:gd name="T4" fmla="*/ 0 w 75"/>
                  <a:gd name="T5" fmla="*/ 21 h 28"/>
                  <a:gd name="T6" fmla="*/ 72 w 75"/>
                  <a:gd name="T7" fmla="*/ 0 h 28"/>
                  <a:gd name="T8" fmla="*/ 75 w 75"/>
                  <a:gd name="T9" fmla="*/ 7 h 28"/>
                </a:gdLst>
                <a:ahLst/>
                <a:cxnLst>
                  <a:cxn ang="0">
                    <a:pos x="T0" y="T1"/>
                  </a:cxn>
                  <a:cxn ang="0">
                    <a:pos x="T2" y="T3"/>
                  </a:cxn>
                  <a:cxn ang="0">
                    <a:pos x="T4" y="T5"/>
                  </a:cxn>
                  <a:cxn ang="0">
                    <a:pos x="T6" y="T7"/>
                  </a:cxn>
                  <a:cxn ang="0">
                    <a:pos x="T8" y="T9"/>
                  </a:cxn>
                </a:cxnLst>
                <a:rect l="0" t="0" r="r" b="b"/>
                <a:pathLst>
                  <a:path w="75" h="28">
                    <a:moveTo>
                      <a:pt x="75" y="7"/>
                    </a:moveTo>
                    <a:lnTo>
                      <a:pt x="2" y="28"/>
                    </a:lnTo>
                    <a:lnTo>
                      <a:pt x="0" y="21"/>
                    </a:lnTo>
                    <a:lnTo>
                      <a:pt x="72" y="0"/>
                    </a:lnTo>
                    <a:lnTo>
                      <a:pt x="75" y="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2" name="Freeform 105">
                <a:extLst>
                  <a:ext uri="{FF2B5EF4-FFF2-40B4-BE49-F238E27FC236}">
                    <a16:creationId xmlns:a16="http://schemas.microsoft.com/office/drawing/2014/main" id="{8F9ED89E-BA64-59B9-B562-F55FCD57EDCE}"/>
                  </a:ext>
                </a:extLst>
              </p:cNvPr>
              <p:cNvSpPr>
                <a:spLocks noEditPoints="1"/>
              </p:cNvSpPr>
              <p:nvPr/>
            </p:nvSpPr>
            <p:spPr bwMode="auto">
              <a:xfrm>
                <a:off x="1643380" y="425450"/>
                <a:ext cx="50800" cy="35560"/>
              </a:xfrm>
              <a:custGeom>
                <a:avLst/>
                <a:gdLst>
                  <a:gd name="T0" fmla="*/ 80 w 80"/>
                  <a:gd name="T1" fmla="*/ 39 h 56"/>
                  <a:gd name="T2" fmla="*/ 6 w 80"/>
                  <a:gd name="T3" fmla="*/ 56 h 56"/>
                  <a:gd name="T4" fmla="*/ 2 w 80"/>
                  <a:gd name="T5" fmla="*/ 34 h 56"/>
                  <a:gd name="T6" fmla="*/ 0 w 80"/>
                  <a:gd name="T7" fmla="*/ 28 h 56"/>
                  <a:gd name="T8" fmla="*/ 2 w 80"/>
                  <a:gd name="T9" fmla="*/ 23 h 56"/>
                  <a:gd name="T10" fmla="*/ 3 w 80"/>
                  <a:gd name="T11" fmla="*/ 20 h 56"/>
                  <a:gd name="T12" fmla="*/ 6 w 80"/>
                  <a:gd name="T13" fmla="*/ 15 h 56"/>
                  <a:gd name="T14" fmla="*/ 10 w 80"/>
                  <a:gd name="T15" fmla="*/ 13 h 56"/>
                  <a:gd name="T16" fmla="*/ 16 w 80"/>
                  <a:gd name="T17" fmla="*/ 10 h 56"/>
                  <a:gd name="T18" fmla="*/ 21 w 80"/>
                  <a:gd name="T19" fmla="*/ 10 h 56"/>
                  <a:gd name="T20" fmla="*/ 24 w 80"/>
                  <a:gd name="T21" fmla="*/ 12 h 56"/>
                  <a:gd name="T22" fmla="*/ 29 w 80"/>
                  <a:gd name="T23" fmla="*/ 13 h 56"/>
                  <a:gd name="T24" fmla="*/ 33 w 80"/>
                  <a:gd name="T25" fmla="*/ 15 h 56"/>
                  <a:gd name="T26" fmla="*/ 34 w 80"/>
                  <a:gd name="T27" fmla="*/ 10 h 56"/>
                  <a:gd name="T28" fmla="*/ 37 w 80"/>
                  <a:gd name="T29" fmla="*/ 7 h 56"/>
                  <a:gd name="T30" fmla="*/ 42 w 80"/>
                  <a:gd name="T31" fmla="*/ 4 h 56"/>
                  <a:gd name="T32" fmla="*/ 49 w 80"/>
                  <a:gd name="T33" fmla="*/ 0 h 56"/>
                  <a:gd name="T34" fmla="*/ 55 w 80"/>
                  <a:gd name="T35" fmla="*/ 0 h 56"/>
                  <a:gd name="T36" fmla="*/ 60 w 80"/>
                  <a:gd name="T37" fmla="*/ 0 h 56"/>
                  <a:gd name="T38" fmla="*/ 65 w 80"/>
                  <a:gd name="T39" fmla="*/ 4 h 56"/>
                  <a:gd name="T40" fmla="*/ 70 w 80"/>
                  <a:gd name="T41" fmla="*/ 7 h 56"/>
                  <a:gd name="T42" fmla="*/ 72 w 80"/>
                  <a:gd name="T43" fmla="*/ 10 h 56"/>
                  <a:gd name="T44" fmla="*/ 75 w 80"/>
                  <a:gd name="T45" fmla="*/ 18 h 56"/>
                  <a:gd name="T46" fmla="*/ 80 w 80"/>
                  <a:gd name="T47" fmla="*/ 39 h 56"/>
                  <a:gd name="T48" fmla="*/ 36 w 80"/>
                  <a:gd name="T49" fmla="*/ 41 h 56"/>
                  <a:gd name="T50" fmla="*/ 33 w 80"/>
                  <a:gd name="T51" fmla="*/ 30 h 56"/>
                  <a:gd name="T52" fmla="*/ 31 w 80"/>
                  <a:gd name="T53" fmla="*/ 25 h 56"/>
                  <a:gd name="T54" fmla="*/ 31 w 80"/>
                  <a:gd name="T55" fmla="*/ 22 h 56"/>
                  <a:gd name="T56" fmla="*/ 28 w 80"/>
                  <a:gd name="T57" fmla="*/ 20 h 56"/>
                  <a:gd name="T58" fmla="*/ 26 w 80"/>
                  <a:gd name="T59" fmla="*/ 18 h 56"/>
                  <a:gd name="T60" fmla="*/ 23 w 80"/>
                  <a:gd name="T61" fmla="*/ 18 h 56"/>
                  <a:gd name="T62" fmla="*/ 18 w 80"/>
                  <a:gd name="T63" fmla="*/ 18 h 56"/>
                  <a:gd name="T64" fmla="*/ 15 w 80"/>
                  <a:gd name="T65" fmla="*/ 20 h 56"/>
                  <a:gd name="T66" fmla="*/ 11 w 80"/>
                  <a:gd name="T67" fmla="*/ 22 h 56"/>
                  <a:gd name="T68" fmla="*/ 10 w 80"/>
                  <a:gd name="T69" fmla="*/ 23 h 56"/>
                  <a:gd name="T70" fmla="*/ 10 w 80"/>
                  <a:gd name="T71" fmla="*/ 26 h 56"/>
                  <a:gd name="T72" fmla="*/ 10 w 80"/>
                  <a:gd name="T73" fmla="*/ 30 h 56"/>
                  <a:gd name="T74" fmla="*/ 11 w 80"/>
                  <a:gd name="T75" fmla="*/ 34 h 56"/>
                  <a:gd name="T76" fmla="*/ 13 w 80"/>
                  <a:gd name="T77" fmla="*/ 46 h 56"/>
                  <a:gd name="T78" fmla="*/ 36 w 80"/>
                  <a:gd name="T79" fmla="*/ 41 h 56"/>
                  <a:gd name="T80" fmla="*/ 70 w 80"/>
                  <a:gd name="T81" fmla="*/ 34 h 56"/>
                  <a:gd name="T82" fmla="*/ 67 w 80"/>
                  <a:gd name="T83" fmla="*/ 20 h 56"/>
                  <a:gd name="T84" fmla="*/ 65 w 80"/>
                  <a:gd name="T85" fmla="*/ 15 h 56"/>
                  <a:gd name="T86" fmla="*/ 63 w 80"/>
                  <a:gd name="T87" fmla="*/ 13 h 56"/>
                  <a:gd name="T88" fmla="*/ 60 w 80"/>
                  <a:gd name="T89" fmla="*/ 10 h 56"/>
                  <a:gd name="T90" fmla="*/ 59 w 80"/>
                  <a:gd name="T91" fmla="*/ 9 h 56"/>
                  <a:gd name="T92" fmla="*/ 54 w 80"/>
                  <a:gd name="T93" fmla="*/ 9 h 56"/>
                  <a:gd name="T94" fmla="*/ 50 w 80"/>
                  <a:gd name="T95" fmla="*/ 9 h 56"/>
                  <a:gd name="T96" fmla="*/ 46 w 80"/>
                  <a:gd name="T97" fmla="*/ 10 h 56"/>
                  <a:gd name="T98" fmla="*/ 44 w 80"/>
                  <a:gd name="T99" fmla="*/ 12 h 56"/>
                  <a:gd name="T100" fmla="*/ 41 w 80"/>
                  <a:gd name="T101" fmla="*/ 15 h 56"/>
                  <a:gd name="T102" fmla="*/ 41 w 80"/>
                  <a:gd name="T103" fmla="*/ 17 h 56"/>
                  <a:gd name="T104" fmla="*/ 41 w 80"/>
                  <a:gd name="T105" fmla="*/ 22 h 56"/>
                  <a:gd name="T106" fmla="*/ 41 w 80"/>
                  <a:gd name="T107" fmla="*/ 26 h 56"/>
                  <a:gd name="T108" fmla="*/ 44 w 80"/>
                  <a:gd name="T109" fmla="*/ 39 h 56"/>
                  <a:gd name="T110" fmla="*/ 70 w 80"/>
                  <a:gd name="T111" fmla="*/ 3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56">
                    <a:moveTo>
                      <a:pt x="80" y="39"/>
                    </a:moveTo>
                    <a:lnTo>
                      <a:pt x="6" y="56"/>
                    </a:lnTo>
                    <a:lnTo>
                      <a:pt x="2" y="34"/>
                    </a:lnTo>
                    <a:lnTo>
                      <a:pt x="0" y="28"/>
                    </a:lnTo>
                    <a:lnTo>
                      <a:pt x="2" y="23"/>
                    </a:lnTo>
                    <a:lnTo>
                      <a:pt x="3" y="20"/>
                    </a:lnTo>
                    <a:lnTo>
                      <a:pt x="6" y="15"/>
                    </a:lnTo>
                    <a:lnTo>
                      <a:pt x="10" y="13"/>
                    </a:lnTo>
                    <a:lnTo>
                      <a:pt x="16" y="10"/>
                    </a:lnTo>
                    <a:lnTo>
                      <a:pt x="21" y="10"/>
                    </a:lnTo>
                    <a:lnTo>
                      <a:pt x="24" y="12"/>
                    </a:lnTo>
                    <a:lnTo>
                      <a:pt x="29" y="13"/>
                    </a:lnTo>
                    <a:lnTo>
                      <a:pt x="33" y="15"/>
                    </a:lnTo>
                    <a:lnTo>
                      <a:pt x="34" y="10"/>
                    </a:lnTo>
                    <a:lnTo>
                      <a:pt x="37" y="7"/>
                    </a:lnTo>
                    <a:lnTo>
                      <a:pt x="42" y="4"/>
                    </a:lnTo>
                    <a:lnTo>
                      <a:pt x="49" y="0"/>
                    </a:lnTo>
                    <a:lnTo>
                      <a:pt x="55" y="0"/>
                    </a:lnTo>
                    <a:lnTo>
                      <a:pt x="60" y="0"/>
                    </a:lnTo>
                    <a:lnTo>
                      <a:pt x="65" y="4"/>
                    </a:lnTo>
                    <a:lnTo>
                      <a:pt x="70" y="7"/>
                    </a:lnTo>
                    <a:lnTo>
                      <a:pt x="72" y="10"/>
                    </a:lnTo>
                    <a:lnTo>
                      <a:pt x="75" y="18"/>
                    </a:lnTo>
                    <a:lnTo>
                      <a:pt x="80" y="39"/>
                    </a:lnTo>
                    <a:close/>
                    <a:moveTo>
                      <a:pt x="36" y="41"/>
                    </a:moveTo>
                    <a:lnTo>
                      <a:pt x="33" y="30"/>
                    </a:lnTo>
                    <a:lnTo>
                      <a:pt x="31" y="25"/>
                    </a:lnTo>
                    <a:lnTo>
                      <a:pt x="31" y="22"/>
                    </a:lnTo>
                    <a:lnTo>
                      <a:pt x="28" y="20"/>
                    </a:lnTo>
                    <a:lnTo>
                      <a:pt x="26" y="18"/>
                    </a:lnTo>
                    <a:lnTo>
                      <a:pt x="23" y="18"/>
                    </a:lnTo>
                    <a:lnTo>
                      <a:pt x="18" y="18"/>
                    </a:lnTo>
                    <a:lnTo>
                      <a:pt x="15" y="20"/>
                    </a:lnTo>
                    <a:lnTo>
                      <a:pt x="11" y="22"/>
                    </a:lnTo>
                    <a:lnTo>
                      <a:pt x="10" y="23"/>
                    </a:lnTo>
                    <a:lnTo>
                      <a:pt x="10" y="26"/>
                    </a:lnTo>
                    <a:lnTo>
                      <a:pt x="10" y="30"/>
                    </a:lnTo>
                    <a:lnTo>
                      <a:pt x="11" y="34"/>
                    </a:lnTo>
                    <a:lnTo>
                      <a:pt x="13" y="46"/>
                    </a:lnTo>
                    <a:lnTo>
                      <a:pt x="36" y="41"/>
                    </a:lnTo>
                    <a:close/>
                    <a:moveTo>
                      <a:pt x="70" y="34"/>
                    </a:moveTo>
                    <a:lnTo>
                      <a:pt x="67" y="20"/>
                    </a:lnTo>
                    <a:lnTo>
                      <a:pt x="65" y="15"/>
                    </a:lnTo>
                    <a:lnTo>
                      <a:pt x="63" y="13"/>
                    </a:lnTo>
                    <a:lnTo>
                      <a:pt x="60" y="10"/>
                    </a:lnTo>
                    <a:lnTo>
                      <a:pt x="59" y="9"/>
                    </a:lnTo>
                    <a:lnTo>
                      <a:pt x="54" y="9"/>
                    </a:lnTo>
                    <a:lnTo>
                      <a:pt x="50" y="9"/>
                    </a:lnTo>
                    <a:lnTo>
                      <a:pt x="46" y="10"/>
                    </a:lnTo>
                    <a:lnTo>
                      <a:pt x="44" y="12"/>
                    </a:lnTo>
                    <a:lnTo>
                      <a:pt x="41" y="15"/>
                    </a:lnTo>
                    <a:lnTo>
                      <a:pt x="41" y="17"/>
                    </a:lnTo>
                    <a:lnTo>
                      <a:pt x="41" y="22"/>
                    </a:lnTo>
                    <a:lnTo>
                      <a:pt x="41" y="26"/>
                    </a:lnTo>
                    <a:lnTo>
                      <a:pt x="44" y="39"/>
                    </a:lnTo>
                    <a:lnTo>
                      <a:pt x="7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3" name="Freeform 106">
                <a:extLst>
                  <a:ext uri="{FF2B5EF4-FFF2-40B4-BE49-F238E27FC236}">
                    <a16:creationId xmlns:a16="http://schemas.microsoft.com/office/drawing/2014/main" id="{6F33B163-6695-D447-EEFC-6D0C43D8F941}"/>
                  </a:ext>
                </a:extLst>
              </p:cNvPr>
              <p:cNvSpPr>
                <a:spLocks noEditPoints="1"/>
              </p:cNvSpPr>
              <p:nvPr/>
            </p:nvSpPr>
            <p:spPr bwMode="auto">
              <a:xfrm>
                <a:off x="1650365" y="463550"/>
                <a:ext cx="48895" cy="35560"/>
              </a:xfrm>
              <a:custGeom>
                <a:avLst/>
                <a:gdLst>
                  <a:gd name="T0" fmla="*/ 77 w 77"/>
                  <a:gd name="T1" fmla="*/ 56 h 56"/>
                  <a:gd name="T2" fmla="*/ 0 w 77"/>
                  <a:gd name="T3" fmla="*/ 36 h 56"/>
                  <a:gd name="T4" fmla="*/ 0 w 77"/>
                  <a:gd name="T5" fmla="*/ 28 h 56"/>
                  <a:gd name="T6" fmla="*/ 74 w 77"/>
                  <a:gd name="T7" fmla="*/ 0 h 56"/>
                  <a:gd name="T8" fmla="*/ 74 w 77"/>
                  <a:gd name="T9" fmla="*/ 9 h 56"/>
                  <a:gd name="T10" fmla="*/ 51 w 77"/>
                  <a:gd name="T11" fmla="*/ 17 h 56"/>
                  <a:gd name="T12" fmla="*/ 52 w 77"/>
                  <a:gd name="T13" fmla="*/ 41 h 56"/>
                  <a:gd name="T14" fmla="*/ 75 w 77"/>
                  <a:gd name="T15" fmla="*/ 48 h 56"/>
                  <a:gd name="T16" fmla="*/ 77 w 77"/>
                  <a:gd name="T17" fmla="*/ 56 h 56"/>
                  <a:gd name="T18" fmla="*/ 44 w 77"/>
                  <a:gd name="T19" fmla="*/ 39 h 56"/>
                  <a:gd name="T20" fmla="*/ 44 w 77"/>
                  <a:gd name="T21" fmla="*/ 20 h 56"/>
                  <a:gd name="T22" fmla="*/ 23 w 77"/>
                  <a:gd name="T23" fmla="*/ 26 h 56"/>
                  <a:gd name="T24" fmla="*/ 15 w 77"/>
                  <a:gd name="T25" fmla="*/ 30 h 56"/>
                  <a:gd name="T26" fmla="*/ 9 w 77"/>
                  <a:gd name="T27" fmla="*/ 31 h 56"/>
                  <a:gd name="T28" fmla="*/ 15 w 77"/>
                  <a:gd name="T29" fmla="*/ 33 h 56"/>
                  <a:gd name="T30" fmla="*/ 22 w 77"/>
                  <a:gd name="T31" fmla="*/ 35 h 56"/>
                  <a:gd name="T32" fmla="*/ 44 w 77"/>
                  <a:gd name="T33" fmla="*/ 39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56">
                    <a:moveTo>
                      <a:pt x="77" y="56"/>
                    </a:moveTo>
                    <a:lnTo>
                      <a:pt x="0" y="36"/>
                    </a:lnTo>
                    <a:lnTo>
                      <a:pt x="0" y="28"/>
                    </a:lnTo>
                    <a:lnTo>
                      <a:pt x="74" y="0"/>
                    </a:lnTo>
                    <a:lnTo>
                      <a:pt x="74" y="9"/>
                    </a:lnTo>
                    <a:lnTo>
                      <a:pt x="51" y="17"/>
                    </a:lnTo>
                    <a:lnTo>
                      <a:pt x="52" y="41"/>
                    </a:lnTo>
                    <a:lnTo>
                      <a:pt x="75" y="48"/>
                    </a:lnTo>
                    <a:lnTo>
                      <a:pt x="77" y="56"/>
                    </a:lnTo>
                    <a:close/>
                    <a:moveTo>
                      <a:pt x="44" y="39"/>
                    </a:moveTo>
                    <a:lnTo>
                      <a:pt x="44" y="20"/>
                    </a:lnTo>
                    <a:lnTo>
                      <a:pt x="23" y="26"/>
                    </a:lnTo>
                    <a:lnTo>
                      <a:pt x="15" y="30"/>
                    </a:lnTo>
                    <a:lnTo>
                      <a:pt x="9" y="31"/>
                    </a:lnTo>
                    <a:lnTo>
                      <a:pt x="15" y="33"/>
                    </a:lnTo>
                    <a:lnTo>
                      <a:pt x="22" y="35"/>
                    </a:lnTo>
                    <a:lnTo>
                      <a:pt x="44" y="3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4" name="Freeform 107">
                <a:extLst>
                  <a:ext uri="{FF2B5EF4-FFF2-40B4-BE49-F238E27FC236}">
                    <a16:creationId xmlns:a16="http://schemas.microsoft.com/office/drawing/2014/main" id="{7947E1BF-FF2E-41C0-95AE-451BAFC7B6FD}"/>
                  </a:ext>
                </a:extLst>
              </p:cNvPr>
              <p:cNvSpPr>
                <a:spLocks/>
              </p:cNvSpPr>
              <p:nvPr/>
            </p:nvSpPr>
            <p:spPr bwMode="auto">
              <a:xfrm>
                <a:off x="1650365" y="511175"/>
                <a:ext cx="48895" cy="31115"/>
              </a:xfrm>
              <a:custGeom>
                <a:avLst/>
                <a:gdLst>
                  <a:gd name="T0" fmla="*/ 75 w 77"/>
                  <a:gd name="T1" fmla="*/ 49 h 49"/>
                  <a:gd name="T2" fmla="*/ 0 w 77"/>
                  <a:gd name="T3" fmla="*/ 46 h 49"/>
                  <a:gd name="T4" fmla="*/ 0 w 77"/>
                  <a:gd name="T5" fmla="*/ 39 h 49"/>
                  <a:gd name="T6" fmla="*/ 31 w 77"/>
                  <a:gd name="T7" fmla="*/ 39 h 49"/>
                  <a:gd name="T8" fmla="*/ 31 w 77"/>
                  <a:gd name="T9" fmla="*/ 8 h 49"/>
                  <a:gd name="T10" fmla="*/ 0 w 77"/>
                  <a:gd name="T11" fmla="*/ 8 h 49"/>
                  <a:gd name="T12" fmla="*/ 2 w 77"/>
                  <a:gd name="T13" fmla="*/ 0 h 49"/>
                  <a:gd name="T14" fmla="*/ 77 w 77"/>
                  <a:gd name="T15" fmla="*/ 2 h 49"/>
                  <a:gd name="T16" fmla="*/ 77 w 77"/>
                  <a:gd name="T17" fmla="*/ 10 h 49"/>
                  <a:gd name="T18" fmla="*/ 41 w 77"/>
                  <a:gd name="T19" fmla="*/ 8 h 49"/>
                  <a:gd name="T20" fmla="*/ 39 w 77"/>
                  <a:gd name="T21" fmla="*/ 39 h 49"/>
                  <a:gd name="T22" fmla="*/ 75 w 77"/>
                  <a:gd name="T23" fmla="*/ 41 h 49"/>
                  <a:gd name="T24" fmla="*/ 75 w 77"/>
                  <a:gd name="T25"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 h="49">
                    <a:moveTo>
                      <a:pt x="75" y="49"/>
                    </a:moveTo>
                    <a:lnTo>
                      <a:pt x="0" y="46"/>
                    </a:lnTo>
                    <a:lnTo>
                      <a:pt x="0" y="39"/>
                    </a:lnTo>
                    <a:lnTo>
                      <a:pt x="31" y="39"/>
                    </a:lnTo>
                    <a:lnTo>
                      <a:pt x="31" y="8"/>
                    </a:lnTo>
                    <a:lnTo>
                      <a:pt x="0" y="8"/>
                    </a:lnTo>
                    <a:lnTo>
                      <a:pt x="2" y="0"/>
                    </a:lnTo>
                    <a:lnTo>
                      <a:pt x="77" y="2"/>
                    </a:lnTo>
                    <a:lnTo>
                      <a:pt x="77" y="10"/>
                    </a:lnTo>
                    <a:lnTo>
                      <a:pt x="41" y="8"/>
                    </a:lnTo>
                    <a:lnTo>
                      <a:pt x="39" y="39"/>
                    </a:lnTo>
                    <a:lnTo>
                      <a:pt x="75" y="41"/>
                    </a:lnTo>
                    <a:lnTo>
                      <a:pt x="75"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5" name="Freeform 108">
                <a:extLst>
                  <a:ext uri="{FF2B5EF4-FFF2-40B4-BE49-F238E27FC236}">
                    <a16:creationId xmlns:a16="http://schemas.microsoft.com/office/drawing/2014/main" id="{A1EDD760-3D39-B026-7EB6-6C01C3886102}"/>
                  </a:ext>
                </a:extLst>
              </p:cNvPr>
              <p:cNvSpPr>
                <a:spLocks noEditPoints="1"/>
              </p:cNvSpPr>
              <p:nvPr/>
            </p:nvSpPr>
            <p:spPr bwMode="auto">
              <a:xfrm>
                <a:off x="1642110" y="567055"/>
                <a:ext cx="52070" cy="34925"/>
              </a:xfrm>
              <a:custGeom>
                <a:avLst/>
                <a:gdLst>
                  <a:gd name="T0" fmla="*/ 69 w 82"/>
                  <a:gd name="T1" fmla="*/ 55 h 55"/>
                  <a:gd name="T2" fmla="*/ 0 w 82"/>
                  <a:gd name="T3" fmla="*/ 18 h 55"/>
                  <a:gd name="T4" fmla="*/ 2 w 82"/>
                  <a:gd name="T5" fmla="*/ 10 h 55"/>
                  <a:gd name="T6" fmla="*/ 82 w 82"/>
                  <a:gd name="T7" fmla="*/ 0 h 55"/>
                  <a:gd name="T8" fmla="*/ 80 w 82"/>
                  <a:gd name="T9" fmla="*/ 10 h 55"/>
                  <a:gd name="T10" fmla="*/ 56 w 82"/>
                  <a:gd name="T11" fmla="*/ 11 h 55"/>
                  <a:gd name="T12" fmla="*/ 51 w 82"/>
                  <a:gd name="T13" fmla="*/ 35 h 55"/>
                  <a:gd name="T14" fmla="*/ 70 w 82"/>
                  <a:gd name="T15" fmla="*/ 47 h 55"/>
                  <a:gd name="T16" fmla="*/ 69 w 82"/>
                  <a:gd name="T17" fmla="*/ 55 h 55"/>
                  <a:gd name="T18" fmla="*/ 43 w 82"/>
                  <a:gd name="T19" fmla="*/ 31 h 55"/>
                  <a:gd name="T20" fmla="*/ 48 w 82"/>
                  <a:gd name="T21" fmla="*/ 11 h 55"/>
                  <a:gd name="T22" fmla="*/ 25 w 82"/>
                  <a:gd name="T23" fmla="*/ 14 h 55"/>
                  <a:gd name="T24" fmla="*/ 17 w 82"/>
                  <a:gd name="T25" fmla="*/ 14 h 55"/>
                  <a:gd name="T26" fmla="*/ 8 w 82"/>
                  <a:gd name="T27" fmla="*/ 14 h 55"/>
                  <a:gd name="T28" fmla="*/ 17 w 82"/>
                  <a:gd name="T29" fmla="*/ 18 h 55"/>
                  <a:gd name="T30" fmla="*/ 23 w 82"/>
                  <a:gd name="T31" fmla="*/ 21 h 55"/>
                  <a:gd name="T32" fmla="*/ 43 w 82"/>
                  <a:gd name="T33" fmla="*/ 3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 h="55">
                    <a:moveTo>
                      <a:pt x="69" y="55"/>
                    </a:moveTo>
                    <a:lnTo>
                      <a:pt x="0" y="18"/>
                    </a:lnTo>
                    <a:lnTo>
                      <a:pt x="2" y="10"/>
                    </a:lnTo>
                    <a:lnTo>
                      <a:pt x="82" y="0"/>
                    </a:lnTo>
                    <a:lnTo>
                      <a:pt x="80" y="10"/>
                    </a:lnTo>
                    <a:lnTo>
                      <a:pt x="56" y="11"/>
                    </a:lnTo>
                    <a:lnTo>
                      <a:pt x="51" y="35"/>
                    </a:lnTo>
                    <a:lnTo>
                      <a:pt x="70" y="47"/>
                    </a:lnTo>
                    <a:lnTo>
                      <a:pt x="69" y="55"/>
                    </a:lnTo>
                    <a:close/>
                    <a:moveTo>
                      <a:pt x="43" y="31"/>
                    </a:moveTo>
                    <a:lnTo>
                      <a:pt x="48" y="11"/>
                    </a:lnTo>
                    <a:lnTo>
                      <a:pt x="25" y="14"/>
                    </a:lnTo>
                    <a:lnTo>
                      <a:pt x="17" y="14"/>
                    </a:lnTo>
                    <a:lnTo>
                      <a:pt x="8" y="14"/>
                    </a:lnTo>
                    <a:lnTo>
                      <a:pt x="17" y="18"/>
                    </a:lnTo>
                    <a:lnTo>
                      <a:pt x="23" y="21"/>
                    </a:lnTo>
                    <a:lnTo>
                      <a:pt x="43" y="3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6" name="Freeform 109">
                <a:extLst>
                  <a:ext uri="{FF2B5EF4-FFF2-40B4-BE49-F238E27FC236}">
                    <a16:creationId xmlns:a16="http://schemas.microsoft.com/office/drawing/2014/main" id="{6EB1C378-C764-53E0-38DC-4E3F1F55BF4E}"/>
                  </a:ext>
                </a:extLst>
              </p:cNvPr>
              <p:cNvSpPr>
                <a:spLocks noEditPoints="1"/>
              </p:cNvSpPr>
              <p:nvPr/>
            </p:nvSpPr>
            <p:spPr bwMode="auto">
              <a:xfrm>
                <a:off x="1628140" y="616585"/>
                <a:ext cx="52705" cy="34925"/>
              </a:xfrm>
              <a:custGeom>
                <a:avLst/>
                <a:gdLst>
                  <a:gd name="T0" fmla="*/ 61 w 83"/>
                  <a:gd name="T1" fmla="*/ 55 h 55"/>
                  <a:gd name="T2" fmla="*/ 0 w 83"/>
                  <a:gd name="T3" fmla="*/ 6 h 55"/>
                  <a:gd name="T4" fmla="*/ 3 w 83"/>
                  <a:gd name="T5" fmla="*/ 0 h 55"/>
                  <a:gd name="T6" fmla="*/ 83 w 83"/>
                  <a:gd name="T7" fmla="*/ 3 h 55"/>
                  <a:gd name="T8" fmla="*/ 79 w 83"/>
                  <a:gd name="T9" fmla="*/ 11 h 55"/>
                  <a:gd name="T10" fmla="*/ 55 w 83"/>
                  <a:gd name="T11" fmla="*/ 9 h 55"/>
                  <a:gd name="T12" fmla="*/ 47 w 83"/>
                  <a:gd name="T13" fmla="*/ 32 h 55"/>
                  <a:gd name="T14" fmla="*/ 65 w 83"/>
                  <a:gd name="T15" fmla="*/ 47 h 55"/>
                  <a:gd name="T16" fmla="*/ 61 w 83"/>
                  <a:gd name="T17" fmla="*/ 55 h 55"/>
                  <a:gd name="T18" fmla="*/ 39 w 83"/>
                  <a:gd name="T19" fmla="*/ 27 h 55"/>
                  <a:gd name="T20" fmla="*/ 47 w 83"/>
                  <a:gd name="T21" fmla="*/ 9 h 55"/>
                  <a:gd name="T22" fmla="*/ 26 w 83"/>
                  <a:gd name="T23" fmla="*/ 8 h 55"/>
                  <a:gd name="T24" fmla="*/ 16 w 83"/>
                  <a:gd name="T25" fmla="*/ 6 h 55"/>
                  <a:gd name="T26" fmla="*/ 9 w 83"/>
                  <a:gd name="T27" fmla="*/ 6 h 55"/>
                  <a:gd name="T28" fmla="*/ 16 w 83"/>
                  <a:gd name="T29" fmla="*/ 9 h 55"/>
                  <a:gd name="T30" fmla="*/ 21 w 83"/>
                  <a:gd name="T31" fmla="*/ 14 h 55"/>
                  <a:gd name="T32" fmla="*/ 39 w 83"/>
                  <a:gd name="T33"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 h="55">
                    <a:moveTo>
                      <a:pt x="61" y="55"/>
                    </a:moveTo>
                    <a:lnTo>
                      <a:pt x="0" y="6"/>
                    </a:lnTo>
                    <a:lnTo>
                      <a:pt x="3" y="0"/>
                    </a:lnTo>
                    <a:lnTo>
                      <a:pt x="83" y="3"/>
                    </a:lnTo>
                    <a:lnTo>
                      <a:pt x="79" y="11"/>
                    </a:lnTo>
                    <a:lnTo>
                      <a:pt x="55" y="9"/>
                    </a:lnTo>
                    <a:lnTo>
                      <a:pt x="47" y="32"/>
                    </a:lnTo>
                    <a:lnTo>
                      <a:pt x="65" y="47"/>
                    </a:lnTo>
                    <a:lnTo>
                      <a:pt x="61" y="55"/>
                    </a:lnTo>
                    <a:close/>
                    <a:moveTo>
                      <a:pt x="39" y="27"/>
                    </a:moveTo>
                    <a:lnTo>
                      <a:pt x="47" y="9"/>
                    </a:lnTo>
                    <a:lnTo>
                      <a:pt x="26" y="8"/>
                    </a:lnTo>
                    <a:lnTo>
                      <a:pt x="16" y="6"/>
                    </a:lnTo>
                    <a:lnTo>
                      <a:pt x="9" y="6"/>
                    </a:lnTo>
                    <a:lnTo>
                      <a:pt x="16" y="9"/>
                    </a:lnTo>
                    <a:lnTo>
                      <a:pt x="21" y="14"/>
                    </a:lnTo>
                    <a:lnTo>
                      <a:pt x="39" y="2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7" name="Freeform 110">
                <a:extLst>
                  <a:ext uri="{FF2B5EF4-FFF2-40B4-BE49-F238E27FC236}">
                    <a16:creationId xmlns:a16="http://schemas.microsoft.com/office/drawing/2014/main" id="{70E74589-A0CC-8046-7FB4-39808DBD6009}"/>
                  </a:ext>
                </a:extLst>
              </p:cNvPr>
              <p:cNvSpPr>
                <a:spLocks noEditPoints="1"/>
              </p:cNvSpPr>
              <p:nvPr/>
            </p:nvSpPr>
            <p:spPr bwMode="auto">
              <a:xfrm>
                <a:off x="1604010" y="645160"/>
                <a:ext cx="59055" cy="44450"/>
              </a:xfrm>
              <a:custGeom>
                <a:avLst/>
                <a:gdLst>
                  <a:gd name="T0" fmla="*/ 67 w 93"/>
                  <a:gd name="T1" fmla="*/ 70 h 70"/>
                  <a:gd name="T2" fmla="*/ 0 w 93"/>
                  <a:gd name="T3" fmla="*/ 36 h 70"/>
                  <a:gd name="T4" fmla="*/ 13 w 93"/>
                  <a:gd name="T5" fmla="*/ 12 h 70"/>
                  <a:gd name="T6" fmla="*/ 18 w 93"/>
                  <a:gd name="T7" fmla="*/ 7 h 70"/>
                  <a:gd name="T8" fmla="*/ 21 w 93"/>
                  <a:gd name="T9" fmla="*/ 2 h 70"/>
                  <a:gd name="T10" fmla="*/ 26 w 93"/>
                  <a:gd name="T11" fmla="*/ 0 h 70"/>
                  <a:gd name="T12" fmla="*/ 31 w 93"/>
                  <a:gd name="T13" fmla="*/ 0 h 70"/>
                  <a:gd name="T14" fmla="*/ 38 w 93"/>
                  <a:gd name="T15" fmla="*/ 2 h 70"/>
                  <a:gd name="T16" fmla="*/ 42 w 93"/>
                  <a:gd name="T17" fmla="*/ 3 h 70"/>
                  <a:gd name="T18" fmla="*/ 49 w 93"/>
                  <a:gd name="T19" fmla="*/ 8 h 70"/>
                  <a:gd name="T20" fmla="*/ 52 w 93"/>
                  <a:gd name="T21" fmla="*/ 13 h 70"/>
                  <a:gd name="T22" fmla="*/ 54 w 93"/>
                  <a:gd name="T23" fmla="*/ 20 h 70"/>
                  <a:gd name="T24" fmla="*/ 52 w 93"/>
                  <a:gd name="T25" fmla="*/ 28 h 70"/>
                  <a:gd name="T26" fmla="*/ 55 w 93"/>
                  <a:gd name="T27" fmla="*/ 26 h 70"/>
                  <a:gd name="T28" fmla="*/ 59 w 93"/>
                  <a:gd name="T29" fmla="*/ 25 h 70"/>
                  <a:gd name="T30" fmla="*/ 64 w 93"/>
                  <a:gd name="T31" fmla="*/ 25 h 70"/>
                  <a:gd name="T32" fmla="*/ 70 w 93"/>
                  <a:gd name="T33" fmla="*/ 25 h 70"/>
                  <a:gd name="T34" fmla="*/ 93 w 93"/>
                  <a:gd name="T35" fmla="*/ 25 h 70"/>
                  <a:gd name="T36" fmla="*/ 88 w 93"/>
                  <a:gd name="T37" fmla="*/ 33 h 70"/>
                  <a:gd name="T38" fmla="*/ 70 w 93"/>
                  <a:gd name="T39" fmla="*/ 33 h 70"/>
                  <a:gd name="T40" fmla="*/ 62 w 93"/>
                  <a:gd name="T41" fmla="*/ 33 h 70"/>
                  <a:gd name="T42" fmla="*/ 55 w 93"/>
                  <a:gd name="T43" fmla="*/ 33 h 70"/>
                  <a:gd name="T44" fmla="*/ 52 w 93"/>
                  <a:gd name="T45" fmla="*/ 34 h 70"/>
                  <a:gd name="T46" fmla="*/ 51 w 93"/>
                  <a:gd name="T47" fmla="*/ 36 h 70"/>
                  <a:gd name="T48" fmla="*/ 47 w 93"/>
                  <a:gd name="T49" fmla="*/ 37 h 70"/>
                  <a:gd name="T50" fmla="*/ 46 w 93"/>
                  <a:gd name="T51" fmla="*/ 39 h 70"/>
                  <a:gd name="T52" fmla="*/ 41 w 93"/>
                  <a:gd name="T53" fmla="*/ 47 h 70"/>
                  <a:gd name="T54" fmla="*/ 70 w 93"/>
                  <a:gd name="T55" fmla="*/ 63 h 70"/>
                  <a:gd name="T56" fmla="*/ 67 w 93"/>
                  <a:gd name="T57" fmla="*/ 70 h 70"/>
                  <a:gd name="T58" fmla="*/ 34 w 93"/>
                  <a:gd name="T59" fmla="*/ 44 h 70"/>
                  <a:gd name="T60" fmla="*/ 42 w 93"/>
                  <a:gd name="T61" fmla="*/ 29 h 70"/>
                  <a:gd name="T62" fmla="*/ 44 w 93"/>
                  <a:gd name="T63" fmla="*/ 25 h 70"/>
                  <a:gd name="T64" fmla="*/ 46 w 93"/>
                  <a:gd name="T65" fmla="*/ 21 h 70"/>
                  <a:gd name="T66" fmla="*/ 46 w 93"/>
                  <a:gd name="T67" fmla="*/ 18 h 70"/>
                  <a:gd name="T68" fmla="*/ 44 w 93"/>
                  <a:gd name="T69" fmla="*/ 15 h 70"/>
                  <a:gd name="T70" fmla="*/ 41 w 93"/>
                  <a:gd name="T71" fmla="*/ 13 h 70"/>
                  <a:gd name="T72" fmla="*/ 39 w 93"/>
                  <a:gd name="T73" fmla="*/ 10 h 70"/>
                  <a:gd name="T74" fmla="*/ 34 w 93"/>
                  <a:gd name="T75" fmla="*/ 8 h 70"/>
                  <a:gd name="T76" fmla="*/ 29 w 93"/>
                  <a:gd name="T77" fmla="*/ 8 h 70"/>
                  <a:gd name="T78" fmla="*/ 25 w 93"/>
                  <a:gd name="T79" fmla="*/ 12 h 70"/>
                  <a:gd name="T80" fmla="*/ 21 w 93"/>
                  <a:gd name="T81" fmla="*/ 16 h 70"/>
                  <a:gd name="T82" fmla="*/ 12 w 93"/>
                  <a:gd name="T83" fmla="*/ 33 h 70"/>
                  <a:gd name="T84" fmla="*/ 34 w 93"/>
                  <a:gd name="T85" fmla="*/ 4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3" h="70">
                    <a:moveTo>
                      <a:pt x="67" y="70"/>
                    </a:moveTo>
                    <a:lnTo>
                      <a:pt x="0" y="36"/>
                    </a:lnTo>
                    <a:lnTo>
                      <a:pt x="13" y="12"/>
                    </a:lnTo>
                    <a:lnTo>
                      <a:pt x="18" y="7"/>
                    </a:lnTo>
                    <a:lnTo>
                      <a:pt x="21" y="2"/>
                    </a:lnTo>
                    <a:lnTo>
                      <a:pt x="26" y="0"/>
                    </a:lnTo>
                    <a:lnTo>
                      <a:pt x="31" y="0"/>
                    </a:lnTo>
                    <a:lnTo>
                      <a:pt x="38" y="2"/>
                    </a:lnTo>
                    <a:lnTo>
                      <a:pt x="42" y="3"/>
                    </a:lnTo>
                    <a:lnTo>
                      <a:pt x="49" y="8"/>
                    </a:lnTo>
                    <a:lnTo>
                      <a:pt x="52" y="13"/>
                    </a:lnTo>
                    <a:lnTo>
                      <a:pt x="54" y="20"/>
                    </a:lnTo>
                    <a:lnTo>
                      <a:pt x="52" y="28"/>
                    </a:lnTo>
                    <a:lnTo>
                      <a:pt x="55" y="26"/>
                    </a:lnTo>
                    <a:lnTo>
                      <a:pt x="59" y="25"/>
                    </a:lnTo>
                    <a:lnTo>
                      <a:pt x="64" y="25"/>
                    </a:lnTo>
                    <a:lnTo>
                      <a:pt x="70" y="25"/>
                    </a:lnTo>
                    <a:lnTo>
                      <a:pt x="93" y="25"/>
                    </a:lnTo>
                    <a:lnTo>
                      <a:pt x="88" y="33"/>
                    </a:lnTo>
                    <a:lnTo>
                      <a:pt x="70" y="33"/>
                    </a:lnTo>
                    <a:lnTo>
                      <a:pt x="62" y="33"/>
                    </a:lnTo>
                    <a:lnTo>
                      <a:pt x="55" y="33"/>
                    </a:lnTo>
                    <a:lnTo>
                      <a:pt x="52" y="34"/>
                    </a:lnTo>
                    <a:lnTo>
                      <a:pt x="51" y="36"/>
                    </a:lnTo>
                    <a:lnTo>
                      <a:pt x="47" y="37"/>
                    </a:lnTo>
                    <a:lnTo>
                      <a:pt x="46" y="39"/>
                    </a:lnTo>
                    <a:lnTo>
                      <a:pt x="41" y="47"/>
                    </a:lnTo>
                    <a:lnTo>
                      <a:pt x="70" y="63"/>
                    </a:lnTo>
                    <a:lnTo>
                      <a:pt x="67" y="70"/>
                    </a:lnTo>
                    <a:close/>
                    <a:moveTo>
                      <a:pt x="34" y="44"/>
                    </a:moveTo>
                    <a:lnTo>
                      <a:pt x="42" y="29"/>
                    </a:lnTo>
                    <a:lnTo>
                      <a:pt x="44" y="25"/>
                    </a:lnTo>
                    <a:lnTo>
                      <a:pt x="46" y="21"/>
                    </a:lnTo>
                    <a:lnTo>
                      <a:pt x="46" y="18"/>
                    </a:lnTo>
                    <a:lnTo>
                      <a:pt x="44" y="15"/>
                    </a:lnTo>
                    <a:lnTo>
                      <a:pt x="41" y="13"/>
                    </a:lnTo>
                    <a:lnTo>
                      <a:pt x="39" y="10"/>
                    </a:lnTo>
                    <a:lnTo>
                      <a:pt x="34" y="8"/>
                    </a:lnTo>
                    <a:lnTo>
                      <a:pt x="29" y="8"/>
                    </a:lnTo>
                    <a:lnTo>
                      <a:pt x="25" y="12"/>
                    </a:lnTo>
                    <a:lnTo>
                      <a:pt x="21" y="16"/>
                    </a:lnTo>
                    <a:lnTo>
                      <a:pt x="12" y="33"/>
                    </a:lnTo>
                    <a:lnTo>
                      <a:pt x="34"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8" name="Freeform 111">
                <a:extLst>
                  <a:ext uri="{FF2B5EF4-FFF2-40B4-BE49-F238E27FC236}">
                    <a16:creationId xmlns:a16="http://schemas.microsoft.com/office/drawing/2014/main" id="{259E828D-2FA2-B302-1B80-118FE0DE417A}"/>
                  </a:ext>
                </a:extLst>
              </p:cNvPr>
              <p:cNvSpPr>
                <a:spLocks noEditPoints="1"/>
              </p:cNvSpPr>
              <p:nvPr/>
            </p:nvSpPr>
            <p:spPr bwMode="auto">
              <a:xfrm>
                <a:off x="1586865" y="688340"/>
                <a:ext cx="51435" cy="42545"/>
              </a:xfrm>
              <a:custGeom>
                <a:avLst/>
                <a:gdLst>
                  <a:gd name="T0" fmla="*/ 50 w 81"/>
                  <a:gd name="T1" fmla="*/ 67 h 67"/>
                  <a:gd name="T2" fmla="*/ 0 w 81"/>
                  <a:gd name="T3" fmla="*/ 8 h 67"/>
                  <a:gd name="T4" fmla="*/ 4 w 81"/>
                  <a:gd name="T5" fmla="*/ 0 h 67"/>
                  <a:gd name="T6" fmla="*/ 81 w 81"/>
                  <a:gd name="T7" fmla="*/ 20 h 67"/>
                  <a:gd name="T8" fmla="*/ 76 w 81"/>
                  <a:gd name="T9" fmla="*/ 28 h 67"/>
                  <a:gd name="T10" fmla="*/ 53 w 81"/>
                  <a:gd name="T11" fmla="*/ 21 h 67"/>
                  <a:gd name="T12" fmla="*/ 39 w 81"/>
                  <a:gd name="T13" fmla="*/ 43 h 67"/>
                  <a:gd name="T14" fmla="*/ 55 w 81"/>
                  <a:gd name="T15" fmla="*/ 60 h 67"/>
                  <a:gd name="T16" fmla="*/ 50 w 81"/>
                  <a:gd name="T17" fmla="*/ 67 h 67"/>
                  <a:gd name="T18" fmla="*/ 34 w 81"/>
                  <a:gd name="T19" fmla="*/ 36 h 67"/>
                  <a:gd name="T20" fmla="*/ 45 w 81"/>
                  <a:gd name="T21" fmla="*/ 20 h 67"/>
                  <a:gd name="T22" fmla="*/ 24 w 81"/>
                  <a:gd name="T23" fmla="*/ 13 h 67"/>
                  <a:gd name="T24" fmla="*/ 16 w 81"/>
                  <a:gd name="T25" fmla="*/ 12 h 67"/>
                  <a:gd name="T26" fmla="*/ 9 w 81"/>
                  <a:gd name="T27" fmla="*/ 8 h 67"/>
                  <a:gd name="T28" fmla="*/ 14 w 81"/>
                  <a:gd name="T29" fmla="*/ 13 h 67"/>
                  <a:gd name="T30" fmla="*/ 19 w 81"/>
                  <a:gd name="T31" fmla="*/ 20 h 67"/>
                  <a:gd name="T32" fmla="*/ 34 w 81"/>
                  <a:gd name="T33" fmla="*/ 36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 h="67">
                    <a:moveTo>
                      <a:pt x="50" y="67"/>
                    </a:moveTo>
                    <a:lnTo>
                      <a:pt x="0" y="8"/>
                    </a:lnTo>
                    <a:lnTo>
                      <a:pt x="4" y="0"/>
                    </a:lnTo>
                    <a:lnTo>
                      <a:pt x="81" y="20"/>
                    </a:lnTo>
                    <a:lnTo>
                      <a:pt x="76" y="28"/>
                    </a:lnTo>
                    <a:lnTo>
                      <a:pt x="53" y="21"/>
                    </a:lnTo>
                    <a:lnTo>
                      <a:pt x="39" y="43"/>
                    </a:lnTo>
                    <a:lnTo>
                      <a:pt x="55" y="60"/>
                    </a:lnTo>
                    <a:lnTo>
                      <a:pt x="50" y="67"/>
                    </a:lnTo>
                    <a:close/>
                    <a:moveTo>
                      <a:pt x="34" y="36"/>
                    </a:moveTo>
                    <a:lnTo>
                      <a:pt x="45" y="20"/>
                    </a:lnTo>
                    <a:lnTo>
                      <a:pt x="24" y="13"/>
                    </a:lnTo>
                    <a:lnTo>
                      <a:pt x="16" y="12"/>
                    </a:lnTo>
                    <a:lnTo>
                      <a:pt x="9" y="8"/>
                    </a:lnTo>
                    <a:lnTo>
                      <a:pt x="14" y="13"/>
                    </a:lnTo>
                    <a:lnTo>
                      <a:pt x="19" y="20"/>
                    </a:lnTo>
                    <a:lnTo>
                      <a:pt x="34"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9" name="Freeform 112">
                <a:extLst>
                  <a:ext uri="{FF2B5EF4-FFF2-40B4-BE49-F238E27FC236}">
                    <a16:creationId xmlns:a16="http://schemas.microsoft.com/office/drawing/2014/main" id="{9E83CF36-DB4A-A780-95A8-1CC66CD15976}"/>
                  </a:ext>
                </a:extLst>
              </p:cNvPr>
              <p:cNvSpPr>
                <a:spLocks noEditPoints="1"/>
              </p:cNvSpPr>
              <p:nvPr/>
            </p:nvSpPr>
            <p:spPr bwMode="auto">
              <a:xfrm>
                <a:off x="1557655" y="711200"/>
                <a:ext cx="40005" cy="47625"/>
              </a:xfrm>
              <a:custGeom>
                <a:avLst/>
                <a:gdLst>
                  <a:gd name="T0" fmla="*/ 59 w 63"/>
                  <a:gd name="T1" fmla="*/ 75 h 75"/>
                  <a:gd name="T2" fmla="*/ 0 w 63"/>
                  <a:gd name="T3" fmla="*/ 28 h 75"/>
                  <a:gd name="T4" fmla="*/ 15 w 63"/>
                  <a:gd name="T5" fmla="*/ 10 h 75"/>
                  <a:gd name="T6" fmla="*/ 19 w 63"/>
                  <a:gd name="T7" fmla="*/ 5 h 75"/>
                  <a:gd name="T8" fmla="*/ 24 w 63"/>
                  <a:gd name="T9" fmla="*/ 3 h 75"/>
                  <a:gd name="T10" fmla="*/ 29 w 63"/>
                  <a:gd name="T11" fmla="*/ 0 h 75"/>
                  <a:gd name="T12" fmla="*/ 36 w 63"/>
                  <a:gd name="T13" fmla="*/ 0 h 75"/>
                  <a:gd name="T14" fmla="*/ 41 w 63"/>
                  <a:gd name="T15" fmla="*/ 3 h 75"/>
                  <a:gd name="T16" fmla="*/ 47 w 63"/>
                  <a:gd name="T17" fmla="*/ 7 h 75"/>
                  <a:gd name="T18" fmla="*/ 54 w 63"/>
                  <a:gd name="T19" fmla="*/ 13 h 75"/>
                  <a:gd name="T20" fmla="*/ 57 w 63"/>
                  <a:gd name="T21" fmla="*/ 21 h 75"/>
                  <a:gd name="T22" fmla="*/ 57 w 63"/>
                  <a:gd name="T23" fmla="*/ 24 h 75"/>
                  <a:gd name="T24" fmla="*/ 55 w 63"/>
                  <a:gd name="T25" fmla="*/ 29 h 75"/>
                  <a:gd name="T26" fmla="*/ 54 w 63"/>
                  <a:gd name="T27" fmla="*/ 33 h 75"/>
                  <a:gd name="T28" fmla="*/ 50 w 63"/>
                  <a:gd name="T29" fmla="*/ 37 h 75"/>
                  <a:gd name="T30" fmla="*/ 41 w 63"/>
                  <a:gd name="T31" fmla="*/ 49 h 75"/>
                  <a:gd name="T32" fmla="*/ 63 w 63"/>
                  <a:gd name="T33" fmla="*/ 68 h 75"/>
                  <a:gd name="T34" fmla="*/ 59 w 63"/>
                  <a:gd name="T35" fmla="*/ 75 h 75"/>
                  <a:gd name="T36" fmla="*/ 33 w 63"/>
                  <a:gd name="T37" fmla="*/ 44 h 75"/>
                  <a:gd name="T38" fmla="*/ 44 w 63"/>
                  <a:gd name="T39" fmla="*/ 33 h 75"/>
                  <a:gd name="T40" fmla="*/ 47 w 63"/>
                  <a:gd name="T41" fmla="*/ 26 h 75"/>
                  <a:gd name="T42" fmla="*/ 47 w 63"/>
                  <a:gd name="T43" fmla="*/ 21 h 75"/>
                  <a:gd name="T44" fmla="*/ 46 w 63"/>
                  <a:gd name="T45" fmla="*/ 18 h 75"/>
                  <a:gd name="T46" fmla="*/ 42 w 63"/>
                  <a:gd name="T47" fmla="*/ 13 h 75"/>
                  <a:gd name="T48" fmla="*/ 39 w 63"/>
                  <a:gd name="T49" fmla="*/ 10 h 75"/>
                  <a:gd name="T50" fmla="*/ 36 w 63"/>
                  <a:gd name="T51" fmla="*/ 10 h 75"/>
                  <a:gd name="T52" fmla="*/ 33 w 63"/>
                  <a:gd name="T53" fmla="*/ 10 h 75"/>
                  <a:gd name="T54" fmla="*/ 29 w 63"/>
                  <a:gd name="T55" fmla="*/ 10 h 75"/>
                  <a:gd name="T56" fmla="*/ 26 w 63"/>
                  <a:gd name="T57" fmla="*/ 11 h 75"/>
                  <a:gd name="T58" fmla="*/ 23 w 63"/>
                  <a:gd name="T59" fmla="*/ 16 h 75"/>
                  <a:gd name="T60" fmla="*/ 13 w 63"/>
                  <a:gd name="T61" fmla="*/ 28 h 75"/>
                  <a:gd name="T62" fmla="*/ 33 w 63"/>
                  <a:gd name="T63"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3" h="75">
                    <a:moveTo>
                      <a:pt x="59" y="75"/>
                    </a:moveTo>
                    <a:lnTo>
                      <a:pt x="0" y="28"/>
                    </a:lnTo>
                    <a:lnTo>
                      <a:pt x="15" y="10"/>
                    </a:lnTo>
                    <a:lnTo>
                      <a:pt x="19" y="5"/>
                    </a:lnTo>
                    <a:lnTo>
                      <a:pt x="24" y="3"/>
                    </a:lnTo>
                    <a:lnTo>
                      <a:pt x="29" y="0"/>
                    </a:lnTo>
                    <a:lnTo>
                      <a:pt x="36" y="0"/>
                    </a:lnTo>
                    <a:lnTo>
                      <a:pt x="41" y="3"/>
                    </a:lnTo>
                    <a:lnTo>
                      <a:pt x="47" y="7"/>
                    </a:lnTo>
                    <a:lnTo>
                      <a:pt x="54" y="13"/>
                    </a:lnTo>
                    <a:lnTo>
                      <a:pt x="57" y="21"/>
                    </a:lnTo>
                    <a:lnTo>
                      <a:pt x="57" y="24"/>
                    </a:lnTo>
                    <a:lnTo>
                      <a:pt x="55" y="29"/>
                    </a:lnTo>
                    <a:lnTo>
                      <a:pt x="54" y="33"/>
                    </a:lnTo>
                    <a:lnTo>
                      <a:pt x="50" y="37"/>
                    </a:lnTo>
                    <a:lnTo>
                      <a:pt x="41" y="49"/>
                    </a:lnTo>
                    <a:lnTo>
                      <a:pt x="63" y="68"/>
                    </a:lnTo>
                    <a:lnTo>
                      <a:pt x="59" y="75"/>
                    </a:lnTo>
                    <a:close/>
                    <a:moveTo>
                      <a:pt x="33" y="44"/>
                    </a:moveTo>
                    <a:lnTo>
                      <a:pt x="44" y="33"/>
                    </a:lnTo>
                    <a:lnTo>
                      <a:pt x="47" y="26"/>
                    </a:lnTo>
                    <a:lnTo>
                      <a:pt x="47" y="21"/>
                    </a:lnTo>
                    <a:lnTo>
                      <a:pt x="46" y="18"/>
                    </a:lnTo>
                    <a:lnTo>
                      <a:pt x="42" y="13"/>
                    </a:lnTo>
                    <a:lnTo>
                      <a:pt x="39" y="10"/>
                    </a:lnTo>
                    <a:lnTo>
                      <a:pt x="36" y="10"/>
                    </a:lnTo>
                    <a:lnTo>
                      <a:pt x="33" y="10"/>
                    </a:lnTo>
                    <a:lnTo>
                      <a:pt x="29" y="10"/>
                    </a:lnTo>
                    <a:lnTo>
                      <a:pt x="26" y="11"/>
                    </a:lnTo>
                    <a:lnTo>
                      <a:pt x="23" y="16"/>
                    </a:lnTo>
                    <a:lnTo>
                      <a:pt x="13" y="28"/>
                    </a:lnTo>
                    <a:lnTo>
                      <a:pt x="33"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0" name="Freeform 113">
                <a:extLst>
                  <a:ext uri="{FF2B5EF4-FFF2-40B4-BE49-F238E27FC236}">
                    <a16:creationId xmlns:a16="http://schemas.microsoft.com/office/drawing/2014/main" id="{E5CCEB6D-92CF-D9B8-12E8-46E0A2548C83}"/>
                  </a:ext>
                </a:extLst>
              </p:cNvPr>
              <p:cNvSpPr>
                <a:spLocks noEditPoints="1"/>
              </p:cNvSpPr>
              <p:nvPr/>
            </p:nvSpPr>
            <p:spPr bwMode="auto">
              <a:xfrm>
                <a:off x="1528445" y="754380"/>
                <a:ext cx="48895" cy="46355"/>
              </a:xfrm>
              <a:custGeom>
                <a:avLst/>
                <a:gdLst>
                  <a:gd name="T0" fmla="*/ 35 w 77"/>
                  <a:gd name="T1" fmla="*/ 73 h 73"/>
                  <a:gd name="T2" fmla="*/ 0 w 77"/>
                  <a:gd name="T3" fmla="*/ 7 h 73"/>
                  <a:gd name="T4" fmla="*/ 5 w 77"/>
                  <a:gd name="T5" fmla="*/ 0 h 73"/>
                  <a:gd name="T6" fmla="*/ 77 w 77"/>
                  <a:gd name="T7" fmla="*/ 36 h 73"/>
                  <a:gd name="T8" fmla="*/ 70 w 77"/>
                  <a:gd name="T9" fmla="*/ 41 h 73"/>
                  <a:gd name="T10" fmla="*/ 49 w 77"/>
                  <a:gd name="T11" fmla="*/ 31 h 73"/>
                  <a:gd name="T12" fmla="*/ 30 w 77"/>
                  <a:gd name="T13" fmla="*/ 47 h 73"/>
                  <a:gd name="T14" fmla="*/ 41 w 77"/>
                  <a:gd name="T15" fmla="*/ 68 h 73"/>
                  <a:gd name="T16" fmla="*/ 35 w 77"/>
                  <a:gd name="T17" fmla="*/ 73 h 73"/>
                  <a:gd name="T18" fmla="*/ 26 w 77"/>
                  <a:gd name="T19" fmla="*/ 41 h 73"/>
                  <a:gd name="T20" fmla="*/ 41 w 77"/>
                  <a:gd name="T21" fmla="*/ 26 h 73"/>
                  <a:gd name="T22" fmla="*/ 22 w 77"/>
                  <a:gd name="T23" fmla="*/ 16 h 73"/>
                  <a:gd name="T24" fmla="*/ 15 w 77"/>
                  <a:gd name="T25" fmla="*/ 12 h 73"/>
                  <a:gd name="T26" fmla="*/ 9 w 77"/>
                  <a:gd name="T27" fmla="*/ 8 h 73"/>
                  <a:gd name="T28" fmla="*/ 12 w 77"/>
                  <a:gd name="T29" fmla="*/ 15 h 73"/>
                  <a:gd name="T30" fmla="*/ 17 w 77"/>
                  <a:gd name="T31" fmla="*/ 21 h 73"/>
                  <a:gd name="T32" fmla="*/ 26 w 77"/>
                  <a:gd name="T33" fmla="*/ 41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73">
                    <a:moveTo>
                      <a:pt x="35" y="73"/>
                    </a:moveTo>
                    <a:lnTo>
                      <a:pt x="0" y="7"/>
                    </a:lnTo>
                    <a:lnTo>
                      <a:pt x="5" y="0"/>
                    </a:lnTo>
                    <a:lnTo>
                      <a:pt x="77" y="36"/>
                    </a:lnTo>
                    <a:lnTo>
                      <a:pt x="70" y="41"/>
                    </a:lnTo>
                    <a:lnTo>
                      <a:pt x="49" y="31"/>
                    </a:lnTo>
                    <a:lnTo>
                      <a:pt x="30" y="47"/>
                    </a:lnTo>
                    <a:lnTo>
                      <a:pt x="41" y="68"/>
                    </a:lnTo>
                    <a:lnTo>
                      <a:pt x="35" y="73"/>
                    </a:lnTo>
                    <a:close/>
                    <a:moveTo>
                      <a:pt x="26" y="41"/>
                    </a:moveTo>
                    <a:lnTo>
                      <a:pt x="41" y="26"/>
                    </a:lnTo>
                    <a:lnTo>
                      <a:pt x="22" y="16"/>
                    </a:lnTo>
                    <a:lnTo>
                      <a:pt x="15" y="12"/>
                    </a:lnTo>
                    <a:lnTo>
                      <a:pt x="9" y="8"/>
                    </a:lnTo>
                    <a:lnTo>
                      <a:pt x="12" y="15"/>
                    </a:lnTo>
                    <a:lnTo>
                      <a:pt x="17" y="21"/>
                    </a:lnTo>
                    <a:lnTo>
                      <a:pt x="26" y="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1" name="Freeform 114">
                <a:extLst>
                  <a:ext uri="{FF2B5EF4-FFF2-40B4-BE49-F238E27FC236}">
                    <a16:creationId xmlns:a16="http://schemas.microsoft.com/office/drawing/2014/main" id="{29CCD310-5561-D88B-BAF8-F6E3E7660364}"/>
                  </a:ext>
                </a:extLst>
              </p:cNvPr>
              <p:cNvSpPr>
                <a:spLocks/>
              </p:cNvSpPr>
              <p:nvPr/>
            </p:nvSpPr>
            <p:spPr bwMode="auto">
              <a:xfrm>
                <a:off x="1485265" y="775335"/>
                <a:ext cx="54610" cy="54610"/>
              </a:xfrm>
              <a:custGeom>
                <a:avLst/>
                <a:gdLst>
                  <a:gd name="T0" fmla="*/ 49 w 86"/>
                  <a:gd name="T1" fmla="*/ 86 h 86"/>
                  <a:gd name="T2" fmla="*/ 0 w 86"/>
                  <a:gd name="T3" fmla="*/ 31 h 86"/>
                  <a:gd name="T4" fmla="*/ 7 w 86"/>
                  <a:gd name="T5" fmla="*/ 26 h 86"/>
                  <a:gd name="T6" fmla="*/ 70 w 86"/>
                  <a:gd name="T7" fmla="*/ 48 h 86"/>
                  <a:gd name="T8" fmla="*/ 31 w 86"/>
                  <a:gd name="T9" fmla="*/ 5 h 86"/>
                  <a:gd name="T10" fmla="*/ 36 w 86"/>
                  <a:gd name="T11" fmla="*/ 0 h 86"/>
                  <a:gd name="T12" fmla="*/ 86 w 86"/>
                  <a:gd name="T13" fmla="*/ 55 h 86"/>
                  <a:gd name="T14" fmla="*/ 80 w 86"/>
                  <a:gd name="T15" fmla="*/ 60 h 86"/>
                  <a:gd name="T16" fmla="*/ 16 w 86"/>
                  <a:gd name="T17" fmla="*/ 37 h 86"/>
                  <a:gd name="T18" fmla="*/ 55 w 86"/>
                  <a:gd name="T19" fmla="*/ 81 h 86"/>
                  <a:gd name="T20" fmla="*/ 49 w 86"/>
                  <a:gd name="T2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86">
                    <a:moveTo>
                      <a:pt x="49" y="86"/>
                    </a:moveTo>
                    <a:lnTo>
                      <a:pt x="0" y="31"/>
                    </a:lnTo>
                    <a:lnTo>
                      <a:pt x="7" y="26"/>
                    </a:lnTo>
                    <a:lnTo>
                      <a:pt x="70" y="48"/>
                    </a:lnTo>
                    <a:lnTo>
                      <a:pt x="31" y="5"/>
                    </a:lnTo>
                    <a:lnTo>
                      <a:pt x="36" y="0"/>
                    </a:lnTo>
                    <a:lnTo>
                      <a:pt x="86" y="55"/>
                    </a:lnTo>
                    <a:lnTo>
                      <a:pt x="80" y="60"/>
                    </a:lnTo>
                    <a:lnTo>
                      <a:pt x="16" y="37"/>
                    </a:lnTo>
                    <a:lnTo>
                      <a:pt x="55" y="81"/>
                    </a:lnTo>
                    <a:lnTo>
                      <a:pt x="49" y="8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2" name="Freeform 115">
                <a:extLst>
                  <a:ext uri="{FF2B5EF4-FFF2-40B4-BE49-F238E27FC236}">
                    <a16:creationId xmlns:a16="http://schemas.microsoft.com/office/drawing/2014/main" id="{F465E9DF-481F-4A28-4490-C15DAD1FDF70}"/>
                  </a:ext>
                </a:extLst>
              </p:cNvPr>
              <p:cNvSpPr>
                <a:spLocks noEditPoints="1"/>
              </p:cNvSpPr>
              <p:nvPr/>
            </p:nvSpPr>
            <p:spPr bwMode="auto">
              <a:xfrm>
                <a:off x="1460500" y="808990"/>
                <a:ext cx="44450" cy="48895"/>
              </a:xfrm>
              <a:custGeom>
                <a:avLst/>
                <a:gdLst>
                  <a:gd name="T0" fmla="*/ 23 w 70"/>
                  <a:gd name="T1" fmla="*/ 77 h 77"/>
                  <a:gd name="T2" fmla="*/ 0 w 70"/>
                  <a:gd name="T3" fmla="*/ 5 h 77"/>
                  <a:gd name="T4" fmla="*/ 7 w 70"/>
                  <a:gd name="T5" fmla="*/ 0 h 77"/>
                  <a:gd name="T6" fmla="*/ 70 w 70"/>
                  <a:gd name="T7" fmla="*/ 46 h 77"/>
                  <a:gd name="T8" fmla="*/ 64 w 70"/>
                  <a:gd name="T9" fmla="*/ 51 h 77"/>
                  <a:gd name="T10" fmla="*/ 44 w 70"/>
                  <a:gd name="T11" fmla="*/ 36 h 77"/>
                  <a:gd name="T12" fmla="*/ 23 w 70"/>
                  <a:gd name="T13" fmla="*/ 51 h 77"/>
                  <a:gd name="T14" fmla="*/ 31 w 70"/>
                  <a:gd name="T15" fmla="*/ 72 h 77"/>
                  <a:gd name="T16" fmla="*/ 23 w 70"/>
                  <a:gd name="T17" fmla="*/ 77 h 77"/>
                  <a:gd name="T18" fmla="*/ 20 w 70"/>
                  <a:gd name="T19" fmla="*/ 42 h 77"/>
                  <a:gd name="T20" fmla="*/ 37 w 70"/>
                  <a:gd name="T21" fmla="*/ 31 h 77"/>
                  <a:gd name="T22" fmla="*/ 20 w 70"/>
                  <a:gd name="T23" fmla="*/ 18 h 77"/>
                  <a:gd name="T24" fmla="*/ 13 w 70"/>
                  <a:gd name="T25" fmla="*/ 13 h 77"/>
                  <a:gd name="T26" fmla="*/ 8 w 70"/>
                  <a:gd name="T27" fmla="*/ 8 h 77"/>
                  <a:gd name="T28" fmla="*/ 10 w 70"/>
                  <a:gd name="T29" fmla="*/ 15 h 77"/>
                  <a:gd name="T30" fmla="*/ 13 w 70"/>
                  <a:gd name="T31" fmla="*/ 21 h 77"/>
                  <a:gd name="T32" fmla="*/ 20 w 70"/>
                  <a:gd name="T33" fmla="*/ 42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77">
                    <a:moveTo>
                      <a:pt x="23" y="77"/>
                    </a:moveTo>
                    <a:lnTo>
                      <a:pt x="0" y="5"/>
                    </a:lnTo>
                    <a:lnTo>
                      <a:pt x="7" y="0"/>
                    </a:lnTo>
                    <a:lnTo>
                      <a:pt x="70" y="46"/>
                    </a:lnTo>
                    <a:lnTo>
                      <a:pt x="64" y="51"/>
                    </a:lnTo>
                    <a:lnTo>
                      <a:pt x="44" y="36"/>
                    </a:lnTo>
                    <a:lnTo>
                      <a:pt x="23" y="51"/>
                    </a:lnTo>
                    <a:lnTo>
                      <a:pt x="31" y="72"/>
                    </a:lnTo>
                    <a:lnTo>
                      <a:pt x="23" y="77"/>
                    </a:lnTo>
                    <a:close/>
                    <a:moveTo>
                      <a:pt x="20" y="42"/>
                    </a:moveTo>
                    <a:lnTo>
                      <a:pt x="37" y="31"/>
                    </a:lnTo>
                    <a:lnTo>
                      <a:pt x="20" y="18"/>
                    </a:lnTo>
                    <a:lnTo>
                      <a:pt x="13" y="13"/>
                    </a:lnTo>
                    <a:lnTo>
                      <a:pt x="8" y="8"/>
                    </a:lnTo>
                    <a:lnTo>
                      <a:pt x="10" y="15"/>
                    </a:lnTo>
                    <a:lnTo>
                      <a:pt x="13" y="21"/>
                    </a:lnTo>
                    <a:lnTo>
                      <a:pt x="20" y="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3" name="Freeform 116">
                <a:extLst>
                  <a:ext uri="{FF2B5EF4-FFF2-40B4-BE49-F238E27FC236}">
                    <a16:creationId xmlns:a16="http://schemas.microsoft.com/office/drawing/2014/main" id="{49367CD5-431B-ECC9-8BCA-9E24949EF171}"/>
                  </a:ext>
                </a:extLst>
              </p:cNvPr>
              <p:cNvSpPr>
                <a:spLocks/>
              </p:cNvSpPr>
              <p:nvPr/>
            </p:nvSpPr>
            <p:spPr bwMode="auto">
              <a:xfrm>
                <a:off x="1417320" y="830580"/>
                <a:ext cx="41275" cy="45720"/>
              </a:xfrm>
              <a:custGeom>
                <a:avLst/>
                <a:gdLst>
                  <a:gd name="T0" fmla="*/ 55 w 65"/>
                  <a:gd name="T1" fmla="*/ 36 h 72"/>
                  <a:gd name="T2" fmla="*/ 63 w 65"/>
                  <a:gd name="T3" fmla="*/ 33 h 72"/>
                  <a:gd name="T4" fmla="*/ 65 w 65"/>
                  <a:gd name="T5" fmla="*/ 39 h 72"/>
                  <a:gd name="T6" fmla="*/ 65 w 65"/>
                  <a:gd name="T7" fmla="*/ 44 h 72"/>
                  <a:gd name="T8" fmla="*/ 65 w 65"/>
                  <a:gd name="T9" fmla="*/ 49 h 72"/>
                  <a:gd name="T10" fmla="*/ 65 w 65"/>
                  <a:gd name="T11" fmla="*/ 54 h 72"/>
                  <a:gd name="T12" fmla="*/ 63 w 65"/>
                  <a:gd name="T13" fmla="*/ 57 h 72"/>
                  <a:gd name="T14" fmla="*/ 62 w 65"/>
                  <a:gd name="T15" fmla="*/ 60 h 72"/>
                  <a:gd name="T16" fmla="*/ 58 w 65"/>
                  <a:gd name="T17" fmla="*/ 64 h 72"/>
                  <a:gd name="T18" fmla="*/ 55 w 65"/>
                  <a:gd name="T19" fmla="*/ 67 h 72"/>
                  <a:gd name="T20" fmla="*/ 47 w 65"/>
                  <a:gd name="T21" fmla="*/ 70 h 72"/>
                  <a:gd name="T22" fmla="*/ 40 w 65"/>
                  <a:gd name="T23" fmla="*/ 72 h 72"/>
                  <a:gd name="T24" fmla="*/ 32 w 65"/>
                  <a:gd name="T25" fmla="*/ 70 h 72"/>
                  <a:gd name="T26" fmla="*/ 24 w 65"/>
                  <a:gd name="T27" fmla="*/ 65 h 72"/>
                  <a:gd name="T28" fmla="*/ 16 w 65"/>
                  <a:gd name="T29" fmla="*/ 59 h 72"/>
                  <a:gd name="T30" fmla="*/ 10 w 65"/>
                  <a:gd name="T31" fmla="*/ 51 h 72"/>
                  <a:gd name="T32" fmla="*/ 3 w 65"/>
                  <a:gd name="T33" fmla="*/ 41 h 72"/>
                  <a:gd name="T34" fmla="*/ 1 w 65"/>
                  <a:gd name="T35" fmla="*/ 31 h 72"/>
                  <a:gd name="T36" fmla="*/ 0 w 65"/>
                  <a:gd name="T37" fmla="*/ 23 h 72"/>
                  <a:gd name="T38" fmla="*/ 3 w 65"/>
                  <a:gd name="T39" fmla="*/ 15 h 72"/>
                  <a:gd name="T40" fmla="*/ 6 w 65"/>
                  <a:gd name="T41" fmla="*/ 8 h 72"/>
                  <a:gd name="T42" fmla="*/ 13 w 65"/>
                  <a:gd name="T43" fmla="*/ 4 h 72"/>
                  <a:gd name="T44" fmla="*/ 21 w 65"/>
                  <a:gd name="T45" fmla="*/ 0 h 72"/>
                  <a:gd name="T46" fmla="*/ 29 w 65"/>
                  <a:gd name="T47" fmla="*/ 0 h 72"/>
                  <a:gd name="T48" fmla="*/ 37 w 65"/>
                  <a:gd name="T49" fmla="*/ 4 h 72"/>
                  <a:gd name="T50" fmla="*/ 45 w 65"/>
                  <a:gd name="T51" fmla="*/ 8 h 72"/>
                  <a:gd name="T52" fmla="*/ 39 w 65"/>
                  <a:gd name="T53" fmla="*/ 15 h 72"/>
                  <a:gd name="T54" fmla="*/ 34 w 65"/>
                  <a:gd name="T55" fmla="*/ 12 h 72"/>
                  <a:gd name="T56" fmla="*/ 27 w 65"/>
                  <a:gd name="T57" fmla="*/ 8 h 72"/>
                  <a:gd name="T58" fmla="*/ 23 w 65"/>
                  <a:gd name="T59" fmla="*/ 8 h 72"/>
                  <a:gd name="T60" fmla="*/ 18 w 65"/>
                  <a:gd name="T61" fmla="*/ 12 h 72"/>
                  <a:gd name="T62" fmla="*/ 13 w 65"/>
                  <a:gd name="T63" fmla="*/ 15 h 72"/>
                  <a:gd name="T64" fmla="*/ 10 w 65"/>
                  <a:gd name="T65" fmla="*/ 20 h 72"/>
                  <a:gd name="T66" fmla="*/ 8 w 65"/>
                  <a:gd name="T67" fmla="*/ 25 h 72"/>
                  <a:gd name="T68" fmla="*/ 10 w 65"/>
                  <a:gd name="T69" fmla="*/ 31 h 72"/>
                  <a:gd name="T70" fmla="*/ 11 w 65"/>
                  <a:gd name="T71" fmla="*/ 38 h 72"/>
                  <a:gd name="T72" fmla="*/ 16 w 65"/>
                  <a:gd name="T73" fmla="*/ 46 h 72"/>
                  <a:gd name="T74" fmla="*/ 21 w 65"/>
                  <a:gd name="T75" fmla="*/ 52 h 72"/>
                  <a:gd name="T76" fmla="*/ 24 w 65"/>
                  <a:gd name="T77" fmla="*/ 56 h 72"/>
                  <a:gd name="T78" fmla="*/ 29 w 65"/>
                  <a:gd name="T79" fmla="*/ 59 h 72"/>
                  <a:gd name="T80" fmla="*/ 34 w 65"/>
                  <a:gd name="T81" fmla="*/ 62 h 72"/>
                  <a:gd name="T82" fmla="*/ 37 w 65"/>
                  <a:gd name="T83" fmla="*/ 64 h 72"/>
                  <a:gd name="T84" fmla="*/ 42 w 65"/>
                  <a:gd name="T85" fmla="*/ 64 h 72"/>
                  <a:gd name="T86" fmla="*/ 45 w 65"/>
                  <a:gd name="T87" fmla="*/ 62 h 72"/>
                  <a:gd name="T88" fmla="*/ 50 w 65"/>
                  <a:gd name="T89" fmla="*/ 60 h 72"/>
                  <a:gd name="T90" fmla="*/ 53 w 65"/>
                  <a:gd name="T91" fmla="*/ 56 h 72"/>
                  <a:gd name="T92" fmla="*/ 57 w 65"/>
                  <a:gd name="T93" fmla="*/ 51 h 72"/>
                  <a:gd name="T94" fmla="*/ 57 w 65"/>
                  <a:gd name="T95" fmla="*/ 44 h 72"/>
                  <a:gd name="T96" fmla="*/ 55 w 65"/>
                  <a:gd name="T97"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5" h="72">
                    <a:moveTo>
                      <a:pt x="55" y="36"/>
                    </a:moveTo>
                    <a:lnTo>
                      <a:pt x="63" y="33"/>
                    </a:lnTo>
                    <a:lnTo>
                      <a:pt x="65" y="39"/>
                    </a:lnTo>
                    <a:lnTo>
                      <a:pt x="65" y="44"/>
                    </a:lnTo>
                    <a:lnTo>
                      <a:pt x="65" y="49"/>
                    </a:lnTo>
                    <a:lnTo>
                      <a:pt x="65" y="54"/>
                    </a:lnTo>
                    <a:lnTo>
                      <a:pt x="63" y="57"/>
                    </a:lnTo>
                    <a:lnTo>
                      <a:pt x="62" y="60"/>
                    </a:lnTo>
                    <a:lnTo>
                      <a:pt x="58" y="64"/>
                    </a:lnTo>
                    <a:lnTo>
                      <a:pt x="55" y="67"/>
                    </a:lnTo>
                    <a:lnTo>
                      <a:pt x="47" y="70"/>
                    </a:lnTo>
                    <a:lnTo>
                      <a:pt x="40" y="72"/>
                    </a:lnTo>
                    <a:lnTo>
                      <a:pt x="32" y="70"/>
                    </a:lnTo>
                    <a:lnTo>
                      <a:pt x="24" y="65"/>
                    </a:lnTo>
                    <a:lnTo>
                      <a:pt x="16" y="59"/>
                    </a:lnTo>
                    <a:lnTo>
                      <a:pt x="10" y="51"/>
                    </a:lnTo>
                    <a:lnTo>
                      <a:pt x="3" y="41"/>
                    </a:lnTo>
                    <a:lnTo>
                      <a:pt x="1" y="31"/>
                    </a:lnTo>
                    <a:lnTo>
                      <a:pt x="0" y="23"/>
                    </a:lnTo>
                    <a:lnTo>
                      <a:pt x="3" y="15"/>
                    </a:lnTo>
                    <a:lnTo>
                      <a:pt x="6" y="8"/>
                    </a:lnTo>
                    <a:lnTo>
                      <a:pt x="13" y="4"/>
                    </a:lnTo>
                    <a:lnTo>
                      <a:pt x="21" y="0"/>
                    </a:lnTo>
                    <a:lnTo>
                      <a:pt x="29" y="0"/>
                    </a:lnTo>
                    <a:lnTo>
                      <a:pt x="37" y="4"/>
                    </a:lnTo>
                    <a:lnTo>
                      <a:pt x="45" y="8"/>
                    </a:lnTo>
                    <a:lnTo>
                      <a:pt x="39" y="15"/>
                    </a:lnTo>
                    <a:lnTo>
                      <a:pt x="34" y="12"/>
                    </a:lnTo>
                    <a:lnTo>
                      <a:pt x="27" y="8"/>
                    </a:lnTo>
                    <a:lnTo>
                      <a:pt x="23" y="8"/>
                    </a:lnTo>
                    <a:lnTo>
                      <a:pt x="18" y="12"/>
                    </a:lnTo>
                    <a:lnTo>
                      <a:pt x="13" y="15"/>
                    </a:lnTo>
                    <a:lnTo>
                      <a:pt x="10" y="20"/>
                    </a:lnTo>
                    <a:lnTo>
                      <a:pt x="8" y="25"/>
                    </a:lnTo>
                    <a:lnTo>
                      <a:pt x="10" y="31"/>
                    </a:lnTo>
                    <a:lnTo>
                      <a:pt x="11" y="38"/>
                    </a:lnTo>
                    <a:lnTo>
                      <a:pt x="16" y="46"/>
                    </a:lnTo>
                    <a:lnTo>
                      <a:pt x="21" y="52"/>
                    </a:lnTo>
                    <a:lnTo>
                      <a:pt x="24" y="56"/>
                    </a:lnTo>
                    <a:lnTo>
                      <a:pt x="29" y="59"/>
                    </a:lnTo>
                    <a:lnTo>
                      <a:pt x="34" y="62"/>
                    </a:lnTo>
                    <a:lnTo>
                      <a:pt x="37" y="64"/>
                    </a:lnTo>
                    <a:lnTo>
                      <a:pt x="42" y="64"/>
                    </a:lnTo>
                    <a:lnTo>
                      <a:pt x="45" y="62"/>
                    </a:lnTo>
                    <a:lnTo>
                      <a:pt x="50" y="60"/>
                    </a:lnTo>
                    <a:lnTo>
                      <a:pt x="53" y="56"/>
                    </a:lnTo>
                    <a:lnTo>
                      <a:pt x="57" y="51"/>
                    </a:lnTo>
                    <a:lnTo>
                      <a:pt x="57" y="44"/>
                    </a:lnTo>
                    <a:lnTo>
                      <a:pt x="55"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4" name="Freeform 117">
                <a:extLst>
                  <a:ext uri="{FF2B5EF4-FFF2-40B4-BE49-F238E27FC236}">
                    <a16:creationId xmlns:a16="http://schemas.microsoft.com/office/drawing/2014/main" id="{8B81F5FF-2252-0562-D091-7CFF62F41928}"/>
                  </a:ext>
                </a:extLst>
              </p:cNvPr>
              <p:cNvSpPr>
                <a:spLocks/>
              </p:cNvSpPr>
              <p:nvPr/>
            </p:nvSpPr>
            <p:spPr bwMode="auto">
              <a:xfrm>
                <a:off x="1393190" y="850265"/>
                <a:ext cx="27940" cy="42545"/>
              </a:xfrm>
              <a:custGeom>
                <a:avLst/>
                <a:gdLst>
                  <a:gd name="T0" fmla="*/ 38 w 44"/>
                  <a:gd name="T1" fmla="*/ 67 h 67"/>
                  <a:gd name="T2" fmla="*/ 0 w 44"/>
                  <a:gd name="T3" fmla="*/ 3 h 67"/>
                  <a:gd name="T4" fmla="*/ 7 w 44"/>
                  <a:gd name="T5" fmla="*/ 0 h 67"/>
                  <a:gd name="T6" fmla="*/ 44 w 44"/>
                  <a:gd name="T7" fmla="*/ 62 h 67"/>
                  <a:gd name="T8" fmla="*/ 38 w 44"/>
                  <a:gd name="T9" fmla="*/ 67 h 67"/>
                </a:gdLst>
                <a:ahLst/>
                <a:cxnLst>
                  <a:cxn ang="0">
                    <a:pos x="T0" y="T1"/>
                  </a:cxn>
                  <a:cxn ang="0">
                    <a:pos x="T2" y="T3"/>
                  </a:cxn>
                  <a:cxn ang="0">
                    <a:pos x="T4" y="T5"/>
                  </a:cxn>
                  <a:cxn ang="0">
                    <a:pos x="T6" y="T7"/>
                  </a:cxn>
                  <a:cxn ang="0">
                    <a:pos x="T8" y="T9"/>
                  </a:cxn>
                </a:cxnLst>
                <a:rect l="0" t="0" r="r" b="b"/>
                <a:pathLst>
                  <a:path w="44" h="67">
                    <a:moveTo>
                      <a:pt x="38" y="67"/>
                    </a:moveTo>
                    <a:lnTo>
                      <a:pt x="0" y="3"/>
                    </a:lnTo>
                    <a:lnTo>
                      <a:pt x="7" y="0"/>
                    </a:lnTo>
                    <a:lnTo>
                      <a:pt x="44" y="62"/>
                    </a:lnTo>
                    <a:lnTo>
                      <a:pt x="38" y="6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5" name="Freeform 118">
                <a:extLst>
                  <a:ext uri="{FF2B5EF4-FFF2-40B4-BE49-F238E27FC236}">
                    <a16:creationId xmlns:a16="http://schemas.microsoft.com/office/drawing/2014/main" id="{A7472A78-33AE-BD52-B350-F30AC05AB72B}"/>
                  </a:ext>
                </a:extLst>
              </p:cNvPr>
              <p:cNvSpPr>
                <a:spLocks noEditPoints="1"/>
              </p:cNvSpPr>
              <p:nvPr/>
            </p:nvSpPr>
            <p:spPr bwMode="auto">
              <a:xfrm>
                <a:off x="1350010" y="864870"/>
                <a:ext cx="52705" cy="50165"/>
              </a:xfrm>
              <a:custGeom>
                <a:avLst/>
                <a:gdLst>
                  <a:gd name="T0" fmla="*/ 36 w 83"/>
                  <a:gd name="T1" fmla="*/ 79 h 79"/>
                  <a:gd name="T2" fmla="*/ 0 w 83"/>
                  <a:gd name="T3" fmla="*/ 16 h 79"/>
                  <a:gd name="T4" fmla="*/ 24 w 83"/>
                  <a:gd name="T5" fmla="*/ 3 h 79"/>
                  <a:gd name="T6" fmla="*/ 31 w 83"/>
                  <a:gd name="T7" fmla="*/ 2 h 79"/>
                  <a:gd name="T8" fmla="*/ 36 w 83"/>
                  <a:gd name="T9" fmla="*/ 0 h 79"/>
                  <a:gd name="T10" fmla="*/ 41 w 83"/>
                  <a:gd name="T11" fmla="*/ 0 h 79"/>
                  <a:gd name="T12" fmla="*/ 46 w 83"/>
                  <a:gd name="T13" fmla="*/ 3 h 79"/>
                  <a:gd name="T14" fmla="*/ 49 w 83"/>
                  <a:gd name="T15" fmla="*/ 6 h 79"/>
                  <a:gd name="T16" fmla="*/ 52 w 83"/>
                  <a:gd name="T17" fmla="*/ 11 h 79"/>
                  <a:gd name="T18" fmla="*/ 55 w 83"/>
                  <a:gd name="T19" fmla="*/ 18 h 79"/>
                  <a:gd name="T20" fmla="*/ 55 w 83"/>
                  <a:gd name="T21" fmla="*/ 24 h 79"/>
                  <a:gd name="T22" fmla="*/ 52 w 83"/>
                  <a:gd name="T23" fmla="*/ 31 h 79"/>
                  <a:gd name="T24" fmla="*/ 47 w 83"/>
                  <a:gd name="T25" fmla="*/ 36 h 79"/>
                  <a:gd name="T26" fmla="*/ 50 w 83"/>
                  <a:gd name="T27" fmla="*/ 37 h 79"/>
                  <a:gd name="T28" fmla="*/ 54 w 83"/>
                  <a:gd name="T29" fmla="*/ 37 h 79"/>
                  <a:gd name="T30" fmla="*/ 59 w 83"/>
                  <a:gd name="T31" fmla="*/ 40 h 79"/>
                  <a:gd name="T32" fmla="*/ 63 w 83"/>
                  <a:gd name="T33" fmla="*/ 42 h 79"/>
                  <a:gd name="T34" fmla="*/ 83 w 83"/>
                  <a:gd name="T35" fmla="*/ 55 h 79"/>
                  <a:gd name="T36" fmla="*/ 73 w 83"/>
                  <a:gd name="T37" fmla="*/ 60 h 79"/>
                  <a:gd name="T38" fmla="*/ 60 w 83"/>
                  <a:gd name="T39" fmla="*/ 50 h 79"/>
                  <a:gd name="T40" fmla="*/ 52 w 83"/>
                  <a:gd name="T41" fmla="*/ 45 h 79"/>
                  <a:gd name="T42" fmla="*/ 47 w 83"/>
                  <a:gd name="T43" fmla="*/ 44 h 79"/>
                  <a:gd name="T44" fmla="*/ 44 w 83"/>
                  <a:gd name="T45" fmla="*/ 42 h 79"/>
                  <a:gd name="T46" fmla="*/ 41 w 83"/>
                  <a:gd name="T47" fmla="*/ 42 h 79"/>
                  <a:gd name="T48" fmla="*/ 37 w 83"/>
                  <a:gd name="T49" fmla="*/ 42 h 79"/>
                  <a:gd name="T50" fmla="*/ 34 w 83"/>
                  <a:gd name="T51" fmla="*/ 44 h 79"/>
                  <a:gd name="T52" fmla="*/ 26 w 83"/>
                  <a:gd name="T53" fmla="*/ 47 h 79"/>
                  <a:gd name="T54" fmla="*/ 42 w 83"/>
                  <a:gd name="T55" fmla="*/ 76 h 79"/>
                  <a:gd name="T56" fmla="*/ 36 w 83"/>
                  <a:gd name="T57" fmla="*/ 79 h 79"/>
                  <a:gd name="T58" fmla="*/ 23 w 83"/>
                  <a:gd name="T59" fmla="*/ 40 h 79"/>
                  <a:gd name="T60" fmla="*/ 37 w 83"/>
                  <a:gd name="T61" fmla="*/ 32 h 79"/>
                  <a:gd name="T62" fmla="*/ 42 w 83"/>
                  <a:gd name="T63" fmla="*/ 31 h 79"/>
                  <a:gd name="T64" fmla="*/ 46 w 83"/>
                  <a:gd name="T65" fmla="*/ 27 h 79"/>
                  <a:gd name="T66" fmla="*/ 47 w 83"/>
                  <a:gd name="T67" fmla="*/ 24 h 79"/>
                  <a:gd name="T68" fmla="*/ 47 w 83"/>
                  <a:gd name="T69" fmla="*/ 21 h 79"/>
                  <a:gd name="T70" fmla="*/ 47 w 83"/>
                  <a:gd name="T71" fmla="*/ 18 h 79"/>
                  <a:gd name="T72" fmla="*/ 46 w 83"/>
                  <a:gd name="T73" fmla="*/ 15 h 79"/>
                  <a:gd name="T74" fmla="*/ 42 w 83"/>
                  <a:gd name="T75" fmla="*/ 11 h 79"/>
                  <a:gd name="T76" fmla="*/ 39 w 83"/>
                  <a:gd name="T77" fmla="*/ 10 h 79"/>
                  <a:gd name="T78" fmla="*/ 34 w 83"/>
                  <a:gd name="T79" fmla="*/ 8 h 79"/>
                  <a:gd name="T80" fmla="*/ 28 w 83"/>
                  <a:gd name="T81" fmla="*/ 11 h 79"/>
                  <a:gd name="T82" fmla="*/ 11 w 83"/>
                  <a:gd name="T83" fmla="*/ 19 h 79"/>
                  <a:gd name="T84" fmla="*/ 23 w 83"/>
                  <a:gd name="T8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3" h="79">
                    <a:moveTo>
                      <a:pt x="36" y="79"/>
                    </a:moveTo>
                    <a:lnTo>
                      <a:pt x="0" y="16"/>
                    </a:lnTo>
                    <a:lnTo>
                      <a:pt x="24" y="3"/>
                    </a:lnTo>
                    <a:lnTo>
                      <a:pt x="31" y="2"/>
                    </a:lnTo>
                    <a:lnTo>
                      <a:pt x="36" y="0"/>
                    </a:lnTo>
                    <a:lnTo>
                      <a:pt x="41" y="0"/>
                    </a:lnTo>
                    <a:lnTo>
                      <a:pt x="46" y="3"/>
                    </a:lnTo>
                    <a:lnTo>
                      <a:pt x="49" y="6"/>
                    </a:lnTo>
                    <a:lnTo>
                      <a:pt x="52" y="11"/>
                    </a:lnTo>
                    <a:lnTo>
                      <a:pt x="55" y="18"/>
                    </a:lnTo>
                    <a:lnTo>
                      <a:pt x="55" y="24"/>
                    </a:lnTo>
                    <a:lnTo>
                      <a:pt x="52" y="31"/>
                    </a:lnTo>
                    <a:lnTo>
                      <a:pt x="47" y="36"/>
                    </a:lnTo>
                    <a:lnTo>
                      <a:pt x="50" y="37"/>
                    </a:lnTo>
                    <a:lnTo>
                      <a:pt x="54" y="37"/>
                    </a:lnTo>
                    <a:lnTo>
                      <a:pt x="59" y="40"/>
                    </a:lnTo>
                    <a:lnTo>
                      <a:pt x="63" y="42"/>
                    </a:lnTo>
                    <a:lnTo>
                      <a:pt x="83" y="55"/>
                    </a:lnTo>
                    <a:lnTo>
                      <a:pt x="73" y="60"/>
                    </a:lnTo>
                    <a:lnTo>
                      <a:pt x="60" y="50"/>
                    </a:lnTo>
                    <a:lnTo>
                      <a:pt x="52" y="45"/>
                    </a:lnTo>
                    <a:lnTo>
                      <a:pt x="47" y="44"/>
                    </a:lnTo>
                    <a:lnTo>
                      <a:pt x="44" y="42"/>
                    </a:lnTo>
                    <a:lnTo>
                      <a:pt x="41" y="42"/>
                    </a:lnTo>
                    <a:lnTo>
                      <a:pt x="37" y="42"/>
                    </a:lnTo>
                    <a:lnTo>
                      <a:pt x="34" y="44"/>
                    </a:lnTo>
                    <a:lnTo>
                      <a:pt x="26" y="47"/>
                    </a:lnTo>
                    <a:lnTo>
                      <a:pt x="42" y="76"/>
                    </a:lnTo>
                    <a:lnTo>
                      <a:pt x="36" y="79"/>
                    </a:lnTo>
                    <a:close/>
                    <a:moveTo>
                      <a:pt x="23" y="40"/>
                    </a:moveTo>
                    <a:lnTo>
                      <a:pt x="37" y="32"/>
                    </a:lnTo>
                    <a:lnTo>
                      <a:pt x="42" y="31"/>
                    </a:lnTo>
                    <a:lnTo>
                      <a:pt x="46" y="27"/>
                    </a:lnTo>
                    <a:lnTo>
                      <a:pt x="47" y="24"/>
                    </a:lnTo>
                    <a:lnTo>
                      <a:pt x="47" y="21"/>
                    </a:lnTo>
                    <a:lnTo>
                      <a:pt x="47" y="18"/>
                    </a:lnTo>
                    <a:lnTo>
                      <a:pt x="46" y="15"/>
                    </a:lnTo>
                    <a:lnTo>
                      <a:pt x="42" y="11"/>
                    </a:lnTo>
                    <a:lnTo>
                      <a:pt x="39" y="10"/>
                    </a:lnTo>
                    <a:lnTo>
                      <a:pt x="34" y="8"/>
                    </a:lnTo>
                    <a:lnTo>
                      <a:pt x="28" y="11"/>
                    </a:lnTo>
                    <a:lnTo>
                      <a:pt x="11" y="19"/>
                    </a:lnTo>
                    <a:lnTo>
                      <a:pt x="23"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6" name="Freeform 119">
                <a:extLst>
                  <a:ext uri="{FF2B5EF4-FFF2-40B4-BE49-F238E27FC236}">
                    <a16:creationId xmlns:a16="http://schemas.microsoft.com/office/drawing/2014/main" id="{24810166-4884-3F4F-B4CF-0B62D4E65B1F}"/>
                  </a:ext>
                </a:extLst>
              </p:cNvPr>
              <p:cNvSpPr>
                <a:spLocks/>
              </p:cNvSpPr>
              <p:nvPr/>
            </p:nvSpPr>
            <p:spPr bwMode="auto">
              <a:xfrm>
                <a:off x="1310640" y="880110"/>
                <a:ext cx="46355" cy="53975"/>
              </a:xfrm>
              <a:custGeom>
                <a:avLst/>
                <a:gdLst>
                  <a:gd name="T0" fmla="*/ 31 w 73"/>
                  <a:gd name="T1" fmla="*/ 85 h 85"/>
                  <a:gd name="T2" fmla="*/ 0 w 73"/>
                  <a:gd name="T3" fmla="*/ 18 h 85"/>
                  <a:gd name="T4" fmla="*/ 41 w 73"/>
                  <a:gd name="T5" fmla="*/ 0 h 85"/>
                  <a:gd name="T6" fmla="*/ 44 w 73"/>
                  <a:gd name="T7" fmla="*/ 8 h 85"/>
                  <a:gd name="T8" fmla="*/ 12 w 73"/>
                  <a:gd name="T9" fmla="*/ 23 h 85"/>
                  <a:gd name="T10" fmla="*/ 21 w 73"/>
                  <a:gd name="T11" fmla="*/ 42 h 85"/>
                  <a:gd name="T12" fmla="*/ 52 w 73"/>
                  <a:gd name="T13" fmla="*/ 29 h 85"/>
                  <a:gd name="T14" fmla="*/ 56 w 73"/>
                  <a:gd name="T15" fmla="*/ 38 h 85"/>
                  <a:gd name="T16" fmla="*/ 25 w 73"/>
                  <a:gd name="T17" fmla="*/ 51 h 85"/>
                  <a:gd name="T18" fmla="*/ 34 w 73"/>
                  <a:gd name="T19" fmla="*/ 73 h 85"/>
                  <a:gd name="T20" fmla="*/ 70 w 73"/>
                  <a:gd name="T21" fmla="*/ 59 h 85"/>
                  <a:gd name="T22" fmla="*/ 73 w 73"/>
                  <a:gd name="T23" fmla="*/ 67 h 85"/>
                  <a:gd name="T24" fmla="*/ 31 w 73"/>
                  <a:gd name="T25"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5">
                    <a:moveTo>
                      <a:pt x="31" y="85"/>
                    </a:moveTo>
                    <a:lnTo>
                      <a:pt x="0" y="18"/>
                    </a:lnTo>
                    <a:lnTo>
                      <a:pt x="41" y="0"/>
                    </a:lnTo>
                    <a:lnTo>
                      <a:pt x="44" y="8"/>
                    </a:lnTo>
                    <a:lnTo>
                      <a:pt x="12" y="23"/>
                    </a:lnTo>
                    <a:lnTo>
                      <a:pt x="21" y="42"/>
                    </a:lnTo>
                    <a:lnTo>
                      <a:pt x="52" y="29"/>
                    </a:lnTo>
                    <a:lnTo>
                      <a:pt x="56" y="38"/>
                    </a:lnTo>
                    <a:lnTo>
                      <a:pt x="25" y="51"/>
                    </a:lnTo>
                    <a:lnTo>
                      <a:pt x="34" y="73"/>
                    </a:lnTo>
                    <a:lnTo>
                      <a:pt x="70" y="59"/>
                    </a:lnTo>
                    <a:lnTo>
                      <a:pt x="73" y="67"/>
                    </a:lnTo>
                    <a:lnTo>
                      <a:pt x="31" y="8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7" name="Freeform 120">
                <a:extLst>
                  <a:ext uri="{FF2B5EF4-FFF2-40B4-BE49-F238E27FC236}">
                    <a16:creationId xmlns:a16="http://schemas.microsoft.com/office/drawing/2014/main" id="{C63BB918-5F31-D779-8BC5-B6E49A2E2D7B}"/>
                  </a:ext>
                </a:extLst>
              </p:cNvPr>
              <p:cNvSpPr>
                <a:spLocks/>
              </p:cNvSpPr>
              <p:nvPr/>
            </p:nvSpPr>
            <p:spPr bwMode="auto">
              <a:xfrm>
                <a:off x="1261110" y="897890"/>
                <a:ext cx="52705" cy="55880"/>
              </a:xfrm>
              <a:custGeom>
                <a:avLst/>
                <a:gdLst>
                  <a:gd name="T0" fmla="*/ 28 w 83"/>
                  <a:gd name="T1" fmla="*/ 88 h 88"/>
                  <a:gd name="T2" fmla="*/ 0 w 83"/>
                  <a:gd name="T3" fmla="*/ 21 h 88"/>
                  <a:gd name="T4" fmla="*/ 12 w 83"/>
                  <a:gd name="T5" fmla="*/ 16 h 88"/>
                  <a:gd name="T6" fmla="*/ 44 w 83"/>
                  <a:gd name="T7" fmla="*/ 58 h 88"/>
                  <a:gd name="T8" fmla="*/ 51 w 83"/>
                  <a:gd name="T9" fmla="*/ 68 h 88"/>
                  <a:gd name="T10" fmla="*/ 51 w 83"/>
                  <a:gd name="T11" fmla="*/ 63 h 88"/>
                  <a:gd name="T12" fmla="*/ 51 w 83"/>
                  <a:gd name="T13" fmla="*/ 57 h 88"/>
                  <a:gd name="T14" fmla="*/ 44 w 83"/>
                  <a:gd name="T15" fmla="*/ 5 h 88"/>
                  <a:gd name="T16" fmla="*/ 54 w 83"/>
                  <a:gd name="T17" fmla="*/ 0 h 88"/>
                  <a:gd name="T18" fmla="*/ 83 w 83"/>
                  <a:gd name="T19" fmla="*/ 66 h 88"/>
                  <a:gd name="T20" fmla="*/ 75 w 83"/>
                  <a:gd name="T21" fmla="*/ 70 h 88"/>
                  <a:gd name="T22" fmla="*/ 52 w 83"/>
                  <a:gd name="T23" fmla="*/ 14 h 88"/>
                  <a:gd name="T24" fmla="*/ 59 w 83"/>
                  <a:gd name="T25" fmla="*/ 76 h 88"/>
                  <a:gd name="T26" fmla="*/ 52 w 83"/>
                  <a:gd name="T27" fmla="*/ 79 h 88"/>
                  <a:gd name="T28" fmla="*/ 12 w 83"/>
                  <a:gd name="T29" fmla="*/ 29 h 88"/>
                  <a:gd name="T30" fmla="*/ 34 w 83"/>
                  <a:gd name="T31" fmla="*/ 86 h 88"/>
                  <a:gd name="T32" fmla="*/ 28 w 83"/>
                  <a:gd name="T33" fmla="*/ 8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 h="88">
                    <a:moveTo>
                      <a:pt x="28" y="88"/>
                    </a:moveTo>
                    <a:lnTo>
                      <a:pt x="0" y="21"/>
                    </a:lnTo>
                    <a:lnTo>
                      <a:pt x="12" y="16"/>
                    </a:lnTo>
                    <a:lnTo>
                      <a:pt x="44" y="58"/>
                    </a:lnTo>
                    <a:lnTo>
                      <a:pt x="51" y="68"/>
                    </a:lnTo>
                    <a:lnTo>
                      <a:pt x="51" y="63"/>
                    </a:lnTo>
                    <a:lnTo>
                      <a:pt x="51" y="57"/>
                    </a:lnTo>
                    <a:lnTo>
                      <a:pt x="44" y="5"/>
                    </a:lnTo>
                    <a:lnTo>
                      <a:pt x="54" y="0"/>
                    </a:lnTo>
                    <a:lnTo>
                      <a:pt x="83" y="66"/>
                    </a:lnTo>
                    <a:lnTo>
                      <a:pt x="75" y="70"/>
                    </a:lnTo>
                    <a:lnTo>
                      <a:pt x="52" y="14"/>
                    </a:lnTo>
                    <a:lnTo>
                      <a:pt x="59" y="76"/>
                    </a:lnTo>
                    <a:lnTo>
                      <a:pt x="52" y="79"/>
                    </a:lnTo>
                    <a:lnTo>
                      <a:pt x="12" y="29"/>
                    </a:lnTo>
                    <a:lnTo>
                      <a:pt x="34" y="86"/>
                    </a:lnTo>
                    <a:lnTo>
                      <a:pt x="28" y="8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8" name="Freeform 121">
                <a:extLst>
                  <a:ext uri="{FF2B5EF4-FFF2-40B4-BE49-F238E27FC236}">
                    <a16:creationId xmlns:a16="http://schemas.microsoft.com/office/drawing/2014/main" id="{83D60AAE-3DC9-EA21-3519-4DE77F14FE54}"/>
                  </a:ext>
                </a:extLst>
              </p:cNvPr>
              <p:cNvSpPr>
                <a:spLocks noEditPoints="1"/>
              </p:cNvSpPr>
              <p:nvPr/>
            </p:nvSpPr>
            <p:spPr bwMode="auto">
              <a:xfrm>
                <a:off x="1229360" y="919480"/>
                <a:ext cx="36195" cy="50165"/>
              </a:xfrm>
              <a:custGeom>
                <a:avLst/>
                <a:gdLst>
                  <a:gd name="T0" fmla="*/ 3 w 57"/>
                  <a:gd name="T1" fmla="*/ 79 h 79"/>
                  <a:gd name="T2" fmla="*/ 0 w 57"/>
                  <a:gd name="T3" fmla="*/ 3 h 79"/>
                  <a:gd name="T4" fmla="*/ 8 w 57"/>
                  <a:gd name="T5" fmla="*/ 0 h 79"/>
                  <a:gd name="T6" fmla="*/ 57 w 57"/>
                  <a:gd name="T7" fmla="*/ 60 h 79"/>
                  <a:gd name="T8" fmla="*/ 48 w 57"/>
                  <a:gd name="T9" fmla="*/ 63 h 79"/>
                  <a:gd name="T10" fmla="*/ 34 w 57"/>
                  <a:gd name="T11" fmla="*/ 45 h 79"/>
                  <a:gd name="T12" fmla="*/ 9 w 57"/>
                  <a:gd name="T13" fmla="*/ 54 h 79"/>
                  <a:gd name="T14" fmla="*/ 11 w 57"/>
                  <a:gd name="T15" fmla="*/ 76 h 79"/>
                  <a:gd name="T16" fmla="*/ 3 w 57"/>
                  <a:gd name="T17" fmla="*/ 79 h 79"/>
                  <a:gd name="T18" fmla="*/ 9 w 57"/>
                  <a:gd name="T19" fmla="*/ 45 h 79"/>
                  <a:gd name="T20" fmla="*/ 29 w 57"/>
                  <a:gd name="T21" fmla="*/ 39 h 79"/>
                  <a:gd name="T22" fmla="*/ 16 w 57"/>
                  <a:gd name="T23" fmla="*/ 21 h 79"/>
                  <a:gd name="T24" fmla="*/ 11 w 57"/>
                  <a:gd name="T25" fmla="*/ 15 h 79"/>
                  <a:gd name="T26" fmla="*/ 6 w 57"/>
                  <a:gd name="T27" fmla="*/ 8 h 79"/>
                  <a:gd name="T28" fmla="*/ 8 w 57"/>
                  <a:gd name="T29" fmla="*/ 16 h 79"/>
                  <a:gd name="T30" fmla="*/ 8 w 57"/>
                  <a:gd name="T31" fmla="*/ 23 h 79"/>
                  <a:gd name="T32" fmla="*/ 9 w 57"/>
                  <a:gd name="T33" fmla="*/ 45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9">
                    <a:moveTo>
                      <a:pt x="3" y="79"/>
                    </a:moveTo>
                    <a:lnTo>
                      <a:pt x="0" y="3"/>
                    </a:lnTo>
                    <a:lnTo>
                      <a:pt x="8" y="0"/>
                    </a:lnTo>
                    <a:lnTo>
                      <a:pt x="57" y="60"/>
                    </a:lnTo>
                    <a:lnTo>
                      <a:pt x="48" y="63"/>
                    </a:lnTo>
                    <a:lnTo>
                      <a:pt x="34" y="45"/>
                    </a:lnTo>
                    <a:lnTo>
                      <a:pt x="9" y="54"/>
                    </a:lnTo>
                    <a:lnTo>
                      <a:pt x="11" y="76"/>
                    </a:lnTo>
                    <a:lnTo>
                      <a:pt x="3" y="79"/>
                    </a:lnTo>
                    <a:close/>
                    <a:moveTo>
                      <a:pt x="9" y="45"/>
                    </a:moveTo>
                    <a:lnTo>
                      <a:pt x="29" y="39"/>
                    </a:lnTo>
                    <a:lnTo>
                      <a:pt x="16" y="21"/>
                    </a:lnTo>
                    <a:lnTo>
                      <a:pt x="11" y="15"/>
                    </a:lnTo>
                    <a:lnTo>
                      <a:pt x="6" y="8"/>
                    </a:lnTo>
                    <a:lnTo>
                      <a:pt x="8" y="16"/>
                    </a:lnTo>
                    <a:lnTo>
                      <a:pt x="8" y="23"/>
                    </a:lnTo>
                    <a:lnTo>
                      <a:pt x="9" y="4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9" name="Freeform 122">
                <a:extLst>
                  <a:ext uri="{FF2B5EF4-FFF2-40B4-BE49-F238E27FC236}">
                    <a16:creationId xmlns:a16="http://schemas.microsoft.com/office/drawing/2014/main" id="{D5FDBCE5-AF21-684E-CB96-4FABCA9138D3}"/>
                  </a:ext>
                </a:extLst>
              </p:cNvPr>
              <p:cNvSpPr>
                <a:spLocks noEditPoints="1"/>
              </p:cNvSpPr>
              <p:nvPr/>
            </p:nvSpPr>
            <p:spPr bwMode="auto">
              <a:xfrm>
                <a:off x="1175385" y="931545"/>
                <a:ext cx="45720" cy="49530"/>
              </a:xfrm>
              <a:custGeom>
                <a:avLst/>
                <a:gdLst>
                  <a:gd name="T0" fmla="*/ 20 w 72"/>
                  <a:gd name="T1" fmla="*/ 78 h 78"/>
                  <a:gd name="T2" fmla="*/ 0 w 72"/>
                  <a:gd name="T3" fmla="*/ 9 h 78"/>
                  <a:gd name="T4" fmla="*/ 26 w 72"/>
                  <a:gd name="T5" fmla="*/ 2 h 78"/>
                  <a:gd name="T6" fmla="*/ 33 w 72"/>
                  <a:gd name="T7" fmla="*/ 0 h 78"/>
                  <a:gd name="T8" fmla="*/ 39 w 72"/>
                  <a:gd name="T9" fmla="*/ 0 h 78"/>
                  <a:gd name="T10" fmla="*/ 42 w 72"/>
                  <a:gd name="T11" fmla="*/ 2 h 78"/>
                  <a:gd name="T12" fmla="*/ 47 w 72"/>
                  <a:gd name="T13" fmla="*/ 5 h 78"/>
                  <a:gd name="T14" fmla="*/ 51 w 72"/>
                  <a:gd name="T15" fmla="*/ 9 h 78"/>
                  <a:gd name="T16" fmla="*/ 52 w 72"/>
                  <a:gd name="T17" fmla="*/ 15 h 78"/>
                  <a:gd name="T18" fmla="*/ 54 w 72"/>
                  <a:gd name="T19" fmla="*/ 22 h 78"/>
                  <a:gd name="T20" fmla="*/ 52 w 72"/>
                  <a:gd name="T21" fmla="*/ 28 h 78"/>
                  <a:gd name="T22" fmla="*/ 47 w 72"/>
                  <a:gd name="T23" fmla="*/ 35 h 78"/>
                  <a:gd name="T24" fmla="*/ 41 w 72"/>
                  <a:gd name="T25" fmla="*/ 38 h 78"/>
                  <a:gd name="T26" fmla="*/ 46 w 72"/>
                  <a:gd name="T27" fmla="*/ 39 h 78"/>
                  <a:gd name="T28" fmla="*/ 47 w 72"/>
                  <a:gd name="T29" fmla="*/ 41 h 78"/>
                  <a:gd name="T30" fmla="*/ 52 w 72"/>
                  <a:gd name="T31" fmla="*/ 44 h 78"/>
                  <a:gd name="T32" fmla="*/ 57 w 72"/>
                  <a:gd name="T33" fmla="*/ 47 h 78"/>
                  <a:gd name="T34" fmla="*/ 72 w 72"/>
                  <a:gd name="T35" fmla="*/ 64 h 78"/>
                  <a:gd name="T36" fmla="*/ 62 w 72"/>
                  <a:gd name="T37" fmla="*/ 67 h 78"/>
                  <a:gd name="T38" fmla="*/ 51 w 72"/>
                  <a:gd name="T39" fmla="*/ 54 h 78"/>
                  <a:gd name="T40" fmla="*/ 44 w 72"/>
                  <a:gd name="T41" fmla="*/ 47 h 78"/>
                  <a:gd name="T42" fmla="*/ 41 w 72"/>
                  <a:gd name="T43" fmla="*/ 44 h 78"/>
                  <a:gd name="T44" fmla="*/ 38 w 72"/>
                  <a:gd name="T45" fmla="*/ 43 h 78"/>
                  <a:gd name="T46" fmla="*/ 34 w 72"/>
                  <a:gd name="T47" fmla="*/ 43 h 78"/>
                  <a:gd name="T48" fmla="*/ 31 w 72"/>
                  <a:gd name="T49" fmla="*/ 43 h 78"/>
                  <a:gd name="T50" fmla="*/ 28 w 72"/>
                  <a:gd name="T51" fmla="*/ 43 h 78"/>
                  <a:gd name="T52" fmla="*/ 20 w 72"/>
                  <a:gd name="T53" fmla="*/ 46 h 78"/>
                  <a:gd name="T54" fmla="*/ 28 w 72"/>
                  <a:gd name="T55" fmla="*/ 77 h 78"/>
                  <a:gd name="T56" fmla="*/ 20 w 72"/>
                  <a:gd name="T57" fmla="*/ 78 h 78"/>
                  <a:gd name="T58" fmla="*/ 16 w 72"/>
                  <a:gd name="T59" fmla="*/ 38 h 78"/>
                  <a:gd name="T60" fmla="*/ 33 w 72"/>
                  <a:gd name="T61" fmla="*/ 33 h 78"/>
                  <a:gd name="T62" fmla="*/ 38 w 72"/>
                  <a:gd name="T63" fmla="*/ 31 h 78"/>
                  <a:gd name="T64" fmla="*/ 41 w 72"/>
                  <a:gd name="T65" fmla="*/ 30 h 78"/>
                  <a:gd name="T66" fmla="*/ 44 w 72"/>
                  <a:gd name="T67" fmla="*/ 26 h 78"/>
                  <a:gd name="T68" fmla="*/ 44 w 72"/>
                  <a:gd name="T69" fmla="*/ 23 h 78"/>
                  <a:gd name="T70" fmla="*/ 46 w 72"/>
                  <a:gd name="T71" fmla="*/ 20 h 78"/>
                  <a:gd name="T72" fmla="*/ 44 w 72"/>
                  <a:gd name="T73" fmla="*/ 17 h 78"/>
                  <a:gd name="T74" fmla="*/ 42 w 72"/>
                  <a:gd name="T75" fmla="*/ 12 h 78"/>
                  <a:gd name="T76" fmla="*/ 39 w 72"/>
                  <a:gd name="T77" fmla="*/ 10 h 78"/>
                  <a:gd name="T78" fmla="*/ 34 w 72"/>
                  <a:gd name="T79" fmla="*/ 9 h 78"/>
                  <a:gd name="T80" fmla="*/ 28 w 72"/>
                  <a:gd name="T81" fmla="*/ 9 h 78"/>
                  <a:gd name="T82" fmla="*/ 10 w 72"/>
                  <a:gd name="T83" fmla="*/ 15 h 78"/>
                  <a:gd name="T84" fmla="*/ 16 w 72"/>
                  <a:gd name="T85" fmla="*/ 3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2" h="78">
                    <a:moveTo>
                      <a:pt x="20" y="78"/>
                    </a:moveTo>
                    <a:lnTo>
                      <a:pt x="0" y="9"/>
                    </a:lnTo>
                    <a:lnTo>
                      <a:pt x="26" y="2"/>
                    </a:lnTo>
                    <a:lnTo>
                      <a:pt x="33" y="0"/>
                    </a:lnTo>
                    <a:lnTo>
                      <a:pt x="39" y="0"/>
                    </a:lnTo>
                    <a:lnTo>
                      <a:pt x="42" y="2"/>
                    </a:lnTo>
                    <a:lnTo>
                      <a:pt x="47" y="5"/>
                    </a:lnTo>
                    <a:lnTo>
                      <a:pt x="51" y="9"/>
                    </a:lnTo>
                    <a:lnTo>
                      <a:pt x="52" y="15"/>
                    </a:lnTo>
                    <a:lnTo>
                      <a:pt x="54" y="22"/>
                    </a:lnTo>
                    <a:lnTo>
                      <a:pt x="52" y="28"/>
                    </a:lnTo>
                    <a:lnTo>
                      <a:pt x="47" y="35"/>
                    </a:lnTo>
                    <a:lnTo>
                      <a:pt x="41" y="38"/>
                    </a:lnTo>
                    <a:lnTo>
                      <a:pt x="46" y="39"/>
                    </a:lnTo>
                    <a:lnTo>
                      <a:pt x="47" y="41"/>
                    </a:lnTo>
                    <a:lnTo>
                      <a:pt x="52" y="44"/>
                    </a:lnTo>
                    <a:lnTo>
                      <a:pt x="57" y="47"/>
                    </a:lnTo>
                    <a:lnTo>
                      <a:pt x="72" y="64"/>
                    </a:lnTo>
                    <a:lnTo>
                      <a:pt x="62" y="67"/>
                    </a:lnTo>
                    <a:lnTo>
                      <a:pt x="51" y="54"/>
                    </a:lnTo>
                    <a:lnTo>
                      <a:pt x="44" y="47"/>
                    </a:lnTo>
                    <a:lnTo>
                      <a:pt x="41" y="44"/>
                    </a:lnTo>
                    <a:lnTo>
                      <a:pt x="38" y="43"/>
                    </a:lnTo>
                    <a:lnTo>
                      <a:pt x="34" y="43"/>
                    </a:lnTo>
                    <a:lnTo>
                      <a:pt x="31" y="43"/>
                    </a:lnTo>
                    <a:lnTo>
                      <a:pt x="28" y="43"/>
                    </a:lnTo>
                    <a:lnTo>
                      <a:pt x="20" y="46"/>
                    </a:lnTo>
                    <a:lnTo>
                      <a:pt x="28" y="77"/>
                    </a:lnTo>
                    <a:lnTo>
                      <a:pt x="20" y="78"/>
                    </a:lnTo>
                    <a:close/>
                    <a:moveTo>
                      <a:pt x="16" y="38"/>
                    </a:moveTo>
                    <a:lnTo>
                      <a:pt x="33" y="33"/>
                    </a:lnTo>
                    <a:lnTo>
                      <a:pt x="38" y="31"/>
                    </a:lnTo>
                    <a:lnTo>
                      <a:pt x="41" y="30"/>
                    </a:lnTo>
                    <a:lnTo>
                      <a:pt x="44" y="26"/>
                    </a:lnTo>
                    <a:lnTo>
                      <a:pt x="44" y="23"/>
                    </a:lnTo>
                    <a:lnTo>
                      <a:pt x="46" y="20"/>
                    </a:lnTo>
                    <a:lnTo>
                      <a:pt x="44" y="17"/>
                    </a:lnTo>
                    <a:lnTo>
                      <a:pt x="42" y="12"/>
                    </a:lnTo>
                    <a:lnTo>
                      <a:pt x="39" y="10"/>
                    </a:lnTo>
                    <a:lnTo>
                      <a:pt x="34" y="9"/>
                    </a:lnTo>
                    <a:lnTo>
                      <a:pt x="28" y="9"/>
                    </a:lnTo>
                    <a:lnTo>
                      <a:pt x="10" y="15"/>
                    </a:lnTo>
                    <a:lnTo>
                      <a:pt x="16" y="3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0" name="Freeform 123">
                <a:extLst>
                  <a:ext uri="{FF2B5EF4-FFF2-40B4-BE49-F238E27FC236}">
                    <a16:creationId xmlns:a16="http://schemas.microsoft.com/office/drawing/2014/main" id="{2C6B25A0-D96F-8F9C-E58A-638FC020093A}"/>
                  </a:ext>
                </a:extLst>
              </p:cNvPr>
              <p:cNvSpPr>
                <a:spLocks/>
              </p:cNvSpPr>
              <p:nvPr/>
            </p:nvSpPr>
            <p:spPr bwMode="auto">
              <a:xfrm>
                <a:off x="1132205" y="941070"/>
                <a:ext cx="39370" cy="51435"/>
              </a:xfrm>
              <a:custGeom>
                <a:avLst/>
                <a:gdLst>
                  <a:gd name="T0" fmla="*/ 18 w 62"/>
                  <a:gd name="T1" fmla="*/ 81 h 81"/>
                  <a:gd name="T2" fmla="*/ 0 w 62"/>
                  <a:gd name="T3" fmla="*/ 10 h 81"/>
                  <a:gd name="T4" fmla="*/ 42 w 62"/>
                  <a:gd name="T5" fmla="*/ 0 h 81"/>
                  <a:gd name="T6" fmla="*/ 45 w 62"/>
                  <a:gd name="T7" fmla="*/ 8 h 81"/>
                  <a:gd name="T8" fmla="*/ 10 w 62"/>
                  <a:gd name="T9" fmla="*/ 16 h 81"/>
                  <a:gd name="T10" fmla="*/ 14 w 62"/>
                  <a:gd name="T11" fmla="*/ 39 h 81"/>
                  <a:gd name="T12" fmla="*/ 49 w 62"/>
                  <a:gd name="T13" fmla="*/ 31 h 81"/>
                  <a:gd name="T14" fmla="*/ 50 w 62"/>
                  <a:gd name="T15" fmla="*/ 39 h 81"/>
                  <a:gd name="T16" fmla="*/ 18 w 62"/>
                  <a:gd name="T17" fmla="*/ 47 h 81"/>
                  <a:gd name="T18" fmla="*/ 24 w 62"/>
                  <a:gd name="T19" fmla="*/ 70 h 81"/>
                  <a:gd name="T20" fmla="*/ 60 w 62"/>
                  <a:gd name="T21" fmla="*/ 62 h 81"/>
                  <a:gd name="T22" fmla="*/ 62 w 62"/>
                  <a:gd name="T23" fmla="*/ 70 h 81"/>
                  <a:gd name="T24" fmla="*/ 18 w 62"/>
                  <a:gd name="T25"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 h="81">
                    <a:moveTo>
                      <a:pt x="18" y="81"/>
                    </a:moveTo>
                    <a:lnTo>
                      <a:pt x="0" y="10"/>
                    </a:lnTo>
                    <a:lnTo>
                      <a:pt x="42" y="0"/>
                    </a:lnTo>
                    <a:lnTo>
                      <a:pt x="45" y="8"/>
                    </a:lnTo>
                    <a:lnTo>
                      <a:pt x="10" y="16"/>
                    </a:lnTo>
                    <a:lnTo>
                      <a:pt x="14" y="39"/>
                    </a:lnTo>
                    <a:lnTo>
                      <a:pt x="49" y="31"/>
                    </a:lnTo>
                    <a:lnTo>
                      <a:pt x="50" y="39"/>
                    </a:lnTo>
                    <a:lnTo>
                      <a:pt x="18" y="47"/>
                    </a:lnTo>
                    <a:lnTo>
                      <a:pt x="24" y="70"/>
                    </a:lnTo>
                    <a:lnTo>
                      <a:pt x="60" y="62"/>
                    </a:lnTo>
                    <a:lnTo>
                      <a:pt x="62" y="70"/>
                    </a:lnTo>
                    <a:lnTo>
                      <a:pt x="18" y="8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1" name="Freeform 124">
                <a:extLst>
                  <a:ext uri="{FF2B5EF4-FFF2-40B4-BE49-F238E27FC236}">
                    <a16:creationId xmlns:a16="http://schemas.microsoft.com/office/drawing/2014/main" id="{3CE2A2C2-9C04-C1C4-2BBF-8FF5F32BE578}"/>
                  </a:ext>
                </a:extLst>
              </p:cNvPr>
              <p:cNvSpPr>
                <a:spLocks/>
              </p:cNvSpPr>
              <p:nvPr/>
            </p:nvSpPr>
            <p:spPr bwMode="auto">
              <a:xfrm>
                <a:off x="1087755" y="950595"/>
                <a:ext cx="31750" cy="48260"/>
              </a:xfrm>
              <a:custGeom>
                <a:avLst/>
                <a:gdLst>
                  <a:gd name="T0" fmla="*/ 36 w 50"/>
                  <a:gd name="T1" fmla="*/ 76 h 76"/>
                  <a:gd name="T2" fmla="*/ 23 w 50"/>
                  <a:gd name="T3" fmla="*/ 13 h 76"/>
                  <a:gd name="T4" fmla="*/ 3 w 50"/>
                  <a:gd name="T5" fmla="*/ 17 h 76"/>
                  <a:gd name="T6" fmla="*/ 0 w 50"/>
                  <a:gd name="T7" fmla="*/ 9 h 76"/>
                  <a:gd name="T8" fmla="*/ 49 w 50"/>
                  <a:gd name="T9" fmla="*/ 0 h 76"/>
                  <a:gd name="T10" fmla="*/ 50 w 50"/>
                  <a:gd name="T11" fmla="*/ 8 h 76"/>
                  <a:gd name="T12" fmla="*/ 31 w 50"/>
                  <a:gd name="T13" fmla="*/ 11 h 76"/>
                  <a:gd name="T14" fmla="*/ 44 w 50"/>
                  <a:gd name="T15" fmla="*/ 74 h 76"/>
                  <a:gd name="T16" fmla="*/ 36 w 50"/>
                  <a:gd name="T17"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76">
                    <a:moveTo>
                      <a:pt x="36" y="76"/>
                    </a:moveTo>
                    <a:lnTo>
                      <a:pt x="23" y="13"/>
                    </a:lnTo>
                    <a:lnTo>
                      <a:pt x="3" y="17"/>
                    </a:lnTo>
                    <a:lnTo>
                      <a:pt x="0" y="9"/>
                    </a:lnTo>
                    <a:lnTo>
                      <a:pt x="49" y="0"/>
                    </a:lnTo>
                    <a:lnTo>
                      <a:pt x="50" y="8"/>
                    </a:lnTo>
                    <a:lnTo>
                      <a:pt x="31" y="11"/>
                    </a:lnTo>
                    <a:lnTo>
                      <a:pt x="44" y="74"/>
                    </a:lnTo>
                    <a:lnTo>
                      <a:pt x="36" y="7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2" name="Freeform 125">
                <a:extLst>
                  <a:ext uri="{FF2B5EF4-FFF2-40B4-BE49-F238E27FC236}">
                    <a16:creationId xmlns:a16="http://schemas.microsoft.com/office/drawing/2014/main" id="{38D6BED7-1516-66CD-8F7F-102CA8229414}"/>
                  </a:ext>
                </a:extLst>
              </p:cNvPr>
              <p:cNvSpPr>
                <a:spLocks/>
              </p:cNvSpPr>
              <p:nvPr/>
            </p:nvSpPr>
            <p:spPr bwMode="auto">
              <a:xfrm>
                <a:off x="1044575" y="958850"/>
                <a:ext cx="38100" cy="50165"/>
              </a:xfrm>
              <a:custGeom>
                <a:avLst/>
                <a:gdLst>
                  <a:gd name="T0" fmla="*/ 13 w 60"/>
                  <a:gd name="T1" fmla="*/ 79 h 79"/>
                  <a:gd name="T2" fmla="*/ 0 w 60"/>
                  <a:gd name="T3" fmla="*/ 8 h 79"/>
                  <a:gd name="T4" fmla="*/ 8 w 60"/>
                  <a:gd name="T5" fmla="*/ 6 h 79"/>
                  <a:gd name="T6" fmla="*/ 50 w 60"/>
                  <a:gd name="T7" fmla="*/ 56 h 79"/>
                  <a:gd name="T8" fmla="*/ 39 w 60"/>
                  <a:gd name="T9" fmla="*/ 0 h 79"/>
                  <a:gd name="T10" fmla="*/ 47 w 60"/>
                  <a:gd name="T11" fmla="*/ 0 h 79"/>
                  <a:gd name="T12" fmla="*/ 60 w 60"/>
                  <a:gd name="T13" fmla="*/ 71 h 79"/>
                  <a:gd name="T14" fmla="*/ 52 w 60"/>
                  <a:gd name="T15" fmla="*/ 71 h 79"/>
                  <a:gd name="T16" fmla="*/ 9 w 60"/>
                  <a:gd name="T17" fmla="*/ 21 h 79"/>
                  <a:gd name="T18" fmla="*/ 19 w 60"/>
                  <a:gd name="T19" fmla="*/ 78 h 79"/>
                  <a:gd name="T20" fmla="*/ 13 w 60"/>
                  <a:gd name="T21"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79">
                    <a:moveTo>
                      <a:pt x="13" y="79"/>
                    </a:moveTo>
                    <a:lnTo>
                      <a:pt x="0" y="8"/>
                    </a:lnTo>
                    <a:lnTo>
                      <a:pt x="8" y="6"/>
                    </a:lnTo>
                    <a:lnTo>
                      <a:pt x="50" y="56"/>
                    </a:lnTo>
                    <a:lnTo>
                      <a:pt x="39" y="0"/>
                    </a:lnTo>
                    <a:lnTo>
                      <a:pt x="47" y="0"/>
                    </a:lnTo>
                    <a:lnTo>
                      <a:pt x="60" y="71"/>
                    </a:lnTo>
                    <a:lnTo>
                      <a:pt x="52" y="71"/>
                    </a:lnTo>
                    <a:lnTo>
                      <a:pt x="9" y="21"/>
                    </a:lnTo>
                    <a:lnTo>
                      <a:pt x="19" y="78"/>
                    </a:lnTo>
                    <a:lnTo>
                      <a:pt x="13" y="7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3" name="Freeform 126">
                <a:extLst>
                  <a:ext uri="{FF2B5EF4-FFF2-40B4-BE49-F238E27FC236}">
                    <a16:creationId xmlns:a16="http://schemas.microsoft.com/office/drawing/2014/main" id="{8388A835-A61F-1CC3-93F1-F8AF645BFE17}"/>
                  </a:ext>
                </a:extLst>
              </p:cNvPr>
              <p:cNvSpPr>
                <a:spLocks/>
              </p:cNvSpPr>
              <p:nvPr/>
            </p:nvSpPr>
            <p:spPr bwMode="auto">
              <a:xfrm>
                <a:off x="1021715" y="965835"/>
                <a:ext cx="12065" cy="46355"/>
              </a:xfrm>
              <a:custGeom>
                <a:avLst/>
                <a:gdLst>
                  <a:gd name="T0" fmla="*/ 11 w 19"/>
                  <a:gd name="T1" fmla="*/ 73 h 73"/>
                  <a:gd name="T2" fmla="*/ 0 w 19"/>
                  <a:gd name="T3" fmla="*/ 2 h 73"/>
                  <a:gd name="T4" fmla="*/ 8 w 19"/>
                  <a:gd name="T5" fmla="*/ 0 h 73"/>
                  <a:gd name="T6" fmla="*/ 19 w 19"/>
                  <a:gd name="T7" fmla="*/ 71 h 73"/>
                  <a:gd name="T8" fmla="*/ 11 w 19"/>
                  <a:gd name="T9" fmla="*/ 73 h 73"/>
                </a:gdLst>
                <a:ahLst/>
                <a:cxnLst>
                  <a:cxn ang="0">
                    <a:pos x="T0" y="T1"/>
                  </a:cxn>
                  <a:cxn ang="0">
                    <a:pos x="T2" y="T3"/>
                  </a:cxn>
                  <a:cxn ang="0">
                    <a:pos x="T4" y="T5"/>
                  </a:cxn>
                  <a:cxn ang="0">
                    <a:pos x="T6" y="T7"/>
                  </a:cxn>
                  <a:cxn ang="0">
                    <a:pos x="T8" y="T9"/>
                  </a:cxn>
                </a:cxnLst>
                <a:rect l="0" t="0" r="r" b="b"/>
                <a:pathLst>
                  <a:path w="19" h="73">
                    <a:moveTo>
                      <a:pt x="11" y="73"/>
                    </a:moveTo>
                    <a:lnTo>
                      <a:pt x="0" y="2"/>
                    </a:lnTo>
                    <a:lnTo>
                      <a:pt x="8" y="0"/>
                    </a:lnTo>
                    <a:lnTo>
                      <a:pt x="19" y="71"/>
                    </a:lnTo>
                    <a:lnTo>
                      <a:pt x="11"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4" name="Freeform 127">
                <a:extLst>
                  <a:ext uri="{FF2B5EF4-FFF2-40B4-BE49-F238E27FC236}">
                    <a16:creationId xmlns:a16="http://schemas.microsoft.com/office/drawing/2014/main" id="{605DE3BD-55E0-4BA5-6415-461A7DDC7B0A}"/>
                  </a:ext>
                </a:extLst>
              </p:cNvPr>
              <p:cNvSpPr>
                <a:spLocks/>
              </p:cNvSpPr>
              <p:nvPr/>
            </p:nvSpPr>
            <p:spPr bwMode="auto">
              <a:xfrm>
                <a:off x="838835" y="977265"/>
                <a:ext cx="31750" cy="46355"/>
              </a:xfrm>
              <a:custGeom>
                <a:avLst/>
                <a:gdLst>
                  <a:gd name="T0" fmla="*/ 1 w 50"/>
                  <a:gd name="T1" fmla="*/ 73 h 73"/>
                  <a:gd name="T2" fmla="*/ 0 w 50"/>
                  <a:gd name="T3" fmla="*/ 1 h 73"/>
                  <a:gd name="T4" fmla="*/ 8 w 50"/>
                  <a:gd name="T5" fmla="*/ 1 h 73"/>
                  <a:gd name="T6" fmla="*/ 42 w 50"/>
                  <a:gd name="T7" fmla="*/ 57 h 73"/>
                  <a:gd name="T8" fmla="*/ 40 w 50"/>
                  <a:gd name="T9" fmla="*/ 0 h 73"/>
                  <a:gd name="T10" fmla="*/ 47 w 50"/>
                  <a:gd name="T11" fmla="*/ 0 h 73"/>
                  <a:gd name="T12" fmla="*/ 50 w 50"/>
                  <a:gd name="T13" fmla="*/ 71 h 73"/>
                  <a:gd name="T14" fmla="*/ 42 w 50"/>
                  <a:gd name="T15" fmla="*/ 73 h 73"/>
                  <a:gd name="T16" fmla="*/ 8 w 50"/>
                  <a:gd name="T17" fmla="*/ 16 h 73"/>
                  <a:gd name="T18" fmla="*/ 10 w 50"/>
                  <a:gd name="T19" fmla="*/ 73 h 73"/>
                  <a:gd name="T20" fmla="*/ 1 w 50"/>
                  <a:gd name="T21"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 h="73">
                    <a:moveTo>
                      <a:pt x="1" y="73"/>
                    </a:moveTo>
                    <a:lnTo>
                      <a:pt x="0" y="1"/>
                    </a:lnTo>
                    <a:lnTo>
                      <a:pt x="8" y="1"/>
                    </a:lnTo>
                    <a:lnTo>
                      <a:pt x="42" y="57"/>
                    </a:lnTo>
                    <a:lnTo>
                      <a:pt x="40" y="0"/>
                    </a:lnTo>
                    <a:lnTo>
                      <a:pt x="47" y="0"/>
                    </a:lnTo>
                    <a:lnTo>
                      <a:pt x="50" y="71"/>
                    </a:lnTo>
                    <a:lnTo>
                      <a:pt x="42" y="73"/>
                    </a:lnTo>
                    <a:lnTo>
                      <a:pt x="8" y="16"/>
                    </a:lnTo>
                    <a:lnTo>
                      <a:pt x="10" y="73"/>
                    </a:lnTo>
                    <a:lnTo>
                      <a:pt x="1"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5" name="Freeform 128">
                <a:extLst>
                  <a:ext uri="{FF2B5EF4-FFF2-40B4-BE49-F238E27FC236}">
                    <a16:creationId xmlns:a16="http://schemas.microsoft.com/office/drawing/2014/main" id="{9D5FC9DC-941C-7B51-BE0B-2F8C21CAD5E7}"/>
                  </a:ext>
                </a:extLst>
              </p:cNvPr>
              <p:cNvSpPr>
                <a:spLocks/>
              </p:cNvSpPr>
              <p:nvPr/>
            </p:nvSpPr>
            <p:spPr bwMode="auto">
              <a:xfrm>
                <a:off x="888365" y="975995"/>
                <a:ext cx="6985" cy="46355"/>
              </a:xfrm>
              <a:custGeom>
                <a:avLst/>
                <a:gdLst>
                  <a:gd name="T0" fmla="*/ 3 w 11"/>
                  <a:gd name="T1" fmla="*/ 73 h 73"/>
                  <a:gd name="T2" fmla="*/ 0 w 11"/>
                  <a:gd name="T3" fmla="*/ 2 h 73"/>
                  <a:gd name="T4" fmla="*/ 8 w 11"/>
                  <a:gd name="T5" fmla="*/ 0 h 73"/>
                  <a:gd name="T6" fmla="*/ 11 w 11"/>
                  <a:gd name="T7" fmla="*/ 73 h 73"/>
                  <a:gd name="T8" fmla="*/ 3 w 11"/>
                  <a:gd name="T9" fmla="*/ 73 h 73"/>
                </a:gdLst>
                <a:ahLst/>
                <a:cxnLst>
                  <a:cxn ang="0">
                    <a:pos x="T0" y="T1"/>
                  </a:cxn>
                  <a:cxn ang="0">
                    <a:pos x="T2" y="T3"/>
                  </a:cxn>
                  <a:cxn ang="0">
                    <a:pos x="T4" y="T5"/>
                  </a:cxn>
                  <a:cxn ang="0">
                    <a:pos x="T6" y="T7"/>
                  </a:cxn>
                  <a:cxn ang="0">
                    <a:pos x="T8" y="T9"/>
                  </a:cxn>
                </a:cxnLst>
                <a:rect l="0" t="0" r="r" b="b"/>
                <a:pathLst>
                  <a:path w="11" h="73">
                    <a:moveTo>
                      <a:pt x="3" y="73"/>
                    </a:moveTo>
                    <a:lnTo>
                      <a:pt x="0" y="2"/>
                    </a:lnTo>
                    <a:lnTo>
                      <a:pt x="8" y="0"/>
                    </a:lnTo>
                    <a:lnTo>
                      <a:pt x="11" y="73"/>
                    </a:lnTo>
                    <a:lnTo>
                      <a:pt x="3"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6" name="Freeform 129">
                <a:extLst>
                  <a:ext uri="{FF2B5EF4-FFF2-40B4-BE49-F238E27FC236}">
                    <a16:creationId xmlns:a16="http://schemas.microsoft.com/office/drawing/2014/main" id="{275A58AA-0C28-AB45-BA0C-0ED7F18EE423}"/>
                  </a:ext>
                </a:extLst>
              </p:cNvPr>
              <p:cNvSpPr>
                <a:spLocks/>
              </p:cNvSpPr>
              <p:nvPr/>
            </p:nvSpPr>
            <p:spPr bwMode="auto">
              <a:xfrm>
                <a:off x="791210" y="975995"/>
                <a:ext cx="31115" cy="47625"/>
              </a:xfrm>
              <a:custGeom>
                <a:avLst/>
                <a:gdLst>
                  <a:gd name="T0" fmla="*/ 41 w 49"/>
                  <a:gd name="T1" fmla="*/ 2 h 75"/>
                  <a:gd name="T2" fmla="*/ 49 w 49"/>
                  <a:gd name="T3" fmla="*/ 2 h 75"/>
                  <a:gd name="T4" fmla="*/ 49 w 49"/>
                  <a:gd name="T5" fmla="*/ 42 h 75"/>
                  <a:gd name="T6" fmla="*/ 47 w 49"/>
                  <a:gd name="T7" fmla="*/ 52 h 75"/>
                  <a:gd name="T8" fmla="*/ 46 w 49"/>
                  <a:gd name="T9" fmla="*/ 60 h 75"/>
                  <a:gd name="T10" fmla="*/ 42 w 49"/>
                  <a:gd name="T11" fmla="*/ 67 h 75"/>
                  <a:gd name="T12" fmla="*/ 37 w 49"/>
                  <a:gd name="T13" fmla="*/ 70 h 75"/>
                  <a:gd name="T14" fmla="*/ 31 w 49"/>
                  <a:gd name="T15" fmla="*/ 73 h 75"/>
                  <a:gd name="T16" fmla="*/ 24 w 49"/>
                  <a:gd name="T17" fmla="*/ 75 h 75"/>
                  <a:gd name="T18" fmla="*/ 18 w 49"/>
                  <a:gd name="T19" fmla="*/ 73 h 75"/>
                  <a:gd name="T20" fmla="*/ 13 w 49"/>
                  <a:gd name="T21" fmla="*/ 73 h 75"/>
                  <a:gd name="T22" fmla="*/ 10 w 49"/>
                  <a:gd name="T23" fmla="*/ 70 h 75"/>
                  <a:gd name="T24" fmla="*/ 5 w 49"/>
                  <a:gd name="T25" fmla="*/ 67 h 75"/>
                  <a:gd name="T26" fmla="*/ 3 w 49"/>
                  <a:gd name="T27" fmla="*/ 64 h 75"/>
                  <a:gd name="T28" fmla="*/ 2 w 49"/>
                  <a:gd name="T29" fmla="*/ 57 h 75"/>
                  <a:gd name="T30" fmla="*/ 0 w 49"/>
                  <a:gd name="T31" fmla="*/ 51 h 75"/>
                  <a:gd name="T32" fmla="*/ 0 w 49"/>
                  <a:gd name="T33" fmla="*/ 42 h 75"/>
                  <a:gd name="T34" fmla="*/ 0 w 49"/>
                  <a:gd name="T35" fmla="*/ 0 h 75"/>
                  <a:gd name="T36" fmla="*/ 8 w 49"/>
                  <a:gd name="T37" fmla="*/ 0 h 75"/>
                  <a:gd name="T38" fmla="*/ 8 w 49"/>
                  <a:gd name="T39" fmla="*/ 42 h 75"/>
                  <a:gd name="T40" fmla="*/ 8 w 49"/>
                  <a:gd name="T41" fmla="*/ 51 h 75"/>
                  <a:gd name="T42" fmla="*/ 10 w 49"/>
                  <a:gd name="T43" fmla="*/ 57 h 75"/>
                  <a:gd name="T44" fmla="*/ 11 w 49"/>
                  <a:gd name="T45" fmla="*/ 60 h 75"/>
                  <a:gd name="T46" fmla="*/ 15 w 49"/>
                  <a:gd name="T47" fmla="*/ 64 h 75"/>
                  <a:gd name="T48" fmla="*/ 18 w 49"/>
                  <a:gd name="T49" fmla="*/ 65 h 75"/>
                  <a:gd name="T50" fmla="*/ 23 w 49"/>
                  <a:gd name="T51" fmla="*/ 65 h 75"/>
                  <a:gd name="T52" fmla="*/ 31 w 49"/>
                  <a:gd name="T53" fmla="*/ 65 h 75"/>
                  <a:gd name="T54" fmla="*/ 36 w 49"/>
                  <a:gd name="T55" fmla="*/ 62 h 75"/>
                  <a:gd name="T56" fmla="*/ 39 w 49"/>
                  <a:gd name="T57" fmla="*/ 54 h 75"/>
                  <a:gd name="T58" fmla="*/ 41 w 49"/>
                  <a:gd name="T59" fmla="*/ 42 h 75"/>
                  <a:gd name="T60" fmla="*/ 41 w 49"/>
                  <a:gd name="T61" fmla="*/ 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 h="75">
                    <a:moveTo>
                      <a:pt x="41" y="2"/>
                    </a:moveTo>
                    <a:lnTo>
                      <a:pt x="49" y="2"/>
                    </a:lnTo>
                    <a:lnTo>
                      <a:pt x="49" y="42"/>
                    </a:lnTo>
                    <a:lnTo>
                      <a:pt x="47" y="52"/>
                    </a:lnTo>
                    <a:lnTo>
                      <a:pt x="46" y="60"/>
                    </a:lnTo>
                    <a:lnTo>
                      <a:pt x="42" y="67"/>
                    </a:lnTo>
                    <a:lnTo>
                      <a:pt x="37" y="70"/>
                    </a:lnTo>
                    <a:lnTo>
                      <a:pt x="31" y="73"/>
                    </a:lnTo>
                    <a:lnTo>
                      <a:pt x="24" y="75"/>
                    </a:lnTo>
                    <a:lnTo>
                      <a:pt x="18" y="73"/>
                    </a:lnTo>
                    <a:lnTo>
                      <a:pt x="13" y="73"/>
                    </a:lnTo>
                    <a:lnTo>
                      <a:pt x="10" y="70"/>
                    </a:lnTo>
                    <a:lnTo>
                      <a:pt x="5" y="67"/>
                    </a:lnTo>
                    <a:lnTo>
                      <a:pt x="3" y="64"/>
                    </a:lnTo>
                    <a:lnTo>
                      <a:pt x="2" y="57"/>
                    </a:lnTo>
                    <a:lnTo>
                      <a:pt x="0" y="51"/>
                    </a:lnTo>
                    <a:lnTo>
                      <a:pt x="0" y="42"/>
                    </a:lnTo>
                    <a:lnTo>
                      <a:pt x="0" y="0"/>
                    </a:lnTo>
                    <a:lnTo>
                      <a:pt x="8" y="0"/>
                    </a:lnTo>
                    <a:lnTo>
                      <a:pt x="8" y="42"/>
                    </a:lnTo>
                    <a:lnTo>
                      <a:pt x="8" y="51"/>
                    </a:lnTo>
                    <a:lnTo>
                      <a:pt x="10" y="57"/>
                    </a:lnTo>
                    <a:lnTo>
                      <a:pt x="11" y="60"/>
                    </a:lnTo>
                    <a:lnTo>
                      <a:pt x="15" y="64"/>
                    </a:lnTo>
                    <a:lnTo>
                      <a:pt x="18" y="65"/>
                    </a:lnTo>
                    <a:lnTo>
                      <a:pt x="23" y="65"/>
                    </a:lnTo>
                    <a:lnTo>
                      <a:pt x="31" y="65"/>
                    </a:lnTo>
                    <a:lnTo>
                      <a:pt x="36" y="62"/>
                    </a:lnTo>
                    <a:lnTo>
                      <a:pt x="39" y="54"/>
                    </a:lnTo>
                    <a:lnTo>
                      <a:pt x="41" y="42"/>
                    </a:lnTo>
                    <a:lnTo>
                      <a:pt x="41" y="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7" name="Freeform 130">
                <a:extLst>
                  <a:ext uri="{FF2B5EF4-FFF2-40B4-BE49-F238E27FC236}">
                    <a16:creationId xmlns:a16="http://schemas.microsoft.com/office/drawing/2014/main" id="{45C410AC-2D35-D07A-2740-85B4F9069A33}"/>
                  </a:ext>
                </a:extLst>
              </p:cNvPr>
              <p:cNvSpPr>
                <a:spLocks noEditPoints="1"/>
              </p:cNvSpPr>
              <p:nvPr/>
            </p:nvSpPr>
            <p:spPr bwMode="auto">
              <a:xfrm>
                <a:off x="909955" y="963930"/>
                <a:ext cx="36195" cy="57785"/>
              </a:xfrm>
              <a:custGeom>
                <a:avLst/>
                <a:gdLst>
                  <a:gd name="T0" fmla="*/ 0 w 57"/>
                  <a:gd name="T1" fmla="*/ 91 h 91"/>
                  <a:gd name="T2" fmla="*/ 20 w 57"/>
                  <a:gd name="T3" fmla="*/ 18 h 91"/>
                  <a:gd name="T4" fmla="*/ 29 w 57"/>
                  <a:gd name="T5" fmla="*/ 18 h 91"/>
                  <a:gd name="T6" fmla="*/ 57 w 57"/>
                  <a:gd name="T7" fmla="*/ 87 h 91"/>
                  <a:gd name="T8" fmla="*/ 49 w 57"/>
                  <a:gd name="T9" fmla="*/ 89 h 91"/>
                  <a:gd name="T10" fmla="*/ 41 w 57"/>
                  <a:gd name="T11" fmla="*/ 66 h 91"/>
                  <a:gd name="T12" fmla="*/ 15 w 57"/>
                  <a:gd name="T13" fmla="*/ 68 h 91"/>
                  <a:gd name="T14" fmla="*/ 8 w 57"/>
                  <a:gd name="T15" fmla="*/ 91 h 91"/>
                  <a:gd name="T16" fmla="*/ 0 w 57"/>
                  <a:gd name="T17" fmla="*/ 91 h 91"/>
                  <a:gd name="T18" fmla="*/ 16 w 57"/>
                  <a:gd name="T19" fmla="*/ 60 h 91"/>
                  <a:gd name="T20" fmla="*/ 37 w 57"/>
                  <a:gd name="T21" fmla="*/ 60 h 91"/>
                  <a:gd name="T22" fmla="*/ 29 w 57"/>
                  <a:gd name="T23" fmla="*/ 39 h 91"/>
                  <a:gd name="T24" fmla="*/ 26 w 57"/>
                  <a:gd name="T25" fmla="*/ 31 h 91"/>
                  <a:gd name="T26" fmla="*/ 24 w 57"/>
                  <a:gd name="T27" fmla="*/ 24 h 91"/>
                  <a:gd name="T28" fmla="*/ 23 w 57"/>
                  <a:gd name="T29" fmla="*/ 32 h 91"/>
                  <a:gd name="T30" fmla="*/ 21 w 57"/>
                  <a:gd name="T31" fmla="*/ 39 h 91"/>
                  <a:gd name="T32" fmla="*/ 16 w 57"/>
                  <a:gd name="T33" fmla="*/ 60 h 91"/>
                  <a:gd name="T34" fmla="*/ 10 w 57"/>
                  <a:gd name="T35" fmla="*/ 13 h 91"/>
                  <a:gd name="T36" fmla="*/ 10 w 57"/>
                  <a:gd name="T37" fmla="*/ 8 h 91"/>
                  <a:gd name="T38" fmla="*/ 11 w 57"/>
                  <a:gd name="T39" fmla="*/ 5 h 91"/>
                  <a:gd name="T40" fmla="*/ 15 w 57"/>
                  <a:gd name="T41" fmla="*/ 1 h 91"/>
                  <a:gd name="T42" fmla="*/ 18 w 57"/>
                  <a:gd name="T43" fmla="*/ 1 h 91"/>
                  <a:gd name="T44" fmla="*/ 20 w 57"/>
                  <a:gd name="T45" fmla="*/ 1 h 91"/>
                  <a:gd name="T46" fmla="*/ 24 w 57"/>
                  <a:gd name="T47" fmla="*/ 3 h 91"/>
                  <a:gd name="T48" fmla="*/ 26 w 57"/>
                  <a:gd name="T49" fmla="*/ 5 h 91"/>
                  <a:gd name="T50" fmla="*/ 28 w 57"/>
                  <a:gd name="T51" fmla="*/ 5 h 91"/>
                  <a:gd name="T52" fmla="*/ 29 w 57"/>
                  <a:gd name="T53" fmla="*/ 5 h 91"/>
                  <a:gd name="T54" fmla="*/ 31 w 57"/>
                  <a:gd name="T55" fmla="*/ 3 h 91"/>
                  <a:gd name="T56" fmla="*/ 31 w 57"/>
                  <a:gd name="T57" fmla="*/ 3 h 91"/>
                  <a:gd name="T58" fmla="*/ 31 w 57"/>
                  <a:gd name="T59" fmla="*/ 0 h 91"/>
                  <a:gd name="T60" fmla="*/ 37 w 57"/>
                  <a:gd name="T61" fmla="*/ 0 h 91"/>
                  <a:gd name="T62" fmla="*/ 36 w 57"/>
                  <a:gd name="T63" fmla="*/ 5 h 91"/>
                  <a:gd name="T64" fmla="*/ 34 w 57"/>
                  <a:gd name="T65" fmla="*/ 8 h 91"/>
                  <a:gd name="T66" fmla="*/ 33 w 57"/>
                  <a:gd name="T67" fmla="*/ 11 h 91"/>
                  <a:gd name="T68" fmla="*/ 29 w 57"/>
                  <a:gd name="T69" fmla="*/ 11 h 91"/>
                  <a:gd name="T70" fmla="*/ 26 w 57"/>
                  <a:gd name="T71" fmla="*/ 11 h 91"/>
                  <a:gd name="T72" fmla="*/ 23 w 57"/>
                  <a:gd name="T73" fmla="*/ 9 h 91"/>
                  <a:gd name="T74" fmla="*/ 20 w 57"/>
                  <a:gd name="T75" fmla="*/ 8 h 91"/>
                  <a:gd name="T76" fmla="*/ 18 w 57"/>
                  <a:gd name="T77" fmla="*/ 8 h 91"/>
                  <a:gd name="T78" fmla="*/ 16 w 57"/>
                  <a:gd name="T79" fmla="*/ 8 h 91"/>
                  <a:gd name="T80" fmla="*/ 16 w 57"/>
                  <a:gd name="T81" fmla="*/ 9 h 91"/>
                  <a:gd name="T82" fmla="*/ 15 w 57"/>
                  <a:gd name="T83" fmla="*/ 11 h 91"/>
                  <a:gd name="T84" fmla="*/ 15 w 57"/>
                  <a:gd name="T85" fmla="*/ 13 h 91"/>
                  <a:gd name="T86" fmla="*/ 10 w 57"/>
                  <a:gd name="T87" fmla="*/ 13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7" h="91">
                    <a:moveTo>
                      <a:pt x="0" y="91"/>
                    </a:moveTo>
                    <a:lnTo>
                      <a:pt x="20" y="18"/>
                    </a:lnTo>
                    <a:lnTo>
                      <a:pt x="29" y="18"/>
                    </a:lnTo>
                    <a:lnTo>
                      <a:pt x="57" y="87"/>
                    </a:lnTo>
                    <a:lnTo>
                      <a:pt x="49" y="89"/>
                    </a:lnTo>
                    <a:lnTo>
                      <a:pt x="41" y="66"/>
                    </a:lnTo>
                    <a:lnTo>
                      <a:pt x="15" y="68"/>
                    </a:lnTo>
                    <a:lnTo>
                      <a:pt x="8" y="91"/>
                    </a:lnTo>
                    <a:lnTo>
                      <a:pt x="0" y="91"/>
                    </a:lnTo>
                    <a:close/>
                    <a:moveTo>
                      <a:pt x="16" y="60"/>
                    </a:moveTo>
                    <a:lnTo>
                      <a:pt x="37" y="60"/>
                    </a:lnTo>
                    <a:lnTo>
                      <a:pt x="29" y="39"/>
                    </a:lnTo>
                    <a:lnTo>
                      <a:pt x="26" y="31"/>
                    </a:lnTo>
                    <a:lnTo>
                      <a:pt x="24" y="24"/>
                    </a:lnTo>
                    <a:lnTo>
                      <a:pt x="23" y="32"/>
                    </a:lnTo>
                    <a:lnTo>
                      <a:pt x="21" y="39"/>
                    </a:lnTo>
                    <a:lnTo>
                      <a:pt x="16" y="60"/>
                    </a:lnTo>
                    <a:close/>
                    <a:moveTo>
                      <a:pt x="10" y="13"/>
                    </a:moveTo>
                    <a:lnTo>
                      <a:pt x="10" y="8"/>
                    </a:lnTo>
                    <a:lnTo>
                      <a:pt x="11" y="5"/>
                    </a:lnTo>
                    <a:lnTo>
                      <a:pt x="15" y="1"/>
                    </a:lnTo>
                    <a:lnTo>
                      <a:pt x="18" y="1"/>
                    </a:lnTo>
                    <a:lnTo>
                      <a:pt x="20" y="1"/>
                    </a:lnTo>
                    <a:lnTo>
                      <a:pt x="24" y="3"/>
                    </a:lnTo>
                    <a:lnTo>
                      <a:pt x="26" y="5"/>
                    </a:lnTo>
                    <a:lnTo>
                      <a:pt x="28" y="5"/>
                    </a:lnTo>
                    <a:lnTo>
                      <a:pt x="29" y="5"/>
                    </a:lnTo>
                    <a:lnTo>
                      <a:pt x="31" y="3"/>
                    </a:lnTo>
                    <a:lnTo>
                      <a:pt x="31" y="3"/>
                    </a:lnTo>
                    <a:lnTo>
                      <a:pt x="31" y="0"/>
                    </a:lnTo>
                    <a:lnTo>
                      <a:pt x="37" y="0"/>
                    </a:lnTo>
                    <a:lnTo>
                      <a:pt x="36" y="5"/>
                    </a:lnTo>
                    <a:lnTo>
                      <a:pt x="34" y="8"/>
                    </a:lnTo>
                    <a:lnTo>
                      <a:pt x="33" y="11"/>
                    </a:lnTo>
                    <a:lnTo>
                      <a:pt x="29" y="11"/>
                    </a:lnTo>
                    <a:lnTo>
                      <a:pt x="26" y="11"/>
                    </a:lnTo>
                    <a:lnTo>
                      <a:pt x="23" y="9"/>
                    </a:lnTo>
                    <a:lnTo>
                      <a:pt x="20" y="8"/>
                    </a:lnTo>
                    <a:lnTo>
                      <a:pt x="18" y="8"/>
                    </a:lnTo>
                    <a:lnTo>
                      <a:pt x="16" y="8"/>
                    </a:lnTo>
                    <a:lnTo>
                      <a:pt x="16" y="9"/>
                    </a:lnTo>
                    <a:lnTo>
                      <a:pt x="15" y="11"/>
                    </a:lnTo>
                    <a:lnTo>
                      <a:pt x="15" y="13"/>
                    </a:lnTo>
                    <a:lnTo>
                      <a:pt x="10" y="1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8" name="Freeform 131">
                <a:extLst>
                  <a:ext uri="{FF2B5EF4-FFF2-40B4-BE49-F238E27FC236}">
                    <a16:creationId xmlns:a16="http://schemas.microsoft.com/office/drawing/2014/main" id="{DD2E2760-6CC7-1CE6-5B7C-FD1FD9D8E447}"/>
                  </a:ext>
                </a:extLst>
              </p:cNvPr>
              <p:cNvSpPr>
                <a:spLocks noEditPoints="1"/>
              </p:cNvSpPr>
              <p:nvPr/>
            </p:nvSpPr>
            <p:spPr bwMode="auto">
              <a:xfrm>
                <a:off x="956310" y="970915"/>
                <a:ext cx="37465" cy="47625"/>
              </a:xfrm>
              <a:custGeom>
                <a:avLst/>
                <a:gdLst>
                  <a:gd name="T0" fmla="*/ 0 w 59"/>
                  <a:gd name="T1" fmla="*/ 41 h 75"/>
                  <a:gd name="T2" fmla="*/ 0 w 59"/>
                  <a:gd name="T3" fmla="*/ 33 h 75"/>
                  <a:gd name="T4" fmla="*/ 0 w 59"/>
                  <a:gd name="T5" fmla="*/ 24 h 75"/>
                  <a:gd name="T6" fmla="*/ 4 w 59"/>
                  <a:gd name="T7" fmla="*/ 18 h 75"/>
                  <a:gd name="T8" fmla="*/ 5 w 59"/>
                  <a:gd name="T9" fmla="*/ 11 h 75"/>
                  <a:gd name="T10" fmla="*/ 10 w 59"/>
                  <a:gd name="T11" fmla="*/ 7 h 75"/>
                  <a:gd name="T12" fmla="*/ 15 w 59"/>
                  <a:gd name="T13" fmla="*/ 3 h 75"/>
                  <a:gd name="T14" fmla="*/ 20 w 59"/>
                  <a:gd name="T15" fmla="*/ 2 h 75"/>
                  <a:gd name="T16" fmla="*/ 26 w 59"/>
                  <a:gd name="T17" fmla="*/ 0 h 75"/>
                  <a:gd name="T18" fmla="*/ 33 w 59"/>
                  <a:gd name="T19" fmla="*/ 0 h 75"/>
                  <a:gd name="T20" fmla="*/ 41 w 59"/>
                  <a:gd name="T21" fmla="*/ 3 h 75"/>
                  <a:gd name="T22" fmla="*/ 47 w 59"/>
                  <a:gd name="T23" fmla="*/ 8 h 75"/>
                  <a:gd name="T24" fmla="*/ 52 w 59"/>
                  <a:gd name="T25" fmla="*/ 15 h 75"/>
                  <a:gd name="T26" fmla="*/ 57 w 59"/>
                  <a:gd name="T27" fmla="*/ 24 h 75"/>
                  <a:gd name="T28" fmla="*/ 59 w 59"/>
                  <a:gd name="T29" fmla="*/ 34 h 75"/>
                  <a:gd name="T30" fmla="*/ 59 w 59"/>
                  <a:gd name="T31" fmla="*/ 42 h 75"/>
                  <a:gd name="T32" fmla="*/ 59 w 59"/>
                  <a:gd name="T33" fmla="*/ 49 h 75"/>
                  <a:gd name="T34" fmla="*/ 57 w 59"/>
                  <a:gd name="T35" fmla="*/ 55 h 75"/>
                  <a:gd name="T36" fmla="*/ 54 w 59"/>
                  <a:gd name="T37" fmla="*/ 62 h 75"/>
                  <a:gd name="T38" fmla="*/ 51 w 59"/>
                  <a:gd name="T39" fmla="*/ 67 h 75"/>
                  <a:gd name="T40" fmla="*/ 46 w 59"/>
                  <a:gd name="T41" fmla="*/ 70 h 75"/>
                  <a:gd name="T42" fmla="*/ 41 w 59"/>
                  <a:gd name="T43" fmla="*/ 73 h 75"/>
                  <a:gd name="T44" fmla="*/ 34 w 59"/>
                  <a:gd name="T45" fmla="*/ 75 h 75"/>
                  <a:gd name="T46" fmla="*/ 28 w 59"/>
                  <a:gd name="T47" fmla="*/ 75 h 75"/>
                  <a:gd name="T48" fmla="*/ 21 w 59"/>
                  <a:gd name="T49" fmla="*/ 73 h 75"/>
                  <a:gd name="T50" fmla="*/ 17 w 59"/>
                  <a:gd name="T51" fmla="*/ 70 h 75"/>
                  <a:gd name="T52" fmla="*/ 10 w 59"/>
                  <a:gd name="T53" fmla="*/ 65 h 75"/>
                  <a:gd name="T54" fmla="*/ 7 w 59"/>
                  <a:gd name="T55" fmla="*/ 60 h 75"/>
                  <a:gd name="T56" fmla="*/ 4 w 59"/>
                  <a:gd name="T57" fmla="*/ 55 h 75"/>
                  <a:gd name="T58" fmla="*/ 2 w 59"/>
                  <a:gd name="T59" fmla="*/ 49 h 75"/>
                  <a:gd name="T60" fmla="*/ 0 w 59"/>
                  <a:gd name="T61" fmla="*/ 41 h 75"/>
                  <a:gd name="T62" fmla="*/ 8 w 59"/>
                  <a:gd name="T63" fmla="*/ 41 h 75"/>
                  <a:gd name="T64" fmla="*/ 10 w 59"/>
                  <a:gd name="T65" fmla="*/ 47 h 75"/>
                  <a:gd name="T66" fmla="*/ 12 w 59"/>
                  <a:gd name="T67" fmla="*/ 52 h 75"/>
                  <a:gd name="T68" fmla="*/ 15 w 59"/>
                  <a:gd name="T69" fmla="*/ 57 h 75"/>
                  <a:gd name="T70" fmla="*/ 17 w 59"/>
                  <a:gd name="T71" fmla="*/ 60 h 75"/>
                  <a:gd name="T72" fmla="*/ 21 w 59"/>
                  <a:gd name="T73" fmla="*/ 63 h 75"/>
                  <a:gd name="T74" fmla="*/ 25 w 59"/>
                  <a:gd name="T75" fmla="*/ 65 h 75"/>
                  <a:gd name="T76" fmla="*/ 28 w 59"/>
                  <a:gd name="T77" fmla="*/ 67 h 75"/>
                  <a:gd name="T78" fmla="*/ 33 w 59"/>
                  <a:gd name="T79" fmla="*/ 67 h 75"/>
                  <a:gd name="T80" fmla="*/ 38 w 59"/>
                  <a:gd name="T81" fmla="*/ 65 h 75"/>
                  <a:gd name="T82" fmla="*/ 41 w 59"/>
                  <a:gd name="T83" fmla="*/ 63 h 75"/>
                  <a:gd name="T84" fmla="*/ 44 w 59"/>
                  <a:gd name="T85" fmla="*/ 62 h 75"/>
                  <a:gd name="T86" fmla="*/ 47 w 59"/>
                  <a:gd name="T87" fmla="*/ 57 h 75"/>
                  <a:gd name="T88" fmla="*/ 49 w 59"/>
                  <a:gd name="T89" fmla="*/ 54 h 75"/>
                  <a:gd name="T90" fmla="*/ 51 w 59"/>
                  <a:gd name="T91" fmla="*/ 47 h 75"/>
                  <a:gd name="T92" fmla="*/ 51 w 59"/>
                  <a:gd name="T93" fmla="*/ 42 h 75"/>
                  <a:gd name="T94" fmla="*/ 51 w 59"/>
                  <a:gd name="T95" fmla="*/ 36 h 75"/>
                  <a:gd name="T96" fmla="*/ 49 w 59"/>
                  <a:gd name="T97" fmla="*/ 26 h 75"/>
                  <a:gd name="T98" fmla="*/ 46 w 59"/>
                  <a:gd name="T99" fmla="*/ 20 h 75"/>
                  <a:gd name="T100" fmla="*/ 43 w 59"/>
                  <a:gd name="T101" fmla="*/ 15 h 75"/>
                  <a:gd name="T102" fmla="*/ 38 w 59"/>
                  <a:gd name="T103" fmla="*/ 10 h 75"/>
                  <a:gd name="T104" fmla="*/ 33 w 59"/>
                  <a:gd name="T105" fmla="*/ 8 h 75"/>
                  <a:gd name="T106" fmla="*/ 26 w 59"/>
                  <a:gd name="T107" fmla="*/ 8 h 75"/>
                  <a:gd name="T108" fmla="*/ 23 w 59"/>
                  <a:gd name="T109" fmla="*/ 10 h 75"/>
                  <a:gd name="T110" fmla="*/ 18 w 59"/>
                  <a:gd name="T111" fmla="*/ 11 h 75"/>
                  <a:gd name="T112" fmla="*/ 15 w 59"/>
                  <a:gd name="T113" fmla="*/ 13 h 75"/>
                  <a:gd name="T114" fmla="*/ 12 w 59"/>
                  <a:gd name="T115" fmla="*/ 18 h 75"/>
                  <a:gd name="T116" fmla="*/ 10 w 59"/>
                  <a:gd name="T117" fmla="*/ 21 h 75"/>
                  <a:gd name="T118" fmla="*/ 8 w 59"/>
                  <a:gd name="T119" fmla="*/ 28 h 75"/>
                  <a:gd name="T120" fmla="*/ 8 w 59"/>
                  <a:gd name="T121" fmla="*/ 33 h 75"/>
                  <a:gd name="T122" fmla="*/ 8 w 59"/>
                  <a:gd name="T123" fmla="*/ 4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9" h="75">
                    <a:moveTo>
                      <a:pt x="0" y="41"/>
                    </a:moveTo>
                    <a:lnTo>
                      <a:pt x="0" y="33"/>
                    </a:lnTo>
                    <a:lnTo>
                      <a:pt x="0" y="24"/>
                    </a:lnTo>
                    <a:lnTo>
                      <a:pt x="4" y="18"/>
                    </a:lnTo>
                    <a:lnTo>
                      <a:pt x="5" y="11"/>
                    </a:lnTo>
                    <a:lnTo>
                      <a:pt x="10" y="7"/>
                    </a:lnTo>
                    <a:lnTo>
                      <a:pt x="15" y="3"/>
                    </a:lnTo>
                    <a:lnTo>
                      <a:pt x="20" y="2"/>
                    </a:lnTo>
                    <a:lnTo>
                      <a:pt x="26" y="0"/>
                    </a:lnTo>
                    <a:lnTo>
                      <a:pt x="33" y="0"/>
                    </a:lnTo>
                    <a:lnTo>
                      <a:pt x="41" y="3"/>
                    </a:lnTo>
                    <a:lnTo>
                      <a:pt x="47" y="8"/>
                    </a:lnTo>
                    <a:lnTo>
                      <a:pt x="52" y="15"/>
                    </a:lnTo>
                    <a:lnTo>
                      <a:pt x="57" y="24"/>
                    </a:lnTo>
                    <a:lnTo>
                      <a:pt x="59" y="34"/>
                    </a:lnTo>
                    <a:lnTo>
                      <a:pt x="59" y="42"/>
                    </a:lnTo>
                    <a:lnTo>
                      <a:pt x="59" y="49"/>
                    </a:lnTo>
                    <a:lnTo>
                      <a:pt x="57" y="55"/>
                    </a:lnTo>
                    <a:lnTo>
                      <a:pt x="54" y="62"/>
                    </a:lnTo>
                    <a:lnTo>
                      <a:pt x="51" y="67"/>
                    </a:lnTo>
                    <a:lnTo>
                      <a:pt x="46" y="70"/>
                    </a:lnTo>
                    <a:lnTo>
                      <a:pt x="41" y="73"/>
                    </a:lnTo>
                    <a:lnTo>
                      <a:pt x="34" y="75"/>
                    </a:lnTo>
                    <a:lnTo>
                      <a:pt x="28" y="75"/>
                    </a:lnTo>
                    <a:lnTo>
                      <a:pt x="21" y="73"/>
                    </a:lnTo>
                    <a:lnTo>
                      <a:pt x="17" y="70"/>
                    </a:lnTo>
                    <a:lnTo>
                      <a:pt x="10" y="65"/>
                    </a:lnTo>
                    <a:lnTo>
                      <a:pt x="7" y="60"/>
                    </a:lnTo>
                    <a:lnTo>
                      <a:pt x="4" y="55"/>
                    </a:lnTo>
                    <a:lnTo>
                      <a:pt x="2" y="49"/>
                    </a:lnTo>
                    <a:lnTo>
                      <a:pt x="0" y="41"/>
                    </a:lnTo>
                    <a:close/>
                    <a:moveTo>
                      <a:pt x="8" y="41"/>
                    </a:moveTo>
                    <a:lnTo>
                      <a:pt x="10" y="47"/>
                    </a:lnTo>
                    <a:lnTo>
                      <a:pt x="12" y="52"/>
                    </a:lnTo>
                    <a:lnTo>
                      <a:pt x="15" y="57"/>
                    </a:lnTo>
                    <a:lnTo>
                      <a:pt x="17" y="60"/>
                    </a:lnTo>
                    <a:lnTo>
                      <a:pt x="21" y="63"/>
                    </a:lnTo>
                    <a:lnTo>
                      <a:pt x="25" y="65"/>
                    </a:lnTo>
                    <a:lnTo>
                      <a:pt x="28" y="67"/>
                    </a:lnTo>
                    <a:lnTo>
                      <a:pt x="33" y="67"/>
                    </a:lnTo>
                    <a:lnTo>
                      <a:pt x="38" y="65"/>
                    </a:lnTo>
                    <a:lnTo>
                      <a:pt x="41" y="63"/>
                    </a:lnTo>
                    <a:lnTo>
                      <a:pt x="44" y="62"/>
                    </a:lnTo>
                    <a:lnTo>
                      <a:pt x="47" y="57"/>
                    </a:lnTo>
                    <a:lnTo>
                      <a:pt x="49" y="54"/>
                    </a:lnTo>
                    <a:lnTo>
                      <a:pt x="51" y="47"/>
                    </a:lnTo>
                    <a:lnTo>
                      <a:pt x="51" y="42"/>
                    </a:lnTo>
                    <a:lnTo>
                      <a:pt x="51" y="36"/>
                    </a:lnTo>
                    <a:lnTo>
                      <a:pt x="49" y="26"/>
                    </a:lnTo>
                    <a:lnTo>
                      <a:pt x="46" y="20"/>
                    </a:lnTo>
                    <a:lnTo>
                      <a:pt x="43" y="15"/>
                    </a:lnTo>
                    <a:lnTo>
                      <a:pt x="38" y="10"/>
                    </a:lnTo>
                    <a:lnTo>
                      <a:pt x="33" y="8"/>
                    </a:lnTo>
                    <a:lnTo>
                      <a:pt x="26" y="8"/>
                    </a:lnTo>
                    <a:lnTo>
                      <a:pt x="23" y="10"/>
                    </a:lnTo>
                    <a:lnTo>
                      <a:pt x="18" y="11"/>
                    </a:lnTo>
                    <a:lnTo>
                      <a:pt x="15" y="13"/>
                    </a:lnTo>
                    <a:lnTo>
                      <a:pt x="12" y="18"/>
                    </a:lnTo>
                    <a:lnTo>
                      <a:pt x="10" y="21"/>
                    </a:lnTo>
                    <a:lnTo>
                      <a:pt x="8" y="28"/>
                    </a:lnTo>
                    <a:lnTo>
                      <a:pt x="8" y="33"/>
                    </a:lnTo>
                    <a:lnTo>
                      <a:pt x="8" y="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9" name="Freeform 132">
                <a:extLst>
                  <a:ext uri="{FF2B5EF4-FFF2-40B4-BE49-F238E27FC236}">
                    <a16:creationId xmlns:a16="http://schemas.microsoft.com/office/drawing/2014/main" id="{42A26BE2-592B-B082-7D0E-DC5B5261F3B0}"/>
                  </a:ext>
                </a:extLst>
              </p:cNvPr>
              <p:cNvSpPr>
                <a:spLocks/>
              </p:cNvSpPr>
              <p:nvPr/>
            </p:nvSpPr>
            <p:spPr bwMode="auto">
              <a:xfrm>
                <a:off x="176530" y="203835"/>
                <a:ext cx="46355" cy="43815"/>
              </a:xfrm>
              <a:custGeom>
                <a:avLst/>
                <a:gdLst>
                  <a:gd name="T0" fmla="*/ 15 w 73"/>
                  <a:gd name="T1" fmla="*/ 0 h 69"/>
                  <a:gd name="T2" fmla="*/ 38 w 73"/>
                  <a:gd name="T3" fmla="*/ 17 h 69"/>
                  <a:gd name="T4" fmla="*/ 60 w 73"/>
                  <a:gd name="T5" fmla="*/ 2 h 69"/>
                  <a:gd name="T6" fmla="*/ 52 w 73"/>
                  <a:gd name="T7" fmla="*/ 28 h 69"/>
                  <a:gd name="T8" fmla="*/ 73 w 73"/>
                  <a:gd name="T9" fmla="*/ 44 h 69"/>
                  <a:gd name="T10" fmla="*/ 46 w 73"/>
                  <a:gd name="T11" fmla="*/ 44 h 69"/>
                  <a:gd name="T12" fmla="*/ 36 w 73"/>
                  <a:gd name="T13" fmla="*/ 69 h 69"/>
                  <a:gd name="T14" fmla="*/ 28 w 73"/>
                  <a:gd name="T15" fmla="*/ 44 h 69"/>
                  <a:gd name="T16" fmla="*/ 0 w 73"/>
                  <a:gd name="T17" fmla="*/ 43 h 69"/>
                  <a:gd name="T18" fmla="*/ 23 w 73"/>
                  <a:gd name="T19" fmla="*/ 26 h 69"/>
                  <a:gd name="T20" fmla="*/ 15 w 73"/>
                  <a:gd name="T21"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 h="69">
                    <a:moveTo>
                      <a:pt x="15" y="0"/>
                    </a:moveTo>
                    <a:lnTo>
                      <a:pt x="38" y="17"/>
                    </a:lnTo>
                    <a:lnTo>
                      <a:pt x="60" y="2"/>
                    </a:lnTo>
                    <a:lnTo>
                      <a:pt x="52" y="28"/>
                    </a:lnTo>
                    <a:lnTo>
                      <a:pt x="73" y="44"/>
                    </a:lnTo>
                    <a:lnTo>
                      <a:pt x="46" y="44"/>
                    </a:lnTo>
                    <a:lnTo>
                      <a:pt x="36" y="69"/>
                    </a:lnTo>
                    <a:lnTo>
                      <a:pt x="28" y="44"/>
                    </a:lnTo>
                    <a:lnTo>
                      <a:pt x="0" y="43"/>
                    </a:lnTo>
                    <a:lnTo>
                      <a:pt x="23" y="26"/>
                    </a:lnTo>
                    <a:lnTo>
                      <a:pt x="15"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0" name="Freeform 133">
                <a:extLst>
                  <a:ext uri="{FF2B5EF4-FFF2-40B4-BE49-F238E27FC236}">
                    <a16:creationId xmlns:a16="http://schemas.microsoft.com/office/drawing/2014/main" id="{8AA3F47F-9F04-6A70-9623-CDDBBAD5F7A8}"/>
                  </a:ext>
                </a:extLst>
              </p:cNvPr>
              <p:cNvSpPr>
                <a:spLocks/>
              </p:cNvSpPr>
              <p:nvPr/>
            </p:nvSpPr>
            <p:spPr bwMode="auto">
              <a:xfrm>
                <a:off x="690880" y="975995"/>
                <a:ext cx="46355" cy="44450"/>
              </a:xfrm>
              <a:custGeom>
                <a:avLst/>
                <a:gdLst>
                  <a:gd name="T0" fmla="*/ 39 w 73"/>
                  <a:gd name="T1" fmla="*/ 0 h 70"/>
                  <a:gd name="T2" fmla="*/ 46 w 73"/>
                  <a:gd name="T3" fmla="*/ 26 h 70"/>
                  <a:gd name="T4" fmla="*/ 73 w 73"/>
                  <a:gd name="T5" fmla="*/ 29 h 70"/>
                  <a:gd name="T6" fmla="*/ 49 w 73"/>
                  <a:gd name="T7" fmla="*/ 42 h 70"/>
                  <a:gd name="T8" fmla="*/ 54 w 73"/>
                  <a:gd name="T9" fmla="*/ 70 h 70"/>
                  <a:gd name="T10" fmla="*/ 34 w 73"/>
                  <a:gd name="T11" fmla="*/ 52 h 70"/>
                  <a:gd name="T12" fmla="*/ 8 w 73"/>
                  <a:gd name="T13" fmla="*/ 65 h 70"/>
                  <a:gd name="T14" fmla="*/ 20 w 73"/>
                  <a:gd name="T15" fmla="*/ 39 h 70"/>
                  <a:gd name="T16" fmla="*/ 0 w 73"/>
                  <a:gd name="T17" fmla="*/ 21 h 70"/>
                  <a:gd name="T18" fmla="*/ 28 w 73"/>
                  <a:gd name="T19" fmla="*/ 23 h 70"/>
                  <a:gd name="T20" fmla="*/ 39 w 73"/>
                  <a:gd name="T21"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 h="70">
                    <a:moveTo>
                      <a:pt x="39" y="0"/>
                    </a:moveTo>
                    <a:lnTo>
                      <a:pt x="46" y="26"/>
                    </a:lnTo>
                    <a:lnTo>
                      <a:pt x="73" y="29"/>
                    </a:lnTo>
                    <a:lnTo>
                      <a:pt x="49" y="42"/>
                    </a:lnTo>
                    <a:lnTo>
                      <a:pt x="54" y="70"/>
                    </a:lnTo>
                    <a:lnTo>
                      <a:pt x="34" y="52"/>
                    </a:lnTo>
                    <a:lnTo>
                      <a:pt x="8" y="65"/>
                    </a:lnTo>
                    <a:lnTo>
                      <a:pt x="20" y="39"/>
                    </a:lnTo>
                    <a:lnTo>
                      <a:pt x="0" y="21"/>
                    </a:lnTo>
                    <a:lnTo>
                      <a:pt x="28" y="23"/>
                    </a:lnTo>
                    <a:lnTo>
                      <a:pt x="39"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1" name="Freeform 134">
                <a:extLst>
                  <a:ext uri="{FF2B5EF4-FFF2-40B4-BE49-F238E27FC236}">
                    <a16:creationId xmlns:a16="http://schemas.microsoft.com/office/drawing/2014/main" id="{B1B6545E-CB8D-F495-1831-8372AE84A946}"/>
                  </a:ext>
                </a:extLst>
              </p:cNvPr>
              <p:cNvSpPr>
                <a:spLocks/>
              </p:cNvSpPr>
              <p:nvPr/>
            </p:nvSpPr>
            <p:spPr bwMode="auto">
              <a:xfrm>
                <a:off x="1473200" y="189865"/>
                <a:ext cx="46990" cy="43180"/>
              </a:xfrm>
              <a:custGeom>
                <a:avLst/>
                <a:gdLst>
                  <a:gd name="T0" fmla="*/ 16 w 74"/>
                  <a:gd name="T1" fmla="*/ 0 h 68"/>
                  <a:gd name="T2" fmla="*/ 39 w 74"/>
                  <a:gd name="T3" fmla="*/ 16 h 68"/>
                  <a:gd name="T4" fmla="*/ 61 w 74"/>
                  <a:gd name="T5" fmla="*/ 1 h 68"/>
                  <a:gd name="T6" fmla="*/ 53 w 74"/>
                  <a:gd name="T7" fmla="*/ 27 h 68"/>
                  <a:gd name="T8" fmla="*/ 74 w 74"/>
                  <a:gd name="T9" fmla="*/ 44 h 68"/>
                  <a:gd name="T10" fmla="*/ 47 w 74"/>
                  <a:gd name="T11" fmla="*/ 44 h 68"/>
                  <a:gd name="T12" fmla="*/ 37 w 74"/>
                  <a:gd name="T13" fmla="*/ 68 h 68"/>
                  <a:gd name="T14" fmla="*/ 27 w 74"/>
                  <a:gd name="T15" fmla="*/ 44 h 68"/>
                  <a:gd name="T16" fmla="*/ 0 w 74"/>
                  <a:gd name="T17" fmla="*/ 42 h 68"/>
                  <a:gd name="T18" fmla="*/ 22 w 74"/>
                  <a:gd name="T19" fmla="*/ 26 h 68"/>
                  <a:gd name="T20" fmla="*/ 16 w 74"/>
                  <a:gd name="T21"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 h="68">
                    <a:moveTo>
                      <a:pt x="16" y="0"/>
                    </a:moveTo>
                    <a:lnTo>
                      <a:pt x="39" y="16"/>
                    </a:lnTo>
                    <a:lnTo>
                      <a:pt x="61" y="1"/>
                    </a:lnTo>
                    <a:lnTo>
                      <a:pt x="53" y="27"/>
                    </a:lnTo>
                    <a:lnTo>
                      <a:pt x="74" y="44"/>
                    </a:lnTo>
                    <a:lnTo>
                      <a:pt x="47" y="44"/>
                    </a:lnTo>
                    <a:lnTo>
                      <a:pt x="37" y="68"/>
                    </a:lnTo>
                    <a:lnTo>
                      <a:pt x="27" y="44"/>
                    </a:lnTo>
                    <a:lnTo>
                      <a:pt x="0" y="42"/>
                    </a:lnTo>
                    <a:lnTo>
                      <a:pt x="22" y="26"/>
                    </a:lnTo>
                    <a:lnTo>
                      <a:pt x="1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2" name="Freeform 135">
                <a:extLst>
                  <a:ext uri="{FF2B5EF4-FFF2-40B4-BE49-F238E27FC236}">
                    <a16:creationId xmlns:a16="http://schemas.microsoft.com/office/drawing/2014/main" id="{AC83999B-C934-CF7D-A018-1755C40CD567}"/>
                  </a:ext>
                </a:extLst>
              </p:cNvPr>
              <p:cNvSpPr>
                <a:spLocks noEditPoints="1"/>
              </p:cNvSpPr>
              <p:nvPr/>
            </p:nvSpPr>
            <p:spPr bwMode="auto">
              <a:xfrm>
                <a:off x="147955" y="116205"/>
                <a:ext cx="1410970" cy="798195"/>
              </a:xfrm>
              <a:custGeom>
                <a:avLst/>
                <a:gdLst>
                  <a:gd name="T0" fmla="*/ 1189 w 2222"/>
                  <a:gd name="T1" fmla="*/ 1148 h 1257"/>
                  <a:gd name="T2" fmla="*/ 1277 w 2222"/>
                  <a:gd name="T3" fmla="*/ 1161 h 1257"/>
                  <a:gd name="T4" fmla="*/ 1342 w 2222"/>
                  <a:gd name="T5" fmla="*/ 1182 h 1257"/>
                  <a:gd name="T6" fmla="*/ 1389 w 2222"/>
                  <a:gd name="T7" fmla="*/ 1205 h 1257"/>
                  <a:gd name="T8" fmla="*/ 1416 w 2222"/>
                  <a:gd name="T9" fmla="*/ 1228 h 1257"/>
                  <a:gd name="T10" fmla="*/ 1431 w 2222"/>
                  <a:gd name="T11" fmla="*/ 1244 h 1257"/>
                  <a:gd name="T12" fmla="*/ 1421 w 2222"/>
                  <a:gd name="T13" fmla="*/ 1257 h 1257"/>
                  <a:gd name="T14" fmla="*/ 1416 w 2222"/>
                  <a:gd name="T15" fmla="*/ 1250 h 1257"/>
                  <a:gd name="T16" fmla="*/ 1402 w 2222"/>
                  <a:gd name="T17" fmla="*/ 1234 h 1257"/>
                  <a:gd name="T18" fmla="*/ 1372 w 2222"/>
                  <a:gd name="T19" fmla="*/ 1213 h 1257"/>
                  <a:gd name="T20" fmla="*/ 1325 w 2222"/>
                  <a:gd name="T21" fmla="*/ 1190 h 1257"/>
                  <a:gd name="T22" fmla="*/ 1257 w 2222"/>
                  <a:gd name="T23" fmla="*/ 1172 h 1257"/>
                  <a:gd name="T24" fmla="*/ 1166 w 2222"/>
                  <a:gd name="T25" fmla="*/ 1161 h 1257"/>
                  <a:gd name="T26" fmla="*/ 810 w 2222"/>
                  <a:gd name="T27" fmla="*/ 1241 h 1257"/>
                  <a:gd name="T28" fmla="*/ 816 w 2222"/>
                  <a:gd name="T29" fmla="*/ 1231 h 1257"/>
                  <a:gd name="T30" fmla="*/ 837 w 2222"/>
                  <a:gd name="T31" fmla="*/ 1215 h 1257"/>
                  <a:gd name="T32" fmla="*/ 873 w 2222"/>
                  <a:gd name="T33" fmla="*/ 1192 h 1257"/>
                  <a:gd name="T34" fmla="*/ 927 w 2222"/>
                  <a:gd name="T35" fmla="*/ 1171 h 1257"/>
                  <a:gd name="T36" fmla="*/ 1002 w 2222"/>
                  <a:gd name="T37" fmla="*/ 1153 h 1257"/>
                  <a:gd name="T38" fmla="*/ 1101 w 2222"/>
                  <a:gd name="T39" fmla="*/ 1145 h 1257"/>
                  <a:gd name="T40" fmla="*/ 1059 w 2222"/>
                  <a:gd name="T41" fmla="*/ 1163 h 1257"/>
                  <a:gd name="T42" fmla="*/ 972 w 2222"/>
                  <a:gd name="T43" fmla="*/ 1174 h 1257"/>
                  <a:gd name="T44" fmla="*/ 909 w 2222"/>
                  <a:gd name="T45" fmla="*/ 1194 h 1257"/>
                  <a:gd name="T46" fmla="*/ 865 w 2222"/>
                  <a:gd name="T47" fmla="*/ 1213 h 1257"/>
                  <a:gd name="T48" fmla="*/ 837 w 2222"/>
                  <a:gd name="T49" fmla="*/ 1232 h 1257"/>
                  <a:gd name="T50" fmla="*/ 824 w 2222"/>
                  <a:gd name="T51" fmla="*/ 1245 h 1257"/>
                  <a:gd name="T52" fmla="*/ 2078 w 2222"/>
                  <a:gd name="T53" fmla="*/ 963 h 1257"/>
                  <a:gd name="T54" fmla="*/ 2222 w 2222"/>
                  <a:gd name="T55" fmla="*/ 621 h 1257"/>
                  <a:gd name="T56" fmla="*/ 2077 w 2222"/>
                  <a:gd name="T57" fmla="*/ 314 h 1257"/>
                  <a:gd name="T58" fmla="*/ 1111 w 2222"/>
                  <a:gd name="T59" fmla="*/ 98 h 1257"/>
                  <a:gd name="T60" fmla="*/ 1024 w 2222"/>
                  <a:gd name="T61" fmla="*/ 108 h 1257"/>
                  <a:gd name="T62" fmla="*/ 941 w 2222"/>
                  <a:gd name="T63" fmla="*/ 93 h 1257"/>
                  <a:gd name="T64" fmla="*/ 880 w 2222"/>
                  <a:gd name="T65" fmla="*/ 70 h 1257"/>
                  <a:gd name="T66" fmla="*/ 837 w 2222"/>
                  <a:gd name="T67" fmla="*/ 46 h 1257"/>
                  <a:gd name="T68" fmla="*/ 813 w 2222"/>
                  <a:gd name="T69" fmla="*/ 25 h 1257"/>
                  <a:gd name="T70" fmla="*/ 800 w 2222"/>
                  <a:gd name="T71" fmla="*/ 12 h 1257"/>
                  <a:gd name="T72" fmla="*/ 811 w 2222"/>
                  <a:gd name="T73" fmla="*/ 0 h 1257"/>
                  <a:gd name="T74" fmla="*/ 818 w 2222"/>
                  <a:gd name="T75" fmla="*/ 9 h 1257"/>
                  <a:gd name="T76" fmla="*/ 836 w 2222"/>
                  <a:gd name="T77" fmla="*/ 26 h 1257"/>
                  <a:gd name="T78" fmla="*/ 868 w 2222"/>
                  <a:gd name="T79" fmla="*/ 48 h 1257"/>
                  <a:gd name="T80" fmla="*/ 920 w 2222"/>
                  <a:gd name="T81" fmla="*/ 70 h 1257"/>
                  <a:gd name="T82" fmla="*/ 992 w 2222"/>
                  <a:gd name="T83" fmla="*/ 88 h 1257"/>
                  <a:gd name="T84" fmla="*/ 1088 w 2222"/>
                  <a:gd name="T85" fmla="*/ 96 h 1257"/>
                  <a:gd name="T86" fmla="*/ 1423 w 2222"/>
                  <a:gd name="T87" fmla="*/ 17 h 1257"/>
                  <a:gd name="T88" fmla="*/ 1413 w 2222"/>
                  <a:gd name="T89" fmla="*/ 26 h 1257"/>
                  <a:gd name="T90" fmla="*/ 1390 w 2222"/>
                  <a:gd name="T91" fmla="*/ 46 h 1257"/>
                  <a:gd name="T92" fmla="*/ 1351 w 2222"/>
                  <a:gd name="T93" fmla="*/ 69 h 1257"/>
                  <a:gd name="T94" fmla="*/ 1293 w 2222"/>
                  <a:gd name="T95" fmla="*/ 90 h 1257"/>
                  <a:gd name="T96" fmla="*/ 1213 w 2222"/>
                  <a:gd name="T97" fmla="*/ 106 h 1257"/>
                  <a:gd name="T98" fmla="*/ 1111 w 2222"/>
                  <a:gd name="T99" fmla="*/ 112 h 1257"/>
                  <a:gd name="T100" fmla="*/ 1194 w 2222"/>
                  <a:gd name="T101" fmla="*/ 93 h 1257"/>
                  <a:gd name="T102" fmla="*/ 1275 w 2222"/>
                  <a:gd name="T103" fmla="*/ 80 h 1257"/>
                  <a:gd name="T104" fmla="*/ 1335 w 2222"/>
                  <a:gd name="T105" fmla="*/ 59 h 1257"/>
                  <a:gd name="T106" fmla="*/ 1376 w 2222"/>
                  <a:gd name="T107" fmla="*/ 38 h 1257"/>
                  <a:gd name="T108" fmla="*/ 1399 w 2222"/>
                  <a:gd name="T109" fmla="*/ 20 h 1257"/>
                  <a:gd name="T110" fmla="*/ 1410 w 2222"/>
                  <a:gd name="T111" fmla="*/ 9 h 1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22" h="1257">
                    <a:moveTo>
                      <a:pt x="1124" y="1159"/>
                    </a:moveTo>
                    <a:lnTo>
                      <a:pt x="1124" y="1145"/>
                    </a:lnTo>
                    <a:lnTo>
                      <a:pt x="1146" y="1145"/>
                    </a:lnTo>
                    <a:lnTo>
                      <a:pt x="1168" y="1146"/>
                    </a:lnTo>
                    <a:lnTo>
                      <a:pt x="1189" y="1148"/>
                    </a:lnTo>
                    <a:lnTo>
                      <a:pt x="1208" y="1150"/>
                    </a:lnTo>
                    <a:lnTo>
                      <a:pt x="1226" y="1151"/>
                    </a:lnTo>
                    <a:lnTo>
                      <a:pt x="1244" y="1155"/>
                    </a:lnTo>
                    <a:lnTo>
                      <a:pt x="1260" y="1158"/>
                    </a:lnTo>
                    <a:lnTo>
                      <a:pt x="1277" y="1161"/>
                    </a:lnTo>
                    <a:lnTo>
                      <a:pt x="1291" y="1164"/>
                    </a:lnTo>
                    <a:lnTo>
                      <a:pt x="1306" y="1169"/>
                    </a:lnTo>
                    <a:lnTo>
                      <a:pt x="1319" y="1172"/>
                    </a:lnTo>
                    <a:lnTo>
                      <a:pt x="1330" y="1177"/>
                    </a:lnTo>
                    <a:lnTo>
                      <a:pt x="1342" y="1182"/>
                    </a:lnTo>
                    <a:lnTo>
                      <a:pt x="1353" y="1187"/>
                    </a:lnTo>
                    <a:lnTo>
                      <a:pt x="1363" y="1192"/>
                    </a:lnTo>
                    <a:lnTo>
                      <a:pt x="1372" y="1197"/>
                    </a:lnTo>
                    <a:lnTo>
                      <a:pt x="1381" y="1202"/>
                    </a:lnTo>
                    <a:lnTo>
                      <a:pt x="1389" y="1205"/>
                    </a:lnTo>
                    <a:lnTo>
                      <a:pt x="1395" y="1210"/>
                    </a:lnTo>
                    <a:lnTo>
                      <a:pt x="1402" y="1215"/>
                    </a:lnTo>
                    <a:lnTo>
                      <a:pt x="1407" y="1219"/>
                    </a:lnTo>
                    <a:lnTo>
                      <a:pt x="1412" y="1224"/>
                    </a:lnTo>
                    <a:lnTo>
                      <a:pt x="1416" y="1228"/>
                    </a:lnTo>
                    <a:lnTo>
                      <a:pt x="1421" y="1232"/>
                    </a:lnTo>
                    <a:lnTo>
                      <a:pt x="1425" y="1236"/>
                    </a:lnTo>
                    <a:lnTo>
                      <a:pt x="1428" y="1239"/>
                    </a:lnTo>
                    <a:lnTo>
                      <a:pt x="1429" y="1242"/>
                    </a:lnTo>
                    <a:lnTo>
                      <a:pt x="1431" y="1244"/>
                    </a:lnTo>
                    <a:lnTo>
                      <a:pt x="1433" y="1245"/>
                    </a:lnTo>
                    <a:lnTo>
                      <a:pt x="1434" y="1247"/>
                    </a:lnTo>
                    <a:lnTo>
                      <a:pt x="1434" y="1249"/>
                    </a:lnTo>
                    <a:lnTo>
                      <a:pt x="1434" y="1249"/>
                    </a:lnTo>
                    <a:lnTo>
                      <a:pt x="1421" y="1257"/>
                    </a:lnTo>
                    <a:lnTo>
                      <a:pt x="1421" y="1257"/>
                    </a:lnTo>
                    <a:lnTo>
                      <a:pt x="1421" y="1255"/>
                    </a:lnTo>
                    <a:lnTo>
                      <a:pt x="1420" y="1254"/>
                    </a:lnTo>
                    <a:lnTo>
                      <a:pt x="1418" y="1252"/>
                    </a:lnTo>
                    <a:lnTo>
                      <a:pt x="1416" y="1250"/>
                    </a:lnTo>
                    <a:lnTo>
                      <a:pt x="1415" y="1249"/>
                    </a:lnTo>
                    <a:lnTo>
                      <a:pt x="1413" y="1245"/>
                    </a:lnTo>
                    <a:lnTo>
                      <a:pt x="1410" y="1242"/>
                    </a:lnTo>
                    <a:lnTo>
                      <a:pt x="1407" y="1239"/>
                    </a:lnTo>
                    <a:lnTo>
                      <a:pt x="1402" y="1234"/>
                    </a:lnTo>
                    <a:lnTo>
                      <a:pt x="1397" y="1231"/>
                    </a:lnTo>
                    <a:lnTo>
                      <a:pt x="1392" y="1226"/>
                    </a:lnTo>
                    <a:lnTo>
                      <a:pt x="1386" y="1223"/>
                    </a:lnTo>
                    <a:lnTo>
                      <a:pt x="1379" y="1218"/>
                    </a:lnTo>
                    <a:lnTo>
                      <a:pt x="1372" y="1213"/>
                    </a:lnTo>
                    <a:lnTo>
                      <a:pt x="1364" y="1208"/>
                    </a:lnTo>
                    <a:lnTo>
                      <a:pt x="1356" y="1205"/>
                    </a:lnTo>
                    <a:lnTo>
                      <a:pt x="1346" y="1200"/>
                    </a:lnTo>
                    <a:lnTo>
                      <a:pt x="1337" y="1195"/>
                    </a:lnTo>
                    <a:lnTo>
                      <a:pt x="1325" y="1190"/>
                    </a:lnTo>
                    <a:lnTo>
                      <a:pt x="1314" y="1187"/>
                    </a:lnTo>
                    <a:lnTo>
                      <a:pt x="1301" y="1182"/>
                    </a:lnTo>
                    <a:lnTo>
                      <a:pt x="1288" y="1179"/>
                    </a:lnTo>
                    <a:lnTo>
                      <a:pt x="1273" y="1176"/>
                    </a:lnTo>
                    <a:lnTo>
                      <a:pt x="1257" y="1172"/>
                    </a:lnTo>
                    <a:lnTo>
                      <a:pt x="1241" y="1169"/>
                    </a:lnTo>
                    <a:lnTo>
                      <a:pt x="1224" y="1166"/>
                    </a:lnTo>
                    <a:lnTo>
                      <a:pt x="1207" y="1164"/>
                    </a:lnTo>
                    <a:lnTo>
                      <a:pt x="1187" y="1163"/>
                    </a:lnTo>
                    <a:lnTo>
                      <a:pt x="1166" y="1161"/>
                    </a:lnTo>
                    <a:lnTo>
                      <a:pt x="1145" y="1159"/>
                    </a:lnTo>
                    <a:lnTo>
                      <a:pt x="1124" y="1159"/>
                    </a:lnTo>
                    <a:close/>
                    <a:moveTo>
                      <a:pt x="821" y="1249"/>
                    </a:moveTo>
                    <a:lnTo>
                      <a:pt x="808" y="1241"/>
                    </a:lnTo>
                    <a:lnTo>
                      <a:pt x="810" y="1241"/>
                    </a:lnTo>
                    <a:lnTo>
                      <a:pt x="810" y="1239"/>
                    </a:lnTo>
                    <a:lnTo>
                      <a:pt x="811" y="1239"/>
                    </a:lnTo>
                    <a:lnTo>
                      <a:pt x="813" y="1236"/>
                    </a:lnTo>
                    <a:lnTo>
                      <a:pt x="815" y="1234"/>
                    </a:lnTo>
                    <a:lnTo>
                      <a:pt x="816" y="1231"/>
                    </a:lnTo>
                    <a:lnTo>
                      <a:pt x="819" y="1229"/>
                    </a:lnTo>
                    <a:lnTo>
                      <a:pt x="823" y="1226"/>
                    </a:lnTo>
                    <a:lnTo>
                      <a:pt x="828" y="1221"/>
                    </a:lnTo>
                    <a:lnTo>
                      <a:pt x="832" y="1218"/>
                    </a:lnTo>
                    <a:lnTo>
                      <a:pt x="837" y="1215"/>
                    </a:lnTo>
                    <a:lnTo>
                      <a:pt x="842" y="1210"/>
                    </a:lnTo>
                    <a:lnTo>
                      <a:pt x="849" y="1205"/>
                    </a:lnTo>
                    <a:lnTo>
                      <a:pt x="857" y="1202"/>
                    </a:lnTo>
                    <a:lnTo>
                      <a:pt x="865" y="1197"/>
                    </a:lnTo>
                    <a:lnTo>
                      <a:pt x="873" y="1192"/>
                    </a:lnTo>
                    <a:lnTo>
                      <a:pt x="881" y="1187"/>
                    </a:lnTo>
                    <a:lnTo>
                      <a:pt x="893" y="1184"/>
                    </a:lnTo>
                    <a:lnTo>
                      <a:pt x="902" y="1179"/>
                    </a:lnTo>
                    <a:lnTo>
                      <a:pt x="914" y="1174"/>
                    </a:lnTo>
                    <a:lnTo>
                      <a:pt x="927" y="1171"/>
                    </a:lnTo>
                    <a:lnTo>
                      <a:pt x="940" y="1168"/>
                    </a:lnTo>
                    <a:lnTo>
                      <a:pt x="954" y="1163"/>
                    </a:lnTo>
                    <a:lnTo>
                      <a:pt x="969" y="1159"/>
                    </a:lnTo>
                    <a:lnTo>
                      <a:pt x="985" y="1156"/>
                    </a:lnTo>
                    <a:lnTo>
                      <a:pt x="1002" y="1153"/>
                    </a:lnTo>
                    <a:lnTo>
                      <a:pt x="1020" y="1151"/>
                    </a:lnTo>
                    <a:lnTo>
                      <a:pt x="1037" y="1150"/>
                    </a:lnTo>
                    <a:lnTo>
                      <a:pt x="1057" y="1146"/>
                    </a:lnTo>
                    <a:lnTo>
                      <a:pt x="1078" y="1146"/>
                    </a:lnTo>
                    <a:lnTo>
                      <a:pt x="1101" y="1145"/>
                    </a:lnTo>
                    <a:lnTo>
                      <a:pt x="1124" y="1145"/>
                    </a:lnTo>
                    <a:lnTo>
                      <a:pt x="1124" y="1159"/>
                    </a:lnTo>
                    <a:lnTo>
                      <a:pt x="1101" y="1159"/>
                    </a:lnTo>
                    <a:lnTo>
                      <a:pt x="1080" y="1161"/>
                    </a:lnTo>
                    <a:lnTo>
                      <a:pt x="1059" y="1163"/>
                    </a:lnTo>
                    <a:lnTo>
                      <a:pt x="1039" y="1164"/>
                    </a:lnTo>
                    <a:lnTo>
                      <a:pt x="1021" y="1166"/>
                    </a:lnTo>
                    <a:lnTo>
                      <a:pt x="1003" y="1168"/>
                    </a:lnTo>
                    <a:lnTo>
                      <a:pt x="987" y="1171"/>
                    </a:lnTo>
                    <a:lnTo>
                      <a:pt x="972" y="1174"/>
                    </a:lnTo>
                    <a:lnTo>
                      <a:pt x="958" y="1177"/>
                    </a:lnTo>
                    <a:lnTo>
                      <a:pt x="945" y="1181"/>
                    </a:lnTo>
                    <a:lnTo>
                      <a:pt x="932" y="1185"/>
                    </a:lnTo>
                    <a:lnTo>
                      <a:pt x="920" y="1189"/>
                    </a:lnTo>
                    <a:lnTo>
                      <a:pt x="909" y="1194"/>
                    </a:lnTo>
                    <a:lnTo>
                      <a:pt x="898" y="1197"/>
                    </a:lnTo>
                    <a:lnTo>
                      <a:pt x="889" y="1202"/>
                    </a:lnTo>
                    <a:lnTo>
                      <a:pt x="880" y="1205"/>
                    </a:lnTo>
                    <a:lnTo>
                      <a:pt x="871" y="1210"/>
                    </a:lnTo>
                    <a:lnTo>
                      <a:pt x="865" y="1213"/>
                    </a:lnTo>
                    <a:lnTo>
                      <a:pt x="858" y="1218"/>
                    </a:lnTo>
                    <a:lnTo>
                      <a:pt x="852" y="1221"/>
                    </a:lnTo>
                    <a:lnTo>
                      <a:pt x="847" y="1226"/>
                    </a:lnTo>
                    <a:lnTo>
                      <a:pt x="842" y="1229"/>
                    </a:lnTo>
                    <a:lnTo>
                      <a:pt x="837" y="1232"/>
                    </a:lnTo>
                    <a:lnTo>
                      <a:pt x="834" y="1236"/>
                    </a:lnTo>
                    <a:lnTo>
                      <a:pt x="831" y="1239"/>
                    </a:lnTo>
                    <a:lnTo>
                      <a:pt x="828" y="1242"/>
                    </a:lnTo>
                    <a:lnTo>
                      <a:pt x="826" y="1244"/>
                    </a:lnTo>
                    <a:lnTo>
                      <a:pt x="824" y="1245"/>
                    </a:lnTo>
                    <a:lnTo>
                      <a:pt x="823" y="1247"/>
                    </a:lnTo>
                    <a:lnTo>
                      <a:pt x="823" y="1249"/>
                    </a:lnTo>
                    <a:lnTo>
                      <a:pt x="821" y="1249"/>
                    </a:lnTo>
                    <a:lnTo>
                      <a:pt x="821" y="1249"/>
                    </a:lnTo>
                    <a:close/>
                    <a:moveTo>
                      <a:pt x="2078" y="963"/>
                    </a:moveTo>
                    <a:lnTo>
                      <a:pt x="159" y="963"/>
                    </a:lnTo>
                    <a:lnTo>
                      <a:pt x="159" y="948"/>
                    </a:lnTo>
                    <a:lnTo>
                      <a:pt x="2078" y="948"/>
                    </a:lnTo>
                    <a:lnTo>
                      <a:pt x="2078" y="963"/>
                    </a:lnTo>
                    <a:close/>
                    <a:moveTo>
                      <a:pt x="2222" y="621"/>
                    </a:moveTo>
                    <a:lnTo>
                      <a:pt x="0" y="621"/>
                    </a:lnTo>
                    <a:lnTo>
                      <a:pt x="0" y="606"/>
                    </a:lnTo>
                    <a:lnTo>
                      <a:pt x="2222" y="606"/>
                    </a:lnTo>
                    <a:lnTo>
                      <a:pt x="2222" y="621"/>
                    </a:lnTo>
                    <a:close/>
                    <a:moveTo>
                      <a:pt x="2077" y="314"/>
                    </a:moveTo>
                    <a:lnTo>
                      <a:pt x="122" y="314"/>
                    </a:lnTo>
                    <a:lnTo>
                      <a:pt x="122" y="299"/>
                    </a:lnTo>
                    <a:lnTo>
                      <a:pt x="2077" y="299"/>
                    </a:lnTo>
                    <a:lnTo>
                      <a:pt x="2077" y="314"/>
                    </a:lnTo>
                    <a:close/>
                    <a:moveTo>
                      <a:pt x="1111" y="98"/>
                    </a:moveTo>
                    <a:lnTo>
                      <a:pt x="1111" y="112"/>
                    </a:lnTo>
                    <a:lnTo>
                      <a:pt x="1088" y="112"/>
                    </a:lnTo>
                    <a:lnTo>
                      <a:pt x="1065" y="111"/>
                    </a:lnTo>
                    <a:lnTo>
                      <a:pt x="1046" y="109"/>
                    </a:lnTo>
                    <a:lnTo>
                      <a:pt x="1024" y="108"/>
                    </a:lnTo>
                    <a:lnTo>
                      <a:pt x="1006" y="106"/>
                    </a:lnTo>
                    <a:lnTo>
                      <a:pt x="989" y="103"/>
                    </a:lnTo>
                    <a:lnTo>
                      <a:pt x="972" y="99"/>
                    </a:lnTo>
                    <a:lnTo>
                      <a:pt x="956" y="96"/>
                    </a:lnTo>
                    <a:lnTo>
                      <a:pt x="941" y="93"/>
                    </a:lnTo>
                    <a:lnTo>
                      <a:pt x="927" y="88"/>
                    </a:lnTo>
                    <a:lnTo>
                      <a:pt x="914" y="85"/>
                    </a:lnTo>
                    <a:lnTo>
                      <a:pt x="902" y="80"/>
                    </a:lnTo>
                    <a:lnTo>
                      <a:pt x="891" y="75"/>
                    </a:lnTo>
                    <a:lnTo>
                      <a:pt x="880" y="70"/>
                    </a:lnTo>
                    <a:lnTo>
                      <a:pt x="870" y="65"/>
                    </a:lnTo>
                    <a:lnTo>
                      <a:pt x="862" y="60"/>
                    </a:lnTo>
                    <a:lnTo>
                      <a:pt x="852" y="56"/>
                    </a:lnTo>
                    <a:lnTo>
                      <a:pt x="845" y="51"/>
                    </a:lnTo>
                    <a:lnTo>
                      <a:pt x="837" y="46"/>
                    </a:lnTo>
                    <a:lnTo>
                      <a:pt x="831" y="43"/>
                    </a:lnTo>
                    <a:lnTo>
                      <a:pt x="826" y="38"/>
                    </a:lnTo>
                    <a:lnTo>
                      <a:pt x="821" y="33"/>
                    </a:lnTo>
                    <a:lnTo>
                      <a:pt x="816" y="30"/>
                    </a:lnTo>
                    <a:lnTo>
                      <a:pt x="813" y="25"/>
                    </a:lnTo>
                    <a:lnTo>
                      <a:pt x="808" y="22"/>
                    </a:lnTo>
                    <a:lnTo>
                      <a:pt x="806" y="18"/>
                    </a:lnTo>
                    <a:lnTo>
                      <a:pt x="803" y="15"/>
                    </a:lnTo>
                    <a:lnTo>
                      <a:pt x="802" y="13"/>
                    </a:lnTo>
                    <a:lnTo>
                      <a:pt x="800" y="12"/>
                    </a:lnTo>
                    <a:lnTo>
                      <a:pt x="800" y="10"/>
                    </a:lnTo>
                    <a:lnTo>
                      <a:pt x="798" y="9"/>
                    </a:lnTo>
                    <a:lnTo>
                      <a:pt x="798" y="9"/>
                    </a:lnTo>
                    <a:lnTo>
                      <a:pt x="811" y="0"/>
                    </a:lnTo>
                    <a:lnTo>
                      <a:pt x="811" y="0"/>
                    </a:lnTo>
                    <a:lnTo>
                      <a:pt x="813" y="2"/>
                    </a:lnTo>
                    <a:lnTo>
                      <a:pt x="813" y="2"/>
                    </a:lnTo>
                    <a:lnTo>
                      <a:pt x="815" y="4"/>
                    </a:lnTo>
                    <a:lnTo>
                      <a:pt x="816" y="7"/>
                    </a:lnTo>
                    <a:lnTo>
                      <a:pt x="818" y="9"/>
                    </a:lnTo>
                    <a:lnTo>
                      <a:pt x="821" y="12"/>
                    </a:lnTo>
                    <a:lnTo>
                      <a:pt x="823" y="15"/>
                    </a:lnTo>
                    <a:lnTo>
                      <a:pt x="828" y="18"/>
                    </a:lnTo>
                    <a:lnTo>
                      <a:pt x="831" y="22"/>
                    </a:lnTo>
                    <a:lnTo>
                      <a:pt x="836" y="26"/>
                    </a:lnTo>
                    <a:lnTo>
                      <a:pt x="841" y="30"/>
                    </a:lnTo>
                    <a:lnTo>
                      <a:pt x="847" y="35"/>
                    </a:lnTo>
                    <a:lnTo>
                      <a:pt x="854" y="39"/>
                    </a:lnTo>
                    <a:lnTo>
                      <a:pt x="860" y="43"/>
                    </a:lnTo>
                    <a:lnTo>
                      <a:pt x="868" y="48"/>
                    </a:lnTo>
                    <a:lnTo>
                      <a:pt x="878" y="52"/>
                    </a:lnTo>
                    <a:lnTo>
                      <a:pt x="886" y="57"/>
                    </a:lnTo>
                    <a:lnTo>
                      <a:pt x="898" y="62"/>
                    </a:lnTo>
                    <a:lnTo>
                      <a:pt x="907" y="65"/>
                    </a:lnTo>
                    <a:lnTo>
                      <a:pt x="920" y="70"/>
                    </a:lnTo>
                    <a:lnTo>
                      <a:pt x="932" y="73"/>
                    </a:lnTo>
                    <a:lnTo>
                      <a:pt x="946" y="78"/>
                    </a:lnTo>
                    <a:lnTo>
                      <a:pt x="959" y="82"/>
                    </a:lnTo>
                    <a:lnTo>
                      <a:pt x="976" y="85"/>
                    </a:lnTo>
                    <a:lnTo>
                      <a:pt x="992" y="88"/>
                    </a:lnTo>
                    <a:lnTo>
                      <a:pt x="1008" y="91"/>
                    </a:lnTo>
                    <a:lnTo>
                      <a:pt x="1026" y="93"/>
                    </a:lnTo>
                    <a:lnTo>
                      <a:pt x="1046" y="95"/>
                    </a:lnTo>
                    <a:lnTo>
                      <a:pt x="1067" y="96"/>
                    </a:lnTo>
                    <a:lnTo>
                      <a:pt x="1088" y="96"/>
                    </a:lnTo>
                    <a:lnTo>
                      <a:pt x="1111" y="98"/>
                    </a:lnTo>
                    <a:close/>
                    <a:moveTo>
                      <a:pt x="1412" y="7"/>
                    </a:moveTo>
                    <a:lnTo>
                      <a:pt x="1425" y="15"/>
                    </a:lnTo>
                    <a:lnTo>
                      <a:pt x="1425" y="15"/>
                    </a:lnTo>
                    <a:lnTo>
                      <a:pt x="1423" y="17"/>
                    </a:lnTo>
                    <a:lnTo>
                      <a:pt x="1423" y="17"/>
                    </a:lnTo>
                    <a:lnTo>
                      <a:pt x="1421" y="20"/>
                    </a:lnTo>
                    <a:lnTo>
                      <a:pt x="1418" y="22"/>
                    </a:lnTo>
                    <a:lnTo>
                      <a:pt x="1416" y="25"/>
                    </a:lnTo>
                    <a:lnTo>
                      <a:pt x="1413" y="26"/>
                    </a:lnTo>
                    <a:lnTo>
                      <a:pt x="1410" y="31"/>
                    </a:lnTo>
                    <a:lnTo>
                      <a:pt x="1405" y="35"/>
                    </a:lnTo>
                    <a:lnTo>
                      <a:pt x="1402" y="38"/>
                    </a:lnTo>
                    <a:lnTo>
                      <a:pt x="1395" y="43"/>
                    </a:lnTo>
                    <a:lnTo>
                      <a:pt x="1390" y="46"/>
                    </a:lnTo>
                    <a:lnTo>
                      <a:pt x="1384" y="51"/>
                    </a:lnTo>
                    <a:lnTo>
                      <a:pt x="1376" y="56"/>
                    </a:lnTo>
                    <a:lnTo>
                      <a:pt x="1369" y="59"/>
                    </a:lnTo>
                    <a:lnTo>
                      <a:pt x="1359" y="64"/>
                    </a:lnTo>
                    <a:lnTo>
                      <a:pt x="1351" y="69"/>
                    </a:lnTo>
                    <a:lnTo>
                      <a:pt x="1342" y="73"/>
                    </a:lnTo>
                    <a:lnTo>
                      <a:pt x="1330" y="77"/>
                    </a:lnTo>
                    <a:lnTo>
                      <a:pt x="1319" y="82"/>
                    </a:lnTo>
                    <a:lnTo>
                      <a:pt x="1306" y="86"/>
                    </a:lnTo>
                    <a:lnTo>
                      <a:pt x="1293" y="90"/>
                    </a:lnTo>
                    <a:lnTo>
                      <a:pt x="1280" y="93"/>
                    </a:lnTo>
                    <a:lnTo>
                      <a:pt x="1264" y="98"/>
                    </a:lnTo>
                    <a:lnTo>
                      <a:pt x="1249" y="101"/>
                    </a:lnTo>
                    <a:lnTo>
                      <a:pt x="1231" y="103"/>
                    </a:lnTo>
                    <a:lnTo>
                      <a:pt x="1213" y="106"/>
                    </a:lnTo>
                    <a:lnTo>
                      <a:pt x="1195" y="108"/>
                    </a:lnTo>
                    <a:lnTo>
                      <a:pt x="1176" y="109"/>
                    </a:lnTo>
                    <a:lnTo>
                      <a:pt x="1155" y="111"/>
                    </a:lnTo>
                    <a:lnTo>
                      <a:pt x="1133" y="112"/>
                    </a:lnTo>
                    <a:lnTo>
                      <a:pt x="1111" y="112"/>
                    </a:lnTo>
                    <a:lnTo>
                      <a:pt x="1111" y="98"/>
                    </a:lnTo>
                    <a:lnTo>
                      <a:pt x="1132" y="96"/>
                    </a:lnTo>
                    <a:lnTo>
                      <a:pt x="1155" y="96"/>
                    </a:lnTo>
                    <a:lnTo>
                      <a:pt x="1174" y="95"/>
                    </a:lnTo>
                    <a:lnTo>
                      <a:pt x="1194" y="93"/>
                    </a:lnTo>
                    <a:lnTo>
                      <a:pt x="1211" y="91"/>
                    </a:lnTo>
                    <a:lnTo>
                      <a:pt x="1229" y="88"/>
                    </a:lnTo>
                    <a:lnTo>
                      <a:pt x="1246" y="86"/>
                    </a:lnTo>
                    <a:lnTo>
                      <a:pt x="1260" y="83"/>
                    </a:lnTo>
                    <a:lnTo>
                      <a:pt x="1275" y="80"/>
                    </a:lnTo>
                    <a:lnTo>
                      <a:pt x="1290" y="75"/>
                    </a:lnTo>
                    <a:lnTo>
                      <a:pt x="1301" y="72"/>
                    </a:lnTo>
                    <a:lnTo>
                      <a:pt x="1314" y="67"/>
                    </a:lnTo>
                    <a:lnTo>
                      <a:pt x="1324" y="64"/>
                    </a:lnTo>
                    <a:lnTo>
                      <a:pt x="1335" y="59"/>
                    </a:lnTo>
                    <a:lnTo>
                      <a:pt x="1345" y="56"/>
                    </a:lnTo>
                    <a:lnTo>
                      <a:pt x="1353" y="51"/>
                    </a:lnTo>
                    <a:lnTo>
                      <a:pt x="1361" y="46"/>
                    </a:lnTo>
                    <a:lnTo>
                      <a:pt x="1368" y="43"/>
                    </a:lnTo>
                    <a:lnTo>
                      <a:pt x="1376" y="38"/>
                    </a:lnTo>
                    <a:lnTo>
                      <a:pt x="1381" y="35"/>
                    </a:lnTo>
                    <a:lnTo>
                      <a:pt x="1387" y="30"/>
                    </a:lnTo>
                    <a:lnTo>
                      <a:pt x="1392" y="26"/>
                    </a:lnTo>
                    <a:lnTo>
                      <a:pt x="1395" y="23"/>
                    </a:lnTo>
                    <a:lnTo>
                      <a:pt x="1399" y="20"/>
                    </a:lnTo>
                    <a:lnTo>
                      <a:pt x="1402" y="17"/>
                    </a:lnTo>
                    <a:lnTo>
                      <a:pt x="1405" y="13"/>
                    </a:lnTo>
                    <a:lnTo>
                      <a:pt x="1407" y="12"/>
                    </a:lnTo>
                    <a:lnTo>
                      <a:pt x="1408" y="10"/>
                    </a:lnTo>
                    <a:lnTo>
                      <a:pt x="1410" y="9"/>
                    </a:lnTo>
                    <a:lnTo>
                      <a:pt x="1410" y="7"/>
                    </a:lnTo>
                    <a:lnTo>
                      <a:pt x="1412" y="7"/>
                    </a:lnTo>
                    <a:lnTo>
                      <a:pt x="1412" y="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3" name="Freeform 136">
                <a:extLst>
                  <a:ext uri="{FF2B5EF4-FFF2-40B4-BE49-F238E27FC236}">
                    <a16:creationId xmlns:a16="http://schemas.microsoft.com/office/drawing/2014/main" id="{4A05A12B-0B29-A820-DEF6-D4E533D086CC}"/>
                  </a:ext>
                </a:extLst>
              </p:cNvPr>
              <p:cNvSpPr>
                <a:spLocks/>
              </p:cNvSpPr>
              <p:nvPr/>
            </p:nvSpPr>
            <p:spPr bwMode="auto">
              <a:xfrm>
                <a:off x="899795" y="332740"/>
                <a:ext cx="249555" cy="351790"/>
              </a:xfrm>
              <a:custGeom>
                <a:avLst/>
                <a:gdLst>
                  <a:gd name="T0" fmla="*/ 335 w 393"/>
                  <a:gd name="T1" fmla="*/ 255 h 554"/>
                  <a:gd name="T2" fmla="*/ 335 w 393"/>
                  <a:gd name="T3" fmla="*/ 478 h 554"/>
                  <a:gd name="T4" fmla="*/ 390 w 393"/>
                  <a:gd name="T5" fmla="*/ 478 h 554"/>
                  <a:gd name="T6" fmla="*/ 392 w 393"/>
                  <a:gd name="T7" fmla="*/ 554 h 554"/>
                  <a:gd name="T8" fmla="*/ 104 w 393"/>
                  <a:gd name="T9" fmla="*/ 554 h 554"/>
                  <a:gd name="T10" fmla="*/ 102 w 393"/>
                  <a:gd name="T11" fmla="*/ 526 h 554"/>
                  <a:gd name="T12" fmla="*/ 302 w 393"/>
                  <a:gd name="T13" fmla="*/ 526 h 554"/>
                  <a:gd name="T14" fmla="*/ 302 w 393"/>
                  <a:gd name="T15" fmla="*/ 195 h 554"/>
                  <a:gd name="T16" fmla="*/ 149 w 393"/>
                  <a:gd name="T17" fmla="*/ 127 h 554"/>
                  <a:gd name="T18" fmla="*/ 149 w 393"/>
                  <a:gd name="T19" fmla="*/ 33 h 554"/>
                  <a:gd name="T20" fmla="*/ 88 w 393"/>
                  <a:gd name="T21" fmla="*/ 33 h 554"/>
                  <a:gd name="T22" fmla="*/ 88 w 393"/>
                  <a:gd name="T23" fmla="*/ 111 h 554"/>
                  <a:gd name="T24" fmla="*/ 1 w 393"/>
                  <a:gd name="T25" fmla="*/ 64 h 554"/>
                  <a:gd name="T26" fmla="*/ 0 w 393"/>
                  <a:gd name="T27" fmla="*/ 36 h 554"/>
                  <a:gd name="T28" fmla="*/ 70 w 393"/>
                  <a:gd name="T29" fmla="*/ 60 h 554"/>
                  <a:gd name="T30" fmla="*/ 70 w 393"/>
                  <a:gd name="T31" fmla="*/ 0 h 554"/>
                  <a:gd name="T32" fmla="*/ 182 w 393"/>
                  <a:gd name="T33" fmla="*/ 0 h 554"/>
                  <a:gd name="T34" fmla="*/ 195 w 393"/>
                  <a:gd name="T35" fmla="*/ 98 h 554"/>
                  <a:gd name="T36" fmla="*/ 393 w 393"/>
                  <a:gd name="T37" fmla="*/ 193 h 554"/>
                  <a:gd name="T38" fmla="*/ 393 w 393"/>
                  <a:gd name="T39" fmla="*/ 255 h 554"/>
                  <a:gd name="T40" fmla="*/ 335 w 393"/>
                  <a:gd name="T41" fmla="*/ 255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3" h="554">
                    <a:moveTo>
                      <a:pt x="335" y="255"/>
                    </a:moveTo>
                    <a:lnTo>
                      <a:pt x="335" y="478"/>
                    </a:lnTo>
                    <a:lnTo>
                      <a:pt x="390" y="478"/>
                    </a:lnTo>
                    <a:lnTo>
                      <a:pt x="392" y="554"/>
                    </a:lnTo>
                    <a:lnTo>
                      <a:pt x="104" y="554"/>
                    </a:lnTo>
                    <a:lnTo>
                      <a:pt x="102" y="526"/>
                    </a:lnTo>
                    <a:lnTo>
                      <a:pt x="302" y="526"/>
                    </a:lnTo>
                    <a:lnTo>
                      <a:pt x="302" y="195"/>
                    </a:lnTo>
                    <a:lnTo>
                      <a:pt x="149" y="127"/>
                    </a:lnTo>
                    <a:lnTo>
                      <a:pt x="149" y="33"/>
                    </a:lnTo>
                    <a:lnTo>
                      <a:pt x="88" y="33"/>
                    </a:lnTo>
                    <a:lnTo>
                      <a:pt x="88" y="111"/>
                    </a:lnTo>
                    <a:lnTo>
                      <a:pt x="1" y="64"/>
                    </a:lnTo>
                    <a:lnTo>
                      <a:pt x="0" y="36"/>
                    </a:lnTo>
                    <a:lnTo>
                      <a:pt x="70" y="60"/>
                    </a:lnTo>
                    <a:lnTo>
                      <a:pt x="70" y="0"/>
                    </a:lnTo>
                    <a:lnTo>
                      <a:pt x="182" y="0"/>
                    </a:lnTo>
                    <a:lnTo>
                      <a:pt x="195" y="98"/>
                    </a:lnTo>
                    <a:lnTo>
                      <a:pt x="393" y="193"/>
                    </a:lnTo>
                    <a:lnTo>
                      <a:pt x="393" y="255"/>
                    </a:lnTo>
                    <a:lnTo>
                      <a:pt x="335" y="2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4" name="Freeform 137">
                <a:extLst>
                  <a:ext uri="{FF2B5EF4-FFF2-40B4-BE49-F238E27FC236}">
                    <a16:creationId xmlns:a16="http://schemas.microsoft.com/office/drawing/2014/main" id="{EDE6D8A9-D4A8-8145-9401-13723600C1C6}"/>
                  </a:ext>
                </a:extLst>
              </p:cNvPr>
              <p:cNvSpPr>
                <a:spLocks/>
              </p:cNvSpPr>
              <p:nvPr/>
            </p:nvSpPr>
            <p:spPr bwMode="auto">
              <a:xfrm>
                <a:off x="558800" y="379095"/>
                <a:ext cx="217170" cy="304165"/>
              </a:xfrm>
              <a:custGeom>
                <a:avLst/>
                <a:gdLst>
                  <a:gd name="T0" fmla="*/ 259 w 342"/>
                  <a:gd name="T1" fmla="*/ 43 h 479"/>
                  <a:gd name="T2" fmla="*/ 88 w 342"/>
                  <a:gd name="T3" fmla="*/ 125 h 479"/>
                  <a:gd name="T4" fmla="*/ 88 w 342"/>
                  <a:gd name="T5" fmla="*/ 448 h 479"/>
                  <a:gd name="T6" fmla="*/ 342 w 342"/>
                  <a:gd name="T7" fmla="*/ 448 h 479"/>
                  <a:gd name="T8" fmla="*/ 342 w 342"/>
                  <a:gd name="T9" fmla="*/ 479 h 479"/>
                  <a:gd name="T10" fmla="*/ 0 w 342"/>
                  <a:gd name="T11" fmla="*/ 479 h 479"/>
                  <a:gd name="T12" fmla="*/ 0 w 342"/>
                  <a:gd name="T13" fmla="*/ 406 h 479"/>
                  <a:gd name="T14" fmla="*/ 57 w 342"/>
                  <a:gd name="T15" fmla="*/ 406 h 479"/>
                  <a:gd name="T16" fmla="*/ 57 w 342"/>
                  <a:gd name="T17" fmla="*/ 184 h 479"/>
                  <a:gd name="T18" fmla="*/ 0 w 342"/>
                  <a:gd name="T19" fmla="*/ 184 h 479"/>
                  <a:gd name="T20" fmla="*/ 0 w 342"/>
                  <a:gd name="T21" fmla="*/ 125 h 479"/>
                  <a:gd name="T22" fmla="*/ 272 w 342"/>
                  <a:gd name="T23" fmla="*/ 0 h 479"/>
                  <a:gd name="T24" fmla="*/ 290 w 342"/>
                  <a:gd name="T25" fmla="*/ 34 h 479"/>
                  <a:gd name="T26" fmla="*/ 259 w 342"/>
                  <a:gd name="T27" fmla="*/ 43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2" h="479">
                    <a:moveTo>
                      <a:pt x="259" y="43"/>
                    </a:moveTo>
                    <a:lnTo>
                      <a:pt x="88" y="125"/>
                    </a:lnTo>
                    <a:lnTo>
                      <a:pt x="88" y="448"/>
                    </a:lnTo>
                    <a:lnTo>
                      <a:pt x="342" y="448"/>
                    </a:lnTo>
                    <a:lnTo>
                      <a:pt x="342" y="479"/>
                    </a:lnTo>
                    <a:lnTo>
                      <a:pt x="0" y="479"/>
                    </a:lnTo>
                    <a:lnTo>
                      <a:pt x="0" y="406"/>
                    </a:lnTo>
                    <a:lnTo>
                      <a:pt x="57" y="406"/>
                    </a:lnTo>
                    <a:lnTo>
                      <a:pt x="57" y="184"/>
                    </a:lnTo>
                    <a:lnTo>
                      <a:pt x="0" y="184"/>
                    </a:lnTo>
                    <a:lnTo>
                      <a:pt x="0" y="125"/>
                    </a:lnTo>
                    <a:lnTo>
                      <a:pt x="272" y="0"/>
                    </a:lnTo>
                    <a:lnTo>
                      <a:pt x="290" y="34"/>
                    </a:lnTo>
                    <a:lnTo>
                      <a:pt x="259" y="4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5" name="Freeform 138">
                <a:extLst>
                  <a:ext uri="{FF2B5EF4-FFF2-40B4-BE49-F238E27FC236}">
                    <a16:creationId xmlns:a16="http://schemas.microsoft.com/office/drawing/2014/main" id="{01AFB5F9-91EB-81FF-4B84-C8E95F695F3D}"/>
                  </a:ext>
                </a:extLst>
              </p:cNvPr>
              <p:cNvSpPr>
                <a:spLocks noEditPoints="1"/>
              </p:cNvSpPr>
              <p:nvPr/>
            </p:nvSpPr>
            <p:spPr bwMode="auto">
              <a:xfrm>
                <a:off x="666115" y="105410"/>
                <a:ext cx="372745" cy="826135"/>
              </a:xfrm>
              <a:custGeom>
                <a:avLst/>
                <a:gdLst>
                  <a:gd name="T0" fmla="*/ 2 w 587"/>
                  <a:gd name="T1" fmla="*/ 551 h 1301"/>
                  <a:gd name="T2" fmla="*/ 25 w 587"/>
                  <a:gd name="T3" fmla="*/ 384 h 1301"/>
                  <a:gd name="T4" fmla="*/ 62 w 587"/>
                  <a:gd name="T5" fmla="*/ 248 h 1301"/>
                  <a:gd name="T6" fmla="*/ 106 w 587"/>
                  <a:gd name="T7" fmla="*/ 141 h 1301"/>
                  <a:gd name="T8" fmla="*/ 150 w 587"/>
                  <a:gd name="T9" fmla="*/ 63 h 1301"/>
                  <a:gd name="T10" fmla="*/ 182 w 587"/>
                  <a:gd name="T11" fmla="*/ 16 h 1301"/>
                  <a:gd name="T12" fmla="*/ 195 w 587"/>
                  <a:gd name="T13" fmla="*/ 0 h 1301"/>
                  <a:gd name="T14" fmla="*/ 199 w 587"/>
                  <a:gd name="T15" fmla="*/ 19 h 1301"/>
                  <a:gd name="T16" fmla="*/ 171 w 587"/>
                  <a:gd name="T17" fmla="*/ 58 h 1301"/>
                  <a:gd name="T18" fmla="*/ 129 w 587"/>
                  <a:gd name="T19" fmla="*/ 129 h 1301"/>
                  <a:gd name="T20" fmla="*/ 85 w 587"/>
                  <a:gd name="T21" fmla="*/ 228 h 1301"/>
                  <a:gd name="T22" fmla="*/ 46 w 587"/>
                  <a:gd name="T23" fmla="*/ 358 h 1301"/>
                  <a:gd name="T24" fmla="*/ 20 w 587"/>
                  <a:gd name="T25" fmla="*/ 517 h 1301"/>
                  <a:gd name="T26" fmla="*/ 0 w 587"/>
                  <a:gd name="T27" fmla="*/ 626 h 1301"/>
                  <a:gd name="T28" fmla="*/ 252 w 587"/>
                  <a:gd name="T29" fmla="*/ 1300 h 1301"/>
                  <a:gd name="T30" fmla="*/ 213 w 587"/>
                  <a:gd name="T31" fmla="*/ 1258 h 1301"/>
                  <a:gd name="T32" fmla="*/ 164 w 587"/>
                  <a:gd name="T33" fmla="*/ 1194 h 1301"/>
                  <a:gd name="T34" fmla="*/ 114 w 587"/>
                  <a:gd name="T35" fmla="*/ 1108 h 1301"/>
                  <a:gd name="T36" fmla="*/ 67 w 587"/>
                  <a:gd name="T37" fmla="*/ 998 h 1301"/>
                  <a:gd name="T38" fmla="*/ 29 w 587"/>
                  <a:gd name="T39" fmla="*/ 862 h 1301"/>
                  <a:gd name="T40" fmla="*/ 5 w 587"/>
                  <a:gd name="T41" fmla="*/ 699 h 1301"/>
                  <a:gd name="T42" fmla="*/ 20 w 587"/>
                  <a:gd name="T43" fmla="*/ 698 h 1301"/>
                  <a:gd name="T44" fmla="*/ 44 w 587"/>
                  <a:gd name="T45" fmla="*/ 858 h 1301"/>
                  <a:gd name="T46" fmla="*/ 82 w 587"/>
                  <a:gd name="T47" fmla="*/ 993 h 1301"/>
                  <a:gd name="T48" fmla="*/ 129 w 587"/>
                  <a:gd name="T49" fmla="*/ 1102 h 1301"/>
                  <a:gd name="T50" fmla="*/ 177 w 587"/>
                  <a:gd name="T51" fmla="*/ 1186 h 1301"/>
                  <a:gd name="T52" fmla="*/ 225 w 587"/>
                  <a:gd name="T53" fmla="*/ 1248 h 1301"/>
                  <a:gd name="T54" fmla="*/ 264 w 587"/>
                  <a:gd name="T55" fmla="*/ 1288 h 1301"/>
                  <a:gd name="T56" fmla="*/ 568 w 587"/>
                  <a:gd name="T57" fmla="*/ 517 h 1301"/>
                  <a:gd name="T58" fmla="*/ 543 w 587"/>
                  <a:gd name="T59" fmla="*/ 358 h 1301"/>
                  <a:gd name="T60" fmla="*/ 504 w 587"/>
                  <a:gd name="T61" fmla="*/ 230 h 1301"/>
                  <a:gd name="T62" fmla="*/ 459 w 587"/>
                  <a:gd name="T63" fmla="*/ 129 h 1301"/>
                  <a:gd name="T64" fmla="*/ 418 w 587"/>
                  <a:gd name="T65" fmla="*/ 60 h 1301"/>
                  <a:gd name="T66" fmla="*/ 391 w 587"/>
                  <a:gd name="T67" fmla="*/ 21 h 1301"/>
                  <a:gd name="T68" fmla="*/ 394 w 587"/>
                  <a:gd name="T69" fmla="*/ 1 h 1301"/>
                  <a:gd name="T70" fmla="*/ 407 w 587"/>
                  <a:gd name="T71" fmla="*/ 17 h 1301"/>
                  <a:gd name="T72" fmla="*/ 439 w 587"/>
                  <a:gd name="T73" fmla="*/ 65 h 1301"/>
                  <a:gd name="T74" fmla="*/ 482 w 587"/>
                  <a:gd name="T75" fmla="*/ 141 h 1301"/>
                  <a:gd name="T76" fmla="*/ 527 w 587"/>
                  <a:gd name="T77" fmla="*/ 248 h 1301"/>
                  <a:gd name="T78" fmla="*/ 565 w 587"/>
                  <a:gd name="T79" fmla="*/ 386 h 1301"/>
                  <a:gd name="T80" fmla="*/ 586 w 587"/>
                  <a:gd name="T81" fmla="*/ 551 h 1301"/>
                  <a:gd name="T82" fmla="*/ 327 w 587"/>
                  <a:gd name="T83" fmla="*/ 1284 h 1301"/>
                  <a:gd name="T84" fmla="*/ 373 w 587"/>
                  <a:gd name="T85" fmla="*/ 1245 h 1301"/>
                  <a:gd name="T86" fmla="*/ 426 w 587"/>
                  <a:gd name="T87" fmla="*/ 1181 h 1301"/>
                  <a:gd name="T88" fmla="*/ 477 w 587"/>
                  <a:gd name="T89" fmla="*/ 1090 h 1301"/>
                  <a:gd name="T90" fmla="*/ 522 w 587"/>
                  <a:gd name="T91" fmla="*/ 975 h 1301"/>
                  <a:gd name="T92" fmla="*/ 556 w 587"/>
                  <a:gd name="T93" fmla="*/ 832 h 1301"/>
                  <a:gd name="T94" fmla="*/ 573 w 587"/>
                  <a:gd name="T95" fmla="*/ 662 h 1301"/>
                  <a:gd name="T96" fmla="*/ 584 w 587"/>
                  <a:gd name="T97" fmla="*/ 735 h 1301"/>
                  <a:gd name="T98" fmla="*/ 560 w 587"/>
                  <a:gd name="T99" fmla="*/ 896 h 1301"/>
                  <a:gd name="T100" fmla="*/ 521 w 587"/>
                  <a:gd name="T101" fmla="*/ 1030 h 1301"/>
                  <a:gd name="T102" fmla="*/ 470 w 587"/>
                  <a:gd name="T103" fmla="*/ 1137 h 1301"/>
                  <a:gd name="T104" fmla="*/ 417 w 587"/>
                  <a:gd name="T105" fmla="*/ 1219 h 1301"/>
                  <a:gd name="T106" fmla="*/ 365 w 587"/>
                  <a:gd name="T107" fmla="*/ 127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87" h="1301">
                    <a:moveTo>
                      <a:pt x="15" y="625"/>
                    </a:moveTo>
                    <a:lnTo>
                      <a:pt x="0" y="626"/>
                    </a:lnTo>
                    <a:lnTo>
                      <a:pt x="0" y="625"/>
                    </a:lnTo>
                    <a:lnTo>
                      <a:pt x="0" y="587"/>
                    </a:lnTo>
                    <a:lnTo>
                      <a:pt x="2" y="551"/>
                    </a:lnTo>
                    <a:lnTo>
                      <a:pt x="5" y="516"/>
                    </a:lnTo>
                    <a:lnTo>
                      <a:pt x="8" y="482"/>
                    </a:lnTo>
                    <a:lnTo>
                      <a:pt x="13" y="448"/>
                    </a:lnTo>
                    <a:lnTo>
                      <a:pt x="18" y="415"/>
                    </a:lnTo>
                    <a:lnTo>
                      <a:pt x="25" y="384"/>
                    </a:lnTo>
                    <a:lnTo>
                      <a:pt x="31" y="355"/>
                    </a:lnTo>
                    <a:lnTo>
                      <a:pt x="38" y="327"/>
                    </a:lnTo>
                    <a:lnTo>
                      <a:pt x="46" y="300"/>
                    </a:lnTo>
                    <a:lnTo>
                      <a:pt x="54" y="272"/>
                    </a:lnTo>
                    <a:lnTo>
                      <a:pt x="62" y="248"/>
                    </a:lnTo>
                    <a:lnTo>
                      <a:pt x="70" y="224"/>
                    </a:lnTo>
                    <a:lnTo>
                      <a:pt x="80" y="201"/>
                    </a:lnTo>
                    <a:lnTo>
                      <a:pt x="88" y="180"/>
                    </a:lnTo>
                    <a:lnTo>
                      <a:pt x="98" y="160"/>
                    </a:lnTo>
                    <a:lnTo>
                      <a:pt x="106" y="141"/>
                    </a:lnTo>
                    <a:lnTo>
                      <a:pt x="116" y="123"/>
                    </a:lnTo>
                    <a:lnTo>
                      <a:pt x="124" y="105"/>
                    </a:lnTo>
                    <a:lnTo>
                      <a:pt x="134" y="90"/>
                    </a:lnTo>
                    <a:lnTo>
                      <a:pt x="142" y="76"/>
                    </a:lnTo>
                    <a:lnTo>
                      <a:pt x="150" y="63"/>
                    </a:lnTo>
                    <a:lnTo>
                      <a:pt x="158" y="52"/>
                    </a:lnTo>
                    <a:lnTo>
                      <a:pt x="164" y="40"/>
                    </a:lnTo>
                    <a:lnTo>
                      <a:pt x="171" y="30"/>
                    </a:lnTo>
                    <a:lnTo>
                      <a:pt x="177" y="22"/>
                    </a:lnTo>
                    <a:lnTo>
                      <a:pt x="182" y="16"/>
                    </a:lnTo>
                    <a:lnTo>
                      <a:pt x="187" y="9"/>
                    </a:lnTo>
                    <a:lnTo>
                      <a:pt x="190" y="6"/>
                    </a:lnTo>
                    <a:lnTo>
                      <a:pt x="194" y="3"/>
                    </a:lnTo>
                    <a:lnTo>
                      <a:pt x="195" y="0"/>
                    </a:lnTo>
                    <a:lnTo>
                      <a:pt x="195" y="0"/>
                    </a:lnTo>
                    <a:lnTo>
                      <a:pt x="207" y="9"/>
                    </a:lnTo>
                    <a:lnTo>
                      <a:pt x="207" y="9"/>
                    </a:lnTo>
                    <a:lnTo>
                      <a:pt x="205" y="11"/>
                    </a:lnTo>
                    <a:lnTo>
                      <a:pt x="202" y="14"/>
                    </a:lnTo>
                    <a:lnTo>
                      <a:pt x="199" y="19"/>
                    </a:lnTo>
                    <a:lnTo>
                      <a:pt x="195" y="24"/>
                    </a:lnTo>
                    <a:lnTo>
                      <a:pt x="190" y="30"/>
                    </a:lnTo>
                    <a:lnTo>
                      <a:pt x="184" y="39"/>
                    </a:lnTo>
                    <a:lnTo>
                      <a:pt x="177" y="48"/>
                    </a:lnTo>
                    <a:lnTo>
                      <a:pt x="171" y="58"/>
                    </a:lnTo>
                    <a:lnTo>
                      <a:pt x="163" y="71"/>
                    </a:lnTo>
                    <a:lnTo>
                      <a:pt x="155" y="84"/>
                    </a:lnTo>
                    <a:lnTo>
                      <a:pt x="147" y="97"/>
                    </a:lnTo>
                    <a:lnTo>
                      <a:pt x="138" y="113"/>
                    </a:lnTo>
                    <a:lnTo>
                      <a:pt x="129" y="129"/>
                    </a:lnTo>
                    <a:lnTo>
                      <a:pt x="121" y="147"/>
                    </a:lnTo>
                    <a:lnTo>
                      <a:pt x="111" y="165"/>
                    </a:lnTo>
                    <a:lnTo>
                      <a:pt x="103" y="186"/>
                    </a:lnTo>
                    <a:lnTo>
                      <a:pt x="93" y="207"/>
                    </a:lnTo>
                    <a:lnTo>
                      <a:pt x="85" y="228"/>
                    </a:lnTo>
                    <a:lnTo>
                      <a:pt x="77" y="253"/>
                    </a:lnTo>
                    <a:lnTo>
                      <a:pt x="69" y="277"/>
                    </a:lnTo>
                    <a:lnTo>
                      <a:pt x="60" y="303"/>
                    </a:lnTo>
                    <a:lnTo>
                      <a:pt x="52" y="331"/>
                    </a:lnTo>
                    <a:lnTo>
                      <a:pt x="46" y="358"/>
                    </a:lnTo>
                    <a:lnTo>
                      <a:pt x="39" y="388"/>
                    </a:lnTo>
                    <a:lnTo>
                      <a:pt x="33" y="418"/>
                    </a:lnTo>
                    <a:lnTo>
                      <a:pt x="28" y="451"/>
                    </a:lnTo>
                    <a:lnTo>
                      <a:pt x="23" y="483"/>
                    </a:lnTo>
                    <a:lnTo>
                      <a:pt x="20" y="517"/>
                    </a:lnTo>
                    <a:lnTo>
                      <a:pt x="18" y="551"/>
                    </a:lnTo>
                    <a:lnTo>
                      <a:pt x="16" y="587"/>
                    </a:lnTo>
                    <a:lnTo>
                      <a:pt x="15" y="625"/>
                    </a:lnTo>
                    <a:lnTo>
                      <a:pt x="15" y="625"/>
                    </a:lnTo>
                    <a:close/>
                    <a:moveTo>
                      <a:pt x="0" y="626"/>
                    </a:moveTo>
                    <a:lnTo>
                      <a:pt x="0" y="625"/>
                    </a:lnTo>
                    <a:lnTo>
                      <a:pt x="0" y="625"/>
                    </a:lnTo>
                    <a:lnTo>
                      <a:pt x="0" y="626"/>
                    </a:lnTo>
                    <a:close/>
                    <a:moveTo>
                      <a:pt x="264" y="1288"/>
                    </a:moveTo>
                    <a:lnTo>
                      <a:pt x="252" y="1300"/>
                    </a:lnTo>
                    <a:lnTo>
                      <a:pt x="246" y="1292"/>
                    </a:lnTo>
                    <a:lnTo>
                      <a:pt x="238" y="1285"/>
                    </a:lnTo>
                    <a:lnTo>
                      <a:pt x="230" y="1275"/>
                    </a:lnTo>
                    <a:lnTo>
                      <a:pt x="221" y="1267"/>
                    </a:lnTo>
                    <a:lnTo>
                      <a:pt x="213" y="1258"/>
                    </a:lnTo>
                    <a:lnTo>
                      <a:pt x="204" y="1246"/>
                    </a:lnTo>
                    <a:lnTo>
                      <a:pt x="194" y="1235"/>
                    </a:lnTo>
                    <a:lnTo>
                      <a:pt x="184" y="1222"/>
                    </a:lnTo>
                    <a:lnTo>
                      <a:pt x="174" y="1209"/>
                    </a:lnTo>
                    <a:lnTo>
                      <a:pt x="164" y="1194"/>
                    </a:lnTo>
                    <a:lnTo>
                      <a:pt x="155" y="1178"/>
                    </a:lnTo>
                    <a:lnTo>
                      <a:pt x="145" y="1162"/>
                    </a:lnTo>
                    <a:lnTo>
                      <a:pt x="135" y="1146"/>
                    </a:lnTo>
                    <a:lnTo>
                      <a:pt x="124" y="1126"/>
                    </a:lnTo>
                    <a:lnTo>
                      <a:pt x="114" y="1108"/>
                    </a:lnTo>
                    <a:lnTo>
                      <a:pt x="104" y="1087"/>
                    </a:lnTo>
                    <a:lnTo>
                      <a:pt x="95" y="1066"/>
                    </a:lnTo>
                    <a:lnTo>
                      <a:pt x="86" y="1045"/>
                    </a:lnTo>
                    <a:lnTo>
                      <a:pt x="77" y="1022"/>
                    </a:lnTo>
                    <a:lnTo>
                      <a:pt x="67" y="998"/>
                    </a:lnTo>
                    <a:lnTo>
                      <a:pt x="59" y="974"/>
                    </a:lnTo>
                    <a:lnTo>
                      <a:pt x="51" y="946"/>
                    </a:lnTo>
                    <a:lnTo>
                      <a:pt x="42" y="920"/>
                    </a:lnTo>
                    <a:lnTo>
                      <a:pt x="36" y="891"/>
                    </a:lnTo>
                    <a:lnTo>
                      <a:pt x="29" y="862"/>
                    </a:lnTo>
                    <a:lnTo>
                      <a:pt x="23" y="832"/>
                    </a:lnTo>
                    <a:lnTo>
                      <a:pt x="16" y="800"/>
                    </a:lnTo>
                    <a:lnTo>
                      <a:pt x="12" y="767"/>
                    </a:lnTo>
                    <a:lnTo>
                      <a:pt x="8" y="733"/>
                    </a:lnTo>
                    <a:lnTo>
                      <a:pt x="5" y="699"/>
                    </a:lnTo>
                    <a:lnTo>
                      <a:pt x="2" y="662"/>
                    </a:lnTo>
                    <a:lnTo>
                      <a:pt x="0" y="626"/>
                    </a:lnTo>
                    <a:lnTo>
                      <a:pt x="15" y="625"/>
                    </a:lnTo>
                    <a:lnTo>
                      <a:pt x="18" y="662"/>
                    </a:lnTo>
                    <a:lnTo>
                      <a:pt x="20" y="698"/>
                    </a:lnTo>
                    <a:lnTo>
                      <a:pt x="23" y="732"/>
                    </a:lnTo>
                    <a:lnTo>
                      <a:pt x="28" y="766"/>
                    </a:lnTo>
                    <a:lnTo>
                      <a:pt x="33" y="798"/>
                    </a:lnTo>
                    <a:lnTo>
                      <a:pt x="38" y="829"/>
                    </a:lnTo>
                    <a:lnTo>
                      <a:pt x="44" y="858"/>
                    </a:lnTo>
                    <a:lnTo>
                      <a:pt x="51" y="887"/>
                    </a:lnTo>
                    <a:lnTo>
                      <a:pt x="59" y="915"/>
                    </a:lnTo>
                    <a:lnTo>
                      <a:pt x="65" y="943"/>
                    </a:lnTo>
                    <a:lnTo>
                      <a:pt x="73" y="969"/>
                    </a:lnTo>
                    <a:lnTo>
                      <a:pt x="82" y="993"/>
                    </a:lnTo>
                    <a:lnTo>
                      <a:pt x="91" y="1017"/>
                    </a:lnTo>
                    <a:lnTo>
                      <a:pt x="99" y="1038"/>
                    </a:lnTo>
                    <a:lnTo>
                      <a:pt x="109" y="1061"/>
                    </a:lnTo>
                    <a:lnTo>
                      <a:pt x="119" y="1082"/>
                    </a:lnTo>
                    <a:lnTo>
                      <a:pt x="129" y="1102"/>
                    </a:lnTo>
                    <a:lnTo>
                      <a:pt x="138" y="1120"/>
                    </a:lnTo>
                    <a:lnTo>
                      <a:pt x="148" y="1137"/>
                    </a:lnTo>
                    <a:lnTo>
                      <a:pt x="158" y="1155"/>
                    </a:lnTo>
                    <a:lnTo>
                      <a:pt x="168" y="1170"/>
                    </a:lnTo>
                    <a:lnTo>
                      <a:pt x="177" y="1186"/>
                    </a:lnTo>
                    <a:lnTo>
                      <a:pt x="187" y="1199"/>
                    </a:lnTo>
                    <a:lnTo>
                      <a:pt x="197" y="1212"/>
                    </a:lnTo>
                    <a:lnTo>
                      <a:pt x="207" y="1225"/>
                    </a:lnTo>
                    <a:lnTo>
                      <a:pt x="215" y="1236"/>
                    </a:lnTo>
                    <a:lnTo>
                      <a:pt x="225" y="1248"/>
                    </a:lnTo>
                    <a:lnTo>
                      <a:pt x="233" y="1258"/>
                    </a:lnTo>
                    <a:lnTo>
                      <a:pt x="241" y="1266"/>
                    </a:lnTo>
                    <a:lnTo>
                      <a:pt x="249" y="1274"/>
                    </a:lnTo>
                    <a:lnTo>
                      <a:pt x="257" y="1282"/>
                    </a:lnTo>
                    <a:lnTo>
                      <a:pt x="264" y="1288"/>
                    </a:lnTo>
                    <a:close/>
                    <a:moveTo>
                      <a:pt x="587" y="625"/>
                    </a:moveTo>
                    <a:lnTo>
                      <a:pt x="573" y="625"/>
                    </a:lnTo>
                    <a:lnTo>
                      <a:pt x="573" y="587"/>
                    </a:lnTo>
                    <a:lnTo>
                      <a:pt x="571" y="551"/>
                    </a:lnTo>
                    <a:lnTo>
                      <a:pt x="568" y="517"/>
                    </a:lnTo>
                    <a:lnTo>
                      <a:pt x="565" y="483"/>
                    </a:lnTo>
                    <a:lnTo>
                      <a:pt x="560" y="451"/>
                    </a:lnTo>
                    <a:lnTo>
                      <a:pt x="555" y="418"/>
                    </a:lnTo>
                    <a:lnTo>
                      <a:pt x="550" y="388"/>
                    </a:lnTo>
                    <a:lnTo>
                      <a:pt x="543" y="358"/>
                    </a:lnTo>
                    <a:lnTo>
                      <a:pt x="535" y="331"/>
                    </a:lnTo>
                    <a:lnTo>
                      <a:pt x="529" y="303"/>
                    </a:lnTo>
                    <a:lnTo>
                      <a:pt x="521" y="279"/>
                    </a:lnTo>
                    <a:lnTo>
                      <a:pt x="513" y="253"/>
                    </a:lnTo>
                    <a:lnTo>
                      <a:pt x="504" y="230"/>
                    </a:lnTo>
                    <a:lnTo>
                      <a:pt x="495" y="207"/>
                    </a:lnTo>
                    <a:lnTo>
                      <a:pt x="487" y="186"/>
                    </a:lnTo>
                    <a:lnTo>
                      <a:pt x="477" y="167"/>
                    </a:lnTo>
                    <a:lnTo>
                      <a:pt x="469" y="147"/>
                    </a:lnTo>
                    <a:lnTo>
                      <a:pt x="459" y="129"/>
                    </a:lnTo>
                    <a:lnTo>
                      <a:pt x="451" y="113"/>
                    </a:lnTo>
                    <a:lnTo>
                      <a:pt x="443" y="99"/>
                    </a:lnTo>
                    <a:lnTo>
                      <a:pt x="434" y="84"/>
                    </a:lnTo>
                    <a:lnTo>
                      <a:pt x="426" y="73"/>
                    </a:lnTo>
                    <a:lnTo>
                      <a:pt x="418" y="60"/>
                    </a:lnTo>
                    <a:lnTo>
                      <a:pt x="412" y="50"/>
                    </a:lnTo>
                    <a:lnTo>
                      <a:pt x="405" y="40"/>
                    </a:lnTo>
                    <a:lnTo>
                      <a:pt x="399" y="32"/>
                    </a:lnTo>
                    <a:lnTo>
                      <a:pt x="394" y="26"/>
                    </a:lnTo>
                    <a:lnTo>
                      <a:pt x="391" y="21"/>
                    </a:lnTo>
                    <a:lnTo>
                      <a:pt x="387" y="16"/>
                    </a:lnTo>
                    <a:lnTo>
                      <a:pt x="384" y="13"/>
                    </a:lnTo>
                    <a:lnTo>
                      <a:pt x="382" y="11"/>
                    </a:lnTo>
                    <a:lnTo>
                      <a:pt x="382" y="11"/>
                    </a:lnTo>
                    <a:lnTo>
                      <a:pt x="394" y="1"/>
                    </a:lnTo>
                    <a:lnTo>
                      <a:pt x="394" y="1"/>
                    </a:lnTo>
                    <a:lnTo>
                      <a:pt x="395" y="4"/>
                    </a:lnTo>
                    <a:lnTo>
                      <a:pt x="399" y="8"/>
                    </a:lnTo>
                    <a:lnTo>
                      <a:pt x="402" y="11"/>
                    </a:lnTo>
                    <a:lnTo>
                      <a:pt x="407" y="17"/>
                    </a:lnTo>
                    <a:lnTo>
                      <a:pt x="412" y="24"/>
                    </a:lnTo>
                    <a:lnTo>
                      <a:pt x="418" y="32"/>
                    </a:lnTo>
                    <a:lnTo>
                      <a:pt x="425" y="42"/>
                    </a:lnTo>
                    <a:lnTo>
                      <a:pt x="431" y="52"/>
                    </a:lnTo>
                    <a:lnTo>
                      <a:pt x="439" y="65"/>
                    </a:lnTo>
                    <a:lnTo>
                      <a:pt x="448" y="77"/>
                    </a:lnTo>
                    <a:lnTo>
                      <a:pt x="456" y="92"/>
                    </a:lnTo>
                    <a:lnTo>
                      <a:pt x="464" y="107"/>
                    </a:lnTo>
                    <a:lnTo>
                      <a:pt x="474" y="123"/>
                    </a:lnTo>
                    <a:lnTo>
                      <a:pt x="482" y="141"/>
                    </a:lnTo>
                    <a:lnTo>
                      <a:pt x="491" y="160"/>
                    </a:lnTo>
                    <a:lnTo>
                      <a:pt x="500" y="181"/>
                    </a:lnTo>
                    <a:lnTo>
                      <a:pt x="509" y="202"/>
                    </a:lnTo>
                    <a:lnTo>
                      <a:pt x="517" y="225"/>
                    </a:lnTo>
                    <a:lnTo>
                      <a:pt x="527" y="248"/>
                    </a:lnTo>
                    <a:lnTo>
                      <a:pt x="535" y="274"/>
                    </a:lnTo>
                    <a:lnTo>
                      <a:pt x="543" y="300"/>
                    </a:lnTo>
                    <a:lnTo>
                      <a:pt x="552" y="327"/>
                    </a:lnTo>
                    <a:lnTo>
                      <a:pt x="558" y="355"/>
                    </a:lnTo>
                    <a:lnTo>
                      <a:pt x="565" y="386"/>
                    </a:lnTo>
                    <a:lnTo>
                      <a:pt x="570" y="417"/>
                    </a:lnTo>
                    <a:lnTo>
                      <a:pt x="576" y="448"/>
                    </a:lnTo>
                    <a:lnTo>
                      <a:pt x="579" y="482"/>
                    </a:lnTo>
                    <a:lnTo>
                      <a:pt x="584" y="516"/>
                    </a:lnTo>
                    <a:lnTo>
                      <a:pt x="586" y="551"/>
                    </a:lnTo>
                    <a:lnTo>
                      <a:pt x="587" y="587"/>
                    </a:lnTo>
                    <a:lnTo>
                      <a:pt x="587" y="625"/>
                    </a:lnTo>
                    <a:close/>
                    <a:moveTo>
                      <a:pt x="326" y="1301"/>
                    </a:moveTo>
                    <a:lnTo>
                      <a:pt x="319" y="1288"/>
                    </a:lnTo>
                    <a:lnTo>
                      <a:pt x="327" y="1284"/>
                    </a:lnTo>
                    <a:lnTo>
                      <a:pt x="335" y="1277"/>
                    </a:lnTo>
                    <a:lnTo>
                      <a:pt x="343" y="1271"/>
                    </a:lnTo>
                    <a:lnTo>
                      <a:pt x="353" y="1264"/>
                    </a:lnTo>
                    <a:lnTo>
                      <a:pt x="363" y="1254"/>
                    </a:lnTo>
                    <a:lnTo>
                      <a:pt x="373" y="1245"/>
                    </a:lnTo>
                    <a:lnTo>
                      <a:pt x="384" y="1235"/>
                    </a:lnTo>
                    <a:lnTo>
                      <a:pt x="394" y="1222"/>
                    </a:lnTo>
                    <a:lnTo>
                      <a:pt x="405" y="1209"/>
                    </a:lnTo>
                    <a:lnTo>
                      <a:pt x="415" y="1196"/>
                    </a:lnTo>
                    <a:lnTo>
                      <a:pt x="426" y="1181"/>
                    </a:lnTo>
                    <a:lnTo>
                      <a:pt x="436" y="1165"/>
                    </a:lnTo>
                    <a:lnTo>
                      <a:pt x="448" y="1147"/>
                    </a:lnTo>
                    <a:lnTo>
                      <a:pt x="457" y="1129"/>
                    </a:lnTo>
                    <a:lnTo>
                      <a:pt x="467" y="1111"/>
                    </a:lnTo>
                    <a:lnTo>
                      <a:pt x="477" y="1090"/>
                    </a:lnTo>
                    <a:lnTo>
                      <a:pt x="487" y="1069"/>
                    </a:lnTo>
                    <a:lnTo>
                      <a:pt x="496" y="1048"/>
                    </a:lnTo>
                    <a:lnTo>
                      <a:pt x="506" y="1024"/>
                    </a:lnTo>
                    <a:lnTo>
                      <a:pt x="514" y="1001"/>
                    </a:lnTo>
                    <a:lnTo>
                      <a:pt x="522" y="975"/>
                    </a:lnTo>
                    <a:lnTo>
                      <a:pt x="530" y="949"/>
                    </a:lnTo>
                    <a:lnTo>
                      <a:pt x="539" y="922"/>
                    </a:lnTo>
                    <a:lnTo>
                      <a:pt x="545" y="892"/>
                    </a:lnTo>
                    <a:lnTo>
                      <a:pt x="552" y="863"/>
                    </a:lnTo>
                    <a:lnTo>
                      <a:pt x="556" y="832"/>
                    </a:lnTo>
                    <a:lnTo>
                      <a:pt x="561" y="800"/>
                    </a:lnTo>
                    <a:lnTo>
                      <a:pt x="565" y="767"/>
                    </a:lnTo>
                    <a:lnTo>
                      <a:pt x="568" y="733"/>
                    </a:lnTo>
                    <a:lnTo>
                      <a:pt x="571" y="699"/>
                    </a:lnTo>
                    <a:lnTo>
                      <a:pt x="573" y="662"/>
                    </a:lnTo>
                    <a:lnTo>
                      <a:pt x="573" y="625"/>
                    </a:lnTo>
                    <a:lnTo>
                      <a:pt x="587" y="625"/>
                    </a:lnTo>
                    <a:lnTo>
                      <a:pt x="587" y="663"/>
                    </a:lnTo>
                    <a:lnTo>
                      <a:pt x="586" y="699"/>
                    </a:lnTo>
                    <a:lnTo>
                      <a:pt x="584" y="735"/>
                    </a:lnTo>
                    <a:lnTo>
                      <a:pt x="581" y="769"/>
                    </a:lnTo>
                    <a:lnTo>
                      <a:pt x="576" y="803"/>
                    </a:lnTo>
                    <a:lnTo>
                      <a:pt x="571" y="834"/>
                    </a:lnTo>
                    <a:lnTo>
                      <a:pt x="566" y="866"/>
                    </a:lnTo>
                    <a:lnTo>
                      <a:pt x="560" y="896"/>
                    </a:lnTo>
                    <a:lnTo>
                      <a:pt x="553" y="925"/>
                    </a:lnTo>
                    <a:lnTo>
                      <a:pt x="545" y="952"/>
                    </a:lnTo>
                    <a:lnTo>
                      <a:pt x="539" y="980"/>
                    </a:lnTo>
                    <a:lnTo>
                      <a:pt x="529" y="1004"/>
                    </a:lnTo>
                    <a:lnTo>
                      <a:pt x="521" y="1030"/>
                    </a:lnTo>
                    <a:lnTo>
                      <a:pt x="511" y="1053"/>
                    </a:lnTo>
                    <a:lnTo>
                      <a:pt x="501" y="1076"/>
                    </a:lnTo>
                    <a:lnTo>
                      <a:pt x="491" y="1097"/>
                    </a:lnTo>
                    <a:lnTo>
                      <a:pt x="482" y="1118"/>
                    </a:lnTo>
                    <a:lnTo>
                      <a:pt x="470" y="1137"/>
                    </a:lnTo>
                    <a:lnTo>
                      <a:pt x="461" y="1155"/>
                    </a:lnTo>
                    <a:lnTo>
                      <a:pt x="449" y="1173"/>
                    </a:lnTo>
                    <a:lnTo>
                      <a:pt x="438" y="1189"/>
                    </a:lnTo>
                    <a:lnTo>
                      <a:pt x="428" y="1204"/>
                    </a:lnTo>
                    <a:lnTo>
                      <a:pt x="417" y="1219"/>
                    </a:lnTo>
                    <a:lnTo>
                      <a:pt x="405" y="1232"/>
                    </a:lnTo>
                    <a:lnTo>
                      <a:pt x="395" y="1245"/>
                    </a:lnTo>
                    <a:lnTo>
                      <a:pt x="384" y="1256"/>
                    </a:lnTo>
                    <a:lnTo>
                      <a:pt x="374" y="1266"/>
                    </a:lnTo>
                    <a:lnTo>
                      <a:pt x="365" y="1274"/>
                    </a:lnTo>
                    <a:lnTo>
                      <a:pt x="353" y="1282"/>
                    </a:lnTo>
                    <a:lnTo>
                      <a:pt x="345" y="1290"/>
                    </a:lnTo>
                    <a:lnTo>
                      <a:pt x="335" y="1297"/>
                    </a:lnTo>
                    <a:lnTo>
                      <a:pt x="326" y="130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6" name="Freeform 139">
                <a:extLst>
                  <a:ext uri="{FF2B5EF4-FFF2-40B4-BE49-F238E27FC236}">
                    <a16:creationId xmlns:a16="http://schemas.microsoft.com/office/drawing/2014/main" id="{5202240B-13DD-C6D5-12B4-035EC3C0BAEF}"/>
                  </a:ext>
                </a:extLst>
              </p:cNvPr>
              <p:cNvSpPr>
                <a:spLocks/>
              </p:cNvSpPr>
              <p:nvPr/>
            </p:nvSpPr>
            <p:spPr bwMode="auto">
              <a:xfrm>
                <a:off x="687705" y="104140"/>
                <a:ext cx="327660" cy="764540"/>
              </a:xfrm>
              <a:custGeom>
                <a:avLst/>
                <a:gdLst>
                  <a:gd name="T0" fmla="*/ 461 w 516"/>
                  <a:gd name="T1" fmla="*/ 57 h 1204"/>
                  <a:gd name="T2" fmla="*/ 412 w 516"/>
                  <a:gd name="T3" fmla="*/ 104 h 1204"/>
                  <a:gd name="T4" fmla="*/ 378 w 516"/>
                  <a:gd name="T5" fmla="*/ 153 h 1204"/>
                  <a:gd name="T6" fmla="*/ 391 w 516"/>
                  <a:gd name="T7" fmla="*/ 182 h 1204"/>
                  <a:gd name="T8" fmla="*/ 422 w 516"/>
                  <a:gd name="T9" fmla="*/ 162 h 1204"/>
                  <a:gd name="T10" fmla="*/ 461 w 516"/>
                  <a:gd name="T11" fmla="*/ 164 h 1204"/>
                  <a:gd name="T12" fmla="*/ 488 w 516"/>
                  <a:gd name="T13" fmla="*/ 188 h 1204"/>
                  <a:gd name="T14" fmla="*/ 487 w 516"/>
                  <a:gd name="T15" fmla="*/ 253 h 1204"/>
                  <a:gd name="T16" fmla="*/ 470 w 516"/>
                  <a:gd name="T17" fmla="*/ 271 h 1204"/>
                  <a:gd name="T18" fmla="*/ 407 w 516"/>
                  <a:gd name="T19" fmla="*/ 339 h 1204"/>
                  <a:gd name="T20" fmla="*/ 353 w 516"/>
                  <a:gd name="T21" fmla="*/ 409 h 1204"/>
                  <a:gd name="T22" fmla="*/ 326 w 516"/>
                  <a:gd name="T23" fmla="*/ 451 h 1204"/>
                  <a:gd name="T24" fmla="*/ 301 w 516"/>
                  <a:gd name="T25" fmla="*/ 446 h 1204"/>
                  <a:gd name="T26" fmla="*/ 269 w 516"/>
                  <a:gd name="T27" fmla="*/ 476 h 1204"/>
                  <a:gd name="T28" fmla="*/ 231 w 516"/>
                  <a:gd name="T29" fmla="*/ 469 h 1204"/>
                  <a:gd name="T30" fmla="*/ 204 w 516"/>
                  <a:gd name="T31" fmla="*/ 445 h 1204"/>
                  <a:gd name="T32" fmla="*/ 171 w 516"/>
                  <a:gd name="T33" fmla="*/ 450 h 1204"/>
                  <a:gd name="T34" fmla="*/ 178 w 516"/>
                  <a:gd name="T35" fmla="*/ 493 h 1204"/>
                  <a:gd name="T36" fmla="*/ 205 w 516"/>
                  <a:gd name="T37" fmla="*/ 506 h 1204"/>
                  <a:gd name="T38" fmla="*/ 225 w 516"/>
                  <a:gd name="T39" fmla="*/ 537 h 1204"/>
                  <a:gd name="T40" fmla="*/ 288 w 516"/>
                  <a:gd name="T41" fmla="*/ 596 h 1204"/>
                  <a:gd name="T42" fmla="*/ 311 w 516"/>
                  <a:gd name="T43" fmla="*/ 594 h 1204"/>
                  <a:gd name="T44" fmla="*/ 358 w 516"/>
                  <a:gd name="T45" fmla="*/ 618 h 1204"/>
                  <a:gd name="T46" fmla="*/ 389 w 516"/>
                  <a:gd name="T47" fmla="*/ 636 h 1204"/>
                  <a:gd name="T48" fmla="*/ 420 w 516"/>
                  <a:gd name="T49" fmla="*/ 664 h 1204"/>
                  <a:gd name="T50" fmla="*/ 449 w 516"/>
                  <a:gd name="T51" fmla="*/ 695 h 1204"/>
                  <a:gd name="T52" fmla="*/ 495 w 516"/>
                  <a:gd name="T53" fmla="*/ 713 h 1204"/>
                  <a:gd name="T54" fmla="*/ 516 w 516"/>
                  <a:gd name="T55" fmla="*/ 758 h 1204"/>
                  <a:gd name="T56" fmla="*/ 505 w 516"/>
                  <a:gd name="T57" fmla="*/ 787 h 1204"/>
                  <a:gd name="T58" fmla="*/ 474 w 516"/>
                  <a:gd name="T59" fmla="*/ 846 h 1204"/>
                  <a:gd name="T60" fmla="*/ 433 w 516"/>
                  <a:gd name="T61" fmla="*/ 899 h 1204"/>
                  <a:gd name="T62" fmla="*/ 400 w 516"/>
                  <a:gd name="T63" fmla="*/ 909 h 1204"/>
                  <a:gd name="T64" fmla="*/ 347 w 516"/>
                  <a:gd name="T65" fmla="*/ 953 h 1204"/>
                  <a:gd name="T66" fmla="*/ 236 w 516"/>
                  <a:gd name="T67" fmla="*/ 1027 h 1204"/>
                  <a:gd name="T68" fmla="*/ 204 w 516"/>
                  <a:gd name="T69" fmla="*/ 1081 h 1204"/>
                  <a:gd name="T70" fmla="*/ 194 w 516"/>
                  <a:gd name="T71" fmla="*/ 1204 h 1204"/>
                  <a:gd name="T72" fmla="*/ 150 w 516"/>
                  <a:gd name="T73" fmla="*/ 1149 h 1204"/>
                  <a:gd name="T74" fmla="*/ 124 w 516"/>
                  <a:gd name="T75" fmla="*/ 1071 h 1204"/>
                  <a:gd name="T76" fmla="*/ 122 w 516"/>
                  <a:gd name="T77" fmla="*/ 940 h 1204"/>
                  <a:gd name="T78" fmla="*/ 148 w 516"/>
                  <a:gd name="T79" fmla="*/ 854 h 1204"/>
                  <a:gd name="T80" fmla="*/ 122 w 516"/>
                  <a:gd name="T81" fmla="*/ 795 h 1204"/>
                  <a:gd name="T82" fmla="*/ 96 w 516"/>
                  <a:gd name="T83" fmla="*/ 750 h 1204"/>
                  <a:gd name="T84" fmla="*/ 114 w 516"/>
                  <a:gd name="T85" fmla="*/ 683 h 1204"/>
                  <a:gd name="T86" fmla="*/ 130 w 516"/>
                  <a:gd name="T87" fmla="*/ 638 h 1204"/>
                  <a:gd name="T88" fmla="*/ 150 w 516"/>
                  <a:gd name="T89" fmla="*/ 612 h 1204"/>
                  <a:gd name="T90" fmla="*/ 173 w 516"/>
                  <a:gd name="T91" fmla="*/ 570 h 1204"/>
                  <a:gd name="T92" fmla="*/ 156 w 516"/>
                  <a:gd name="T93" fmla="*/ 547 h 1204"/>
                  <a:gd name="T94" fmla="*/ 91 w 516"/>
                  <a:gd name="T95" fmla="*/ 526 h 1204"/>
                  <a:gd name="T96" fmla="*/ 61 w 516"/>
                  <a:gd name="T97" fmla="*/ 472 h 1204"/>
                  <a:gd name="T98" fmla="*/ 39 w 516"/>
                  <a:gd name="T99" fmla="*/ 391 h 1204"/>
                  <a:gd name="T100" fmla="*/ 10 w 516"/>
                  <a:gd name="T101" fmla="*/ 313 h 1204"/>
                  <a:gd name="T102" fmla="*/ 4 w 516"/>
                  <a:gd name="T103" fmla="*/ 226 h 1204"/>
                  <a:gd name="T104" fmla="*/ 28 w 516"/>
                  <a:gd name="T105" fmla="*/ 180 h 1204"/>
                  <a:gd name="T106" fmla="*/ 61 w 516"/>
                  <a:gd name="T107" fmla="*/ 138 h 1204"/>
                  <a:gd name="T108" fmla="*/ 49 w 516"/>
                  <a:gd name="T109" fmla="*/ 83 h 1204"/>
                  <a:gd name="T110" fmla="*/ 5 w 516"/>
                  <a:gd name="T111" fmla="*/ 24 h 1204"/>
                  <a:gd name="T112" fmla="*/ 17 w 516"/>
                  <a:gd name="T113" fmla="*/ 15 h 1204"/>
                  <a:gd name="T114" fmla="*/ 183 w 516"/>
                  <a:gd name="T115" fmla="*/ 3 h 1204"/>
                  <a:gd name="T116" fmla="*/ 457 w 516"/>
                  <a:gd name="T117" fmla="*/ 5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6" h="1204">
                    <a:moveTo>
                      <a:pt x="490" y="11"/>
                    </a:moveTo>
                    <a:lnTo>
                      <a:pt x="487" y="23"/>
                    </a:lnTo>
                    <a:lnTo>
                      <a:pt x="470" y="34"/>
                    </a:lnTo>
                    <a:lnTo>
                      <a:pt x="467" y="41"/>
                    </a:lnTo>
                    <a:lnTo>
                      <a:pt x="461" y="57"/>
                    </a:lnTo>
                    <a:lnTo>
                      <a:pt x="456" y="67"/>
                    </a:lnTo>
                    <a:lnTo>
                      <a:pt x="449" y="76"/>
                    </a:lnTo>
                    <a:lnTo>
                      <a:pt x="441" y="84"/>
                    </a:lnTo>
                    <a:lnTo>
                      <a:pt x="431" y="91"/>
                    </a:lnTo>
                    <a:lnTo>
                      <a:pt x="412" y="104"/>
                    </a:lnTo>
                    <a:lnTo>
                      <a:pt x="397" y="117"/>
                    </a:lnTo>
                    <a:lnTo>
                      <a:pt x="386" y="128"/>
                    </a:lnTo>
                    <a:lnTo>
                      <a:pt x="383" y="131"/>
                    </a:lnTo>
                    <a:lnTo>
                      <a:pt x="381" y="138"/>
                    </a:lnTo>
                    <a:lnTo>
                      <a:pt x="378" y="153"/>
                    </a:lnTo>
                    <a:lnTo>
                      <a:pt x="378" y="161"/>
                    </a:lnTo>
                    <a:lnTo>
                      <a:pt x="378" y="169"/>
                    </a:lnTo>
                    <a:lnTo>
                      <a:pt x="381" y="175"/>
                    </a:lnTo>
                    <a:lnTo>
                      <a:pt x="384" y="179"/>
                    </a:lnTo>
                    <a:lnTo>
                      <a:pt x="391" y="182"/>
                    </a:lnTo>
                    <a:lnTo>
                      <a:pt x="394" y="182"/>
                    </a:lnTo>
                    <a:lnTo>
                      <a:pt x="399" y="179"/>
                    </a:lnTo>
                    <a:lnTo>
                      <a:pt x="402" y="177"/>
                    </a:lnTo>
                    <a:lnTo>
                      <a:pt x="410" y="169"/>
                    </a:lnTo>
                    <a:lnTo>
                      <a:pt x="422" y="162"/>
                    </a:lnTo>
                    <a:lnTo>
                      <a:pt x="430" y="161"/>
                    </a:lnTo>
                    <a:lnTo>
                      <a:pt x="436" y="159"/>
                    </a:lnTo>
                    <a:lnTo>
                      <a:pt x="443" y="161"/>
                    </a:lnTo>
                    <a:lnTo>
                      <a:pt x="449" y="161"/>
                    </a:lnTo>
                    <a:lnTo>
                      <a:pt x="461" y="164"/>
                    </a:lnTo>
                    <a:lnTo>
                      <a:pt x="470" y="167"/>
                    </a:lnTo>
                    <a:lnTo>
                      <a:pt x="477" y="169"/>
                    </a:lnTo>
                    <a:lnTo>
                      <a:pt x="480" y="174"/>
                    </a:lnTo>
                    <a:lnTo>
                      <a:pt x="485" y="180"/>
                    </a:lnTo>
                    <a:lnTo>
                      <a:pt x="488" y="188"/>
                    </a:lnTo>
                    <a:lnTo>
                      <a:pt x="493" y="201"/>
                    </a:lnTo>
                    <a:lnTo>
                      <a:pt x="495" y="208"/>
                    </a:lnTo>
                    <a:lnTo>
                      <a:pt x="493" y="217"/>
                    </a:lnTo>
                    <a:lnTo>
                      <a:pt x="490" y="247"/>
                    </a:lnTo>
                    <a:lnTo>
                      <a:pt x="487" y="253"/>
                    </a:lnTo>
                    <a:lnTo>
                      <a:pt x="485" y="260"/>
                    </a:lnTo>
                    <a:lnTo>
                      <a:pt x="482" y="265"/>
                    </a:lnTo>
                    <a:lnTo>
                      <a:pt x="479" y="268"/>
                    </a:lnTo>
                    <a:lnTo>
                      <a:pt x="474" y="269"/>
                    </a:lnTo>
                    <a:lnTo>
                      <a:pt x="470" y="271"/>
                    </a:lnTo>
                    <a:lnTo>
                      <a:pt x="425" y="276"/>
                    </a:lnTo>
                    <a:lnTo>
                      <a:pt x="415" y="316"/>
                    </a:lnTo>
                    <a:lnTo>
                      <a:pt x="415" y="320"/>
                    </a:lnTo>
                    <a:lnTo>
                      <a:pt x="412" y="328"/>
                    </a:lnTo>
                    <a:lnTo>
                      <a:pt x="407" y="339"/>
                    </a:lnTo>
                    <a:lnTo>
                      <a:pt x="397" y="351"/>
                    </a:lnTo>
                    <a:lnTo>
                      <a:pt x="383" y="370"/>
                    </a:lnTo>
                    <a:lnTo>
                      <a:pt x="373" y="385"/>
                    </a:lnTo>
                    <a:lnTo>
                      <a:pt x="365" y="394"/>
                    </a:lnTo>
                    <a:lnTo>
                      <a:pt x="353" y="409"/>
                    </a:lnTo>
                    <a:lnTo>
                      <a:pt x="344" y="424"/>
                    </a:lnTo>
                    <a:lnTo>
                      <a:pt x="337" y="433"/>
                    </a:lnTo>
                    <a:lnTo>
                      <a:pt x="335" y="441"/>
                    </a:lnTo>
                    <a:lnTo>
                      <a:pt x="331" y="448"/>
                    </a:lnTo>
                    <a:lnTo>
                      <a:pt x="326" y="451"/>
                    </a:lnTo>
                    <a:lnTo>
                      <a:pt x="322" y="453"/>
                    </a:lnTo>
                    <a:lnTo>
                      <a:pt x="318" y="453"/>
                    </a:lnTo>
                    <a:lnTo>
                      <a:pt x="313" y="450"/>
                    </a:lnTo>
                    <a:lnTo>
                      <a:pt x="308" y="448"/>
                    </a:lnTo>
                    <a:lnTo>
                      <a:pt x="301" y="446"/>
                    </a:lnTo>
                    <a:lnTo>
                      <a:pt x="295" y="446"/>
                    </a:lnTo>
                    <a:lnTo>
                      <a:pt x="290" y="446"/>
                    </a:lnTo>
                    <a:lnTo>
                      <a:pt x="280" y="448"/>
                    </a:lnTo>
                    <a:lnTo>
                      <a:pt x="275" y="450"/>
                    </a:lnTo>
                    <a:lnTo>
                      <a:pt x="269" y="476"/>
                    </a:lnTo>
                    <a:lnTo>
                      <a:pt x="262" y="474"/>
                    </a:lnTo>
                    <a:lnTo>
                      <a:pt x="244" y="472"/>
                    </a:lnTo>
                    <a:lnTo>
                      <a:pt x="239" y="472"/>
                    </a:lnTo>
                    <a:lnTo>
                      <a:pt x="236" y="471"/>
                    </a:lnTo>
                    <a:lnTo>
                      <a:pt x="231" y="469"/>
                    </a:lnTo>
                    <a:lnTo>
                      <a:pt x="228" y="466"/>
                    </a:lnTo>
                    <a:lnTo>
                      <a:pt x="222" y="459"/>
                    </a:lnTo>
                    <a:lnTo>
                      <a:pt x="212" y="450"/>
                    </a:lnTo>
                    <a:lnTo>
                      <a:pt x="209" y="446"/>
                    </a:lnTo>
                    <a:lnTo>
                      <a:pt x="204" y="445"/>
                    </a:lnTo>
                    <a:lnTo>
                      <a:pt x="200" y="445"/>
                    </a:lnTo>
                    <a:lnTo>
                      <a:pt x="197" y="445"/>
                    </a:lnTo>
                    <a:lnTo>
                      <a:pt x="189" y="448"/>
                    </a:lnTo>
                    <a:lnTo>
                      <a:pt x="178" y="450"/>
                    </a:lnTo>
                    <a:lnTo>
                      <a:pt x="171" y="450"/>
                    </a:lnTo>
                    <a:lnTo>
                      <a:pt x="168" y="454"/>
                    </a:lnTo>
                    <a:lnTo>
                      <a:pt x="166" y="459"/>
                    </a:lnTo>
                    <a:lnTo>
                      <a:pt x="166" y="466"/>
                    </a:lnTo>
                    <a:lnTo>
                      <a:pt x="171" y="480"/>
                    </a:lnTo>
                    <a:lnTo>
                      <a:pt x="178" y="493"/>
                    </a:lnTo>
                    <a:lnTo>
                      <a:pt x="183" y="498"/>
                    </a:lnTo>
                    <a:lnTo>
                      <a:pt x="187" y="502"/>
                    </a:lnTo>
                    <a:lnTo>
                      <a:pt x="192" y="503"/>
                    </a:lnTo>
                    <a:lnTo>
                      <a:pt x="199" y="505"/>
                    </a:lnTo>
                    <a:lnTo>
                      <a:pt x="205" y="506"/>
                    </a:lnTo>
                    <a:lnTo>
                      <a:pt x="212" y="510"/>
                    </a:lnTo>
                    <a:lnTo>
                      <a:pt x="217" y="513"/>
                    </a:lnTo>
                    <a:lnTo>
                      <a:pt x="220" y="519"/>
                    </a:lnTo>
                    <a:lnTo>
                      <a:pt x="223" y="531"/>
                    </a:lnTo>
                    <a:lnTo>
                      <a:pt x="225" y="537"/>
                    </a:lnTo>
                    <a:lnTo>
                      <a:pt x="230" y="545"/>
                    </a:lnTo>
                    <a:lnTo>
                      <a:pt x="239" y="558"/>
                    </a:lnTo>
                    <a:lnTo>
                      <a:pt x="261" y="575"/>
                    </a:lnTo>
                    <a:lnTo>
                      <a:pt x="282" y="591"/>
                    </a:lnTo>
                    <a:lnTo>
                      <a:pt x="288" y="596"/>
                    </a:lnTo>
                    <a:lnTo>
                      <a:pt x="293" y="597"/>
                    </a:lnTo>
                    <a:lnTo>
                      <a:pt x="296" y="597"/>
                    </a:lnTo>
                    <a:lnTo>
                      <a:pt x="301" y="596"/>
                    </a:lnTo>
                    <a:lnTo>
                      <a:pt x="306" y="594"/>
                    </a:lnTo>
                    <a:lnTo>
                      <a:pt x="311" y="594"/>
                    </a:lnTo>
                    <a:lnTo>
                      <a:pt x="319" y="596"/>
                    </a:lnTo>
                    <a:lnTo>
                      <a:pt x="329" y="602"/>
                    </a:lnTo>
                    <a:lnTo>
                      <a:pt x="339" y="610"/>
                    </a:lnTo>
                    <a:lnTo>
                      <a:pt x="348" y="615"/>
                    </a:lnTo>
                    <a:lnTo>
                      <a:pt x="358" y="618"/>
                    </a:lnTo>
                    <a:lnTo>
                      <a:pt x="366" y="620"/>
                    </a:lnTo>
                    <a:lnTo>
                      <a:pt x="373" y="622"/>
                    </a:lnTo>
                    <a:lnTo>
                      <a:pt x="379" y="625"/>
                    </a:lnTo>
                    <a:lnTo>
                      <a:pt x="384" y="630"/>
                    </a:lnTo>
                    <a:lnTo>
                      <a:pt x="389" y="636"/>
                    </a:lnTo>
                    <a:lnTo>
                      <a:pt x="392" y="644"/>
                    </a:lnTo>
                    <a:lnTo>
                      <a:pt x="399" y="649"/>
                    </a:lnTo>
                    <a:lnTo>
                      <a:pt x="405" y="654"/>
                    </a:lnTo>
                    <a:lnTo>
                      <a:pt x="412" y="659"/>
                    </a:lnTo>
                    <a:lnTo>
                      <a:pt x="420" y="664"/>
                    </a:lnTo>
                    <a:lnTo>
                      <a:pt x="427" y="670"/>
                    </a:lnTo>
                    <a:lnTo>
                      <a:pt x="435" y="677"/>
                    </a:lnTo>
                    <a:lnTo>
                      <a:pt x="440" y="683"/>
                    </a:lnTo>
                    <a:lnTo>
                      <a:pt x="446" y="691"/>
                    </a:lnTo>
                    <a:lnTo>
                      <a:pt x="449" y="695"/>
                    </a:lnTo>
                    <a:lnTo>
                      <a:pt x="453" y="698"/>
                    </a:lnTo>
                    <a:lnTo>
                      <a:pt x="456" y="700"/>
                    </a:lnTo>
                    <a:lnTo>
                      <a:pt x="467" y="701"/>
                    </a:lnTo>
                    <a:lnTo>
                      <a:pt x="485" y="708"/>
                    </a:lnTo>
                    <a:lnTo>
                      <a:pt x="495" y="713"/>
                    </a:lnTo>
                    <a:lnTo>
                      <a:pt x="503" y="719"/>
                    </a:lnTo>
                    <a:lnTo>
                      <a:pt x="508" y="726"/>
                    </a:lnTo>
                    <a:lnTo>
                      <a:pt x="511" y="732"/>
                    </a:lnTo>
                    <a:lnTo>
                      <a:pt x="514" y="747"/>
                    </a:lnTo>
                    <a:lnTo>
                      <a:pt x="516" y="758"/>
                    </a:lnTo>
                    <a:lnTo>
                      <a:pt x="516" y="763"/>
                    </a:lnTo>
                    <a:lnTo>
                      <a:pt x="516" y="769"/>
                    </a:lnTo>
                    <a:lnTo>
                      <a:pt x="514" y="774"/>
                    </a:lnTo>
                    <a:lnTo>
                      <a:pt x="511" y="777"/>
                    </a:lnTo>
                    <a:lnTo>
                      <a:pt x="505" y="787"/>
                    </a:lnTo>
                    <a:lnTo>
                      <a:pt x="498" y="797"/>
                    </a:lnTo>
                    <a:lnTo>
                      <a:pt x="490" y="810"/>
                    </a:lnTo>
                    <a:lnTo>
                      <a:pt x="482" y="826"/>
                    </a:lnTo>
                    <a:lnTo>
                      <a:pt x="477" y="841"/>
                    </a:lnTo>
                    <a:lnTo>
                      <a:pt x="474" y="846"/>
                    </a:lnTo>
                    <a:lnTo>
                      <a:pt x="469" y="855"/>
                    </a:lnTo>
                    <a:lnTo>
                      <a:pt x="456" y="875"/>
                    </a:lnTo>
                    <a:lnTo>
                      <a:pt x="446" y="886"/>
                    </a:lnTo>
                    <a:lnTo>
                      <a:pt x="438" y="896"/>
                    </a:lnTo>
                    <a:lnTo>
                      <a:pt x="433" y="899"/>
                    </a:lnTo>
                    <a:lnTo>
                      <a:pt x="428" y="902"/>
                    </a:lnTo>
                    <a:lnTo>
                      <a:pt x="423" y="904"/>
                    </a:lnTo>
                    <a:lnTo>
                      <a:pt x="418" y="904"/>
                    </a:lnTo>
                    <a:lnTo>
                      <a:pt x="410" y="906"/>
                    </a:lnTo>
                    <a:lnTo>
                      <a:pt x="400" y="909"/>
                    </a:lnTo>
                    <a:lnTo>
                      <a:pt x="392" y="915"/>
                    </a:lnTo>
                    <a:lnTo>
                      <a:pt x="383" y="925"/>
                    </a:lnTo>
                    <a:lnTo>
                      <a:pt x="371" y="935"/>
                    </a:lnTo>
                    <a:lnTo>
                      <a:pt x="360" y="945"/>
                    </a:lnTo>
                    <a:lnTo>
                      <a:pt x="347" y="953"/>
                    </a:lnTo>
                    <a:lnTo>
                      <a:pt x="331" y="961"/>
                    </a:lnTo>
                    <a:lnTo>
                      <a:pt x="303" y="974"/>
                    </a:lnTo>
                    <a:lnTo>
                      <a:pt x="283" y="987"/>
                    </a:lnTo>
                    <a:lnTo>
                      <a:pt x="262" y="1005"/>
                    </a:lnTo>
                    <a:lnTo>
                      <a:pt x="236" y="1027"/>
                    </a:lnTo>
                    <a:lnTo>
                      <a:pt x="228" y="1036"/>
                    </a:lnTo>
                    <a:lnTo>
                      <a:pt x="222" y="1044"/>
                    </a:lnTo>
                    <a:lnTo>
                      <a:pt x="215" y="1052"/>
                    </a:lnTo>
                    <a:lnTo>
                      <a:pt x="210" y="1062"/>
                    </a:lnTo>
                    <a:lnTo>
                      <a:pt x="204" y="1081"/>
                    </a:lnTo>
                    <a:lnTo>
                      <a:pt x="200" y="1101"/>
                    </a:lnTo>
                    <a:lnTo>
                      <a:pt x="199" y="1138"/>
                    </a:lnTo>
                    <a:lnTo>
                      <a:pt x="199" y="1162"/>
                    </a:lnTo>
                    <a:lnTo>
                      <a:pt x="196" y="1193"/>
                    </a:lnTo>
                    <a:lnTo>
                      <a:pt x="194" y="1204"/>
                    </a:lnTo>
                    <a:lnTo>
                      <a:pt x="187" y="1196"/>
                    </a:lnTo>
                    <a:lnTo>
                      <a:pt x="178" y="1183"/>
                    </a:lnTo>
                    <a:lnTo>
                      <a:pt x="170" y="1175"/>
                    </a:lnTo>
                    <a:lnTo>
                      <a:pt x="156" y="1157"/>
                    </a:lnTo>
                    <a:lnTo>
                      <a:pt x="150" y="1149"/>
                    </a:lnTo>
                    <a:lnTo>
                      <a:pt x="143" y="1138"/>
                    </a:lnTo>
                    <a:lnTo>
                      <a:pt x="139" y="1128"/>
                    </a:lnTo>
                    <a:lnTo>
                      <a:pt x="135" y="1120"/>
                    </a:lnTo>
                    <a:lnTo>
                      <a:pt x="130" y="1099"/>
                    </a:lnTo>
                    <a:lnTo>
                      <a:pt x="124" y="1071"/>
                    </a:lnTo>
                    <a:lnTo>
                      <a:pt x="119" y="1039"/>
                    </a:lnTo>
                    <a:lnTo>
                      <a:pt x="114" y="1001"/>
                    </a:lnTo>
                    <a:lnTo>
                      <a:pt x="114" y="982"/>
                    </a:lnTo>
                    <a:lnTo>
                      <a:pt x="117" y="961"/>
                    </a:lnTo>
                    <a:lnTo>
                      <a:pt x="122" y="940"/>
                    </a:lnTo>
                    <a:lnTo>
                      <a:pt x="129" y="920"/>
                    </a:lnTo>
                    <a:lnTo>
                      <a:pt x="140" y="886"/>
                    </a:lnTo>
                    <a:lnTo>
                      <a:pt x="148" y="867"/>
                    </a:lnTo>
                    <a:lnTo>
                      <a:pt x="150" y="862"/>
                    </a:lnTo>
                    <a:lnTo>
                      <a:pt x="148" y="854"/>
                    </a:lnTo>
                    <a:lnTo>
                      <a:pt x="147" y="846"/>
                    </a:lnTo>
                    <a:lnTo>
                      <a:pt x="143" y="836"/>
                    </a:lnTo>
                    <a:lnTo>
                      <a:pt x="139" y="825"/>
                    </a:lnTo>
                    <a:lnTo>
                      <a:pt x="132" y="810"/>
                    </a:lnTo>
                    <a:lnTo>
                      <a:pt x="122" y="795"/>
                    </a:lnTo>
                    <a:lnTo>
                      <a:pt x="111" y="779"/>
                    </a:lnTo>
                    <a:lnTo>
                      <a:pt x="104" y="771"/>
                    </a:lnTo>
                    <a:lnTo>
                      <a:pt x="101" y="763"/>
                    </a:lnTo>
                    <a:lnTo>
                      <a:pt x="98" y="756"/>
                    </a:lnTo>
                    <a:lnTo>
                      <a:pt x="96" y="750"/>
                    </a:lnTo>
                    <a:lnTo>
                      <a:pt x="95" y="737"/>
                    </a:lnTo>
                    <a:lnTo>
                      <a:pt x="95" y="726"/>
                    </a:lnTo>
                    <a:lnTo>
                      <a:pt x="103" y="708"/>
                    </a:lnTo>
                    <a:lnTo>
                      <a:pt x="108" y="693"/>
                    </a:lnTo>
                    <a:lnTo>
                      <a:pt x="114" y="683"/>
                    </a:lnTo>
                    <a:lnTo>
                      <a:pt x="121" y="672"/>
                    </a:lnTo>
                    <a:lnTo>
                      <a:pt x="124" y="665"/>
                    </a:lnTo>
                    <a:lnTo>
                      <a:pt x="127" y="657"/>
                    </a:lnTo>
                    <a:lnTo>
                      <a:pt x="129" y="649"/>
                    </a:lnTo>
                    <a:lnTo>
                      <a:pt x="130" y="638"/>
                    </a:lnTo>
                    <a:lnTo>
                      <a:pt x="132" y="628"/>
                    </a:lnTo>
                    <a:lnTo>
                      <a:pt x="134" y="622"/>
                    </a:lnTo>
                    <a:lnTo>
                      <a:pt x="137" y="617"/>
                    </a:lnTo>
                    <a:lnTo>
                      <a:pt x="142" y="615"/>
                    </a:lnTo>
                    <a:lnTo>
                      <a:pt x="150" y="612"/>
                    </a:lnTo>
                    <a:lnTo>
                      <a:pt x="160" y="609"/>
                    </a:lnTo>
                    <a:lnTo>
                      <a:pt x="166" y="604"/>
                    </a:lnTo>
                    <a:lnTo>
                      <a:pt x="171" y="599"/>
                    </a:lnTo>
                    <a:lnTo>
                      <a:pt x="173" y="589"/>
                    </a:lnTo>
                    <a:lnTo>
                      <a:pt x="173" y="570"/>
                    </a:lnTo>
                    <a:lnTo>
                      <a:pt x="171" y="565"/>
                    </a:lnTo>
                    <a:lnTo>
                      <a:pt x="170" y="560"/>
                    </a:lnTo>
                    <a:lnTo>
                      <a:pt x="168" y="555"/>
                    </a:lnTo>
                    <a:lnTo>
                      <a:pt x="165" y="552"/>
                    </a:lnTo>
                    <a:lnTo>
                      <a:pt x="156" y="547"/>
                    </a:lnTo>
                    <a:lnTo>
                      <a:pt x="147" y="544"/>
                    </a:lnTo>
                    <a:lnTo>
                      <a:pt x="126" y="540"/>
                    </a:lnTo>
                    <a:lnTo>
                      <a:pt x="106" y="537"/>
                    </a:lnTo>
                    <a:lnTo>
                      <a:pt x="98" y="532"/>
                    </a:lnTo>
                    <a:lnTo>
                      <a:pt x="91" y="526"/>
                    </a:lnTo>
                    <a:lnTo>
                      <a:pt x="85" y="519"/>
                    </a:lnTo>
                    <a:lnTo>
                      <a:pt x="80" y="511"/>
                    </a:lnTo>
                    <a:lnTo>
                      <a:pt x="70" y="497"/>
                    </a:lnTo>
                    <a:lnTo>
                      <a:pt x="65" y="485"/>
                    </a:lnTo>
                    <a:lnTo>
                      <a:pt x="61" y="472"/>
                    </a:lnTo>
                    <a:lnTo>
                      <a:pt x="54" y="454"/>
                    </a:lnTo>
                    <a:lnTo>
                      <a:pt x="49" y="435"/>
                    </a:lnTo>
                    <a:lnTo>
                      <a:pt x="46" y="417"/>
                    </a:lnTo>
                    <a:lnTo>
                      <a:pt x="44" y="403"/>
                    </a:lnTo>
                    <a:lnTo>
                      <a:pt x="39" y="391"/>
                    </a:lnTo>
                    <a:lnTo>
                      <a:pt x="35" y="380"/>
                    </a:lnTo>
                    <a:lnTo>
                      <a:pt x="28" y="367"/>
                    </a:lnTo>
                    <a:lnTo>
                      <a:pt x="23" y="352"/>
                    </a:lnTo>
                    <a:lnTo>
                      <a:pt x="17" y="333"/>
                    </a:lnTo>
                    <a:lnTo>
                      <a:pt x="10" y="313"/>
                    </a:lnTo>
                    <a:lnTo>
                      <a:pt x="5" y="294"/>
                    </a:lnTo>
                    <a:lnTo>
                      <a:pt x="2" y="279"/>
                    </a:lnTo>
                    <a:lnTo>
                      <a:pt x="0" y="263"/>
                    </a:lnTo>
                    <a:lnTo>
                      <a:pt x="0" y="247"/>
                    </a:lnTo>
                    <a:lnTo>
                      <a:pt x="4" y="226"/>
                    </a:lnTo>
                    <a:lnTo>
                      <a:pt x="7" y="209"/>
                    </a:lnTo>
                    <a:lnTo>
                      <a:pt x="12" y="198"/>
                    </a:lnTo>
                    <a:lnTo>
                      <a:pt x="15" y="191"/>
                    </a:lnTo>
                    <a:lnTo>
                      <a:pt x="20" y="187"/>
                    </a:lnTo>
                    <a:lnTo>
                      <a:pt x="28" y="180"/>
                    </a:lnTo>
                    <a:lnTo>
                      <a:pt x="38" y="174"/>
                    </a:lnTo>
                    <a:lnTo>
                      <a:pt x="46" y="166"/>
                    </a:lnTo>
                    <a:lnTo>
                      <a:pt x="52" y="156"/>
                    </a:lnTo>
                    <a:lnTo>
                      <a:pt x="57" y="146"/>
                    </a:lnTo>
                    <a:lnTo>
                      <a:pt x="61" y="138"/>
                    </a:lnTo>
                    <a:lnTo>
                      <a:pt x="62" y="122"/>
                    </a:lnTo>
                    <a:lnTo>
                      <a:pt x="64" y="109"/>
                    </a:lnTo>
                    <a:lnTo>
                      <a:pt x="62" y="102"/>
                    </a:lnTo>
                    <a:lnTo>
                      <a:pt x="57" y="94"/>
                    </a:lnTo>
                    <a:lnTo>
                      <a:pt x="49" y="83"/>
                    </a:lnTo>
                    <a:lnTo>
                      <a:pt x="41" y="73"/>
                    </a:lnTo>
                    <a:lnTo>
                      <a:pt x="21" y="50"/>
                    </a:lnTo>
                    <a:lnTo>
                      <a:pt x="10" y="34"/>
                    </a:lnTo>
                    <a:lnTo>
                      <a:pt x="7" y="29"/>
                    </a:lnTo>
                    <a:lnTo>
                      <a:pt x="5" y="24"/>
                    </a:lnTo>
                    <a:lnTo>
                      <a:pt x="5" y="21"/>
                    </a:lnTo>
                    <a:lnTo>
                      <a:pt x="7" y="19"/>
                    </a:lnTo>
                    <a:lnTo>
                      <a:pt x="10" y="16"/>
                    </a:lnTo>
                    <a:lnTo>
                      <a:pt x="10" y="15"/>
                    </a:lnTo>
                    <a:lnTo>
                      <a:pt x="17" y="15"/>
                    </a:lnTo>
                    <a:lnTo>
                      <a:pt x="36" y="13"/>
                    </a:lnTo>
                    <a:lnTo>
                      <a:pt x="64" y="11"/>
                    </a:lnTo>
                    <a:lnTo>
                      <a:pt x="98" y="8"/>
                    </a:lnTo>
                    <a:lnTo>
                      <a:pt x="139" y="5"/>
                    </a:lnTo>
                    <a:lnTo>
                      <a:pt x="183" y="3"/>
                    </a:lnTo>
                    <a:lnTo>
                      <a:pt x="226" y="2"/>
                    </a:lnTo>
                    <a:lnTo>
                      <a:pt x="269" y="0"/>
                    </a:lnTo>
                    <a:lnTo>
                      <a:pt x="347" y="2"/>
                    </a:lnTo>
                    <a:lnTo>
                      <a:pt x="412" y="3"/>
                    </a:lnTo>
                    <a:lnTo>
                      <a:pt x="457" y="5"/>
                    </a:lnTo>
                    <a:lnTo>
                      <a:pt x="474" y="5"/>
                    </a:lnTo>
                    <a:lnTo>
                      <a:pt x="490" y="1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7" name="Freeform 140">
                <a:extLst>
                  <a:ext uri="{FF2B5EF4-FFF2-40B4-BE49-F238E27FC236}">
                    <a16:creationId xmlns:a16="http://schemas.microsoft.com/office/drawing/2014/main" id="{4CDF70DC-A79D-B2B2-6666-2059E49654B5}"/>
                  </a:ext>
                </a:extLst>
              </p:cNvPr>
              <p:cNvSpPr>
                <a:spLocks noEditPoints="1"/>
              </p:cNvSpPr>
              <p:nvPr/>
            </p:nvSpPr>
            <p:spPr bwMode="auto">
              <a:xfrm>
                <a:off x="680720" y="130175"/>
                <a:ext cx="344805" cy="696595"/>
              </a:xfrm>
              <a:custGeom>
                <a:avLst/>
                <a:gdLst>
                  <a:gd name="T0" fmla="*/ 57 w 543"/>
                  <a:gd name="T1" fmla="*/ 383 h 1097"/>
                  <a:gd name="T2" fmla="*/ 353 w 543"/>
                  <a:gd name="T3" fmla="*/ 368 h 1097"/>
                  <a:gd name="T4" fmla="*/ 390 w 543"/>
                  <a:gd name="T5" fmla="*/ 339 h 1097"/>
                  <a:gd name="T6" fmla="*/ 42 w 543"/>
                  <a:gd name="T7" fmla="*/ 326 h 1097"/>
                  <a:gd name="T8" fmla="*/ 390 w 543"/>
                  <a:gd name="T9" fmla="*/ 339 h 1097"/>
                  <a:gd name="T10" fmla="*/ 19 w 543"/>
                  <a:gd name="T11" fmla="*/ 292 h 1097"/>
                  <a:gd name="T12" fmla="*/ 426 w 543"/>
                  <a:gd name="T13" fmla="*/ 277 h 1097"/>
                  <a:gd name="T14" fmla="*/ 494 w 543"/>
                  <a:gd name="T15" fmla="*/ 222 h 1097"/>
                  <a:gd name="T16" fmla="*/ 0 w 543"/>
                  <a:gd name="T17" fmla="*/ 207 h 1097"/>
                  <a:gd name="T18" fmla="*/ 494 w 543"/>
                  <a:gd name="T19" fmla="*/ 222 h 1097"/>
                  <a:gd name="T20" fmla="*/ 21 w 543"/>
                  <a:gd name="T21" fmla="*/ 172 h 1097"/>
                  <a:gd name="T22" fmla="*/ 506 w 543"/>
                  <a:gd name="T23" fmla="*/ 157 h 1097"/>
                  <a:gd name="T24" fmla="*/ 397 w 543"/>
                  <a:gd name="T25" fmla="*/ 110 h 1097"/>
                  <a:gd name="T26" fmla="*/ 73 w 543"/>
                  <a:gd name="T27" fmla="*/ 95 h 1097"/>
                  <a:gd name="T28" fmla="*/ 397 w 543"/>
                  <a:gd name="T29" fmla="*/ 110 h 1097"/>
                  <a:gd name="T30" fmla="*/ 68 w 543"/>
                  <a:gd name="T31" fmla="*/ 58 h 1097"/>
                  <a:gd name="T32" fmla="*/ 446 w 543"/>
                  <a:gd name="T33" fmla="*/ 43 h 1097"/>
                  <a:gd name="T34" fmla="*/ 472 w 543"/>
                  <a:gd name="T35" fmla="*/ 13 h 1097"/>
                  <a:gd name="T36" fmla="*/ 29 w 543"/>
                  <a:gd name="T37" fmla="*/ 0 h 1097"/>
                  <a:gd name="T38" fmla="*/ 472 w 543"/>
                  <a:gd name="T39" fmla="*/ 13 h 1097"/>
                  <a:gd name="T40" fmla="*/ 141 w 543"/>
                  <a:gd name="T41" fmla="*/ 599 h 1097"/>
                  <a:gd name="T42" fmla="*/ 400 w 543"/>
                  <a:gd name="T43" fmla="*/ 584 h 1097"/>
                  <a:gd name="T44" fmla="*/ 299 w 543"/>
                  <a:gd name="T45" fmla="*/ 556 h 1097"/>
                  <a:gd name="T46" fmla="*/ 174 w 543"/>
                  <a:gd name="T47" fmla="*/ 542 h 1097"/>
                  <a:gd name="T48" fmla="*/ 299 w 543"/>
                  <a:gd name="T49" fmla="*/ 556 h 1097"/>
                  <a:gd name="T50" fmla="*/ 107 w 543"/>
                  <a:gd name="T51" fmla="*/ 501 h 1097"/>
                  <a:gd name="T52" fmla="*/ 237 w 543"/>
                  <a:gd name="T53" fmla="*/ 487 h 1097"/>
                  <a:gd name="T54" fmla="*/ 192 w 543"/>
                  <a:gd name="T55" fmla="*/ 451 h 1097"/>
                  <a:gd name="T56" fmla="*/ 76 w 543"/>
                  <a:gd name="T57" fmla="*/ 436 h 1097"/>
                  <a:gd name="T58" fmla="*/ 192 w 543"/>
                  <a:gd name="T59" fmla="*/ 451 h 1097"/>
                  <a:gd name="T60" fmla="*/ 119 w 543"/>
                  <a:gd name="T61" fmla="*/ 660 h 1097"/>
                  <a:gd name="T62" fmla="*/ 483 w 543"/>
                  <a:gd name="T63" fmla="*/ 646 h 1097"/>
                  <a:gd name="T64" fmla="*/ 543 w 543"/>
                  <a:gd name="T65" fmla="*/ 722 h 1097"/>
                  <a:gd name="T66" fmla="*/ 93 w 543"/>
                  <a:gd name="T67" fmla="*/ 707 h 1097"/>
                  <a:gd name="T68" fmla="*/ 543 w 543"/>
                  <a:gd name="T69" fmla="*/ 722 h 1097"/>
                  <a:gd name="T70" fmla="*/ 125 w 543"/>
                  <a:gd name="T71" fmla="*/ 769 h 1097"/>
                  <a:gd name="T72" fmla="*/ 525 w 543"/>
                  <a:gd name="T73" fmla="*/ 754 h 1097"/>
                  <a:gd name="T74" fmla="*/ 485 w 543"/>
                  <a:gd name="T75" fmla="*/ 827 h 1097"/>
                  <a:gd name="T76" fmla="*/ 151 w 543"/>
                  <a:gd name="T77" fmla="*/ 813 h 1097"/>
                  <a:gd name="T78" fmla="*/ 485 w 543"/>
                  <a:gd name="T79" fmla="*/ 827 h 1097"/>
                  <a:gd name="T80" fmla="*/ 137 w 543"/>
                  <a:gd name="T81" fmla="*/ 886 h 1097"/>
                  <a:gd name="T82" fmla="*/ 408 w 543"/>
                  <a:gd name="T83" fmla="*/ 871 h 1097"/>
                  <a:gd name="T84" fmla="*/ 309 w 543"/>
                  <a:gd name="T85" fmla="*/ 938 h 1097"/>
                  <a:gd name="T86" fmla="*/ 125 w 543"/>
                  <a:gd name="T87" fmla="*/ 925 h 1097"/>
                  <a:gd name="T88" fmla="*/ 309 w 543"/>
                  <a:gd name="T89" fmla="*/ 938 h 1097"/>
                  <a:gd name="T90" fmla="*/ 148 w 543"/>
                  <a:gd name="T91" fmla="*/ 1097 h 1097"/>
                  <a:gd name="T92" fmla="*/ 220 w 543"/>
                  <a:gd name="T93" fmla="*/ 1082 h 1097"/>
                  <a:gd name="T94" fmla="*/ 234 w 543"/>
                  <a:gd name="T95" fmla="*/ 1047 h 1097"/>
                  <a:gd name="T96" fmla="*/ 137 w 543"/>
                  <a:gd name="T97" fmla="*/ 1034 h 1097"/>
                  <a:gd name="T98" fmla="*/ 234 w 543"/>
                  <a:gd name="T99" fmla="*/ 1047 h 1097"/>
                  <a:gd name="T100" fmla="*/ 117 w 543"/>
                  <a:gd name="T101" fmla="*/ 988 h 1097"/>
                  <a:gd name="T102" fmla="*/ 275 w 543"/>
                  <a:gd name="T103" fmla="*/ 973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43" h="1097">
                    <a:moveTo>
                      <a:pt x="353" y="383"/>
                    </a:moveTo>
                    <a:lnTo>
                      <a:pt x="57" y="383"/>
                    </a:lnTo>
                    <a:lnTo>
                      <a:pt x="57" y="368"/>
                    </a:lnTo>
                    <a:lnTo>
                      <a:pt x="353" y="368"/>
                    </a:lnTo>
                    <a:lnTo>
                      <a:pt x="353" y="383"/>
                    </a:lnTo>
                    <a:close/>
                    <a:moveTo>
                      <a:pt x="390" y="339"/>
                    </a:moveTo>
                    <a:lnTo>
                      <a:pt x="42" y="339"/>
                    </a:lnTo>
                    <a:lnTo>
                      <a:pt x="42" y="326"/>
                    </a:lnTo>
                    <a:lnTo>
                      <a:pt x="390" y="326"/>
                    </a:lnTo>
                    <a:lnTo>
                      <a:pt x="390" y="339"/>
                    </a:lnTo>
                    <a:close/>
                    <a:moveTo>
                      <a:pt x="426" y="292"/>
                    </a:moveTo>
                    <a:lnTo>
                      <a:pt x="19" y="292"/>
                    </a:lnTo>
                    <a:lnTo>
                      <a:pt x="19" y="277"/>
                    </a:lnTo>
                    <a:lnTo>
                      <a:pt x="426" y="277"/>
                    </a:lnTo>
                    <a:lnTo>
                      <a:pt x="426" y="292"/>
                    </a:lnTo>
                    <a:close/>
                    <a:moveTo>
                      <a:pt x="494" y="222"/>
                    </a:moveTo>
                    <a:lnTo>
                      <a:pt x="0" y="222"/>
                    </a:lnTo>
                    <a:lnTo>
                      <a:pt x="0" y="207"/>
                    </a:lnTo>
                    <a:lnTo>
                      <a:pt x="494" y="207"/>
                    </a:lnTo>
                    <a:lnTo>
                      <a:pt x="494" y="222"/>
                    </a:lnTo>
                    <a:close/>
                    <a:moveTo>
                      <a:pt x="506" y="172"/>
                    </a:moveTo>
                    <a:lnTo>
                      <a:pt x="21" y="172"/>
                    </a:lnTo>
                    <a:lnTo>
                      <a:pt x="21" y="157"/>
                    </a:lnTo>
                    <a:lnTo>
                      <a:pt x="506" y="157"/>
                    </a:lnTo>
                    <a:lnTo>
                      <a:pt x="506" y="172"/>
                    </a:lnTo>
                    <a:close/>
                    <a:moveTo>
                      <a:pt x="397" y="110"/>
                    </a:moveTo>
                    <a:lnTo>
                      <a:pt x="73" y="110"/>
                    </a:lnTo>
                    <a:lnTo>
                      <a:pt x="73" y="95"/>
                    </a:lnTo>
                    <a:lnTo>
                      <a:pt x="397" y="95"/>
                    </a:lnTo>
                    <a:lnTo>
                      <a:pt x="397" y="110"/>
                    </a:lnTo>
                    <a:close/>
                    <a:moveTo>
                      <a:pt x="446" y="58"/>
                    </a:moveTo>
                    <a:lnTo>
                      <a:pt x="68" y="58"/>
                    </a:lnTo>
                    <a:lnTo>
                      <a:pt x="68" y="43"/>
                    </a:lnTo>
                    <a:lnTo>
                      <a:pt x="446" y="43"/>
                    </a:lnTo>
                    <a:lnTo>
                      <a:pt x="446" y="58"/>
                    </a:lnTo>
                    <a:close/>
                    <a:moveTo>
                      <a:pt x="472" y="13"/>
                    </a:moveTo>
                    <a:lnTo>
                      <a:pt x="29" y="13"/>
                    </a:lnTo>
                    <a:lnTo>
                      <a:pt x="29" y="0"/>
                    </a:lnTo>
                    <a:lnTo>
                      <a:pt x="472" y="0"/>
                    </a:lnTo>
                    <a:lnTo>
                      <a:pt x="472" y="13"/>
                    </a:lnTo>
                    <a:close/>
                    <a:moveTo>
                      <a:pt x="400" y="599"/>
                    </a:moveTo>
                    <a:lnTo>
                      <a:pt x="141" y="599"/>
                    </a:lnTo>
                    <a:lnTo>
                      <a:pt x="141" y="584"/>
                    </a:lnTo>
                    <a:lnTo>
                      <a:pt x="400" y="584"/>
                    </a:lnTo>
                    <a:lnTo>
                      <a:pt x="400" y="599"/>
                    </a:lnTo>
                    <a:close/>
                    <a:moveTo>
                      <a:pt x="299" y="556"/>
                    </a:moveTo>
                    <a:lnTo>
                      <a:pt x="174" y="556"/>
                    </a:lnTo>
                    <a:lnTo>
                      <a:pt x="174" y="542"/>
                    </a:lnTo>
                    <a:lnTo>
                      <a:pt x="299" y="542"/>
                    </a:lnTo>
                    <a:lnTo>
                      <a:pt x="299" y="556"/>
                    </a:lnTo>
                    <a:close/>
                    <a:moveTo>
                      <a:pt x="237" y="501"/>
                    </a:moveTo>
                    <a:lnTo>
                      <a:pt x="107" y="501"/>
                    </a:lnTo>
                    <a:lnTo>
                      <a:pt x="107" y="487"/>
                    </a:lnTo>
                    <a:lnTo>
                      <a:pt x="237" y="487"/>
                    </a:lnTo>
                    <a:lnTo>
                      <a:pt x="237" y="501"/>
                    </a:lnTo>
                    <a:close/>
                    <a:moveTo>
                      <a:pt x="192" y="451"/>
                    </a:moveTo>
                    <a:lnTo>
                      <a:pt x="76" y="451"/>
                    </a:lnTo>
                    <a:lnTo>
                      <a:pt x="76" y="436"/>
                    </a:lnTo>
                    <a:lnTo>
                      <a:pt x="192" y="436"/>
                    </a:lnTo>
                    <a:lnTo>
                      <a:pt x="192" y="451"/>
                    </a:lnTo>
                    <a:close/>
                    <a:moveTo>
                      <a:pt x="483" y="660"/>
                    </a:moveTo>
                    <a:lnTo>
                      <a:pt x="119" y="660"/>
                    </a:lnTo>
                    <a:lnTo>
                      <a:pt x="119" y="646"/>
                    </a:lnTo>
                    <a:lnTo>
                      <a:pt x="483" y="646"/>
                    </a:lnTo>
                    <a:lnTo>
                      <a:pt x="483" y="660"/>
                    </a:lnTo>
                    <a:close/>
                    <a:moveTo>
                      <a:pt x="543" y="722"/>
                    </a:moveTo>
                    <a:lnTo>
                      <a:pt x="93" y="722"/>
                    </a:lnTo>
                    <a:lnTo>
                      <a:pt x="93" y="707"/>
                    </a:lnTo>
                    <a:lnTo>
                      <a:pt x="543" y="707"/>
                    </a:lnTo>
                    <a:lnTo>
                      <a:pt x="543" y="722"/>
                    </a:lnTo>
                    <a:close/>
                    <a:moveTo>
                      <a:pt x="525" y="769"/>
                    </a:moveTo>
                    <a:lnTo>
                      <a:pt x="125" y="769"/>
                    </a:lnTo>
                    <a:lnTo>
                      <a:pt x="125" y="754"/>
                    </a:lnTo>
                    <a:lnTo>
                      <a:pt x="525" y="754"/>
                    </a:lnTo>
                    <a:lnTo>
                      <a:pt x="525" y="769"/>
                    </a:lnTo>
                    <a:close/>
                    <a:moveTo>
                      <a:pt x="485" y="827"/>
                    </a:moveTo>
                    <a:lnTo>
                      <a:pt x="151" y="827"/>
                    </a:lnTo>
                    <a:lnTo>
                      <a:pt x="151" y="813"/>
                    </a:lnTo>
                    <a:lnTo>
                      <a:pt x="485" y="813"/>
                    </a:lnTo>
                    <a:lnTo>
                      <a:pt x="485" y="827"/>
                    </a:lnTo>
                    <a:close/>
                    <a:moveTo>
                      <a:pt x="408" y="886"/>
                    </a:moveTo>
                    <a:lnTo>
                      <a:pt x="137" y="886"/>
                    </a:lnTo>
                    <a:lnTo>
                      <a:pt x="137" y="871"/>
                    </a:lnTo>
                    <a:lnTo>
                      <a:pt x="408" y="871"/>
                    </a:lnTo>
                    <a:lnTo>
                      <a:pt x="408" y="886"/>
                    </a:lnTo>
                    <a:close/>
                    <a:moveTo>
                      <a:pt x="309" y="938"/>
                    </a:moveTo>
                    <a:lnTo>
                      <a:pt x="125" y="938"/>
                    </a:lnTo>
                    <a:lnTo>
                      <a:pt x="125" y="925"/>
                    </a:lnTo>
                    <a:lnTo>
                      <a:pt x="309" y="925"/>
                    </a:lnTo>
                    <a:lnTo>
                      <a:pt x="309" y="938"/>
                    </a:lnTo>
                    <a:close/>
                    <a:moveTo>
                      <a:pt x="220" y="1097"/>
                    </a:moveTo>
                    <a:lnTo>
                      <a:pt x="148" y="1097"/>
                    </a:lnTo>
                    <a:lnTo>
                      <a:pt x="148" y="1082"/>
                    </a:lnTo>
                    <a:lnTo>
                      <a:pt x="220" y="1082"/>
                    </a:lnTo>
                    <a:lnTo>
                      <a:pt x="220" y="1097"/>
                    </a:lnTo>
                    <a:close/>
                    <a:moveTo>
                      <a:pt x="234" y="1047"/>
                    </a:moveTo>
                    <a:lnTo>
                      <a:pt x="137" y="1047"/>
                    </a:lnTo>
                    <a:lnTo>
                      <a:pt x="137" y="1034"/>
                    </a:lnTo>
                    <a:lnTo>
                      <a:pt x="234" y="1034"/>
                    </a:lnTo>
                    <a:lnTo>
                      <a:pt x="234" y="1047"/>
                    </a:lnTo>
                    <a:close/>
                    <a:moveTo>
                      <a:pt x="275" y="988"/>
                    </a:moveTo>
                    <a:lnTo>
                      <a:pt x="117" y="988"/>
                    </a:lnTo>
                    <a:lnTo>
                      <a:pt x="117" y="973"/>
                    </a:lnTo>
                    <a:lnTo>
                      <a:pt x="275" y="973"/>
                    </a:lnTo>
                    <a:lnTo>
                      <a:pt x="275" y="9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8" name="Freeform 141">
                <a:extLst>
                  <a:ext uri="{FF2B5EF4-FFF2-40B4-BE49-F238E27FC236}">
                    <a16:creationId xmlns:a16="http://schemas.microsoft.com/office/drawing/2014/main" id="{31AFF689-CF58-D068-F980-D7AC2143A549}"/>
                  </a:ext>
                </a:extLst>
              </p:cNvPr>
              <p:cNvSpPr>
                <a:spLocks noEditPoints="1"/>
              </p:cNvSpPr>
              <p:nvPr/>
            </p:nvSpPr>
            <p:spPr bwMode="auto">
              <a:xfrm>
                <a:off x="140335" y="99060"/>
                <a:ext cx="1424305" cy="832485"/>
              </a:xfrm>
              <a:custGeom>
                <a:avLst/>
                <a:gdLst>
                  <a:gd name="T0" fmla="*/ 2237 w 2243"/>
                  <a:gd name="T1" fmla="*/ 734 h 1311"/>
                  <a:gd name="T2" fmla="*/ 2170 w 2243"/>
                  <a:gd name="T3" fmla="*/ 897 h 1311"/>
                  <a:gd name="T4" fmla="*/ 2040 w 2243"/>
                  <a:gd name="T5" fmla="*/ 1039 h 1311"/>
                  <a:gd name="T6" fmla="*/ 1856 w 2243"/>
                  <a:gd name="T7" fmla="*/ 1154 h 1311"/>
                  <a:gd name="T8" fmla="*/ 1632 w 2243"/>
                  <a:gd name="T9" fmla="*/ 1240 h 1311"/>
                  <a:gd name="T10" fmla="*/ 1378 w 2243"/>
                  <a:gd name="T11" fmla="*/ 1294 h 1311"/>
                  <a:gd name="T12" fmla="*/ 1105 w 2243"/>
                  <a:gd name="T13" fmla="*/ 1311 h 1311"/>
                  <a:gd name="T14" fmla="*/ 1323 w 2243"/>
                  <a:gd name="T15" fmla="*/ 1285 h 1311"/>
                  <a:gd name="T16" fmla="*/ 1580 w 2243"/>
                  <a:gd name="T17" fmla="*/ 1238 h 1311"/>
                  <a:gd name="T18" fmla="*/ 1807 w 2243"/>
                  <a:gd name="T19" fmla="*/ 1159 h 1311"/>
                  <a:gd name="T20" fmla="*/ 1998 w 2243"/>
                  <a:gd name="T21" fmla="*/ 1052 h 1311"/>
                  <a:gd name="T22" fmla="*/ 2136 w 2243"/>
                  <a:gd name="T23" fmla="*/ 919 h 1311"/>
                  <a:gd name="T24" fmla="*/ 2214 w 2243"/>
                  <a:gd name="T25" fmla="*/ 764 h 1311"/>
                  <a:gd name="T26" fmla="*/ 2229 w 2243"/>
                  <a:gd name="T27" fmla="*/ 664 h 1311"/>
                  <a:gd name="T28" fmla="*/ 1123 w 2243"/>
                  <a:gd name="T29" fmla="*/ 0 h 1311"/>
                  <a:gd name="T30" fmla="*/ 1396 w 2243"/>
                  <a:gd name="T31" fmla="*/ 19 h 1311"/>
                  <a:gd name="T32" fmla="*/ 1646 w 2243"/>
                  <a:gd name="T33" fmla="*/ 76 h 1311"/>
                  <a:gd name="T34" fmla="*/ 1868 w 2243"/>
                  <a:gd name="T35" fmla="*/ 165 h 1311"/>
                  <a:gd name="T36" fmla="*/ 2045 w 2243"/>
                  <a:gd name="T37" fmla="*/ 282 h 1311"/>
                  <a:gd name="T38" fmla="*/ 2172 w 2243"/>
                  <a:gd name="T39" fmla="*/ 427 h 1311"/>
                  <a:gd name="T40" fmla="*/ 2237 w 2243"/>
                  <a:gd name="T41" fmla="*/ 592 h 1311"/>
                  <a:gd name="T42" fmla="*/ 2222 w 2243"/>
                  <a:gd name="T43" fmla="*/ 594 h 1311"/>
                  <a:gd name="T44" fmla="*/ 2159 w 2243"/>
                  <a:gd name="T45" fmla="*/ 435 h 1311"/>
                  <a:gd name="T46" fmla="*/ 2035 w 2243"/>
                  <a:gd name="T47" fmla="*/ 294 h 1311"/>
                  <a:gd name="T48" fmla="*/ 1859 w 2243"/>
                  <a:gd name="T49" fmla="*/ 178 h 1311"/>
                  <a:gd name="T50" fmla="*/ 1642 w 2243"/>
                  <a:gd name="T51" fmla="*/ 91 h 1311"/>
                  <a:gd name="T52" fmla="*/ 1393 w 2243"/>
                  <a:gd name="T53" fmla="*/ 34 h 1311"/>
                  <a:gd name="T54" fmla="*/ 1123 w 2243"/>
                  <a:gd name="T55" fmla="*/ 16 h 1311"/>
                  <a:gd name="T56" fmla="*/ 7 w 2243"/>
                  <a:gd name="T57" fmla="*/ 557 h 1311"/>
                  <a:gd name="T58" fmla="*/ 72 w 2243"/>
                  <a:gd name="T59" fmla="*/ 396 h 1311"/>
                  <a:gd name="T60" fmla="*/ 199 w 2243"/>
                  <a:gd name="T61" fmla="*/ 260 h 1311"/>
                  <a:gd name="T62" fmla="*/ 378 w 2243"/>
                  <a:gd name="T63" fmla="*/ 149 h 1311"/>
                  <a:gd name="T64" fmla="*/ 599 w 2243"/>
                  <a:gd name="T65" fmla="*/ 68 h 1311"/>
                  <a:gd name="T66" fmla="*/ 849 w 2243"/>
                  <a:gd name="T67" fmla="*/ 18 h 1311"/>
                  <a:gd name="T68" fmla="*/ 1123 w 2243"/>
                  <a:gd name="T69" fmla="*/ 0 h 1311"/>
                  <a:gd name="T70" fmla="*/ 905 w 2243"/>
                  <a:gd name="T71" fmla="*/ 26 h 1311"/>
                  <a:gd name="T72" fmla="*/ 649 w 2243"/>
                  <a:gd name="T73" fmla="*/ 70 h 1311"/>
                  <a:gd name="T74" fmla="*/ 425 w 2243"/>
                  <a:gd name="T75" fmla="*/ 144 h 1311"/>
                  <a:gd name="T76" fmla="*/ 241 w 2243"/>
                  <a:gd name="T77" fmla="*/ 247 h 1311"/>
                  <a:gd name="T78" fmla="*/ 104 w 2243"/>
                  <a:gd name="T79" fmla="*/ 375 h 1311"/>
                  <a:gd name="T80" fmla="*/ 30 w 2243"/>
                  <a:gd name="T81" fmla="*/ 526 h 1311"/>
                  <a:gd name="T82" fmla="*/ 16 w 2243"/>
                  <a:gd name="T83" fmla="*/ 626 h 1311"/>
                  <a:gd name="T84" fmla="*/ 1105 w 2243"/>
                  <a:gd name="T85" fmla="*/ 1311 h 1311"/>
                  <a:gd name="T86" fmla="*/ 833 w 2243"/>
                  <a:gd name="T87" fmla="*/ 1290 h 1311"/>
                  <a:gd name="T88" fmla="*/ 584 w 2243"/>
                  <a:gd name="T89" fmla="*/ 1232 h 1311"/>
                  <a:gd name="T90" fmla="*/ 368 w 2243"/>
                  <a:gd name="T91" fmla="*/ 1138 h 1311"/>
                  <a:gd name="T92" fmla="*/ 192 w 2243"/>
                  <a:gd name="T93" fmla="*/ 1014 h 1311"/>
                  <a:gd name="T94" fmla="*/ 70 w 2243"/>
                  <a:gd name="T95" fmla="*/ 867 h 1311"/>
                  <a:gd name="T96" fmla="*/ 7 w 2243"/>
                  <a:gd name="T97" fmla="*/ 698 h 1311"/>
                  <a:gd name="T98" fmla="*/ 21 w 2243"/>
                  <a:gd name="T99" fmla="*/ 696 h 1311"/>
                  <a:gd name="T100" fmla="*/ 83 w 2243"/>
                  <a:gd name="T101" fmla="*/ 859 h 1311"/>
                  <a:gd name="T102" fmla="*/ 204 w 2243"/>
                  <a:gd name="T103" fmla="*/ 1003 h 1311"/>
                  <a:gd name="T104" fmla="*/ 376 w 2243"/>
                  <a:gd name="T105" fmla="*/ 1125 h 1311"/>
                  <a:gd name="T106" fmla="*/ 589 w 2243"/>
                  <a:gd name="T107" fmla="*/ 1217 h 1311"/>
                  <a:gd name="T108" fmla="*/ 835 w 2243"/>
                  <a:gd name="T109" fmla="*/ 1276 h 1311"/>
                  <a:gd name="T110" fmla="*/ 1105 w 2243"/>
                  <a:gd name="T111" fmla="*/ 1297 h 1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43" h="1311">
                    <a:moveTo>
                      <a:pt x="2229" y="664"/>
                    </a:moveTo>
                    <a:lnTo>
                      <a:pt x="2243" y="664"/>
                    </a:lnTo>
                    <a:lnTo>
                      <a:pt x="2243" y="664"/>
                    </a:lnTo>
                    <a:lnTo>
                      <a:pt x="2242" y="699"/>
                    </a:lnTo>
                    <a:lnTo>
                      <a:pt x="2237" y="734"/>
                    </a:lnTo>
                    <a:lnTo>
                      <a:pt x="2229" y="768"/>
                    </a:lnTo>
                    <a:lnTo>
                      <a:pt x="2219" y="802"/>
                    </a:lnTo>
                    <a:lnTo>
                      <a:pt x="2206" y="834"/>
                    </a:lnTo>
                    <a:lnTo>
                      <a:pt x="2190" y="867"/>
                    </a:lnTo>
                    <a:lnTo>
                      <a:pt x="2170" y="897"/>
                    </a:lnTo>
                    <a:lnTo>
                      <a:pt x="2149" y="928"/>
                    </a:lnTo>
                    <a:lnTo>
                      <a:pt x="2125" y="956"/>
                    </a:lnTo>
                    <a:lnTo>
                      <a:pt x="2099" y="985"/>
                    </a:lnTo>
                    <a:lnTo>
                      <a:pt x="2071" y="1013"/>
                    </a:lnTo>
                    <a:lnTo>
                      <a:pt x="2040" y="1039"/>
                    </a:lnTo>
                    <a:lnTo>
                      <a:pt x="2006" y="1063"/>
                    </a:lnTo>
                    <a:lnTo>
                      <a:pt x="1972" y="1087"/>
                    </a:lnTo>
                    <a:lnTo>
                      <a:pt x="1936" y="1110"/>
                    </a:lnTo>
                    <a:lnTo>
                      <a:pt x="1897" y="1133"/>
                    </a:lnTo>
                    <a:lnTo>
                      <a:pt x="1856" y="1154"/>
                    </a:lnTo>
                    <a:lnTo>
                      <a:pt x="1814" y="1173"/>
                    </a:lnTo>
                    <a:lnTo>
                      <a:pt x="1772" y="1191"/>
                    </a:lnTo>
                    <a:lnTo>
                      <a:pt x="1726" y="1209"/>
                    </a:lnTo>
                    <a:lnTo>
                      <a:pt x="1681" y="1224"/>
                    </a:lnTo>
                    <a:lnTo>
                      <a:pt x="1632" y="1240"/>
                    </a:lnTo>
                    <a:lnTo>
                      <a:pt x="1583" y="1253"/>
                    </a:lnTo>
                    <a:lnTo>
                      <a:pt x="1534" y="1264"/>
                    </a:lnTo>
                    <a:lnTo>
                      <a:pt x="1482" y="1276"/>
                    </a:lnTo>
                    <a:lnTo>
                      <a:pt x="1430" y="1285"/>
                    </a:lnTo>
                    <a:lnTo>
                      <a:pt x="1378" y="1294"/>
                    </a:lnTo>
                    <a:lnTo>
                      <a:pt x="1324" y="1300"/>
                    </a:lnTo>
                    <a:lnTo>
                      <a:pt x="1271" y="1305"/>
                    </a:lnTo>
                    <a:lnTo>
                      <a:pt x="1215" y="1310"/>
                    </a:lnTo>
                    <a:lnTo>
                      <a:pt x="1160" y="1311"/>
                    </a:lnTo>
                    <a:lnTo>
                      <a:pt x="1105" y="1311"/>
                    </a:lnTo>
                    <a:lnTo>
                      <a:pt x="1105" y="1297"/>
                    </a:lnTo>
                    <a:lnTo>
                      <a:pt x="1160" y="1297"/>
                    </a:lnTo>
                    <a:lnTo>
                      <a:pt x="1214" y="1294"/>
                    </a:lnTo>
                    <a:lnTo>
                      <a:pt x="1269" y="1290"/>
                    </a:lnTo>
                    <a:lnTo>
                      <a:pt x="1323" y="1285"/>
                    </a:lnTo>
                    <a:lnTo>
                      <a:pt x="1376" y="1279"/>
                    </a:lnTo>
                    <a:lnTo>
                      <a:pt x="1428" y="1271"/>
                    </a:lnTo>
                    <a:lnTo>
                      <a:pt x="1479" y="1261"/>
                    </a:lnTo>
                    <a:lnTo>
                      <a:pt x="1529" y="1250"/>
                    </a:lnTo>
                    <a:lnTo>
                      <a:pt x="1580" y="1238"/>
                    </a:lnTo>
                    <a:lnTo>
                      <a:pt x="1628" y="1225"/>
                    </a:lnTo>
                    <a:lnTo>
                      <a:pt x="1676" y="1211"/>
                    </a:lnTo>
                    <a:lnTo>
                      <a:pt x="1721" y="1195"/>
                    </a:lnTo>
                    <a:lnTo>
                      <a:pt x="1765" y="1178"/>
                    </a:lnTo>
                    <a:lnTo>
                      <a:pt x="1807" y="1159"/>
                    </a:lnTo>
                    <a:lnTo>
                      <a:pt x="1850" y="1139"/>
                    </a:lnTo>
                    <a:lnTo>
                      <a:pt x="1889" y="1120"/>
                    </a:lnTo>
                    <a:lnTo>
                      <a:pt x="1928" y="1097"/>
                    </a:lnTo>
                    <a:lnTo>
                      <a:pt x="1964" y="1076"/>
                    </a:lnTo>
                    <a:lnTo>
                      <a:pt x="1998" y="1052"/>
                    </a:lnTo>
                    <a:lnTo>
                      <a:pt x="2030" y="1027"/>
                    </a:lnTo>
                    <a:lnTo>
                      <a:pt x="2060" y="1001"/>
                    </a:lnTo>
                    <a:lnTo>
                      <a:pt x="2087" y="975"/>
                    </a:lnTo>
                    <a:lnTo>
                      <a:pt x="2113" y="948"/>
                    </a:lnTo>
                    <a:lnTo>
                      <a:pt x="2136" y="919"/>
                    </a:lnTo>
                    <a:lnTo>
                      <a:pt x="2157" y="889"/>
                    </a:lnTo>
                    <a:lnTo>
                      <a:pt x="2175" y="860"/>
                    </a:lnTo>
                    <a:lnTo>
                      <a:pt x="2191" y="829"/>
                    </a:lnTo>
                    <a:lnTo>
                      <a:pt x="2204" y="797"/>
                    </a:lnTo>
                    <a:lnTo>
                      <a:pt x="2214" y="764"/>
                    </a:lnTo>
                    <a:lnTo>
                      <a:pt x="2222" y="732"/>
                    </a:lnTo>
                    <a:lnTo>
                      <a:pt x="2227" y="698"/>
                    </a:lnTo>
                    <a:lnTo>
                      <a:pt x="2229" y="664"/>
                    </a:lnTo>
                    <a:lnTo>
                      <a:pt x="2229" y="664"/>
                    </a:lnTo>
                    <a:close/>
                    <a:moveTo>
                      <a:pt x="2229" y="664"/>
                    </a:moveTo>
                    <a:lnTo>
                      <a:pt x="2229" y="664"/>
                    </a:lnTo>
                    <a:lnTo>
                      <a:pt x="2229" y="664"/>
                    </a:lnTo>
                    <a:lnTo>
                      <a:pt x="2229" y="664"/>
                    </a:lnTo>
                    <a:close/>
                    <a:moveTo>
                      <a:pt x="1123" y="16"/>
                    </a:moveTo>
                    <a:lnTo>
                      <a:pt x="1123" y="0"/>
                    </a:lnTo>
                    <a:lnTo>
                      <a:pt x="1178" y="1"/>
                    </a:lnTo>
                    <a:lnTo>
                      <a:pt x="1233" y="3"/>
                    </a:lnTo>
                    <a:lnTo>
                      <a:pt x="1289" y="8"/>
                    </a:lnTo>
                    <a:lnTo>
                      <a:pt x="1342" y="13"/>
                    </a:lnTo>
                    <a:lnTo>
                      <a:pt x="1396" y="19"/>
                    </a:lnTo>
                    <a:lnTo>
                      <a:pt x="1448" y="29"/>
                    </a:lnTo>
                    <a:lnTo>
                      <a:pt x="1498" y="39"/>
                    </a:lnTo>
                    <a:lnTo>
                      <a:pt x="1549" y="50"/>
                    </a:lnTo>
                    <a:lnTo>
                      <a:pt x="1599" y="62"/>
                    </a:lnTo>
                    <a:lnTo>
                      <a:pt x="1646" y="76"/>
                    </a:lnTo>
                    <a:lnTo>
                      <a:pt x="1694" y="91"/>
                    </a:lnTo>
                    <a:lnTo>
                      <a:pt x="1739" y="109"/>
                    </a:lnTo>
                    <a:lnTo>
                      <a:pt x="1783" y="126"/>
                    </a:lnTo>
                    <a:lnTo>
                      <a:pt x="1825" y="144"/>
                    </a:lnTo>
                    <a:lnTo>
                      <a:pt x="1868" y="165"/>
                    </a:lnTo>
                    <a:lnTo>
                      <a:pt x="1907" y="187"/>
                    </a:lnTo>
                    <a:lnTo>
                      <a:pt x="1944" y="209"/>
                    </a:lnTo>
                    <a:lnTo>
                      <a:pt x="1980" y="232"/>
                    </a:lnTo>
                    <a:lnTo>
                      <a:pt x="2014" y="258"/>
                    </a:lnTo>
                    <a:lnTo>
                      <a:pt x="2045" y="282"/>
                    </a:lnTo>
                    <a:lnTo>
                      <a:pt x="2076" y="310"/>
                    </a:lnTo>
                    <a:lnTo>
                      <a:pt x="2103" y="337"/>
                    </a:lnTo>
                    <a:lnTo>
                      <a:pt x="2128" y="367"/>
                    </a:lnTo>
                    <a:lnTo>
                      <a:pt x="2152" y="396"/>
                    </a:lnTo>
                    <a:lnTo>
                      <a:pt x="2172" y="427"/>
                    </a:lnTo>
                    <a:lnTo>
                      <a:pt x="2191" y="458"/>
                    </a:lnTo>
                    <a:lnTo>
                      <a:pt x="2206" y="490"/>
                    </a:lnTo>
                    <a:lnTo>
                      <a:pt x="2219" y="524"/>
                    </a:lnTo>
                    <a:lnTo>
                      <a:pt x="2230" y="557"/>
                    </a:lnTo>
                    <a:lnTo>
                      <a:pt x="2237" y="592"/>
                    </a:lnTo>
                    <a:lnTo>
                      <a:pt x="2242" y="626"/>
                    </a:lnTo>
                    <a:lnTo>
                      <a:pt x="2243" y="664"/>
                    </a:lnTo>
                    <a:lnTo>
                      <a:pt x="2229" y="664"/>
                    </a:lnTo>
                    <a:lnTo>
                      <a:pt x="2227" y="628"/>
                    </a:lnTo>
                    <a:lnTo>
                      <a:pt x="2222" y="594"/>
                    </a:lnTo>
                    <a:lnTo>
                      <a:pt x="2216" y="561"/>
                    </a:lnTo>
                    <a:lnTo>
                      <a:pt x="2204" y="527"/>
                    </a:lnTo>
                    <a:lnTo>
                      <a:pt x="2193" y="497"/>
                    </a:lnTo>
                    <a:lnTo>
                      <a:pt x="2177" y="464"/>
                    </a:lnTo>
                    <a:lnTo>
                      <a:pt x="2159" y="435"/>
                    </a:lnTo>
                    <a:lnTo>
                      <a:pt x="2139" y="404"/>
                    </a:lnTo>
                    <a:lnTo>
                      <a:pt x="2116" y="376"/>
                    </a:lnTo>
                    <a:lnTo>
                      <a:pt x="2092" y="347"/>
                    </a:lnTo>
                    <a:lnTo>
                      <a:pt x="2064" y="320"/>
                    </a:lnTo>
                    <a:lnTo>
                      <a:pt x="2035" y="294"/>
                    </a:lnTo>
                    <a:lnTo>
                      <a:pt x="2004" y="269"/>
                    </a:lnTo>
                    <a:lnTo>
                      <a:pt x="1970" y="245"/>
                    </a:lnTo>
                    <a:lnTo>
                      <a:pt x="1936" y="222"/>
                    </a:lnTo>
                    <a:lnTo>
                      <a:pt x="1899" y="199"/>
                    </a:lnTo>
                    <a:lnTo>
                      <a:pt x="1859" y="178"/>
                    </a:lnTo>
                    <a:lnTo>
                      <a:pt x="1819" y="159"/>
                    </a:lnTo>
                    <a:lnTo>
                      <a:pt x="1777" y="139"/>
                    </a:lnTo>
                    <a:lnTo>
                      <a:pt x="1734" y="122"/>
                    </a:lnTo>
                    <a:lnTo>
                      <a:pt x="1689" y="105"/>
                    </a:lnTo>
                    <a:lnTo>
                      <a:pt x="1642" y="91"/>
                    </a:lnTo>
                    <a:lnTo>
                      <a:pt x="1594" y="76"/>
                    </a:lnTo>
                    <a:lnTo>
                      <a:pt x="1546" y="63"/>
                    </a:lnTo>
                    <a:lnTo>
                      <a:pt x="1495" y="53"/>
                    </a:lnTo>
                    <a:lnTo>
                      <a:pt x="1445" y="44"/>
                    </a:lnTo>
                    <a:lnTo>
                      <a:pt x="1393" y="34"/>
                    </a:lnTo>
                    <a:lnTo>
                      <a:pt x="1341" y="27"/>
                    </a:lnTo>
                    <a:lnTo>
                      <a:pt x="1287" y="23"/>
                    </a:lnTo>
                    <a:lnTo>
                      <a:pt x="1232" y="18"/>
                    </a:lnTo>
                    <a:lnTo>
                      <a:pt x="1178" y="16"/>
                    </a:lnTo>
                    <a:lnTo>
                      <a:pt x="1123" y="16"/>
                    </a:lnTo>
                    <a:close/>
                    <a:moveTo>
                      <a:pt x="16" y="626"/>
                    </a:moveTo>
                    <a:lnTo>
                      <a:pt x="0" y="626"/>
                    </a:lnTo>
                    <a:lnTo>
                      <a:pt x="0" y="626"/>
                    </a:lnTo>
                    <a:lnTo>
                      <a:pt x="2" y="591"/>
                    </a:lnTo>
                    <a:lnTo>
                      <a:pt x="7" y="557"/>
                    </a:lnTo>
                    <a:lnTo>
                      <a:pt x="15" y="523"/>
                    </a:lnTo>
                    <a:lnTo>
                      <a:pt x="25" y="490"/>
                    </a:lnTo>
                    <a:lnTo>
                      <a:pt x="38" y="458"/>
                    </a:lnTo>
                    <a:lnTo>
                      <a:pt x="54" y="425"/>
                    </a:lnTo>
                    <a:lnTo>
                      <a:pt x="72" y="396"/>
                    </a:lnTo>
                    <a:lnTo>
                      <a:pt x="93" y="367"/>
                    </a:lnTo>
                    <a:lnTo>
                      <a:pt x="116" y="337"/>
                    </a:lnTo>
                    <a:lnTo>
                      <a:pt x="142" y="310"/>
                    </a:lnTo>
                    <a:lnTo>
                      <a:pt x="169" y="284"/>
                    </a:lnTo>
                    <a:lnTo>
                      <a:pt x="199" y="260"/>
                    </a:lnTo>
                    <a:lnTo>
                      <a:pt x="231" y="235"/>
                    </a:lnTo>
                    <a:lnTo>
                      <a:pt x="265" y="211"/>
                    </a:lnTo>
                    <a:lnTo>
                      <a:pt x="301" y="190"/>
                    </a:lnTo>
                    <a:lnTo>
                      <a:pt x="339" y="169"/>
                    </a:lnTo>
                    <a:lnTo>
                      <a:pt x="378" y="149"/>
                    </a:lnTo>
                    <a:lnTo>
                      <a:pt x="418" y="130"/>
                    </a:lnTo>
                    <a:lnTo>
                      <a:pt x="462" y="113"/>
                    </a:lnTo>
                    <a:lnTo>
                      <a:pt x="506" y="97"/>
                    </a:lnTo>
                    <a:lnTo>
                      <a:pt x="552" y="81"/>
                    </a:lnTo>
                    <a:lnTo>
                      <a:pt x="599" y="68"/>
                    </a:lnTo>
                    <a:lnTo>
                      <a:pt x="646" y="55"/>
                    </a:lnTo>
                    <a:lnTo>
                      <a:pt x="695" y="44"/>
                    </a:lnTo>
                    <a:lnTo>
                      <a:pt x="745" y="34"/>
                    </a:lnTo>
                    <a:lnTo>
                      <a:pt x="797" y="26"/>
                    </a:lnTo>
                    <a:lnTo>
                      <a:pt x="849" y="18"/>
                    </a:lnTo>
                    <a:lnTo>
                      <a:pt x="903" y="11"/>
                    </a:lnTo>
                    <a:lnTo>
                      <a:pt x="957" y="6"/>
                    </a:lnTo>
                    <a:lnTo>
                      <a:pt x="1010" y="3"/>
                    </a:lnTo>
                    <a:lnTo>
                      <a:pt x="1066" y="1"/>
                    </a:lnTo>
                    <a:lnTo>
                      <a:pt x="1123" y="0"/>
                    </a:lnTo>
                    <a:lnTo>
                      <a:pt x="1123" y="16"/>
                    </a:lnTo>
                    <a:lnTo>
                      <a:pt x="1067" y="16"/>
                    </a:lnTo>
                    <a:lnTo>
                      <a:pt x="1012" y="18"/>
                    </a:lnTo>
                    <a:lnTo>
                      <a:pt x="958" y="21"/>
                    </a:lnTo>
                    <a:lnTo>
                      <a:pt x="905" y="26"/>
                    </a:lnTo>
                    <a:lnTo>
                      <a:pt x="851" y="32"/>
                    </a:lnTo>
                    <a:lnTo>
                      <a:pt x="799" y="40"/>
                    </a:lnTo>
                    <a:lnTo>
                      <a:pt x="748" y="49"/>
                    </a:lnTo>
                    <a:lnTo>
                      <a:pt x="698" y="58"/>
                    </a:lnTo>
                    <a:lnTo>
                      <a:pt x="649" y="70"/>
                    </a:lnTo>
                    <a:lnTo>
                      <a:pt x="602" y="83"/>
                    </a:lnTo>
                    <a:lnTo>
                      <a:pt x="557" y="96"/>
                    </a:lnTo>
                    <a:lnTo>
                      <a:pt x="511" y="110"/>
                    </a:lnTo>
                    <a:lnTo>
                      <a:pt x="467" y="126"/>
                    </a:lnTo>
                    <a:lnTo>
                      <a:pt x="425" y="144"/>
                    </a:lnTo>
                    <a:lnTo>
                      <a:pt x="384" y="162"/>
                    </a:lnTo>
                    <a:lnTo>
                      <a:pt x="347" y="182"/>
                    </a:lnTo>
                    <a:lnTo>
                      <a:pt x="309" y="203"/>
                    </a:lnTo>
                    <a:lnTo>
                      <a:pt x="273" y="224"/>
                    </a:lnTo>
                    <a:lnTo>
                      <a:pt x="241" y="247"/>
                    </a:lnTo>
                    <a:lnTo>
                      <a:pt x="208" y="271"/>
                    </a:lnTo>
                    <a:lnTo>
                      <a:pt x="179" y="295"/>
                    </a:lnTo>
                    <a:lnTo>
                      <a:pt x="153" y="321"/>
                    </a:lnTo>
                    <a:lnTo>
                      <a:pt x="127" y="347"/>
                    </a:lnTo>
                    <a:lnTo>
                      <a:pt x="104" y="375"/>
                    </a:lnTo>
                    <a:lnTo>
                      <a:pt x="85" y="404"/>
                    </a:lnTo>
                    <a:lnTo>
                      <a:pt x="67" y="433"/>
                    </a:lnTo>
                    <a:lnTo>
                      <a:pt x="52" y="462"/>
                    </a:lnTo>
                    <a:lnTo>
                      <a:pt x="39" y="493"/>
                    </a:lnTo>
                    <a:lnTo>
                      <a:pt x="30" y="526"/>
                    </a:lnTo>
                    <a:lnTo>
                      <a:pt x="21" y="558"/>
                    </a:lnTo>
                    <a:lnTo>
                      <a:pt x="18" y="592"/>
                    </a:lnTo>
                    <a:lnTo>
                      <a:pt x="16" y="626"/>
                    </a:lnTo>
                    <a:lnTo>
                      <a:pt x="16" y="626"/>
                    </a:lnTo>
                    <a:close/>
                    <a:moveTo>
                      <a:pt x="16" y="626"/>
                    </a:moveTo>
                    <a:lnTo>
                      <a:pt x="16" y="626"/>
                    </a:lnTo>
                    <a:lnTo>
                      <a:pt x="16" y="626"/>
                    </a:lnTo>
                    <a:lnTo>
                      <a:pt x="16" y="626"/>
                    </a:lnTo>
                    <a:close/>
                    <a:moveTo>
                      <a:pt x="1105" y="1297"/>
                    </a:moveTo>
                    <a:lnTo>
                      <a:pt x="1105" y="1311"/>
                    </a:lnTo>
                    <a:lnTo>
                      <a:pt x="1048" y="1311"/>
                    </a:lnTo>
                    <a:lnTo>
                      <a:pt x="992" y="1308"/>
                    </a:lnTo>
                    <a:lnTo>
                      <a:pt x="939" y="1305"/>
                    </a:lnTo>
                    <a:lnTo>
                      <a:pt x="885" y="1298"/>
                    </a:lnTo>
                    <a:lnTo>
                      <a:pt x="833" y="1290"/>
                    </a:lnTo>
                    <a:lnTo>
                      <a:pt x="781" y="1282"/>
                    </a:lnTo>
                    <a:lnTo>
                      <a:pt x="729" y="1271"/>
                    </a:lnTo>
                    <a:lnTo>
                      <a:pt x="680" y="1259"/>
                    </a:lnTo>
                    <a:lnTo>
                      <a:pt x="631" y="1246"/>
                    </a:lnTo>
                    <a:lnTo>
                      <a:pt x="584" y="1232"/>
                    </a:lnTo>
                    <a:lnTo>
                      <a:pt x="537" y="1216"/>
                    </a:lnTo>
                    <a:lnTo>
                      <a:pt x="493" y="1198"/>
                    </a:lnTo>
                    <a:lnTo>
                      <a:pt x="449" y="1178"/>
                    </a:lnTo>
                    <a:lnTo>
                      <a:pt x="409" y="1159"/>
                    </a:lnTo>
                    <a:lnTo>
                      <a:pt x="368" y="1138"/>
                    </a:lnTo>
                    <a:lnTo>
                      <a:pt x="329" y="1115"/>
                    </a:lnTo>
                    <a:lnTo>
                      <a:pt x="293" y="1091"/>
                    </a:lnTo>
                    <a:lnTo>
                      <a:pt x="257" y="1066"/>
                    </a:lnTo>
                    <a:lnTo>
                      <a:pt x="225" y="1040"/>
                    </a:lnTo>
                    <a:lnTo>
                      <a:pt x="192" y="1014"/>
                    </a:lnTo>
                    <a:lnTo>
                      <a:pt x="165" y="987"/>
                    </a:lnTo>
                    <a:lnTo>
                      <a:pt x="137" y="958"/>
                    </a:lnTo>
                    <a:lnTo>
                      <a:pt x="112" y="928"/>
                    </a:lnTo>
                    <a:lnTo>
                      <a:pt x="90" y="897"/>
                    </a:lnTo>
                    <a:lnTo>
                      <a:pt x="70" y="867"/>
                    </a:lnTo>
                    <a:lnTo>
                      <a:pt x="52" y="834"/>
                    </a:lnTo>
                    <a:lnTo>
                      <a:pt x="36" y="802"/>
                    </a:lnTo>
                    <a:lnTo>
                      <a:pt x="23" y="768"/>
                    </a:lnTo>
                    <a:lnTo>
                      <a:pt x="13" y="734"/>
                    </a:lnTo>
                    <a:lnTo>
                      <a:pt x="7" y="698"/>
                    </a:lnTo>
                    <a:lnTo>
                      <a:pt x="2" y="664"/>
                    </a:lnTo>
                    <a:lnTo>
                      <a:pt x="0" y="626"/>
                    </a:lnTo>
                    <a:lnTo>
                      <a:pt x="16" y="626"/>
                    </a:lnTo>
                    <a:lnTo>
                      <a:pt x="18" y="662"/>
                    </a:lnTo>
                    <a:lnTo>
                      <a:pt x="21" y="696"/>
                    </a:lnTo>
                    <a:lnTo>
                      <a:pt x="30" y="730"/>
                    </a:lnTo>
                    <a:lnTo>
                      <a:pt x="39" y="763"/>
                    </a:lnTo>
                    <a:lnTo>
                      <a:pt x="51" y="795"/>
                    </a:lnTo>
                    <a:lnTo>
                      <a:pt x="65" y="828"/>
                    </a:lnTo>
                    <a:lnTo>
                      <a:pt x="83" y="859"/>
                    </a:lnTo>
                    <a:lnTo>
                      <a:pt x="103" y="889"/>
                    </a:lnTo>
                    <a:lnTo>
                      <a:pt x="124" y="919"/>
                    </a:lnTo>
                    <a:lnTo>
                      <a:pt x="148" y="948"/>
                    </a:lnTo>
                    <a:lnTo>
                      <a:pt x="174" y="975"/>
                    </a:lnTo>
                    <a:lnTo>
                      <a:pt x="204" y="1003"/>
                    </a:lnTo>
                    <a:lnTo>
                      <a:pt x="234" y="1029"/>
                    </a:lnTo>
                    <a:lnTo>
                      <a:pt x="267" y="1055"/>
                    </a:lnTo>
                    <a:lnTo>
                      <a:pt x="301" y="1079"/>
                    </a:lnTo>
                    <a:lnTo>
                      <a:pt x="337" y="1102"/>
                    </a:lnTo>
                    <a:lnTo>
                      <a:pt x="376" y="1125"/>
                    </a:lnTo>
                    <a:lnTo>
                      <a:pt x="415" y="1146"/>
                    </a:lnTo>
                    <a:lnTo>
                      <a:pt x="456" y="1165"/>
                    </a:lnTo>
                    <a:lnTo>
                      <a:pt x="500" y="1183"/>
                    </a:lnTo>
                    <a:lnTo>
                      <a:pt x="544" y="1201"/>
                    </a:lnTo>
                    <a:lnTo>
                      <a:pt x="589" y="1217"/>
                    </a:lnTo>
                    <a:lnTo>
                      <a:pt x="636" y="1232"/>
                    </a:lnTo>
                    <a:lnTo>
                      <a:pt x="683" y="1245"/>
                    </a:lnTo>
                    <a:lnTo>
                      <a:pt x="734" y="1256"/>
                    </a:lnTo>
                    <a:lnTo>
                      <a:pt x="784" y="1268"/>
                    </a:lnTo>
                    <a:lnTo>
                      <a:pt x="835" y="1276"/>
                    </a:lnTo>
                    <a:lnTo>
                      <a:pt x="887" y="1284"/>
                    </a:lnTo>
                    <a:lnTo>
                      <a:pt x="940" y="1290"/>
                    </a:lnTo>
                    <a:lnTo>
                      <a:pt x="994" y="1294"/>
                    </a:lnTo>
                    <a:lnTo>
                      <a:pt x="1049" y="1297"/>
                    </a:lnTo>
                    <a:lnTo>
                      <a:pt x="1105" y="129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9" name="Freeform 142">
                <a:extLst>
                  <a:ext uri="{FF2B5EF4-FFF2-40B4-BE49-F238E27FC236}">
                    <a16:creationId xmlns:a16="http://schemas.microsoft.com/office/drawing/2014/main" id="{59197111-26BC-ED58-BF3C-8D459404B8B3}"/>
                  </a:ext>
                </a:extLst>
              </p:cNvPr>
              <p:cNvSpPr>
                <a:spLocks noEditPoints="1"/>
              </p:cNvSpPr>
              <p:nvPr/>
            </p:nvSpPr>
            <p:spPr bwMode="auto">
              <a:xfrm>
                <a:off x="420370" y="107315"/>
                <a:ext cx="861695" cy="823595"/>
              </a:xfrm>
              <a:custGeom>
                <a:avLst/>
                <a:gdLst>
                  <a:gd name="T0" fmla="*/ 11 w 1357"/>
                  <a:gd name="T1" fmla="*/ 516 h 1297"/>
                  <a:gd name="T2" fmla="*/ 72 w 1357"/>
                  <a:gd name="T3" fmla="*/ 355 h 1297"/>
                  <a:gd name="T4" fmla="*/ 166 w 1357"/>
                  <a:gd name="T5" fmla="*/ 224 h 1297"/>
                  <a:gd name="T6" fmla="*/ 272 w 1357"/>
                  <a:gd name="T7" fmla="*/ 122 h 1297"/>
                  <a:gd name="T8" fmla="*/ 369 w 1357"/>
                  <a:gd name="T9" fmla="*/ 50 h 1297"/>
                  <a:gd name="T10" fmla="*/ 438 w 1357"/>
                  <a:gd name="T11" fmla="*/ 10 h 1297"/>
                  <a:gd name="T12" fmla="*/ 465 w 1357"/>
                  <a:gd name="T13" fmla="*/ 13 h 1297"/>
                  <a:gd name="T14" fmla="*/ 436 w 1357"/>
                  <a:gd name="T15" fmla="*/ 27 h 1297"/>
                  <a:gd name="T16" fmla="*/ 361 w 1357"/>
                  <a:gd name="T17" fmla="*/ 74 h 1297"/>
                  <a:gd name="T18" fmla="*/ 260 w 1357"/>
                  <a:gd name="T19" fmla="*/ 151 h 1297"/>
                  <a:gd name="T20" fmla="*/ 158 w 1357"/>
                  <a:gd name="T21" fmla="*/ 256 h 1297"/>
                  <a:gd name="T22" fmla="*/ 70 w 1357"/>
                  <a:gd name="T23" fmla="*/ 391 h 1297"/>
                  <a:gd name="T24" fmla="*/ 21 w 1357"/>
                  <a:gd name="T25" fmla="*/ 553 h 1297"/>
                  <a:gd name="T26" fmla="*/ 566 w 1357"/>
                  <a:gd name="T27" fmla="*/ 1297 h 1297"/>
                  <a:gd name="T28" fmla="*/ 452 w 1357"/>
                  <a:gd name="T29" fmla="*/ 1271 h 1297"/>
                  <a:gd name="T30" fmla="*/ 330 w 1357"/>
                  <a:gd name="T31" fmla="*/ 1209 h 1297"/>
                  <a:gd name="T32" fmla="*/ 212 w 1357"/>
                  <a:gd name="T33" fmla="*/ 1117 h 1297"/>
                  <a:gd name="T34" fmla="*/ 109 w 1357"/>
                  <a:gd name="T35" fmla="*/ 992 h 1297"/>
                  <a:gd name="T36" fmla="*/ 36 w 1357"/>
                  <a:gd name="T37" fmla="*/ 841 h 1297"/>
                  <a:gd name="T38" fmla="*/ 2 w 1357"/>
                  <a:gd name="T39" fmla="*/ 665 h 1297"/>
                  <a:gd name="T40" fmla="*/ 24 w 1357"/>
                  <a:gd name="T41" fmla="*/ 735 h 1297"/>
                  <a:gd name="T42" fmla="*/ 75 w 1357"/>
                  <a:gd name="T43" fmla="*/ 899 h 1297"/>
                  <a:gd name="T44" fmla="*/ 159 w 1357"/>
                  <a:gd name="T45" fmla="*/ 1035 h 1297"/>
                  <a:gd name="T46" fmla="*/ 268 w 1357"/>
                  <a:gd name="T47" fmla="*/ 1146 h 1297"/>
                  <a:gd name="T48" fmla="*/ 386 w 1357"/>
                  <a:gd name="T49" fmla="*/ 1225 h 1297"/>
                  <a:gd name="T50" fmla="*/ 503 w 1357"/>
                  <a:gd name="T51" fmla="*/ 1271 h 1297"/>
                  <a:gd name="T52" fmla="*/ 1357 w 1357"/>
                  <a:gd name="T53" fmla="*/ 626 h 1297"/>
                  <a:gd name="T54" fmla="*/ 1322 w 1357"/>
                  <a:gd name="T55" fmla="*/ 485 h 1297"/>
                  <a:gd name="T56" fmla="*/ 1256 w 1357"/>
                  <a:gd name="T57" fmla="*/ 334 h 1297"/>
                  <a:gd name="T58" fmla="*/ 1160 w 1357"/>
                  <a:gd name="T59" fmla="*/ 212 h 1297"/>
                  <a:gd name="T60" fmla="*/ 1056 w 1357"/>
                  <a:gd name="T61" fmla="*/ 118 h 1297"/>
                  <a:gd name="T62" fmla="*/ 965 w 1357"/>
                  <a:gd name="T63" fmla="*/ 53 h 1297"/>
                  <a:gd name="T64" fmla="*/ 906 w 1357"/>
                  <a:gd name="T65" fmla="*/ 19 h 1297"/>
                  <a:gd name="T66" fmla="*/ 903 w 1357"/>
                  <a:gd name="T67" fmla="*/ 1 h 1297"/>
                  <a:gd name="T68" fmla="*/ 943 w 1357"/>
                  <a:gd name="T69" fmla="*/ 24 h 1297"/>
                  <a:gd name="T70" fmla="*/ 1026 w 1357"/>
                  <a:gd name="T71" fmla="*/ 76 h 1297"/>
                  <a:gd name="T72" fmla="*/ 1129 w 1357"/>
                  <a:gd name="T73" fmla="*/ 161 h 1297"/>
                  <a:gd name="T74" fmla="*/ 1233 w 1357"/>
                  <a:gd name="T75" fmla="*/ 273 h 1297"/>
                  <a:gd name="T76" fmla="*/ 1314 w 1357"/>
                  <a:gd name="T77" fmla="*/ 417 h 1297"/>
                  <a:gd name="T78" fmla="*/ 1355 w 1357"/>
                  <a:gd name="T79" fmla="*/ 589 h 1297"/>
                  <a:gd name="T80" fmla="*/ 810 w 1357"/>
                  <a:gd name="T81" fmla="*/ 1277 h 1297"/>
                  <a:gd name="T82" fmla="*/ 924 w 1357"/>
                  <a:gd name="T83" fmla="*/ 1246 h 1297"/>
                  <a:gd name="T84" fmla="*/ 1043 w 1357"/>
                  <a:gd name="T85" fmla="*/ 1180 h 1297"/>
                  <a:gd name="T86" fmla="*/ 1157 w 1357"/>
                  <a:gd name="T87" fmla="*/ 1083 h 1297"/>
                  <a:gd name="T88" fmla="*/ 1251 w 1357"/>
                  <a:gd name="T89" fmla="*/ 956 h 1297"/>
                  <a:gd name="T90" fmla="*/ 1318 w 1357"/>
                  <a:gd name="T91" fmla="*/ 803 h 1297"/>
                  <a:gd name="T92" fmla="*/ 1342 w 1357"/>
                  <a:gd name="T93" fmla="*/ 626 h 1297"/>
                  <a:gd name="T94" fmla="*/ 1340 w 1357"/>
                  <a:gd name="T95" fmla="*/ 774 h 1297"/>
                  <a:gd name="T96" fmla="*/ 1280 w 1357"/>
                  <a:gd name="T97" fmla="*/ 935 h 1297"/>
                  <a:gd name="T98" fmla="*/ 1189 w 1357"/>
                  <a:gd name="T99" fmla="*/ 1070 h 1297"/>
                  <a:gd name="T100" fmla="*/ 1075 w 1357"/>
                  <a:gd name="T101" fmla="*/ 1175 h 1297"/>
                  <a:gd name="T102" fmla="*/ 953 w 1357"/>
                  <a:gd name="T103" fmla="*/ 1248 h 1297"/>
                  <a:gd name="T104" fmla="*/ 835 w 1357"/>
                  <a:gd name="T105" fmla="*/ 1289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57" h="1297">
                    <a:moveTo>
                      <a:pt x="15" y="626"/>
                    </a:moveTo>
                    <a:lnTo>
                      <a:pt x="0" y="626"/>
                    </a:lnTo>
                    <a:lnTo>
                      <a:pt x="2" y="589"/>
                    </a:lnTo>
                    <a:lnTo>
                      <a:pt x="5" y="552"/>
                    </a:lnTo>
                    <a:lnTo>
                      <a:pt x="11" y="516"/>
                    </a:lnTo>
                    <a:lnTo>
                      <a:pt x="20" y="482"/>
                    </a:lnTo>
                    <a:lnTo>
                      <a:pt x="31" y="448"/>
                    </a:lnTo>
                    <a:lnTo>
                      <a:pt x="42" y="417"/>
                    </a:lnTo>
                    <a:lnTo>
                      <a:pt x="57" y="385"/>
                    </a:lnTo>
                    <a:lnTo>
                      <a:pt x="72" y="355"/>
                    </a:lnTo>
                    <a:lnTo>
                      <a:pt x="88" y="326"/>
                    </a:lnTo>
                    <a:lnTo>
                      <a:pt x="106" y="298"/>
                    </a:lnTo>
                    <a:lnTo>
                      <a:pt x="125" y="273"/>
                    </a:lnTo>
                    <a:lnTo>
                      <a:pt x="145" y="248"/>
                    </a:lnTo>
                    <a:lnTo>
                      <a:pt x="166" y="224"/>
                    </a:lnTo>
                    <a:lnTo>
                      <a:pt x="187" y="201"/>
                    </a:lnTo>
                    <a:lnTo>
                      <a:pt x="208" y="180"/>
                    </a:lnTo>
                    <a:lnTo>
                      <a:pt x="229" y="159"/>
                    </a:lnTo>
                    <a:lnTo>
                      <a:pt x="251" y="139"/>
                    </a:lnTo>
                    <a:lnTo>
                      <a:pt x="272" y="122"/>
                    </a:lnTo>
                    <a:lnTo>
                      <a:pt x="293" y="105"/>
                    </a:lnTo>
                    <a:lnTo>
                      <a:pt x="312" y="89"/>
                    </a:lnTo>
                    <a:lnTo>
                      <a:pt x="332" y="76"/>
                    </a:lnTo>
                    <a:lnTo>
                      <a:pt x="351" y="62"/>
                    </a:lnTo>
                    <a:lnTo>
                      <a:pt x="369" y="50"/>
                    </a:lnTo>
                    <a:lnTo>
                      <a:pt x="386" y="40"/>
                    </a:lnTo>
                    <a:lnTo>
                      <a:pt x="402" y="31"/>
                    </a:lnTo>
                    <a:lnTo>
                      <a:pt x="415" y="23"/>
                    </a:lnTo>
                    <a:lnTo>
                      <a:pt x="428" y="16"/>
                    </a:lnTo>
                    <a:lnTo>
                      <a:pt x="438" y="10"/>
                    </a:lnTo>
                    <a:lnTo>
                      <a:pt x="446" y="5"/>
                    </a:lnTo>
                    <a:lnTo>
                      <a:pt x="452" y="1"/>
                    </a:lnTo>
                    <a:lnTo>
                      <a:pt x="457" y="0"/>
                    </a:lnTo>
                    <a:lnTo>
                      <a:pt x="457" y="0"/>
                    </a:lnTo>
                    <a:lnTo>
                      <a:pt x="465" y="13"/>
                    </a:lnTo>
                    <a:lnTo>
                      <a:pt x="464" y="13"/>
                    </a:lnTo>
                    <a:lnTo>
                      <a:pt x="460" y="14"/>
                    </a:lnTo>
                    <a:lnTo>
                      <a:pt x="454" y="18"/>
                    </a:lnTo>
                    <a:lnTo>
                      <a:pt x="446" y="23"/>
                    </a:lnTo>
                    <a:lnTo>
                      <a:pt x="436" y="27"/>
                    </a:lnTo>
                    <a:lnTo>
                      <a:pt x="423" y="36"/>
                    </a:lnTo>
                    <a:lnTo>
                      <a:pt x="410" y="44"/>
                    </a:lnTo>
                    <a:lnTo>
                      <a:pt x="395" y="52"/>
                    </a:lnTo>
                    <a:lnTo>
                      <a:pt x="377" y="63"/>
                    </a:lnTo>
                    <a:lnTo>
                      <a:pt x="361" y="74"/>
                    </a:lnTo>
                    <a:lnTo>
                      <a:pt x="342" y="87"/>
                    </a:lnTo>
                    <a:lnTo>
                      <a:pt x="322" y="102"/>
                    </a:lnTo>
                    <a:lnTo>
                      <a:pt x="303" y="117"/>
                    </a:lnTo>
                    <a:lnTo>
                      <a:pt x="281" y="133"/>
                    </a:lnTo>
                    <a:lnTo>
                      <a:pt x="260" y="151"/>
                    </a:lnTo>
                    <a:lnTo>
                      <a:pt x="239" y="170"/>
                    </a:lnTo>
                    <a:lnTo>
                      <a:pt x="218" y="190"/>
                    </a:lnTo>
                    <a:lnTo>
                      <a:pt x="198" y="211"/>
                    </a:lnTo>
                    <a:lnTo>
                      <a:pt x="177" y="234"/>
                    </a:lnTo>
                    <a:lnTo>
                      <a:pt x="158" y="256"/>
                    </a:lnTo>
                    <a:lnTo>
                      <a:pt x="138" y="281"/>
                    </a:lnTo>
                    <a:lnTo>
                      <a:pt x="119" y="307"/>
                    </a:lnTo>
                    <a:lnTo>
                      <a:pt x="103" y="334"/>
                    </a:lnTo>
                    <a:lnTo>
                      <a:pt x="85" y="362"/>
                    </a:lnTo>
                    <a:lnTo>
                      <a:pt x="70" y="391"/>
                    </a:lnTo>
                    <a:lnTo>
                      <a:pt x="57" y="422"/>
                    </a:lnTo>
                    <a:lnTo>
                      <a:pt x="46" y="453"/>
                    </a:lnTo>
                    <a:lnTo>
                      <a:pt x="34" y="485"/>
                    </a:lnTo>
                    <a:lnTo>
                      <a:pt x="26" y="519"/>
                    </a:lnTo>
                    <a:lnTo>
                      <a:pt x="21" y="553"/>
                    </a:lnTo>
                    <a:lnTo>
                      <a:pt x="16" y="591"/>
                    </a:lnTo>
                    <a:lnTo>
                      <a:pt x="15" y="626"/>
                    </a:lnTo>
                    <a:close/>
                    <a:moveTo>
                      <a:pt x="587" y="1282"/>
                    </a:moveTo>
                    <a:lnTo>
                      <a:pt x="587" y="1297"/>
                    </a:lnTo>
                    <a:lnTo>
                      <a:pt x="566" y="1297"/>
                    </a:lnTo>
                    <a:lnTo>
                      <a:pt x="545" y="1295"/>
                    </a:lnTo>
                    <a:lnTo>
                      <a:pt x="522" y="1290"/>
                    </a:lnTo>
                    <a:lnTo>
                      <a:pt x="499" y="1285"/>
                    </a:lnTo>
                    <a:lnTo>
                      <a:pt x="475" y="1279"/>
                    </a:lnTo>
                    <a:lnTo>
                      <a:pt x="452" y="1271"/>
                    </a:lnTo>
                    <a:lnTo>
                      <a:pt x="428" y="1261"/>
                    </a:lnTo>
                    <a:lnTo>
                      <a:pt x="403" y="1250"/>
                    </a:lnTo>
                    <a:lnTo>
                      <a:pt x="379" y="1238"/>
                    </a:lnTo>
                    <a:lnTo>
                      <a:pt x="355" y="1224"/>
                    </a:lnTo>
                    <a:lnTo>
                      <a:pt x="330" y="1209"/>
                    </a:lnTo>
                    <a:lnTo>
                      <a:pt x="306" y="1193"/>
                    </a:lnTo>
                    <a:lnTo>
                      <a:pt x="281" y="1175"/>
                    </a:lnTo>
                    <a:lnTo>
                      <a:pt x="257" y="1157"/>
                    </a:lnTo>
                    <a:lnTo>
                      <a:pt x="234" y="1138"/>
                    </a:lnTo>
                    <a:lnTo>
                      <a:pt x="212" y="1117"/>
                    </a:lnTo>
                    <a:lnTo>
                      <a:pt x="190" y="1094"/>
                    </a:lnTo>
                    <a:lnTo>
                      <a:pt x="169" y="1070"/>
                    </a:lnTo>
                    <a:lnTo>
                      <a:pt x="148" y="1045"/>
                    </a:lnTo>
                    <a:lnTo>
                      <a:pt x="129" y="1019"/>
                    </a:lnTo>
                    <a:lnTo>
                      <a:pt x="109" y="992"/>
                    </a:lnTo>
                    <a:lnTo>
                      <a:pt x="93" y="964"/>
                    </a:lnTo>
                    <a:lnTo>
                      <a:pt x="76" y="935"/>
                    </a:lnTo>
                    <a:lnTo>
                      <a:pt x="62" y="906"/>
                    </a:lnTo>
                    <a:lnTo>
                      <a:pt x="47" y="873"/>
                    </a:lnTo>
                    <a:lnTo>
                      <a:pt x="36" y="841"/>
                    </a:lnTo>
                    <a:lnTo>
                      <a:pt x="24" y="808"/>
                    </a:lnTo>
                    <a:lnTo>
                      <a:pt x="16" y="774"/>
                    </a:lnTo>
                    <a:lnTo>
                      <a:pt x="10" y="738"/>
                    </a:lnTo>
                    <a:lnTo>
                      <a:pt x="5" y="703"/>
                    </a:lnTo>
                    <a:lnTo>
                      <a:pt x="2" y="665"/>
                    </a:lnTo>
                    <a:lnTo>
                      <a:pt x="0" y="626"/>
                    </a:lnTo>
                    <a:lnTo>
                      <a:pt x="15" y="626"/>
                    </a:lnTo>
                    <a:lnTo>
                      <a:pt x="16" y="664"/>
                    </a:lnTo>
                    <a:lnTo>
                      <a:pt x="20" y="701"/>
                    </a:lnTo>
                    <a:lnTo>
                      <a:pt x="24" y="735"/>
                    </a:lnTo>
                    <a:lnTo>
                      <a:pt x="31" y="771"/>
                    </a:lnTo>
                    <a:lnTo>
                      <a:pt x="41" y="803"/>
                    </a:lnTo>
                    <a:lnTo>
                      <a:pt x="50" y="836"/>
                    </a:lnTo>
                    <a:lnTo>
                      <a:pt x="62" y="868"/>
                    </a:lnTo>
                    <a:lnTo>
                      <a:pt x="75" y="899"/>
                    </a:lnTo>
                    <a:lnTo>
                      <a:pt x="90" y="928"/>
                    </a:lnTo>
                    <a:lnTo>
                      <a:pt x="106" y="958"/>
                    </a:lnTo>
                    <a:lnTo>
                      <a:pt x="124" y="985"/>
                    </a:lnTo>
                    <a:lnTo>
                      <a:pt x="142" y="1011"/>
                    </a:lnTo>
                    <a:lnTo>
                      <a:pt x="159" y="1035"/>
                    </a:lnTo>
                    <a:lnTo>
                      <a:pt x="181" y="1060"/>
                    </a:lnTo>
                    <a:lnTo>
                      <a:pt x="202" y="1084"/>
                    </a:lnTo>
                    <a:lnTo>
                      <a:pt x="223" y="1105"/>
                    </a:lnTo>
                    <a:lnTo>
                      <a:pt x="246" y="1126"/>
                    </a:lnTo>
                    <a:lnTo>
                      <a:pt x="268" y="1146"/>
                    </a:lnTo>
                    <a:lnTo>
                      <a:pt x="291" y="1164"/>
                    </a:lnTo>
                    <a:lnTo>
                      <a:pt x="314" y="1182"/>
                    </a:lnTo>
                    <a:lnTo>
                      <a:pt x="338" y="1198"/>
                    </a:lnTo>
                    <a:lnTo>
                      <a:pt x="363" y="1212"/>
                    </a:lnTo>
                    <a:lnTo>
                      <a:pt x="386" y="1225"/>
                    </a:lnTo>
                    <a:lnTo>
                      <a:pt x="410" y="1237"/>
                    </a:lnTo>
                    <a:lnTo>
                      <a:pt x="433" y="1248"/>
                    </a:lnTo>
                    <a:lnTo>
                      <a:pt x="457" y="1256"/>
                    </a:lnTo>
                    <a:lnTo>
                      <a:pt x="480" y="1264"/>
                    </a:lnTo>
                    <a:lnTo>
                      <a:pt x="503" y="1271"/>
                    </a:lnTo>
                    <a:lnTo>
                      <a:pt x="525" y="1276"/>
                    </a:lnTo>
                    <a:lnTo>
                      <a:pt x="547" y="1279"/>
                    </a:lnTo>
                    <a:lnTo>
                      <a:pt x="568" y="1282"/>
                    </a:lnTo>
                    <a:lnTo>
                      <a:pt x="587" y="1282"/>
                    </a:lnTo>
                    <a:close/>
                    <a:moveTo>
                      <a:pt x="1357" y="626"/>
                    </a:moveTo>
                    <a:lnTo>
                      <a:pt x="1342" y="626"/>
                    </a:lnTo>
                    <a:lnTo>
                      <a:pt x="1340" y="591"/>
                    </a:lnTo>
                    <a:lnTo>
                      <a:pt x="1337" y="553"/>
                    </a:lnTo>
                    <a:lnTo>
                      <a:pt x="1331" y="519"/>
                    </a:lnTo>
                    <a:lnTo>
                      <a:pt x="1322" y="485"/>
                    </a:lnTo>
                    <a:lnTo>
                      <a:pt x="1313" y="453"/>
                    </a:lnTo>
                    <a:lnTo>
                      <a:pt x="1300" y="422"/>
                    </a:lnTo>
                    <a:lnTo>
                      <a:pt x="1287" y="391"/>
                    </a:lnTo>
                    <a:lnTo>
                      <a:pt x="1272" y="362"/>
                    </a:lnTo>
                    <a:lnTo>
                      <a:pt x="1256" y="334"/>
                    </a:lnTo>
                    <a:lnTo>
                      <a:pt x="1238" y="308"/>
                    </a:lnTo>
                    <a:lnTo>
                      <a:pt x="1220" y="282"/>
                    </a:lnTo>
                    <a:lnTo>
                      <a:pt x="1201" y="258"/>
                    </a:lnTo>
                    <a:lnTo>
                      <a:pt x="1181" y="234"/>
                    </a:lnTo>
                    <a:lnTo>
                      <a:pt x="1160" y="212"/>
                    </a:lnTo>
                    <a:lnTo>
                      <a:pt x="1139" y="191"/>
                    </a:lnTo>
                    <a:lnTo>
                      <a:pt x="1119" y="170"/>
                    </a:lnTo>
                    <a:lnTo>
                      <a:pt x="1098" y="152"/>
                    </a:lnTo>
                    <a:lnTo>
                      <a:pt x="1077" y="135"/>
                    </a:lnTo>
                    <a:lnTo>
                      <a:pt x="1056" y="118"/>
                    </a:lnTo>
                    <a:lnTo>
                      <a:pt x="1036" y="102"/>
                    </a:lnTo>
                    <a:lnTo>
                      <a:pt x="1017" y="89"/>
                    </a:lnTo>
                    <a:lnTo>
                      <a:pt x="999" y="76"/>
                    </a:lnTo>
                    <a:lnTo>
                      <a:pt x="981" y="65"/>
                    </a:lnTo>
                    <a:lnTo>
                      <a:pt x="965" y="53"/>
                    </a:lnTo>
                    <a:lnTo>
                      <a:pt x="950" y="45"/>
                    </a:lnTo>
                    <a:lnTo>
                      <a:pt x="935" y="37"/>
                    </a:lnTo>
                    <a:lnTo>
                      <a:pt x="924" y="31"/>
                    </a:lnTo>
                    <a:lnTo>
                      <a:pt x="914" y="24"/>
                    </a:lnTo>
                    <a:lnTo>
                      <a:pt x="906" y="19"/>
                    </a:lnTo>
                    <a:lnTo>
                      <a:pt x="900" y="18"/>
                    </a:lnTo>
                    <a:lnTo>
                      <a:pt x="896" y="14"/>
                    </a:lnTo>
                    <a:lnTo>
                      <a:pt x="895" y="14"/>
                    </a:lnTo>
                    <a:lnTo>
                      <a:pt x="901" y="1"/>
                    </a:lnTo>
                    <a:lnTo>
                      <a:pt x="903" y="1"/>
                    </a:lnTo>
                    <a:lnTo>
                      <a:pt x="908" y="3"/>
                    </a:lnTo>
                    <a:lnTo>
                      <a:pt x="913" y="6"/>
                    </a:lnTo>
                    <a:lnTo>
                      <a:pt x="922" y="11"/>
                    </a:lnTo>
                    <a:lnTo>
                      <a:pt x="932" y="18"/>
                    </a:lnTo>
                    <a:lnTo>
                      <a:pt x="943" y="24"/>
                    </a:lnTo>
                    <a:lnTo>
                      <a:pt x="958" y="32"/>
                    </a:lnTo>
                    <a:lnTo>
                      <a:pt x="973" y="42"/>
                    </a:lnTo>
                    <a:lnTo>
                      <a:pt x="989" y="52"/>
                    </a:lnTo>
                    <a:lnTo>
                      <a:pt x="1007" y="63"/>
                    </a:lnTo>
                    <a:lnTo>
                      <a:pt x="1026" y="76"/>
                    </a:lnTo>
                    <a:lnTo>
                      <a:pt x="1046" y="91"/>
                    </a:lnTo>
                    <a:lnTo>
                      <a:pt x="1065" y="107"/>
                    </a:lnTo>
                    <a:lnTo>
                      <a:pt x="1087" y="123"/>
                    </a:lnTo>
                    <a:lnTo>
                      <a:pt x="1108" y="141"/>
                    </a:lnTo>
                    <a:lnTo>
                      <a:pt x="1129" y="161"/>
                    </a:lnTo>
                    <a:lnTo>
                      <a:pt x="1150" y="180"/>
                    </a:lnTo>
                    <a:lnTo>
                      <a:pt x="1171" y="201"/>
                    </a:lnTo>
                    <a:lnTo>
                      <a:pt x="1192" y="224"/>
                    </a:lnTo>
                    <a:lnTo>
                      <a:pt x="1212" y="248"/>
                    </a:lnTo>
                    <a:lnTo>
                      <a:pt x="1233" y="273"/>
                    </a:lnTo>
                    <a:lnTo>
                      <a:pt x="1251" y="300"/>
                    </a:lnTo>
                    <a:lnTo>
                      <a:pt x="1269" y="328"/>
                    </a:lnTo>
                    <a:lnTo>
                      <a:pt x="1285" y="355"/>
                    </a:lnTo>
                    <a:lnTo>
                      <a:pt x="1301" y="386"/>
                    </a:lnTo>
                    <a:lnTo>
                      <a:pt x="1314" y="417"/>
                    </a:lnTo>
                    <a:lnTo>
                      <a:pt x="1327" y="448"/>
                    </a:lnTo>
                    <a:lnTo>
                      <a:pt x="1337" y="482"/>
                    </a:lnTo>
                    <a:lnTo>
                      <a:pt x="1345" y="516"/>
                    </a:lnTo>
                    <a:lnTo>
                      <a:pt x="1352" y="552"/>
                    </a:lnTo>
                    <a:lnTo>
                      <a:pt x="1355" y="589"/>
                    </a:lnTo>
                    <a:lnTo>
                      <a:pt x="1357" y="626"/>
                    </a:lnTo>
                    <a:close/>
                    <a:moveTo>
                      <a:pt x="769" y="1295"/>
                    </a:moveTo>
                    <a:lnTo>
                      <a:pt x="769" y="1281"/>
                    </a:lnTo>
                    <a:lnTo>
                      <a:pt x="791" y="1281"/>
                    </a:lnTo>
                    <a:lnTo>
                      <a:pt x="810" y="1277"/>
                    </a:lnTo>
                    <a:lnTo>
                      <a:pt x="831" y="1274"/>
                    </a:lnTo>
                    <a:lnTo>
                      <a:pt x="854" y="1269"/>
                    </a:lnTo>
                    <a:lnTo>
                      <a:pt x="877" y="1263"/>
                    </a:lnTo>
                    <a:lnTo>
                      <a:pt x="900" y="1255"/>
                    </a:lnTo>
                    <a:lnTo>
                      <a:pt x="924" y="1246"/>
                    </a:lnTo>
                    <a:lnTo>
                      <a:pt x="947" y="1235"/>
                    </a:lnTo>
                    <a:lnTo>
                      <a:pt x="971" y="1224"/>
                    </a:lnTo>
                    <a:lnTo>
                      <a:pt x="996" y="1211"/>
                    </a:lnTo>
                    <a:lnTo>
                      <a:pt x="1018" y="1196"/>
                    </a:lnTo>
                    <a:lnTo>
                      <a:pt x="1043" y="1180"/>
                    </a:lnTo>
                    <a:lnTo>
                      <a:pt x="1065" y="1164"/>
                    </a:lnTo>
                    <a:lnTo>
                      <a:pt x="1090" y="1144"/>
                    </a:lnTo>
                    <a:lnTo>
                      <a:pt x="1113" y="1125"/>
                    </a:lnTo>
                    <a:lnTo>
                      <a:pt x="1134" y="1105"/>
                    </a:lnTo>
                    <a:lnTo>
                      <a:pt x="1157" y="1083"/>
                    </a:lnTo>
                    <a:lnTo>
                      <a:pt x="1176" y="1060"/>
                    </a:lnTo>
                    <a:lnTo>
                      <a:pt x="1197" y="1035"/>
                    </a:lnTo>
                    <a:lnTo>
                      <a:pt x="1215" y="1009"/>
                    </a:lnTo>
                    <a:lnTo>
                      <a:pt x="1235" y="984"/>
                    </a:lnTo>
                    <a:lnTo>
                      <a:pt x="1251" y="956"/>
                    </a:lnTo>
                    <a:lnTo>
                      <a:pt x="1267" y="928"/>
                    </a:lnTo>
                    <a:lnTo>
                      <a:pt x="1282" y="899"/>
                    </a:lnTo>
                    <a:lnTo>
                      <a:pt x="1295" y="868"/>
                    </a:lnTo>
                    <a:lnTo>
                      <a:pt x="1306" y="836"/>
                    </a:lnTo>
                    <a:lnTo>
                      <a:pt x="1318" y="803"/>
                    </a:lnTo>
                    <a:lnTo>
                      <a:pt x="1326" y="771"/>
                    </a:lnTo>
                    <a:lnTo>
                      <a:pt x="1332" y="735"/>
                    </a:lnTo>
                    <a:lnTo>
                      <a:pt x="1337" y="701"/>
                    </a:lnTo>
                    <a:lnTo>
                      <a:pt x="1340" y="664"/>
                    </a:lnTo>
                    <a:lnTo>
                      <a:pt x="1342" y="626"/>
                    </a:lnTo>
                    <a:lnTo>
                      <a:pt x="1357" y="626"/>
                    </a:lnTo>
                    <a:lnTo>
                      <a:pt x="1357" y="665"/>
                    </a:lnTo>
                    <a:lnTo>
                      <a:pt x="1353" y="703"/>
                    </a:lnTo>
                    <a:lnTo>
                      <a:pt x="1347" y="738"/>
                    </a:lnTo>
                    <a:lnTo>
                      <a:pt x="1340" y="774"/>
                    </a:lnTo>
                    <a:lnTo>
                      <a:pt x="1332" y="808"/>
                    </a:lnTo>
                    <a:lnTo>
                      <a:pt x="1321" y="841"/>
                    </a:lnTo>
                    <a:lnTo>
                      <a:pt x="1309" y="873"/>
                    </a:lnTo>
                    <a:lnTo>
                      <a:pt x="1296" y="904"/>
                    </a:lnTo>
                    <a:lnTo>
                      <a:pt x="1280" y="935"/>
                    </a:lnTo>
                    <a:lnTo>
                      <a:pt x="1264" y="964"/>
                    </a:lnTo>
                    <a:lnTo>
                      <a:pt x="1248" y="992"/>
                    </a:lnTo>
                    <a:lnTo>
                      <a:pt x="1228" y="1019"/>
                    </a:lnTo>
                    <a:lnTo>
                      <a:pt x="1209" y="1045"/>
                    </a:lnTo>
                    <a:lnTo>
                      <a:pt x="1189" y="1070"/>
                    </a:lnTo>
                    <a:lnTo>
                      <a:pt x="1168" y="1092"/>
                    </a:lnTo>
                    <a:lnTo>
                      <a:pt x="1145" y="1115"/>
                    </a:lnTo>
                    <a:lnTo>
                      <a:pt x="1122" y="1136"/>
                    </a:lnTo>
                    <a:lnTo>
                      <a:pt x="1100" y="1156"/>
                    </a:lnTo>
                    <a:lnTo>
                      <a:pt x="1075" y="1175"/>
                    </a:lnTo>
                    <a:lnTo>
                      <a:pt x="1051" y="1191"/>
                    </a:lnTo>
                    <a:lnTo>
                      <a:pt x="1028" y="1208"/>
                    </a:lnTo>
                    <a:lnTo>
                      <a:pt x="1004" y="1224"/>
                    </a:lnTo>
                    <a:lnTo>
                      <a:pt x="978" y="1237"/>
                    </a:lnTo>
                    <a:lnTo>
                      <a:pt x="953" y="1248"/>
                    </a:lnTo>
                    <a:lnTo>
                      <a:pt x="929" y="1259"/>
                    </a:lnTo>
                    <a:lnTo>
                      <a:pt x="906" y="1269"/>
                    </a:lnTo>
                    <a:lnTo>
                      <a:pt x="882" y="1277"/>
                    </a:lnTo>
                    <a:lnTo>
                      <a:pt x="859" y="1284"/>
                    </a:lnTo>
                    <a:lnTo>
                      <a:pt x="835" y="1289"/>
                    </a:lnTo>
                    <a:lnTo>
                      <a:pt x="813" y="1292"/>
                    </a:lnTo>
                    <a:lnTo>
                      <a:pt x="791" y="1295"/>
                    </a:lnTo>
                    <a:lnTo>
                      <a:pt x="769" y="12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grpSp>
      </p:grpSp>
    </p:spTree>
    <p:extLst>
      <p:ext uri="{BB962C8B-B14F-4D97-AF65-F5344CB8AC3E}">
        <p14:creationId xmlns:p14="http://schemas.microsoft.com/office/powerpoint/2010/main" val="3862763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6C59D5-0582-6EC6-15B6-6B075D3A78FD}"/>
              </a:ext>
            </a:extLst>
          </p:cNvPr>
          <p:cNvSpPr>
            <a:spLocks noGrp="1"/>
          </p:cNvSpPr>
          <p:nvPr>
            <p:ph type="title"/>
          </p:nvPr>
        </p:nvSpPr>
        <p:spPr>
          <a:xfrm>
            <a:off x="838200" y="365126"/>
            <a:ext cx="10515600" cy="875846"/>
          </a:xfrm>
        </p:spPr>
        <p:txBody>
          <a:bodyPr/>
          <a:lstStyle/>
          <a:p>
            <a:r>
              <a:rPr lang="es-MX" b="1" dirty="0" err="1"/>
              <a:t>Highlights</a:t>
            </a:r>
            <a:endParaRPr lang="en-US" b="1" dirty="0"/>
          </a:p>
        </p:txBody>
      </p:sp>
      <p:sp>
        <p:nvSpPr>
          <p:cNvPr id="3" name="Marcador de contenido 2">
            <a:extLst>
              <a:ext uri="{FF2B5EF4-FFF2-40B4-BE49-F238E27FC236}">
                <a16:creationId xmlns:a16="http://schemas.microsoft.com/office/drawing/2014/main" id="{EE7246AE-91BF-CDE8-AA77-18A574EED713}"/>
              </a:ext>
            </a:extLst>
          </p:cNvPr>
          <p:cNvSpPr>
            <a:spLocks noGrp="1"/>
          </p:cNvSpPr>
          <p:nvPr>
            <p:ph idx="1"/>
          </p:nvPr>
        </p:nvSpPr>
        <p:spPr>
          <a:xfrm>
            <a:off x="838200" y="1240971"/>
            <a:ext cx="10515600" cy="4935992"/>
          </a:xfrm>
        </p:spPr>
        <p:txBody>
          <a:bodyPr>
            <a:noAutofit/>
          </a:bodyPr>
          <a:lstStyle/>
          <a:p>
            <a:r>
              <a:rPr lang="en-US" sz="2200" dirty="0"/>
              <a:t>To face the current housing deficits and demographic changes, it is necessary to: 
Promote innovation in housing financing products to attend the acquisition of new housing, as well as improvement, mainly in lower-income sectors and the informal economy that are not served by traditional banks.
Take advantage of innovation and technological tools, in the design of products as well as in the strengthening of financial institutions, multiple banks, cooperatives, mutual savings and loans, among others.
Continue to promote financing programs with a gender and sustainable housing approach, taking advantage of the financial instruments and capital markets of sustainable financing and multilateral banks.
The articulation of the public, private, multilateral and civil society sectors is essential to generate synergies and implement joint actions to promote the development of housing financing and sustainable cities in Latin American and Caribbean countries.</a:t>
            </a:r>
            <a:endParaRPr lang="en-US" sz="2200" dirty="0">
              <a:ea typeface="Calibri" panose="020F0502020204030204" pitchFamily="34" charset="0"/>
              <a:cs typeface="Times New Roman" panose="02020603050405020304" pitchFamily="18" charset="0"/>
            </a:endParaRPr>
          </a:p>
        </p:txBody>
      </p:sp>
      <p:grpSp>
        <p:nvGrpSpPr>
          <p:cNvPr id="4" name="2 Grupo">
            <a:extLst>
              <a:ext uri="{FF2B5EF4-FFF2-40B4-BE49-F238E27FC236}">
                <a16:creationId xmlns:a16="http://schemas.microsoft.com/office/drawing/2014/main" id="{1AE20208-5294-2B39-107C-E1AD89868449}"/>
              </a:ext>
            </a:extLst>
          </p:cNvPr>
          <p:cNvGrpSpPr>
            <a:grpSpLocks noChangeAspect="1"/>
          </p:cNvGrpSpPr>
          <p:nvPr/>
        </p:nvGrpSpPr>
        <p:grpSpPr>
          <a:xfrm>
            <a:off x="10696073" y="5803832"/>
            <a:ext cx="890878" cy="702059"/>
            <a:chOff x="483051" y="134164"/>
            <a:chExt cx="1955165" cy="1541419"/>
          </a:xfrm>
        </p:grpSpPr>
        <p:grpSp>
          <p:nvGrpSpPr>
            <p:cNvPr id="5" name="3 Grupo">
              <a:extLst>
                <a:ext uri="{FF2B5EF4-FFF2-40B4-BE49-F238E27FC236}">
                  <a16:creationId xmlns:a16="http://schemas.microsoft.com/office/drawing/2014/main" id="{EE2AC5DD-21B1-910F-D995-C6614504B935}"/>
                </a:ext>
              </a:extLst>
            </p:cNvPr>
            <p:cNvGrpSpPr/>
            <p:nvPr/>
          </p:nvGrpSpPr>
          <p:grpSpPr>
            <a:xfrm>
              <a:off x="483051" y="1203778"/>
              <a:ext cx="1955165" cy="471805"/>
              <a:chOff x="5050790" y="267970"/>
              <a:chExt cx="1955165" cy="471805"/>
            </a:xfrm>
          </p:grpSpPr>
          <p:sp>
            <p:nvSpPr>
              <p:cNvPr id="110" name="Freeform 6">
                <a:extLst>
                  <a:ext uri="{FF2B5EF4-FFF2-40B4-BE49-F238E27FC236}">
                    <a16:creationId xmlns:a16="http://schemas.microsoft.com/office/drawing/2014/main" id="{188AE399-8C78-E8FB-629B-8C8179159775}"/>
                  </a:ext>
                </a:extLst>
              </p:cNvPr>
              <p:cNvSpPr>
                <a:spLocks/>
              </p:cNvSpPr>
              <p:nvPr/>
            </p:nvSpPr>
            <p:spPr bwMode="auto">
              <a:xfrm>
                <a:off x="5102860" y="691515"/>
                <a:ext cx="38735" cy="48260"/>
              </a:xfrm>
              <a:custGeom>
                <a:avLst/>
                <a:gdLst>
                  <a:gd name="T0" fmla="*/ 61 w 61"/>
                  <a:gd name="T1" fmla="*/ 44 h 76"/>
                  <a:gd name="T2" fmla="*/ 60 w 61"/>
                  <a:gd name="T3" fmla="*/ 52 h 76"/>
                  <a:gd name="T4" fmla="*/ 58 w 61"/>
                  <a:gd name="T5" fmla="*/ 59 h 76"/>
                  <a:gd name="T6" fmla="*/ 57 w 61"/>
                  <a:gd name="T7" fmla="*/ 64 h 76"/>
                  <a:gd name="T8" fmla="*/ 53 w 61"/>
                  <a:gd name="T9" fmla="*/ 68 h 76"/>
                  <a:gd name="T10" fmla="*/ 48 w 61"/>
                  <a:gd name="T11" fmla="*/ 72 h 76"/>
                  <a:gd name="T12" fmla="*/ 44 w 61"/>
                  <a:gd name="T13" fmla="*/ 73 h 76"/>
                  <a:gd name="T14" fmla="*/ 37 w 61"/>
                  <a:gd name="T15" fmla="*/ 75 h 76"/>
                  <a:gd name="T16" fmla="*/ 31 w 61"/>
                  <a:gd name="T17" fmla="*/ 76 h 76"/>
                  <a:gd name="T18" fmla="*/ 24 w 61"/>
                  <a:gd name="T19" fmla="*/ 75 h 76"/>
                  <a:gd name="T20" fmla="*/ 17 w 61"/>
                  <a:gd name="T21" fmla="*/ 73 h 76"/>
                  <a:gd name="T22" fmla="*/ 13 w 61"/>
                  <a:gd name="T23" fmla="*/ 72 h 76"/>
                  <a:gd name="T24" fmla="*/ 8 w 61"/>
                  <a:gd name="T25" fmla="*/ 68 h 76"/>
                  <a:gd name="T26" fmla="*/ 4 w 61"/>
                  <a:gd name="T27" fmla="*/ 64 h 76"/>
                  <a:gd name="T28" fmla="*/ 1 w 61"/>
                  <a:gd name="T29" fmla="*/ 59 h 76"/>
                  <a:gd name="T30" fmla="*/ 0 w 61"/>
                  <a:gd name="T31" fmla="*/ 52 h 76"/>
                  <a:gd name="T32" fmla="*/ 0 w 61"/>
                  <a:gd name="T33" fmla="*/ 44 h 76"/>
                  <a:gd name="T34" fmla="*/ 0 w 61"/>
                  <a:gd name="T35" fmla="*/ 0 h 76"/>
                  <a:gd name="T36" fmla="*/ 11 w 61"/>
                  <a:gd name="T37" fmla="*/ 0 h 76"/>
                  <a:gd name="T38" fmla="*/ 11 w 61"/>
                  <a:gd name="T39" fmla="*/ 44 h 76"/>
                  <a:gd name="T40" fmla="*/ 11 w 61"/>
                  <a:gd name="T41" fmla="*/ 51 h 76"/>
                  <a:gd name="T42" fmla="*/ 11 w 61"/>
                  <a:gd name="T43" fmla="*/ 54 h 76"/>
                  <a:gd name="T44" fmla="*/ 13 w 61"/>
                  <a:gd name="T45" fmla="*/ 57 h 76"/>
                  <a:gd name="T46" fmla="*/ 14 w 61"/>
                  <a:gd name="T47" fmla="*/ 60 h 76"/>
                  <a:gd name="T48" fmla="*/ 17 w 61"/>
                  <a:gd name="T49" fmla="*/ 64 h 76"/>
                  <a:gd name="T50" fmla="*/ 21 w 61"/>
                  <a:gd name="T51" fmla="*/ 65 h 76"/>
                  <a:gd name="T52" fmla="*/ 26 w 61"/>
                  <a:gd name="T53" fmla="*/ 67 h 76"/>
                  <a:gd name="T54" fmla="*/ 31 w 61"/>
                  <a:gd name="T55" fmla="*/ 67 h 76"/>
                  <a:gd name="T56" fmla="*/ 35 w 61"/>
                  <a:gd name="T57" fmla="*/ 67 h 76"/>
                  <a:gd name="T58" fmla="*/ 40 w 61"/>
                  <a:gd name="T59" fmla="*/ 65 h 76"/>
                  <a:gd name="T60" fmla="*/ 44 w 61"/>
                  <a:gd name="T61" fmla="*/ 64 h 76"/>
                  <a:gd name="T62" fmla="*/ 47 w 61"/>
                  <a:gd name="T63" fmla="*/ 60 h 76"/>
                  <a:gd name="T64" fmla="*/ 48 w 61"/>
                  <a:gd name="T65" fmla="*/ 57 h 76"/>
                  <a:gd name="T66" fmla="*/ 50 w 61"/>
                  <a:gd name="T67" fmla="*/ 54 h 76"/>
                  <a:gd name="T68" fmla="*/ 50 w 61"/>
                  <a:gd name="T69" fmla="*/ 51 h 76"/>
                  <a:gd name="T70" fmla="*/ 52 w 61"/>
                  <a:gd name="T71" fmla="*/ 44 h 76"/>
                  <a:gd name="T72" fmla="*/ 52 w 61"/>
                  <a:gd name="T73" fmla="*/ 0 h 76"/>
                  <a:gd name="T74" fmla="*/ 61 w 61"/>
                  <a:gd name="T75" fmla="*/ 0 h 76"/>
                  <a:gd name="T76" fmla="*/ 61 w 61"/>
                  <a:gd name="T77" fmla="*/ 44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1" h="76">
                    <a:moveTo>
                      <a:pt x="61" y="44"/>
                    </a:moveTo>
                    <a:lnTo>
                      <a:pt x="60" y="52"/>
                    </a:lnTo>
                    <a:lnTo>
                      <a:pt x="58" y="59"/>
                    </a:lnTo>
                    <a:lnTo>
                      <a:pt x="57" y="64"/>
                    </a:lnTo>
                    <a:lnTo>
                      <a:pt x="53" y="68"/>
                    </a:lnTo>
                    <a:lnTo>
                      <a:pt x="48" y="72"/>
                    </a:lnTo>
                    <a:lnTo>
                      <a:pt x="44" y="73"/>
                    </a:lnTo>
                    <a:lnTo>
                      <a:pt x="37" y="75"/>
                    </a:lnTo>
                    <a:lnTo>
                      <a:pt x="31" y="76"/>
                    </a:lnTo>
                    <a:lnTo>
                      <a:pt x="24" y="75"/>
                    </a:lnTo>
                    <a:lnTo>
                      <a:pt x="17" y="73"/>
                    </a:lnTo>
                    <a:lnTo>
                      <a:pt x="13" y="72"/>
                    </a:lnTo>
                    <a:lnTo>
                      <a:pt x="8" y="68"/>
                    </a:lnTo>
                    <a:lnTo>
                      <a:pt x="4" y="64"/>
                    </a:lnTo>
                    <a:lnTo>
                      <a:pt x="1" y="59"/>
                    </a:lnTo>
                    <a:lnTo>
                      <a:pt x="0" y="52"/>
                    </a:lnTo>
                    <a:lnTo>
                      <a:pt x="0" y="44"/>
                    </a:lnTo>
                    <a:lnTo>
                      <a:pt x="0" y="0"/>
                    </a:lnTo>
                    <a:lnTo>
                      <a:pt x="11" y="0"/>
                    </a:lnTo>
                    <a:lnTo>
                      <a:pt x="11" y="44"/>
                    </a:lnTo>
                    <a:lnTo>
                      <a:pt x="11" y="51"/>
                    </a:lnTo>
                    <a:lnTo>
                      <a:pt x="11" y="54"/>
                    </a:lnTo>
                    <a:lnTo>
                      <a:pt x="13" y="57"/>
                    </a:lnTo>
                    <a:lnTo>
                      <a:pt x="14" y="60"/>
                    </a:lnTo>
                    <a:lnTo>
                      <a:pt x="17" y="64"/>
                    </a:lnTo>
                    <a:lnTo>
                      <a:pt x="21" y="65"/>
                    </a:lnTo>
                    <a:lnTo>
                      <a:pt x="26" y="67"/>
                    </a:lnTo>
                    <a:lnTo>
                      <a:pt x="31" y="67"/>
                    </a:lnTo>
                    <a:lnTo>
                      <a:pt x="35" y="67"/>
                    </a:lnTo>
                    <a:lnTo>
                      <a:pt x="40" y="65"/>
                    </a:lnTo>
                    <a:lnTo>
                      <a:pt x="44" y="64"/>
                    </a:lnTo>
                    <a:lnTo>
                      <a:pt x="47" y="60"/>
                    </a:lnTo>
                    <a:lnTo>
                      <a:pt x="48" y="57"/>
                    </a:lnTo>
                    <a:lnTo>
                      <a:pt x="50" y="54"/>
                    </a:lnTo>
                    <a:lnTo>
                      <a:pt x="50" y="51"/>
                    </a:lnTo>
                    <a:lnTo>
                      <a:pt x="52" y="44"/>
                    </a:lnTo>
                    <a:lnTo>
                      <a:pt x="52" y="0"/>
                    </a:lnTo>
                    <a:lnTo>
                      <a:pt x="61" y="0"/>
                    </a:lnTo>
                    <a:lnTo>
                      <a:pt x="61"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1" name="Freeform 7">
                <a:extLst>
                  <a:ext uri="{FF2B5EF4-FFF2-40B4-BE49-F238E27FC236}">
                    <a16:creationId xmlns:a16="http://schemas.microsoft.com/office/drawing/2014/main" id="{8A381473-95E9-80FB-66E1-7CA7CA35C6EA}"/>
                  </a:ext>
                </a:extLst>
              </p:cNvPr>
              <p:cNvSpPr>
                <a:spLocks/>
              </p:cNvSpPr>
              <p:nvPr/>
            </p:nvSpPr>
            <p:spPr bwMode="auto">
              <a:xfrm>
                <a:off x="5154295" y="691515"/>
                <a:ext cx="39370" cy="47625"/>
              </a:xfrm>
              <a:custGeom>
                <a:avLst/>
                <a:gdLst>
                  <a:gd name="T0" fmla="*/ 62 w 62"/>
                  <a:gd name="T1" fmla="*/ 75 h 75"/>
                  <a:gd name="T2" fmla="*/ 47 w 62"/>
                  <a:gd name="T3" fmla="*/ 75 h 75"/>
                  <a:gd name="T4" fmla="*/ 10 w 62"/>
                  <a:gd name="T5" fmla="*/ 7 h 75"/>
                  <a:gd name="T6" fmla="*/ 10 w 62"/>
                  <a:gd name="T7" fmla="*/ 75 h 75"/>
                  <a:gd name="T8" fmla="*/ 0 w 62"/>
                  <a:gd name="T9" fmla="*/ 75 h 75"/>
                  <a:gd name="T10" fmla="*/ 0 w 62"/>
                  <a:gd name="T11" fmla="*/ 0 h 75"/>
                  <a:gd name="T12" fmla="*/ 16 w 62"/>
                  <a:gd name="T13" fmla="*/ 0 h 75"/>
                  <a:gd name="T14" fmla="*/ 52 w 62"/>
                  <a:gd name="T15" fmla="*/ 60 h 75"/>
                  <a:gd name="T16" fmla="*/ 52 w 62"/>
                  <a:gd name="T17" fmla="*/ 0 h 75"/>
                  <a:gd name="T18" fmla="*/ 62 w 62"/>
                  <a:gd name="T19" fmla="*/ 0 h 75"/>
                  <a:gd name="T20" fmla="*/ 62 w 62"/>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 h="75">
                    <a:moveTo>
                      <a:pt x="62" y="75"/>
                    </a:moveTo>
                    <a:lnTo>
                      <a:pt x="47" y="75"/>
                    </a:lnTo>
                    <a:lnTo>
                      <a:pt x="10" y="7"/>
                    </a:lnTo>
                    <a:lnTo>
                      <a:pt x="10" y="75"/>
                    </a:lnTo>
                    <a:lnTo>
                      <a:pt x="0" y="75"/>
                    </a:lnTo>
                    <a:lnTo>
                      <a:pt x="0" y="0"/>
                    </a:lnTo>
                    <a:lnTo>
                      <a:pt x="16" y="0"/>
                    </a:lnTo>
                    <a:lnTo>
                      <a:pt x="52" y="60"/>
                    </a:lnTo>
                    <a:lnTo>
                      <a:pt x="52" y="0"/>
                    </a:lnTo>
                    <a:lnTo>
                      <a:pt x="62" y="0"/>
                    </a:lnTo>
                    <a:lnTo>
                      <a:pt x="62"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2" name="Freeform 8">
                <a:extLst>
                  <a:ext uri="{FF2B5EF4-FFF2-40B4-BE49-F238E27FC236}">
                    <a16:creationId xmlns:a16="http://schemas.microsoft.com/office/drawing/2014/main" id="{F1C75D15-3CBC-ECB1-8E4C-1A70D00F4432}"/>
                  </a:ext>
                </a:extLst>
              </p:cNvPr>
              <p:cNvSpPr>
                <a:spLocks/>
              </p:cNvSpPr>
              <p:nvPr/>
            </p:nvSpPr>
            <p:spPr bwMode="auto">
              <a:xfrm>
                <a:off x="5203825" y="691515"/>
                <a:ext cx="20955" cy="47625"/>
              </a:xfrm>
              <a:custGeom>
                <a:avLst/>
                <a:gdLst>
                  <a:gd name="T0" fmla="*/ 33 w 33"/>
                  <a:gd name="T1" fmla="*/ 75 h 75"/>
                  <a:gd name="T2" fmla="*/ 0 w 33"/>
                  <a:gd name="T3" fmla="*/ 75 h 75"/>
                  <a:gd name="T4" fmla="*/ 0 w 33"/>
                  <a:gd name="T5" fmla="*/ 67 h 75"/>
                  <a:gd name="T6" fmla="*/ 11 w 33"/>
                  <a:gd name="T7" fmla="*/ 67 h 75"/>
                  <a:gd name="T8" fmla="*/ 11 w 33"/>
                  <a:gd name="T9" fmla="*/ 7 h 75"/>
                  <a:gd name="T10" fmla="*/ 0 w 33"/>
                  <a:gd name="T11" fmla="*/ 7 h 75"/>
                  <a:gd name="T12" fmla="*/ 0 w 33"/>
                  <a:gd name="T13" fmla="*/ 0 h 75"/>
                  <a:gd name="T14" fmla="*/ 33 w 33"/>
                  <a:gd name="T15" fmla="*/ 0 h 75"/>
                  <a:gd name="T16" fmla="*/ 33 w 33"/>
                  <a:gd name="T17" fmla="*/ 7 h 75"/>
                  <a:gd name="T18" fmla="*/ 21 w 33"/>
                  <a:gd name="T19" fmla="*/ 7 h 75"/>
                  <a:gd name="T20" fmla="*/ 21 w 33"/>
                  <a:gd name="T21" fmla="*/ 67 h 75"/>
                  <a:gd name="T22" fmla="*/ 33 w 33"/>
                  <a:gd name="T23" fmla="*/ 67 h 75"/>
                  <a:gd name="T24" fmla="*/ 33 w 33"/>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75">
                    <a:moveTo>
                      <a:pt x="33" y="75"/>
                    </a:moveTo>
                    <a:lnTo>
                      <a:pt x="0" y="75"/>
                    </a:lnTo>
                    <a:lnTo>
                      <a:pt x="0" y="67"/>
                    </a:lnTo>
                    <a:lnTo>
                      <a:pt x="11" y="67"/>
                    </a:lnTo>
                    <a:lnTo>
                      <a:pt x="11" y="7"/>
                    </a:lnTo>
                    <a:lnTo>
                      <a:pt x="0" y="7"/>
                    </a:lnTo>
                    <a:lnTo>
                      <a:pt x="0" y="0"/>
                    </a:lnTo>
                    <a:lnTo>
                      <a:pt x="33" y="0"/>
                    </a:lnTo>
                    <a:lnTo>
                      <a:pt x="33" y="7"/>
                    </a:lnTo>
                    <a:lnTo>
                      <a:pt x="21" y="7"/>
                    </a:lnTo>
                    <a:lnTo>
                      <a:pt x="21" y="67"/>
                    </a:lnTo>
                    <a:lnTo>
                      <a:pt x="33" y="67"/>
                    </a:lnTo>
                    <a:lnTo>
                      <a:pt x="33"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3" name="Freeform 9">
                <a:extLst>
                  <a:ext uri="{FF2B5EF4-FFF2-40B4-BE49-F238E27FC236}">
                    <a16:creationId xmlns:a16="http://schemas.microsoft.com/office/drawing/2014/main" id="{8540F27B-B3AD-3ED5-C8AD-CE532596236E}"/>
                  </a:ext>
                </a:extLst>
              </p:cNvPr>
              <p:cNvSpPr>
                <a:spLocks noEditPoints="1"/>
              </p:cNvSpPr>
              <p:nvPr/>
            </p:nvSpPr>
            <p:spPr bwMode="auto">
              <a:xfrm>
                <a:off x="5233035" y="689610"/>
                <a:ext cx="46990" cy="50165"/>
              </a:xfrm>
              <a:custGeom>
                <a:avLst/>
                <a:gdLst>
                  <a:gd name="T0" fmla="*/ 68 w 74"/>
                  <a:gd name="T1" fmla="*/ 16 h 79"/>
                  <a:gd name="T2" fmla="*/ 73 w 74"/>
                  <a:gd name="T3" fmla="*/ 31 h 79"/>
                  <a:gd name="T4" fmla="*/ 73 w 74"/>
                  <a:gd name="T5" fmla="*/ 49 h 79"/>
                  <a:gd name="T6" fmla="*/ 68 w 74"/>
                  <a:gd name="T7" fmla="*/ 63 h 79"/>
                  <a:gd name="T8" fmla="*/ 58 w 74"/>
                  <a:gd name="T9" fmla="*/ 73 h 79"/>
                  <a:gd name="T10" fmla="*/ 45 w 74"/>
                  <a:gd name="T11" fmla="*/ 78 h 79"/>
                  <a:gd name="T12" fmla="*/ 29 w 74"/>
                  <a:gd name="T13" fmla="*/ 78 h 79"/>
                  <a:gd name="T14" fmla="*/ 16 w 74"/>
                  <a:gd name="T15" fmla="*/ 73 h 79"/>
                  <a:gd name="T16" fmla="*/ 6 w 74"/>
                  <a:gd name="T17" fmla="*/ 63 h 79"/>
                  <a:gd name="T18" fmla="*/ 1 w 74"/>
                  <a:gd name="T19" fmla="*/ 49 h 79"/>
                  <a:gd name="T20" fmla="*/ 1 w 74"/>
                  <a:gd name="T21" fmla="*/ 31 h 79"/>
                  <a:gd name="T22" fmla="*/ 6 w 74"/>
                  <a:gd name="T23" fmla="*/ 16 h 79"/>
                  <a:gd name="T24" fmla="*/ 16 w 74"/>
                  <a:gd name="T25" fmla="*/ 6 h 79"/>
                  <a:gd name="T26" fmla="*/ 29 w 74"/>
                  <a:gd name="T27" fmla="*/ 2 h 79"/>
                  <a:gd name="T28" fmla="*/ 45 w 74"/>
                  <a:gd name="T29" fmla="*/ 2 h 79"/>
                  <a:gd name="T30" fmla="*/ 58 w 74"/>
                  <a:gd name="T31" fmla="*/ 6 h 79"/>
                  <a:gd name="T32" fmla="*/ 63 w 74"/>
                  <a:gd name="T33" fmla="*/ 39 h 79"/>
                  <a:gd name="T34" fmla="*/ 61 w 74"/>
                  <a:gd name="T35" fmla="*/ 28 h 79"/>
                  <a:gd name="T36" fmla="*/ 55 w 74"/>
                  <a:gd name="T37" fmla="*/ 18 h 79"/>
                  <a:gd name="T38" fmla="*/ 47 w 74"/>
                  <a:gd name="T39" fmla="*/ 11 h 79"/>
                  <a:gd name="T40" fmla="*/ 37 w 74"/>
                  <a:gd name="T41" fmla="*/ 10 h 79"/>
                  <a:gd name="T42" fmla="*/ 26 w 74"/>
                  <a:gd name="T43" fmla="*/ 11 h 79"/>
                  <a:gd name="T44" fmla="*/ 17 w 74"/>
                  <a:gd name="T45" fmla="*/ 18 h 79"/>
                  <a:gd name="T46" fmla="*/ 13 w 74"/>
                  <a:gd name="T47" fmla="*/ 28 h 79"/>
                  <a:gd name="T48" fmla="*/ 11 w 74"/>
                  <a:gd name="T49" fmla="*/ 39 h 79"/>
                  <a:gd name="T50" fmla="*/ 13 w 74"/>
                  <a:gd name="T51" fmla="*/ 54 h 79"/>
                  <a:gd name="T52" fmla="*/ 17 w 74"/>
                  <a:gd name="T53" fmla="*/ 62 h 79"/>
                  <a:gd name="T54" fmla="*/ 26 w 74"/>
                  <a:gd name="T55" fmla="*/ 68 h 79"/>
                  <a:gd name="T56" fmla="*/ 37 w 74"/>
                  <a:gd name="T57" fmla="*/ 70 h 79"/>
                  <a:gd name="T58" fmla="*/ 47 w 74"/>
                  <a:gd name="T59" fmla="*/ 68 h 79"/>
                  <a:gd name="T60" fmla="*/ 55 w 74"/>
                  <a:gd name="T61" fmla="*/ 62 h 79"/>
                  <a:gd name="T62" fmla="*/ 61 w 74"/>
                  <a:gd name="T63" fmla="*/ 54 h 79"/>
                  <a:gd name="T64" fmla="*/ 63 w 74"/>
                  <a:gd name="T65" fmla="*/ 3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4" h="79">
                    <a:moveTo>
                      <a:pt x="63" y="11"/>
                    </a:moveTo>
                    <a:lnTo>
                      <a:pt x="68" y="16"/>
                    </a:lnTo>
                    <a:lnTo>
                      <a:pt x="71" y="23"/>
                    </a:lnTo>
                    <a:lnTo>
                      <a:pt x="73" y="31"/>
                    </a:lnTo>
                    <a:lnTo>
                      <a:pt x="74" y="39"/>
                    </a:lnTo>
                    <a:lnTo>
                      <a:pt x="73" y="49"/>
                    </a:lnTo>
                    <a:lnTo>
                      <a:pt x="71" y="57"/>
                    </a:lnTo>
                    <a:lnTo>
                      <a:pt x="68" y="63"/>
                    </a:lnTo>
                    <a:lnTo>
                      <a:pt x="63" y="68"/>
                    </a:lnTo>
                    <a:lnTo>
                      <a:pt x="58" y="73"/>
                    </a:lnTo>
                    <a:lnTo>
                      <a:pt x="52" y="76"/>
                    </a:lnTo>
                    <a:lnTo>
                      <a:pt x="45" y="78"/>
                    </a:lnTo>
                    <a:lnTo>
                      <a:pt x="37" y="79"/>
                    </a:lnTo>
                    <a:lnTo>
                      <a:pt x="29" y="78"/>
                    </a:lnTo>
                    <a:lnTo>
                      <a:pt x="21" y="76"/>
                    </a:lnTo>
                    <a:lnTo>
                      <a:pt x="16" y="73"/>
                    </a:lnTo>
                    <a:lnTo>
                      <a:pt x="9" y="68"/>
                    </a:lnTo>
                    <a:lnTo>
                      <a:pt x="6" y="63"/>
                    </a:lnTo>
                    <a:lnTo>
                      <a:pt x="3" y="57"/>
                    </a:lnTo>
                    <a:lnTo>
                      <a:pt x="1" y="49"/>
                    </a:lnTo>
                    <a:lnTo>
                      <a:pt x="0" y="39"/>
                    </a:lnTo>
                    <a:lnTo>
                      <a:pt x="1" y="31"/>
                    </a:lnTo>
                    <a:lnTo>
                      <a:pt x="3" y="23"/>
                    </a:lnTo>
                    <a:lnTo>
                      <a:pt x="6" y="16"/>
                    </a:lnTo>
                    <a:lnTo>
                      <a:pt x="9" y="11"/>
                    </a:lnTo>
                    <a:lnTo>
                      <a:pt x="16" y="6"/>
                    </a:lnTo>
                    <a:lnTo>
                      <a:pt x="21" y="3"/>
                    </a:lnTo>
                    <a:lnTo>
                      <a:pt x="29" y="2"/>
                    </a:lnTo>
                    <a:lnTo>
                      <a:pt x="37" y="0"/>
                    </a:lnTo>
                    <a:lnTo>
                      <a:pt x="45" y="2"/>
                    </a:lnTo>
                    <a:lnTo>
                      <a:pt x="52" y="3"/>
                    </a:lnTo>
                    <a:lnTo>
                      <a:pt x="58" y="6"/>
                    </a:lnTo>
                    <a:lnTo>
                      <a:pt x="63" y="11"/>
                    </a:lnTo>
                    <a:close/>
                    <a:moveTo>
                      <a:pt x="63" y="39"/>
                    </a:moveTo>
                    <a:lnTo>
                      <a:pt x="63" y="32"/>
                    </a:lnTo>
                    <a:lnTo>
                      <a:pt x="61" y="28"/>
                    </a:lnTo>
                    <a:lnTo>
                      <a:pt x="58" y="21"/>
                    </a:lnTo>
                    <a:lnTo>
                      <a:pt x="55" y="18"/>
                    </a:lnTo>
                    <a:lnTo>
                      <a:pt x="52" y="15"/>
                    </a:lnTo>
                    <a:lnTo>
                      <a:pt x="47" y="11"/>
                    </a:lnTo>
                    <a:lnTo>
                      <a:pt x="42" y="10"/>
                    </a:lnTo>
                    <a:lnTo>
                      <a:pt x="37" y="10"/>
                    </a:lnTo>
                    <a:lnTo>
                      <a:pt x="30" y="10"/>
                    </a:lnTo>
                    <a:lnTo>
                      <a:pt x="26" y="11"/>
                    </a:lnTo>
                    <a:lnTo>
                      <a:pt x="21" y="15"/>
                    </a:lnTo>
                    <a:lnTo>
                      <a:pt x="17" y="18"/>
                    </a:lnTo>
                    <a:lnTo>
                      <a:pt x="14" y="21"/>
                    </a:lnTo>
                    <a:lnTo>
                      <a:pt x="13" y="28"/>
                    </a:lnTo>
                    <a:lnTo>
                      <a:pt x="11" y="32"/>
                    </a:lnTo>
                    <a:lnTo>
                      <a:pt x="11" y="39"/>
                    </a:lnTo>
                    <a:lnTo>
                      <a:pt x="11" y="47"/>
                    </a:lnTo>
                    <a:lnTo>
                      <a:pt x="13" y="54"/>
                    </a:lnTo>
                    <a:lnTo>
                      <a:pt x="14" y="58"/>
                    </a:lnTo>
                    <a:lnTo>
                      <a:pt x="17" y="62"/>
                    </a:lnTo>
                    <a:lnTo>
                      <a:pt x="22" y="67"/>
                    </a:lnTo>
                    <a:lnTo>
                      <a:pt x="26" y="68"/>
                    </a:lnTo>
                    <a:lnTo>
                      <a:pt x="30" y="70"/>
                    </a:lnTo>
                    <a:lnTo>
                      <a:pt x="37" y="70"/>
                    </a:lnTo>
                    <a:lnTo>
                      <a:pt x="42" y="70"/>
                    </a:lnTo>
                    <a:lnTo>
                      <a:pt x="47" y="68"/>
                    </a:lnTo>
                    <a:lnTo>
                      <a:pt x="52" y="67"/>
                    </a:lnTo>
                    <a:lnTo>
                      <a:pt x="55" y="62"/>
                    </a:lnTo>
                    <a:lnTo>
                      <a:pt x="58" y="58"/>
                    </a:lnTo>
                    <a:lnTo>
                      <a:pt x="61" y="54"/>
                    </a:lnTo>
                    <a:lnTo>
                      <a:pt x="63" y="47"/>
                    </a:lnTo>
                    <a:lnTo>
                      <a:pt x="63" y="3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4" name="Freeform 10">
                <a:extLst>
                  <a:ext uri="{FF2B5EF4-FFF2-40B4-BE49-F238E27FC236}">
                    <a16:creationId xmlns:a16="http://schemas.microsoft.com/office/drawing/2014/main" id="{6030A404-30E1-E871-DE79-0809C65496CC}"/>
                  </a:ext>
                </a:extLst>
              </p:cNvPr>
              <p:cNvSpPr>
                <a:spLocks/>
              </p:cNvSpPr>
              <p:nvPr/>
            </p:nvSpPr>
            <p:spPr bwMode="auto">
              <a:xfrm>
                <a:off x="5290820" y="691515"/>
                <a:ext cx="38100" cy="47625"/>
              </a:xfrm>
              <a:custGeom>
                <a:avLst/>
                <a:gdLst>
                  <a:gd name="T0" fmla="*/ 60 w 60"/>
                  <a:gd name="T1" fmla="*/ 75 h 75"/>
                  <a:gd name="T2" fmla="*/ 47 w 60"/>
                  <a:gd name="T3" fmla="*/ 75 h 75"/>
                  <a:gd name="T4" fmla="*/ 9 w 60"/>
                  <a:gd name="T5" fmla="*/ 7 h 75"/>
                  <a:gd name="T6" fmla="*/ 9 w 60"/>
                  <a:gd name="T7" fmla="*/ 75 h 75"/>
                  <a:gd name="T8" fmla="*/ 0 w 60"/>
                  <a:gd name="T9" fmla="*/ 75 h 75"/>
                  <a:gd name="T10" fmla="*/ 0 w 60"/>
                  <a:gd name="T11" fmla="*/ 0 h 75"/>
                  <a:gd name="T12" fmla="*/ 16 w 60"/>
                  <a:gd name="T13" fmla="*/ 0 h 75"/>
                  <a:gd name="T14" fmla="*/ 50 w 60"/>
                  <a:gd name="T15" fmla="*/ 60 h 75"/>
                  <a:gd name="T16" fmla="*/ 50 w 60"/>
                  <a:gd name="T17" fmla="*/ 0 h 75"/>
                  <a:gd name="T18" fmla="*/ 60 w 60"/>
                  <a:gd name="T19" fmla="*/ 0 h 75"/>
                  <a:gd name="T20" fmla="*/ 60 w 60"/>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75">
                    <a:moveTo>
                      <a:pt x="60" y="75"/>
                    </a:moveTo>
                    <a:lnTo>
                      <a:pt x="47" y="75"/>
                    </a:lnTo>
                    <a:lnTo>
                      <a:pt x="9" y="7"/>
                    </a:lnTo>
                    <a:lnTo>
                      <a:pt x="9" y="75"/>
                    </a:lnTo>
                    <a:lnTo>
                      <a:pt x="0" y="75"/>
                    </a:lnTo>
                    <a:lnTo>
                      <a:pt x="0" y="0"/>
                    </a:lnTo>
                    <a:lnTo>
                      <a:pt x="16" y="0"/>
                    </a:lnTo>
                    <a:lnTo>
                      <a:pt x="50" y="60"/>
                    </a:lnTo>
                    <a:lnTo>
                      <a:pt x="50" y="0"/>
                    </a:lnTo>
                    <a:lnTo>
                      <a:pt x="60" y="0"/>
                    </a:lnTo>
                    <a:lnTo>
                      <a:pt x="60"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5" name="Freeform 11">
                <a:extLst>
                  <a:ext uri="{FF2B5EF4-FFF2-40B4-BE49-F238E27FC236}">
                    <a16:creationId xmlns:a16="http://schemas.microsoft.com/office/drawing/2014/main" id="{674D1977-AE7D-27B5-4AC4-D499BCAD2437}"/>
                  </a:ext>
                </a:extLst>
              </p:cNvPr>
              <p:cNvSpPr>
                <a:spLocks/>
              </p:cNvSpPr>
              <p:nvPr/>
            </p:nvSpPr>
            <p:spPr bwMode="auto">
              <a:xfrm>
                <a:off x="5365115" y="691515"/>
                <a:ext cx="19685" cy="47625"/>
              </a:xfrm>
              <a:custGeom>
                <a:avLst/>
                <a:gdLst>
                  <a:gd name="T0" fmla="*/ 31 w 31"/>
                  <a:gd name="T1" fmla="*/ 75 h 75"/>
                  <a:gd name="T2" fmla="*/ 0 w 31"/>
                  <a:gd name="T3" fmla="*/ 75 h 75"/>
                  <a:gd name="T4" fmla="*/ 0 w 31"/>
                  <a:gd name="T5" fmla="*/ 67 h 75"/>
                  <a:gd name="T6" fmla="*/ 10 w 31"/>
                  <a:gd name="T7" fmla="*/ 67 h 75"/>
                  <a:gd name="T8" fmla="*/ 10 w 31"/>
                  <a:gd name="T9" fmla="*/ 7 h 75"/>
                  <a:gd name="T10" fmla="*/ 0 w 31"/>
                  <a:gd name="T11" fmla="*/ 7 h 75"/>
                  <a:gd name="T12" fmla="*/ 0 w 31"/>
                  <a:gd name="T13" fmla="*/ 0 h 75"/>
                  <a:gd name="T14" fmla="*/ 31 w 31"/>
                  <a:gd name="T15" fmla="*/ 0 h 75"/>
                  <a:gd name="T16" fmla="*/ 31 w 31"/>
                  <a:gd name="T17" fmla="*/ 7 h 75"/>
                  <a:gd name="T18" fmla="*/ 21 w 31"/>
                  <a:gd name="T19" fmla="*/ 7 h 75"/>
                  <a:gd name="T20" fmla="*/ 21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10" y="67"/>
                    </a:lnTo>
                    <a:lnTo>
                      <a:pt x="10" y="7"/>
                    </a:lnTo>
                    <a:lnTo>
                      <a:pt x="0" y="7"/>
                    </a:lnTo>
                    <a:lnTo>
                      <a:pt x="0" y="0"/>
                    </a:lnTo>
                    <a:lnTo>
                      <a:pt x="31" y="0"/>
                    </a:lnTo>
                    <a:lnTo>
                      <a:pt x="31" y="7"/>
                    </a:lnTo>
                    <a:lnTo>
                      <a:pt x="21" y="7"/>
                    </a:lnTo>
                    <a:lnTo>
                      <a:pt x="21"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6" name="Freeform 12">
                <a:extLst>
                  <a:ext uri="{FF2B5EF4-FFF2-40B4-BE49-F238E27FC236}">
                    <a16:creationId xmlns:a16="http://schemas.microsoft.com/office/drawing/2014/main" id="{1FE41579-7791-5919-1363-BF493B2B0753}"/>
                  </a:ext>
                </a:extLst>
              </p:cNvPr>
              <p:cNvSpPr>
                <a:spLocks/>
              </p:cNvSpPr>
              <p:nvPr/>
            </p:nvSpPr>
            <p:spPr bwMode="auto">
              <a:xfrm>
                <a:off x="5396230" y="691515"/>
                <a:ext cx="38735" cy="47625"/>
              </a:xfrm>
              <a:custGeom>
                <a:avLst/>
                <a:gdLst>
                  <a:gd name="T0" fmla="*/ 61 w 61"/>
                  <a:gd name="T1" fmla="*/ 75 h 75"/>
                  <a:gd name="T2" fmla="*/ 47 w 61"/>
                  <a:gd name="T3" fmla="*/ 75 h 75"/>
                  <a:gd name="T4" fmla="*/ 9 w 61"/>
                  <a:gd name="T5" fmla="*/ 7 h 75"/>
                  <a:gd name="T6" fmla="*/ 9 w 61"/>
                  <a:gd name="T7" fmla="*/ 75 h 75"/>
                  <a:gd name="T8" fmla="*/ 0 w 61"/>
                  <a:gd name="T9" fmla="*/ 75 h 75"/>
                  <a:gd name="T10" fmla="*/ 0 w 61"/>
                  <a:gd name="T11" fmla="*/ 0 h 75"/>
                  <a:gd name="T12" fmla="*/ 16 w 61"/>
                  <a:gd name="T13" fmla="*/ 0 h 75"/>
                  <a:gd name="T14" fmla="*/ 50 w 61"/>
                  <a:gd name="T15" fmla="*/ 60 h 75"/>
                  <a:gd name="T16" fmla="*/ 50 w 61"/>
                  <a:gd name="T17" fmla="*/ 0 h 75"/>
                  <a:gd name="T18" fmla="*/ 61 w 61"/>
                  <a:gd name="T19" fmla="*/ 0 h 75"/>
                  <a:gd name="T20" fmla="*/ 61 w 6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 h="75">
                    <a:moveTo>
                      <a:pt x="61" y="75"/>
                    </a:moveTo>
                    <a:lnTo>
                      <a:pt x="47" y="75"/>
                    </a:lnTo>
                    <a:lnTo>
                      <a:pt x="9" y="7"/>
                    </a:lnTo>
                    <a:lnTo>
                      <a:pt x="9" y="75"/>
                    </a:lnTo>
                    <a:lnTo>
                      <a:pt x="0" y="75"/>
                    </a:lnTo>
                    <a:lnTo>
                      <a:pt x="0" y="0"/>
                    </a:lnTo>
                    <a:lnTo>
                      <a:pt x="16" y="0"/>
                    </a:lnTo>
                    <a:lnTo>
                      <a:pt x="50" y="60"/>
                    </a:lnTo>
                    <a:lnTo>
                      <a:pt x="50" y="0"/>
                    </a:lnTo>
                    <a:lnTo>
                      <a:pt x="61" y="0"/>
                    </a:lnTo>
                    <a:lnTo>
                      <a:pt x="6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7" name="Freeform 13">
                <a:extLst>
                  <a:ext uri="{FF2B5EF4-FFF2-40B4-BE49-F238E27FC236}">
                    <a16:creationId xmlns:a16="http://schemas.microsoft.com/office/drawing/2014/main" id="{04BFA275-5BFB-DC16-13F2-B815E06CF3D6}"/>
                  </a:ext>
                </a:extLst>
              </p:cNvPr>
              <p:cNvSpPr>
                <a:spLocks/>
              </p:cNvSpPr>
              <p:nvPr/>
            </p:nvSpPr>
            <p:spPr bwMode="auto">
              <a:xfrm>
                <a:off x="5441315" y="691515"/>
                <a:ext cx="43180" cy="47625"/>
              </a:xfrm>
              <a:custGeom>
                <a:avLst/>
                <a:gdLst>
                  <a:gd name="T0" fmla="*/ 68 w 68"/>
                  <a:gd name="T1" fmla="*/ 8 h 75"/>
                  <a:gd name="T2" fmla="*/ 39 w 68"/>
                  <a:gd name="T3" fmla="*/ 8 h 75"/>
                  <a:gd name="T4" fmla="*/ 39 w 68"/>
                  <a:gd name="T5" fmla="*/ 75 h 75"/>
                  <a:gd name="T6" fmla="*/ 29 w 68"/>
                  <a:gd name="T7" fmla="*/ 75 h 75"/>
                  <a:gd name="T8" fmla="*/ 29 w 68"/>
                  <a:gd name="T9" fmla="*/ 8 h 75"/>
                  <a:gd name="T10" fmla="*/ 0 w 68"/>
                  <a:gd name="T11" fmla="*/ 8 h 75"/>
                  <a:gd name="T12" fmla="*/ 0 w 68"/>
                  <a:gd name="T13" fmla="*/ 0 h 75"/>
                  <a:gd name="T14" fmla="*/ 68 w 68"/>
                  <a:gd name="T15" fmla="*/ 0 h 75"/>
                  <a:gd name="T16" fmla="*/ 68 w 68"/>
                  <a:gd name="T17" fmla="*/ 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75">
                    <a:moveTo>
                      <a:pt x="68" y="8"/>
                    </a:moveTo>
                    <a:lnTo>
                      <a:pt x="39" y="8"/>
                    </a:lnTo>
                    <a:lnTo>
                      <a:pt x="39" y="75"/>
                    </a:lnTo>
                    <a:lnTo>
                      <a:pt x="29" y="75"/>
                    </a:lnTo>
                    <a:lnTo>
                      <a:pt x="29" y="8"/>
                    </a:lnTo>
                    <a:lnTo>
                      <a:pt x="0" y="8"/>
                    </a:lnTo>
                    <a:lnTo>
                      <a:pt x="0" y="0"/>
                    </a:lnTo>
                    <a:lnTo>
                      <a:pt x="68" y="0"/>
                    </a:lnTo>
                    <a:lnTo>
                      <a:pt x="68" y="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8" name="Freeform 14">
                <a:extLst>
                  <a:ext uri="{FF2B5EF4-FFF2-40B4-BE49-F238E27FC236}">
                    <a16:creationId xmlns:a16="http://schemas.microsoft.com/office/drawing/2014/main" id="{E99D846C-F3B2-210C-8E32-92A9A6515DDF}"/>
                  </a:ext>
                </a:extLst>
              </p:cNvPr>
              <p:cNvSpPr>
                <a:spLocks/>
              </p:cNvSpPr>
              <p:nvPr/>
            </p:nvSpPr>
            <p:spPr bwMode="auto">
              <a:xfrm>
                <a:off x="5490845" y="691515"/>
                <a:ext cx="33020" cy="47625"/>
              </a:xfrm>
              <a:custGeom>
                <a:avLst/>
                <a:gdLst>
                  <a:gd name="T0" fmla="*/ 52 w 52"/>
                  <a:gd name="T1" fmla="*/ 75 h 75"/>
                  <a:gd name="T2" fmla="*/ 0 w 52"/>
                  <a:gd name="T3" fmla="*/ 75 h 75"/>
                  <a:gd name="T4" fmla="*/ 0 w 52"/>
                  <a:gd name="T5" fmla="*/ 0 h 75"/>
                  <a:gd name="T6" fmla="*/ 52 w 52"/>
                  <a:gd name="T7" fmla="*/ 0 h 75"/>
                  <a:gd name="T8" fmla="*/ 52 w 52"/>
                  <a:gd name="T9" fmla="*/ 8 h 75"/>
                  <a:gd name="T10" fmla="*/ 10 w 52"/>
                  <a:gd name="T11" fmla="*/ 8 h 75"/>
                  <a:gd name="T12" fmla="*/ 10 w 52"/>
                  <a:gd name="T13" fmla="*/ 29 h 75"/>
                  <a:gd name="T14" fmla="*/ 52 w 52"/>
                  <a:gd name="T15" fmla="*/ 29 h 75"/>
                  <a:gd name="T16" fmla="*/ 52 w 52"/>
                  <a:gd name="T17" fmla="*/ 38 h 75"/>
                  <a:gd name="T18" fmla="*/ 10 w 52"/>
                  <a:gd name="T19" fmla="*/ 38 h 75"/>
                  <a:gd name="T20" fmla="*/ 10 w 52"/>
                  <a:gd name="T21" fmla="*/ 65 h 75"/>
                  <a:gd name="T22" fmla="*/ 52 w 52"/>
                  <a:gd name="T23" fmla="*/ 65 h 75"/>
                  <a:gd name="T24" fmla="*/ 52 w 52"/>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75">
                    <a:moveTo>
                      <a:pt x="52" y="75"/>
                    </a:moveTo>
                    <a:lnTo>
                      <a:pt x="0" y="75"/>
                    </a:lnTo>
                    <a:lnTo>
                      <a:pt x="0" y="0"/>
                    </a:lnTo>
                    <a:lnTo>
                      <a:pt x="52" y="0"/>
                    </a:lnTo>
                    <a:lnTo>
                      <a:pt x="52" y="8"/>
                    </a:lnTo>
                    <a:lnTo>
                      <a:pt x="10" y="8"/>
                    </a:lnTo>
                    <a:lnTo>
                      <a:pt x="10" y="29"/>
                    </a:lnTo>
                    <a:lnTo>
                      <a:pt x="52" y="29"/>
                    </a:lnTo>
                    <a:lnTo>
                      <a:pt x="52" y="38"/>
                    </a:lnTo>
                    <a:lnTo>
                      <a:pt x="10" y="38"/>
                    </a:lnTo>
                    <a:lnTo>
                      <a:pt x="10" y="65"/>
                    </a:lnTo>
                    <a:lnTo>
                      <a:pt x="52" y="65"/>
                    </a:lnTo>
                    <a:lnTo>
                      <a:pt x="52"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9" name="Freeform 15">
                <a:extLst>
                  <a:ext uri="{FF2B5EF4-FFF2-40B4-BE49-F238E27FC236}">
                    <a16:creationId xmlns:a16="http://schemas.microsoft.com/office/drawing/2014/main" id="{5A815FF6-6826-5729-C22F-5CF6D44905ED}"/>
                  </a:ext>
                </a:extLst>
              </p:cNvPr>
              <p:cNvSpPr>
                <a:spLocks noEditPoints="1"/>
              </p:cNvSpPr>
              <p:nvPr/>
            </p:nvSpPr>
            <p:spPr bwMode="auto">
              <a:xfrm>
                <a:off x="5535295" y="691515"/>
                <a:ext cx="41275" cy="47625"/>
              </a:xfrm>
              <a:custGeom>
                <a:avLst/>
                <a:gdLst>
                  <a:gd name="T0" fmla="*/ 65 w 65"/>
                  <a:gd name="T1" fmla="*/ 75 h 75"/>
                  <a:gd name="T2" fmla="*/ 52 w 65"/>
                  <a:gd name="T3" fmla="*/ 75 h 75"/>
                  <a:gd name="T4" fmla="*/ 25 w 65"/>
                  <a:gd name="T5" fmla="*/ 44 h 75"/>
                  <a:gd name="T6" fmla="*/ 10 w 65"/>
                  <a:gd name="T7" fmla="*/ 44 h 75"/>
                  <a:gd name="T8" fmla="*/ 10 w 65"/>
                  <a:gd name="T9" fmla="*/ 75 h 75"/>
                  <a:gd name="T10" fmla="*/ 0 w 65"/>
                  <a:gd name="T11" fmla="*/ 75 h 75"/>
                  <a:gd name="T12" fmla="*/ 0 w 65"/>
                  <a:gd name="T13" fmla="*/ 0 h 75"/>
                  <a:gd name="T14" fmla="*/ 21 w 65"/>
                  <a:gd name="T15" fmla="*/ 0 h 75"/>
                  <a:gd name="T16" fmla="*/ 28 w 65"/>
                  <a:gd name="T17" fmla="*/ 0 h 75"/>
                  <a:gd name="T18" fmla="*/ 34 w 65"/>
                  <a:gd name="T19" fmla="*/ 0 h 75"/>
                  <a:gd name="T20" fmla="*/ 39 w 65"/>
                  <a:gd name="T21" fmla="*/ 2 h 75"/>
                  <a:gd name="T22" fmla="*/ 42 w 65"/>
                  <a:gd name="T23" fmla="*/ 3 h 75"/>
                  <a:gd name="T24" fmla="*/ 46 w 65"/>
                  <a:gd name="T25" fmla="*/ 7 h 75"/>
                  <a:gd name="T26" fmla="*/ 49 w 65"/>
                  <a:gd name="T27" fmla="*/ 10 h 75"/>
                  <a:gd name="T28" fmla="*/ 51 w 65"/>
                  <a:gd name="T29" fmla="*/ 15 h 75"/>
                  <a:gd name="T30" fmla="*/ 52 w 65"/>
                  <a:gd name="T31" fmla="*/ 20 h 75"/>
                  <a:gd name="T32" fmla="*/ 51 w 65"/>
                  <a:gd name="T33" fmla="*/ 28 h 75"/>
                  <a:gd name="T34" fmla="*/ 47 w 65"/>
                  <a:gd name="T35" fmla="*/ 33 h 75"/>
                  <a:gd name="T36" fmla="*/ 42 w 65"/>
                  <a:gd name="T37" fmla="*/ 38 h 75"/>
                  <a:gd name="T38" fmla="*/ 36 w 65"/>
                  <a:gd name="T39" fmla="*/ 42 h 75"/>
                  <a:gd name="T40" fmla="*/ 65 w 65"/>
                  <a:gd name="T41" fmla="*/ 75 h 75"/>
                  <a:gd name="T42" fmla="*/ 41 w 65"/>
                  <a:gd name="T43" fmla="*/ 20 h 75"/>
                  <a:gd name="T44" fmla="*/ 41 w 65"/>
                  <a:gd name="T45" fmla="*/ 18 h 75"/>
                  <a:gd name="T46" fmla="*/ 39 w 65"/>
                  <a:gd name="T47" fmla="*/ 15 h 75"/>
                  <a:gd name="T48" fmla="*/ 38 w 65"/>
                  <a:gd name="T49" fmla="*/ 13 h 75"/>
                  <a:gd name="T50" fmla="*/ 36 w 65"/>
                  <a:gd name="T51" fmla="*/ 12 h 75"/>
                  <a:gd name="T52" fmla="*/ 33 w 65"/>
                  <a:gd name="T53" fmla="*/ 10 h 75"/>
                  <a:gd name="T54" fmla="*/ 29 w 65"/>
                  <a:gd name="T55" fmla="*/ 8 h 75"/>
                  <a:gd name="T56" fmla="*/ 26 w 65"/>
                  <a:gd name="T57" fmla="*/ 8 h 75"/>
                  <a:gd name="T58" fmla="*/ 23 w 65"/>
                  <a:gd name="T59" fmla="*/ 8 h 75"/>
                  <a:gd name="T60" fmla="*/ 10 w 65"/>
                  <a:gd name="T61" fmla="*/ 8 h 75"/>
                  <a:gd name="T62" fmla="*/ 10 w 65"/>
                  <a:gd name="T63" fmla="*/ 36 h 75"/>
                  <a:gd name="T64" fmla="*/ 21 w 65"/>
                  <a:gd name="T65" fmla="*/ 36 h 75"/>
                  <a:gd name="T66" fmla="*/ 26 w 65"/>
                  <a:gd name="T67" fmla="*/ 36 h 75"/>
                  <a:gd name="T68" fmla="*/ 29 w 65"/>
                  <a:gd name="T69" fmla="*/ 36 h 75"/>
                  <a:gd name="T70" fmla="*/ 33 w 65"/>
                  <a:gd name="T71" fmla="*/ 34 h 75"/>
                  <a:gd name="T72" fmla="*/ 36 w 65"/>
                  <a:gd name="T73" fmla="*/ 33 h 75"/>
                  <a:gd name="T74" fmla="*/ 38 w 65"/>
                  <a:gd name="T75" fmla="*/ 29 h 75"/>
                  <a:gd name="T76" fmla="*/ 39 w 65"/>
                  <a:gd name="T77" fmla="*/ 28 h 75"/>
                  <a:gd name="T78" fmla="*/ 41 w 65"/>
                  <a:gd name="T79" fmla="*/ 25 h 75"/>
                  <a:gd name="T80" fmla="*/ 41 w 65"/>
                  <a:gd name="T81"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5" h="75">
                    <a:moveTo>
                      <a:pt x="65" y="75"/>
                    </a:moveTo>
                    <a:lnTo>
                      <a:pt x="52" y="75"/>
                    </a:lnTo>
                    <a:lnTo>
                      <a:pt x="25" y="44"/>
                    </a:lnTo>
                    <a:lnTo>
                      <a:pt x="10" y="44"/>
                    </a:lnTo>
                    <a:lnTo>
                      <a:pt x="10" y="75"/>
                    </a:lnTo>
                    <a:lnTo>
                      <a:pt x="0" y="75"/>
                    </a:lnTo>
                    <a:lnTo>
                      <a:pt x="0" y="0"/>
                    </a:lnTo>
                    <a:lnTo>
                      <a:pt x="21" y="0"/>
                    </a:lnTo>
                    <a:lnTo>
                      <a:pt x="28" y="0"/>
                    </a:lnTo>
                    <a:lnTo>
                      <a:pt x="34" y="0"/>
                    </a:lnTo>
                    <a:lnTo>
                      <a:pt x="39" y="2"/>
                    </a:lnTo>
                    <a:lnTo>
                      <a:pt x="42" y="3"/>
                    </a:lnTo>
                    <a:lnTo>
                      <a:pt x="46" y="7"/>
                    </a:lnTo>
                    <a:lnTo>
                      <a:pt x="49" y="10"/>
                    </a:lnTo>
                    <a:lnTo>
                      <a:pt x="51" y="15"/>
                    </a:lnTo>
                    <a:lnTo>
                      <a:pt x="52" y="20"/>
                    </a:lnTo>
                    <a:lnTo>
                      <a:pt x="51" y="28"/>
                    </a:lnTo>
                    <a:lnTo>
                      <a:pt x="47" y="33"/>
                    </a:lnTo>
                    <a:lnTo>
                      <a:pt x="42" y="38"/>
                    </a:lnTo>
                    <a:lnTo>
                      <a:pt x="36" y="42"/>
                    </a:lnTo>
                    <a:lnTo>
                      <a:pt x="65" y="75"/>
                    </a:lnTo>
                    <a:close/>
                    <a:moveTo>
                      <a:pt x="41" y="20"/>
                    </a:moveTo>
                    <a:lnTo>
                      <a:pt x="41" y="18"/>
                    </a:lnTo>
                    <a:lnTo>
                      <a:pt x="39" y="15"/>
                    </a:lnTo>
                    <a:lnTo>
                      <a:pt x="38" y="13"/>
                    </a:lnTo>
                    <a:lnTo>
                      <a:pt x="36" y="12"/>
                    </a:lnTo>
                    <a:lnTo>
                      <a:pt x="33" y="10"/>
                    </a:lnTo>
                    <a:lnTo>
                      <a:pt x="29" y="8"/>
                    </a:lnTo>
                    <a:lnTo>
                      <a:pt x="26" y="8"/>
                    </a:lnTo>
                    <a:lnTo>
                      <a:pt x="23" y="8"/>
                    </a:lnTo>
                    <a:lnTo>
                      <a:pt x="10" y="8"/>
                    </a:lnTo>
                    <a:lnTo>
                      <a:pt x="10" y="36"/>
                    </a:lnTo>
                    <a:lnTo>
                      <a:pt x="21" y="36"/>
                    </a:lnTo>
                    <a:lnTo>
                      <a:pt x="26" y="36"/>
                    </a:lnTo>
                    <a:lnTo>
                      <a:pt x="29" y="36"/>
                    </a:lnTo>
                    <a:lnTo>
                      <a:pt x="33" y="34"/>
                    </a:lnTo>
                    <a:lnTo>
                      <a:pt x="36" y="33"/>
                    </a:lnTo>
                    <a:lnTo>
                      <a:pt x="38" y="29"/>
                    </a:lnTo>
                    <a:lnTo>
                      <a:pt x="39" y="28"/>
                    </a:lnTo>
                    <a:lnTo>
                      <a:pt x="41" y="25"/>
                    </a:lnTo>
                    <a:lnTo>
                      <a:pt x="41"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0" name="Freeform 16">
                <a:extLst>
                  <a:ext uri="{FF2B5EF4-FFF2-40B4-BE49-F238E27FC236}">
                    <a16:creationId xmlns:a16="http://schemas.microsoft.com/office/drawing/2014/main" id="{7C114C22-B33C-AFEF-2CF6-695932599351}"/>
                  </a:ext>
                </a:extLst>
              </p:cNvPr>
              <p:cNvSpPr>
                <a:spLocks noEditPoints="1"/>
              </p:cNvSpPr>
              <p:nvPr/>
            </p:nvSpPr>
            <p:spPr bwMode="auto">
              <a:xfrm>
                <a:off x="5577840" y="691515"/>
                <a:ext cx="45085" cy="47625"/>
              </a:xfrm>
              <a:custGeom>
                <a:avLst/>
                <a:gdLst>
                  <a:gd name="T0" fmla="*/ 71 w 71"/>
                  <a:gd name="T1" fmla="*/ 75 h 75"/>
                  <a:gd name="T2" fmla="*/ 60 w 71"/>
                  <a:gd name="T3" fmla="*/ 75 h 75"/>
                  <a:gd name="T4" fmla="*/ 52 w 71"/>
                  <a:gd name="T5" fmla="*/ 54 h 75"/>
                  <a:gd name="T6" fmla="*/ 18 w 71"/>
                  <a:gd name="T7" fmla="*/ 54 h 75"/>
                  <a:gd name="T8" fmla="*/ 10 w 71"/>
                  <a:gd name="T9" fmla="*/ 75 h 75"/>
                  <a:gd name="T10" fmla="*/ 0 w 71"/>
                  <a:gd name="T11" fmla="*/ 75 h 75"/>
                  <a:gd name="T12" fmla="*/ 29 w 71"/>
                  <a:gd name="T13" fmla="*/ 0 h 75"/>
                  <a:gd name="T14" fmla="*/ 42 w 71"/>
                  <a:gd name="T15" fmla="*/ 0 h 75"/>
                  <a:gd name="T16" fmla="*/ 71 w 71"/>
                  <a:gd name="T17" fmla="*/ 75 h 75"/>
                  <a:gd name="T18" fmla="*/ 49 w 71"/>
                  <a:gd name="T19" fmla="*/ 44 h 75"/>
                  <a:gd name="T20" fmla="*/ 36 w 71"/>
                  <a:gd name="T21" fmla="*/ 8 h 75"/>
                  <a:gd name="T22" fmla="*/ 21 w 71"/>
                  <a:gd name="T23" fmla="*/ 44 h 75"/>
                  <a:gd name="T24" fmla="*/ 49 w 71"/>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1" h="75">
                    <a:moveTo>
                      <a:pt x="71" y="75"/>
                    </a:moveTo>
                    <a:lnTo>
                      <a:pt x="60" y="75"/>
                    </a:lnTo>
                    <a:lnTo>
                      <a:pt x="52" y="54"/>
                    </a:lnTo>
                    <a:lnTo>
                      <a:pt x="18" y="54"/>
                    </a:lnTo>
                    <a:lnTo>
                      <a:pt x="10" y="75"/>
                    </a:lnTo>
                    <a:lnTo>
                      <a:pt x="0" y="75"/>
                    </a:lnTo>
                    <a:lnTo>
                      <a:pt x="29" y="0"/>
                    </a:lnTo>
                    <a:lnTo>
                      <a:pt x="42" y="0"/>
                    </a:lnTo>
                    <a:lnTo>
                      <a:pt x="71" y="75"/>
                    </a:lnTo>
                    <a:close/>
                    <a:moveTo>
                      <a:pt x="49" y="44"/>
                    </a:moveTo>
                    <a:lnTo>
                      <a:pt x="36"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1" name="Freeform 17">
                <a:extLst>
                  <a:ext uri="{FF2B5EF4-FFF2-40B4-BE49-F238E27FC236}">
                    <a16:creationId xmlns:a16="http://schemas.microsoft.com/office/drawing/2014/main" id="{6BC41A60-47D1-5A82-946A-ED7DB02D3AA8}"/>
                  </a:ext>
                </a:extLst>
              </p:cNvPr>
              <p:cNvSpPr>
                <a:spLocks/>
              </p:cNvSpPr>
              <p:nvPr/>
            </p:nvSpPr>
            <p:spPr bwMode="auto">
              <a:xfrm>
                <a:off x="5630545" y="691515"/>
                <a:ext cx="45085" cy="47625"/>
              </a:xfrm>
              <a:custGeom>
                <a:avLst/>
                <a:gdLst>
                  <a:gd name="T0" fmla="*/ 71 w 71"/>
                  <a:gd name="T1" fmla="*/ 75 h 75"/>
                  <a:gd name="T2" fmla="*/ 62 w 71"/>
                  <a:gd name="T3" fmla="*/ 75 h 75"/>
                  <a:gd name="T4" fmla="*/ 62 w 71"/>
                  <a:gd name="T5" fmla="*/ 10 h 75"/>
                  <a:gd name="T6" fmla="*/ 39 w 71"/>
                  <a:gd name="T7" fmla="*/ 54 h 75"/>
                  <a:gd name="T8" fmla="*/ 32 w 71"/>
                  <a:gd name="T9" fmla="*/ 54 h 75"/>
                  <a:gd name="T10" fmla="*/ 11 w 71"/>
                  <a:gd name="T11" fmla="*/ 10 h 75"/>
                  <a:gd name="T12" fmla="*/ 11 w 71"/>
                  <a:gd name="T13" fmla="*/ 75 h 75"/>
                  <a:gd name="T14" fmla="*/ 0 w 71"/>
                  <a:gd name="T15" fmla="*/ 75 h 75"/>
                  <a:gd name="T16" fmla="*/ 0 w 71"/>
                  <a:gd name="T17" fmla="*/ 0 h 75"/>
                  <a:gd name="T18" fmla="*/ 16 w 71"/>
                  <a:gd name="T19" fmla="*/ 0 h 75"/>
                  <a:gd name="T20" fmla="*/ 36 w 71"/>
                  <a:gd name="T21" fmla="*/ 41 h 75"/>
                  <a:gd name="T22" fmla="*/ 57 w 71"/>
                  <a:gd name="T23" fmla="*/ 0 h 75"/>
                  <a:gd name="T24" fmla="*/ 71 w 71"/>
                  <a:gd name="T25" fmla="*/ 0 h 75"/>
                  <a:gd name="T26" fmla="*/ 71 w 71"/>
                  <a:gd name="T27"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1" h="75">
                    <a:moveTo>
                      <a:pt x="71" y="75"/>
                    </a:moveTo>
                    <a:lnTo>
                      <a:pt x="62" y="75"/>
                    </a:lnTo>
                    <a:lnTo>
                      <a:pt x="62" y="10"/>
                    </a:lnTo>
                    <a:lnTo>
                      <a:pt x="39" y="54"/>
                    </a:lnTo>
                    <a:lnTo>
                      <a:pt x="32" y="54"/>
                    </a:lnTo>
                    <a:lnTo>
                      <a:pt x="11" y="10"/>
                    </a:lnTo>
                    <a:lnTo>
                      <a:pt x="11" y="75"/>
                    </a:lnTo>
                    <a:lnTo>
                      <a:pt x="0" y="75"/>
                    </a:lnTo>
                    <a:lnTo>
                      <a:pt x="0" y="0"/>
                    </a:lnTo>
                    <a:lnTo>
                      <a:pt x="16" y="0"/>
                    </a:lnTo>
                    <a:lnTo>
                      <a:pt x="36" y="41"/>
                    </a:lnTo>
                    <a:lnTo>
                      <a:pt x="57" y="0"/>
                    </a:lnTo>
                    <a:lnTo>
                      <a:pt x="71" y="0"/>
                    </a:lnTo>
                    <a:lnTo>
                      <a:pt x="7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2" name="Freeform 18">
                <a:extLst>
                  <a:ext uri="{FF2B5EF4-FFF2-40B4-BE49-F238E27FC236}">
                    <a16:creationId xmlns:a16="http://schemas.microsoft.com/office/drawing/2014/main" id="{DB43871F-242C-7A26-D167-ADA2316A5CEE}"/>
                  </a:ext>
                </a:extLst>
              </p:cNvPr>
              <p:cNvSpPr>
                <a:spLocks/>
              </p:cNvSpPr>
              <p:nvPr/>
            </p:nvSpPr>
            <p:spPr bwMode="auto">
              <a:xfrm>
                <a:off x="5689600" y="691515"/>
                <a:ext cx="33020" cy="47625"/>
              </a:xfrm>
              <a:custGeom>
                <a:avLst/>
                <a:gdLst>
                  <a:gd name="T0" fmla="*/ 52 w 52"/>
                  <a:gd name="T1" fmla="*/ 75 h 75"/>
                  <a:gd name="T2" fmla="*/ 0 w 52"/>
                  <a:gd name="T3" fmla="*/ 75 h 75"/>
                  <a:gd name="T4" fmla="*/ 0 w 52"/>
                  <a:gd name="T5" fmla="*/ 0 h 75"/>
                  <a:gd name="T6" fmla="*/ 52 w 52"/>
                  <a:gd name="T7" fmla="*/ 0 h 75"/>
                  <a:gd name="T8" fmla="*/ 52 w 52"/>
                  <a:gd name="T9" fmla="*/ 8 h 75"/>
                  <a:gd name="T10" fmla="*/ 11 w 52"/>
                  <a:gd name="T11" fmla="*/ 8 h 75"/>
                  <a:gd name="T12" fmla="*/ 11 w 52"/>
                  <a:gd name="T13" fmla="*/ 29 h 75"/>
                  <a:gd name="T14" fmla="*/ 52 w 52"/>
                  <a:gd name="T15" fmla="*/ 29 h 75"/>
                  <a:gd name="T16" fmla="*/ 52 w 52"/>
                  <a:gd name="T17" fmla="*/ 38 h 75"/>
                  <a:gd name="T18" fmla="*/ 11 w 52"/>
                  <a:gd name="T19" fmla="*/ 38 h 75"/>
                  <a:gd name="T20" fmla="*/ 11 w 52"/>
                  <a:gd name="T21" fmla="*/ 65 h 75"/>
                  <a:gd name="T22" fmla="*/ 52 w 52"/>
                  <a:gd name="T23" fmla="*/ 65 h 75"/>
                  <a:gd name="T24" fmla="*/ 52 w 52"/>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75">
                    <a:moveTo>
                      <a:pt x="52" y="75"/>
                    </a:moveTo>
                    <a:lnTo>
                      <a:pt x="0" y="75"/>
                    </a:lnTo>
                    <a:lnTo>
                      <a:pt x="0" y="0"/>
                    </a:lnTo>
                    <a:lnTo>
                      <a:pt x="52" y="0"/>
                    </a:lnTo>
                    <a:lnTo>
                      <a:pt x="52" y="8"/>
                    </a:lnTo>
                    <a:lnTo>
                      <a:pt x="11" y="8"/>
                    </a:lnTo>
                    <a:lnTo>
                      <a:pt x="11" y="29"/>
                    </a:lnTo>
                    <a:lnTo>
                      <a:pt x="52" y="29"/>
                    </a:lnTo>
                    <a:lnTo>
                      <a:pt x="52" y="38"/>
                    </a:lnTo>
                    <a:lnTo>
                      <a:pt x="11" y="38"/>
                    </a:lnTo>
                    <a:lnTo>
                      <a:pt x="11" y="65"/>
                    </a:lnTo>
                    <a:lnTo>
                      <a:pt x="52" y="65"/>
                    </a:lnTo>
                    <a:lnTo>
                      <a:pt x="52"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3" name="Freeform 19">
                <a:extLst>
                  <a:ext uri="{FF2B5EF4-FFF2-40B4-BE49-F238E27FC236}">
                    <a16:creationId xmlns:a16="http://schemas.microsoft.com/office/drawing/2014/main" id="{D2E57F2B-EA4D-249E-42FD-284B4E94B9D8}"/>
                  </a:ext>
                </a:extLst>
              </p:cNvPr>
              <p:cNvSpPr>
                <a:spLocks noEditPoints="1"/>
              </p:cNvSpPr>
              <p:nvPr/>
            </p:nvSpPr>
            <p:spPr bwMode="auto">
              <a:xfrm>
                <a:off x="5733415" y="691515"/>
                <a:ext cx="41910" cy="47625"/>
              </a:xfrm>
              <a:custGeom>
                <a:avLst/>
                <a:gdLst>
                  <a:gd name="T0" fmla="*/ 66 w 66"/>
                  <a:gd name="T1" fmla="*/ 75 h 75"/>
                  <a:gd name="T2" fmla="*/ 53 w 66"/>
                  <a:gd name="T3" fmla="*/ 75 h 75"/>
                  <a:gd name="T4" fmla="*/ 25 w 66"/>
                  <a:gd name="T5" fmla="*/ 44 h 75"/>
                  <a:gd name="T6" fmla="*/ 10 w 66"/>
                  <a:gd name="T7" fmla="*/ 44 h 75"/>
                  <a:gd name="T8" fmla="*/ 10 w 66"/>
                  <a:gd name="T9" fmla="*/ 75 h 75"/>
                  <a:gd name="T10" fmla="*/ 0 w 66"/>
                  <a:gd name="T11" fmla="*/ 75 h 75"/>
                  <a:gd name="T12" fmla="*/ 0 w 66"/>
                  <a:gd name="T13" fmla="*/ 0 h 75"/>
                  <a:gd name="T14" fmla="*/ 23 w 66"/>
                  <a:gd name="T15" fmla="*/ 0 h 75"/>
                  <a:gd name="T16" fmla="*/ 30 w 66"/>
                  <a:gd name="T17" fmla="*/ 0 h 75"/>
                  <a:gd name="T18" fmla="*/ 35 w 66"/>
                  <a:gd name="T19" fmla="*/ 0 h 75"/>
                  <a:gd name="T20" fmla="*/ 40 w 66"/>
                  <a:gd name="T21" fmla="*/ 2 h 75"/>
                  <a:gd name="T22" fmla="*/ 43 w 66"/>
                  <a:gd name="T23" fmla="*/ 3 h 75"/>
                  <a:gd name="T24" fmla="*/ 48 w 66"/>
                  <a:gd name="T25" fmla="*/ 7 h 75"/>
                  <a:gd name="T26" fmla="*/ 49 w 66"/>
                  <a:gd name="T27" fmla="*/ 10 h 75"/>
                  <a:gd name="T28" fmla="*/ 51 w 66"/>
                  <a:gd name="T29" fmla="*/ 15 h 75"/>
                  <a:gd name="T30" fmla="*/ 53 w 66"/>
                  <a:gd name="T31" fmla="*/ 20 h 75"/>
                  <a:gd name="T32" fmla="*/ 51 w 66"/>
                  <a:gd name="T33" fmla="*/ 28 h 75"/>
                  <a:gd name="T34" fmla="*/ 48 w 66"/>
                  <a:gd name="T35" fmla="*/ 33 h 75"/>
                  <a:gd name="T36" fmla="*/ 43 w 66"/>
                  <a:gd name="T37" fmla="*/ 38 h 75"/>
                  <a:gd name="T38" fmla="*/ 36 w 66"/>
                  <a:gd name="T39" fmla="*/ 42 h 75"/>
                  <a:gd name="T40" fmla="*/ 66 w 66"/>
                  <a:gd name="T41" fmla="*/ 75 h 75"/>
                  <a:gd name="T42" fmla="*/ 41 w 66"/>
                  <a:gd name="T43" fmla="*/ 20 h 75"/>
                  <a:gd name="T44" fmla="*/ 41 w 66"/>
                  <a:gd name="T45" fmla="*/ 18 h 75"/>
                  <a:gd name="T46" fmla="*/ 40 w 66"/>
                  <a:gd name="T47" fmla="*/ 15 h 75"/>
                  <a:gd name="T48" fmla="*/ 38 w 66"/>
                  <a:gd name="T49" fmla="*/ 13 h 75"/>
                  <a:gd name="T50" fmla="*/ 36 w 66"/>
                  <a:gd name="T51" fmla="*/ 12 h 75"/>
                  <a:gd name="T52" fmla="*/ 33 w 66"/>
                  <a:gd name="T53" fmla="*/ 10 h 75"/>
                  <a:gd name="T54" fmla="*/ 31 w 66"/>
                  <a:gd name="T55" fmla="*/ 8 h 75"/>
                  <a:gd name="T56" fmla="*/ 28 w 66"/>
                  <a:gd name="T57" fmla="*/ 8 h 75"/>
                  <a:gd name="T58" fmla="*/ 23 w 66"/>
                  <a:gd name="T59" fmla="*/ 8 h 75"/>
                  <a:gd name="T60" fmla="*/ 10 w 66"/>
                  <a:gd name="T61" fmla="*/ 8 h 75"/>
                  <a:gd name="T62" fmla="*/ 10 w 66"/>
                  <a:gd name="T63" fmla="*/ 36 h 75"/>
                  <a:gd name="T64" fmla="*/ 22 w 66"/>
                  <a:gd name="T65" fmla="*/ 36 h 75"/>
                  <a:gd name="T66" fmla="*/ 27 w 66"/>
                  <a:gd name="T67" fmla="*/ 36 h 75"/>
                  <a:gd name="T68" fmla="*/ 30 w 66"/>
                  <a:gd name="T69" fmla="*/ 36 h 75"/>
                  <a:gd name="T70" fmla="*/ 33 w 66"/>
                  <a:gd name="T71" fmla="*/ 34 h 75"/>
                  <a:gd name="T72" fmla="*/ 36 w 66"/>
                  <a:gd name="T73" fmla="*/ 33 h 75"/>
                  <a:gd name="T74" fmla="*/ 38 w 66"/>
                  <a:gd name="T75" fmla="*/ 29 h 75"/>
                  <a:gd name="T76" fmla="*/ 40 w 66"/>
                  <a:gd name="T77" fmla="*/ 28 h 75"/>
                  <a:gd name="T78" fmla="*/ 41 w 66"/>
                  <a:gd name="T79" fmla="*/ 25 h 75"/>
                  <a:gd name="T80" fmla="*/ 41 w 66"/>
                  <a:gd name="T81"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6" h="75">
                    <a:moveTo>
                      <a:pt x="66" y="75"/>
                    </a:moveTo>
                    <a:lnTo>
                      <a:pt x="53" y="75"/>
                    </a:lnTo>
                    <a:lnTo>
                      <a:pt x="25" y="44"/>
                    </a:lnTo>
                    <a:lnTo>
                      <a:pt x="10" y="44"/>
                    </a:lnTo>
                    <a:lnTo>
                      <a:pt x="10" y="75"/>
                    </a:lnTo>
                    <a:lnTo>
                      <a:pt x="0" y="75"/>
                    </a:lnTo>
                    <a:lnTo>
                      <a:pt x="0" y="0"/>
                    </a:lnTo>
                    <a:lnTo>
                      <a:pt x="23" y="0"/>
                    </a:lnTo>
                    <a:lnTo>
                      <a:pt x="30" y="0"/>
                    </a:lnTo>
                    <a:lnTo>
                      <a:pt x="35" y="0"/>
                    </a:lnTo>
                    <a:lnTo>
                      <a:pt x="40" y="2"/>
                    </a:lnTo>
                    <a:lnTo>
                      <a:pt x="43" y="3"/>
                    </a:lnTo>
                    <a:lnTo>
                      <a:pt x="48" y="7"/>
                    </a:lnTo>
                    <a:lnTo>
                      <a:pt x="49" y="10"/>
                    </a:lnTo>
                    <a:lnTo>
                      <a:pt x="51" y="15"/>
                    </a:lnTo>
                    <a:lnTo>
                      <a:pt x="53" y="20"/>
                    </a:lnTo>
                    <a:lnTo>
                      <a:pt x="51" y="28"/>
                    </a:lnTo>
                    <a:lnTo>
                      <a:pt x="48" y="33"/>
                    </a:lnTo>
                    <a:lnTo>
                      <a:pt x="43" y="38"/>
                    </a:lnTo>
                    <a:lnTo>
                      <a:pt x="36" y="42"/>
                    </a:lnTo>
                    <a:lnTo>
                      <a:pt x="66" y="75"/>
                    </a:lnTo>
                    <a:close/>
                    <a:moveTo>
                      <a:pt x="41" y="20"/>
                    </a:moveTo>
                    <a:lnTo>
                      <a:pt x="41" y="18"/>
                    </a:lnTo>
                    <a:lnTo>
                      <a:pt x="40" y="15"/>
                    </a:lnTo>
                    <a:lnTo>
                      <a:pt x="38" y="13"/>
                    </a:lnTo>
                    <a:lnTo>
                      <a:pt x="36" y="12"/>
                    </a:lnTo>
                    <a:lnTo>
                      <a:pt x="33" y="10"/>
                    </a:lnTo>
                    <a:lnTo>
                      <a:pt x="31" y="8"/>
                    </a:lnTo>
                    <a:lnTo>
                      <a:pt x="28" y="8"/>
                    </a:lnTo>
                    <a:lnTo>
                      <a:pt x="23" y="8"/>
                    </a:lnTo>
                    <a:lnTo>
                      <a:pt x="10" y="8"/>
                    </a:lnTo>
                    <a:lnTo>
                      <a:pt x="10" y="36"/>
                    </a:lnTo>
                    <a:lnTo>
                      <a:pt x="22" y="36"/>
                    </a:lnTo>
                    <a:lnTo>
                      <a:pt x="27" y="36"/>
                    </a:lnTo>
                    <a:lnTo>
                      <a:pt x="30" y="36"/>
                    </a:lnTo>
                    <a:lnTo>
                      <a:pt x="33" y="34"/>
                    </a:lnTo>
                    <a:lnTo>
                      <a:pt x="36" y="33"/>
                    </a:lnTo>
                    <a:lnTo>
                      <a:pt x="38" y="29"/>
                    </a:lnTo>
                    <a:lnTo>
                      <a:pt x="40" y="28"/>
                    </a:lnTo>
                    <a:lnTo>
                      <a:pt x="41" y="25"/>
                    </a:lnTo>
                    <a:lnTo>
                      <a:pt x="41"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4" name="Freeform 20">
                <a:extLst>
                  <a:ext uri="{FF2B5EF4-FFF2-40B4-BE49-F238E27FC236}">
                    <a16:creationId xmlns:a16="http://schemas.microsoft.com/office/drawing/2014/main" id="{8750CEED-B6B5-6F50-8A58-39AEF1370C3E}"/>
                  </a:ext>
                </a:extLst>
              </p:cNvPr>
              <p:cNvSpPr>
                <a:spLocks/>
              </p:cNvSpPr>
              <p:nvPr/>
            </p:nvSpPr>
            <p:spPr bwMode="auto">
              <a:xfrm>
                <a:off x="5780405" y="691515"/>
                <a:ext cx="19685" cy="47625"/>
              </a:xfrm>
              <a:custGeom>
                <a:avLst/>
                <a:gdLst>
                  <a:gd name="T0" fmla="*/ 31 w 31"/>
                  <a:gd name="T1" fmla="*/ 75 h 75"/>
                  <a:gd name="T2" fmla="*/ 0 w 31"/>
                  <a:gd name="T3" fmla="*/ 75 h 75"/>
                  <a:gd name="T4" fmla="*/ 0 w 31"/>
                  <a:gd name="T5" fmla="*/ 67 h 75"/>
                  <a:gd name="T6" fmla="*/ 9 w 31"/>
                  <a:gd name="T7" fmla="*/ 67 h 75"/>
                  <a:gd name="T8" fmla="*/ 9 w 31"/>
                  <a:gd name="T9" fmla="*/ 7 h 75"/>
                  <a:gd name="T10" fmla="*/ 0 w 31"/>
                  <a:gd name="T11" fmla="*/ 7 h 75"/>
                  <a:gd name="T12" fmla="*/ 0 w 31"/>
                  <a:gd name="T13" fmla="*/ 0 h 75"/>
                  <a:gd name="T14" fmla="*/ 31 w 31"/>
                  <a:gd name="T15" fmla="*/ 0 h 75"/>
                  <a:gd name="T16" fmla="*/ 31 w 31"/>
                  <a:gd name="T17" fmla="*/ 7 h 75"/>
                  <a:gd name="T18" fmla="*/ 19 w 31"/>
                  <a:gd name="T19" fmla="*/ 7 h 75"/>
                  <a:gd name="T20" fmla="*/ 19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9" y="67"/>
                    </a:lnTo>
                    <a:lnTo>
                      <a:pt x="9" y="7"/>
                    </a:lnTo>
                    <a:lnTo>
                      <a:pt x="0" y="7"/>
                    </a:lnTo>
                    <a:lnTo>
                      <a:pt x="0" y="0"/>
                    </a:lnTo>
                    <a:lnTo>
                      <a:pt x="31" y="0"/>
                    </a:lnTo>
                    <a:lnTo>
                      <a:pt x="31" y="7"/>
                    </a:lnTo>
                    <a:lnTo>
                      <a:pt x="19" y="7"/>
                    </a:lnTo>
                    <a:lnTo>
                      <a:pt x="19"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5" name="Freeform 21">
                <a:extLst>
                  <a:ext uri="{FF2B5EF4-FFF2-40B4-BE49-F238E27FC236}">
                    <a16:creationId xmlns:a16="http://schemas.microsoft.com/office/drawing/2014/main" id="{94E33BAE-BFB4-8AD9-E71D-501A5F4DA0A3}"/>
                  </a:ext>
                </a:extLst>
              </p:cNvPr>
              <p:cNvSpPr>
                <a:spLocks/>
              </p:cNvSpPr>
              <p:nvPr/>
            </p:nvSpPr>
            <p:spPr bwMode="auto">
              <a:xfrm>
                <a:off x="5808345" y="690880"/>
                <a:ext cx="41910" cy="48895"/>
              </a:xfrm>
              <a:custGeom>
                <a:avLst/>
                <a:gdLst>
                  <a:gd name="T0" fmla="*/ 66 w 66"/>
                  <a:gd name="T1" fmla="*/ 69 h 77"/>
                  <a:gd name="T2" fmla="*/ 63 w 66"/>
                  <a:gd name="T3" fmla="*/ 71 h 77"/>
                  <a:gd name="T4" fmla="*/ 61 w 66"/>
                  <a:gd name="T5" fmla="*/ 73 h 77"/>
                  <a:gd name="T6" fmla="*/ 58 w 66"/>
                  <a:gd name="T7" fmla="*/ 73 h 77"/>
                  <a:gd name="T8" fmla="*/ 53 w 66"/>
                  <a:gd name="T9" fmla="*/ 74 h 77"/>
                  <a:gd name="T10" fmla="*/ 52 w 66"/>
                  <a:gd name="T11" fmla="*/ 76 h 77"/>
                  <a:gd name="T12" fmla="*/ 47 w 66"/>
                  <a:gd name="T13" fmla="*/ 76 h 77"/>
                  <a:gd name="T14" fmla="*/ 44 w 66"/>
                  <a:gd name="T15" fmla="*/ 76 h 77"/>
                  <a:gd name="T16" fmla="*/ 39 w 66"/>
                  <a:gd name="T17" fmla="*/ 77 h 77"/>
                  <a:gd name="T18" fmla="*/ 30 w 66"/>
                  <a:gd name="T19" fmla="*/ 76 h 77"/>
                  <a:gd name="T20" fmla="*/ 22 w 66"/>
                  <a:gd name="T21" fmla="*/ 74 h 77"/>
                  <a:gd name="T22" fmla="*/ 16 w 66"/>
                  <a:gd name="T23" fmla="*/ 71 h 77"/>
                  <a:gd name="T24" fmla="*/ 11 w 66"/>
                  <a:gd name="T25" fmla="*/ 68 h 77"/>
                  <a:gd name="T26" fmla="*/ 6 w 66"/>
                  <a:gd name="T27" fmla="*/ 61 h 77"/>
                  <a:gd name="T28" fmla="*/ 3 w 66"/>
                  <a:gd name="T29" fmla="*/ 55 h 77"/>
                  <a:gd name="T30" fmla="*/ 1 w 66"/>
                  <a:gd name="T31" fmla="*/ 47 h 77"/>
                  <a:gd name="T32" fmla="*/ 0 w 66"/>
                  <a:gd name="T33" fmla="*/ 37 h 77"/>
                  <a:gd name="T34" fmla="*/ 0 w 66"/>
                  <a:gd name="T35" fmla="*/ 29 h 77"/>
                  <a:gd name="T36" fmla="*/ 3 w 66"/>
                  <a:gd name="T37" fmla="*/ 21 h 77"/>
                  <a:gd name="T38" fmla="*/ 6 w 66"/>
                  <a:gd name="T39" fmla="*/ 14 h 77"/>
                  <a:gd name="T40" fmla="*/ 11 w 66"/>
                  <a:gd name="T41" fmla="*/ 9 h 77"/>
                  <a:gd name="T42" fmla="*/ 16 w 66"/>
                  <a:gd name="T43" fmla="*/ 4 h 77"/>
                  <a:gd name="T44" fmla="*/ 22 w 66"/>
                  <a:gd name="T45" fmla="*/ 1 h 77"/>
                  <a:gd name="T46" fmla="*/ 30 w 66"/>
                  <a:gd name="T47" fmla="*/ 0 h 77"/>
                  <a:gd name="T48" fmla="*/ 39 w 66"/>
                  <a:gd name="T49" fmla="*/ 0 h 77"/>
                  <a:gd name="T50" fmla="*/ 45 w 66"/>
                  <a:gd name="T51" fmla="*/ 0 h 77"/>
                  <a:gd name="T52" fmla="*/ 52 w 66"/>
                  <a:gd name="T53" fmla="*/ 1 h 77"/>
                  <a:gd name="T54" fmla="*/ 58 w 66"/>
                  <a:gd name="T55" fmla="*/ 3 h 77"/>
                  <a:gd name="T56" fmla="*/ 66 w 66"/>
                  <a:gd name="T57" fmla="*/ 6 h 77"/>
                  <a:gd name="T58" fmla="*/ 66 w 66"/>
                  <a:gd name="T59" fmla="*/ 17 h 77"/>
                  <a:gd name="T60" fmla="*/ 65 w 66"/>
                  <a:gd name="T61" fmla="*/ 17 h 77"/>
                  <a:gd name="T62" fmla="*/ 58 w 66"/>
                  <a:gd name="T63" fmla="*/ 13 h 77"/>
                  <a:gd name="T64" fmla="*/ 52 w 66"/>
                  <a:gd name="T65" fmla="*/ 9 h 77"/>
                  <a:gd name="T66" fmla="*/ 45 w 66"/>
                  <a:gd name="T67" fmla="*/ 8 h 77"/>
                  <a:gd name="T68" fmla="*/ 39 w 66"/>
                  <a:gd name="T69" fmla="*/ 8 h 77"/>
                  <a:gd name="T70" fmla="*/ 32 w 66"/>
                  <a:gd name="T71" fmla="*/ 8 h 77"/>
                  <a:gd name="T72" fmla="*/ 27 w 66"/>
                  <a:gd name="T73" fmla="*/ 9 h 77"/>
                  <a:gd name="T74" fmla="*/ 22 w 66"/>
                  <a:gd name="T75" fmla="*/ 11 h 77"/>
                  <a:gd name="T76" fmla="*/ 19 w 66"/>
                  <a:gd name="T77" fmla="*/ 14 h 77"/>
                  <a:gd name="T78" fmla="*/ 16 w 66"/>
                  <a:gd name="T79" fmla="*/ 19 h 77"/>
                  <a:gd name="T80" fmla="*/ 13 w 66"/>
                  <a:gd name="T81" fmla="*/ 24 h 77"/>
                  <a:gd name="T82" fmla="*/ 11 w 66"/>
                  <a:gd name="T83" fmla="*/ 30 h 77"/>
                  <a:gd name="T84" fmla="*/ 11 w 66"/>
                  <a:gd name="T85" fmla="*/ 37 h 77"/>
                  <a:gd name="T86" fmla="*/ 11 w 66"/>
                  <a:gd name="T87" fmla="*/ 45 h 77"/>
                  <a:gd name="T88" fmla="*/ 13 w 66"/>
                  <a:gd name="T89" fmla="*/ 52 h 77"/>
                  <a:gd name="T90" fmla="*/ 16 w 66"/>
                  <a:gd name="T91" fmla="*/ 56 h 77"/>
                  <a:gd name="T92" fmla="*/ 19 w 66"/>
                  <a:gd name="T93" fmla="*/ 61 h 77"/>
                  <a:gd name="T94" fmla="*/ 22 w 66"/>
                  <a:gd name="T95" fmla="*/ 65 h 77"/>
                  <a:gd name="T96" fmla="*/ 27 w 66"/>
                  <a:gd name="T97" fmla="*/ 66 h 77"/>
                  <a:gd name="T98" fmla="*/ 32 w 66"/>
                  <a:gd name="T99" fmla="*/ 68 h 77"/>
                  <a:gd name="T100" fmla="*/ 39 w 66"/>
                  <a:gd name="T101" fmla="*/ 68 h 77"/>
                  <a:gd name="T102" fmla="*/ 45 w 66"/>
                  <a:gd name="T103" fmla="*/ 68 h 77"/>
                  <a:gd name="T104" fmla="*/ 53 w 66"/>
                  <a:gd name="T105" fmla="*/ 66 h 77"/>
                  <a:gd name="T106" fmla="*/ 58 w 66"/>
                  <a:gd name="T107" fmla="*/ 63 h 77"/>
                  <a:gd name="T108" fmla="*/ 65 w 66"/>
                  <a:gd name="T109" fmla="*/ 58 h 77"/>
                  <a:gd name="T110" fmla="*/ 66 w 66"/>
                  <a:gd name="T111" fmla="*/ 58 h 77"/>
                  <a:gd name="T112" fmla="*/ 66 w 66"/>
                  <a:gd name="T113" fmla="*/ 6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 h="77">
                    <a:moveTo>
                      <a:pt x="66" y="69"/>
                    </a:moveTo>
                    <a:lnTo>
                      <a:pt x="63" y="71"/>
                    </a:lnTo>
                    <a:lnTo>
                      <a:pt x="61" y="73"/>
                    </a:lnTo>
                    <a:lnTo>
                      <a:pt x="58" y="73"/>
                    </a:lnTo>
                    <a:lnTo>
                      <a:pt x="53" y="74"/>
                    </a:lnTo>
                    <a:lnTo>
                      <a:pt x="52" y="76"/>
                    </a:lnTo>
                    <a:lnTo>
                      <a:pt x="47" y="76"/>
                    </a:lnTo>
                    <a:lnTo>
                      <a:pt x="44" y="76"/>
                    </a:lnTo>
                    <a:lnTo>
                      <a:pt x="39" y="77"/>
                    </a:lnTo>
                    <a:lnTo>
                      <a:pt x="30" y="76"/>
                    </a:lnTo>
                    <a:lnTo>
                      <a:pt x="22" y="74"/>
                    </a:lnTo>
                    <a:lnTo>
                      <a:pt x="16" y="71"/>
                    </a:lnTo>
                    <a:lnTo>
                      <a:pt x="11" y="68"/>
                    </a:lnTo>
                    <a:lnTo>
                      <a:pt x="6" y="61"/>
                    </a:lnTo>
                    <a:lnTo>
                      <a:pt x="3" y="55"/>
                    </a:lnTo>
                    <a:lnTo>
                      <a:pt x="1" y="47"/>
                    </a:lnTo>
                    <a:lnTo>
                      <a:pt x="0" y="37"/>
                    </a:lnTo>
                    <a:lnTo>
                      <a:pt x="0" y="29"/>
                    </a:lnTo>
                    <a:lnTo>
                      <a:pt x="3" y="21"/>
                    </a:lnTo>
                    <a:lnTo>
                      <a:pt x="6" y="14"/>
                    </a:lnTo>
                    <a:lnTo>
                      <a:pt x="11" y="9"/>
                    </a:lnTo>
                    <a:lnTo>
                      <a:pt x="16" y="4"/>
                    </a:lnTo>
                    <a:lnTo>
                      <a:pt x="22" y="1"/>
                    </a:lnTo>
                    <a:lnTo>
                      <a:pt x="30" y="0"/>
                    </a:lnTo>
                    <a:lnTo>
                      <a:pt x="39" y="0"/>
                    </a:lnTo>
                    <a:lnTo>
                      <a:pt x="45" y="0"/>
                    </a:lnTo>
                    <a:lnTo>
                      <a:pt x="52" y="1"/>
                    </a:lnTo>
                    <a:lnTo>
                      <a:pt x="58" y="3"/>
                    </a:lnTo>
                    <a:lnTo>
                      <a:pt x="66" y="6"/>
                    </a:lnTo>
                    <a:lnTo>
                      <a:pt x="66" y="17"/>
                    </a:lnTo>
                    <a:lnTo>
                      <a:pt x="65" y="17"/>
                    </a:lnTo>
                    <a:lnTo>
                      <a:pt x="58" y="13"/>
                    </a:lnTo>
                    <a:lnTo>
                      <a:pt x="52" y="9"/>
                    </a:lnTo>
                    <a:lnTo>
                      <a:pt x="45" y="8"/>
                    </a:lnTo>
                    <a:lnTo>
                      <a:pt x="39" y="8"/>
                    </a:lnTo>
                    <a:lnTo>
                      <a:pt x="32" y="8"/>
                    </a:lnTo>
                    <a:lnTo>
                      <a:pt x="27" y="9"/>
                    </a:lnTo>
                    <a:lnTo>
                      <a:pt x="22" y="11"/>
                    </a:lnTo>
                    <a:lnTo>
                      <a:pt x="19" y="14"/>
                    </a:lnTo>
                    <a:lnTo>
                      <a:pt x="16" y="19"/>
                    </a:lnTo>
                    <a:lnTo>
                      <a:pt x="13" y="24"/>
                    </a:lnTo>
                    <a:lnTo>
                      <a:pt x="11" y="30"/>
                    </a:lnTo>
                    <a:lnTo>
                      <a:pt x="11" y="37"/>
                    </a:lnTo>
                    <a:lnTo>
                      <a:pt x="11" y="45"/>
                    </a:lnTo>
                    <a:lnTo>
                      <a:pt x="13" y="52"/>
                    </a:lnTo>
                    <a:lnTo>
                      <a:pt x="16" y="56"/>
                    </a:lnTo>
                    <a:lnTo>
                      <a:pt x="19" y="61"/>
                    </a:lnTo>
                    <a:lnTo>
                      <a:pt x="22" y="65"/>
                    </a:lnTo>
                    <a:lnTo>
                      <a:pt x="27" y="66"/>
                    </a:lnTo>
                    <a:lnTo>
                      <a:pt x="32" y="68"/>
                    </a:lnTo>
                    <a:lnTo>
                      <a:pt x="39" y="68"/>
                    </a:lnTo>
                    <a:lnTo>
                      <a:pt x="45" y="68"/>
                    </a:lnTo>
                    <a:lnTo>
                      <a:pt x="53" y="66"/>
                    </a:lnTo>
                    <a:lnTo>
                      <a:pt x="58" y="63"/>
                    </a:lnTo>
                    <a:lnTo>
                      <a:pt x="65" y="58"/>
                    </a:lnTo>
                    <a:lnTo>
                      <a:pt x="66" y="58"/>
                    </a:lnTo>
                    <a:lnTo>
                      <a:pt x="66" y="6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6" name="Freeform 22">
                <a:extLst>
                  <a:ext uri="{FF2B5EF4-FFF2-40B4-BE49-F238E27FC236}">
                    <a16:creationId xmlns:a16="http://schemas.microsoft.com/office/drawing/2014/main" id="{439CC35A-4D7B-3A01-7447-2FE9CF92585E}"/>
                  </a:ext>
                </a:extLst>
              </p:cNvPr>
              <p:cNvSpPr>
                <a:spLocks noEditPoints="1"/>
              </p:cNvSpPr>
              <p:nvPr/>
            </p:nvSpPr>
            <p:spPr bwMode="auto">
              <a:xfrm>
                <a:off x="5853430" y="691515"/>
                <a:ext cx="45720" cy="47625"/>
              </a:xfrm>
              <a:custGeom>
                <a:avLst/>
                <a:gdLst>
                  <a:gd name="T0" fmla="*/ 72 w 72"/>
                  <a:gd name="T1" fmla="*/ 75 h 75"/>
                  <a:gd name="T2" fmla="*/ 60 w 72"/>
                  <a:gd name="T3" fmla="*/ 75 h 75"/>
                  <a:gd name="T4" fmla="*/ 54 w 72"/>
                  <a:gd name="T5" fmla="*/ 54 h 75"/>
                  <a:gd name="T6" fmla="*/ 18 w 72"/>
                  <a:gd name="T7" fmla="*/ 54 h 75"/>
                  <a:gd name="T8" fmla="*/ 12 w 72"/>
                  <a:gd name="T9" fmla="*/ 75 h 75"/>
                  <a:gd name="T10" fmla="*/ 0 w 72"/>
                  <a:gd name="T11" fmla="*/ 75 h 75"/>
                  <a:gd name="T12" fmla="*/ 29 w 72"/>
                  <a:gd name="T13" fmla="*/ 0 h 75"/>
                  <a:gd name="T14" fmla="*/ 44 w 72"/>
                  <a:gd name="T15" fmla="*/ 0 h 75"/>
                  <a:gd name="T16" fmla="*/ 72 w 72"/>
                  <a:gd name="T17" fmla="*/ 75 h 75"/>
                  <a:gd name="T18" fmla="*/ 51 w 72"/>
                  <a:gd name="T19" fmla="*/ 44 h 75"/>
                  <a:gd name="T20" fmla="*/ 36 w 72"/>
                  <a:gd name="T21" fmla="*/ 8 h 75"/>
                  <a:gd name="T22" fmla="*/ 21 w 72"/>
                  <a:gd name="T23" fmla="*/ 44 h 75"/>
                  <a:gd name="T24" fmla="*/ 51 w 72"/>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75">
                    <a:moveTo>
                      <a:pt x="72" y="75"/>
                    </a:moveTo>
                    <a:lnTo>
                      <a:pt x="60" y="75"/>
                    </a:lnTo>
                    <a:lnTo>
                      <a:pt x="54" y="54"/>
                    </a:lnTo>
                    <a:lnTo>
                      <a:pt x="18" y="54"/>
                    </a:lnTo>
                    <a:lnTo>
                      <a:pt x="12" y="75"/>
                    </a:lnTo>
                    <a:lnTo>
                      <a:pt x="0" y="75"/>
                    </a:lnTo>
                    <a:lnTo>
                      <a:pt x="29" y="0"/>
                    </a:lnTo>
                    <a:lnTo>
                      <a:pt x="44" y="0"/>
                    </a:lnTo>
                    <a:lnTo>
                      <a:pt x="72" y="75"/>
                    </a:lnTo>
                    <a:close/>
                    <a:moveTo>
                      <a:pt x="51" y="44"/>
                    </a:moveTo>
                    <a:lnTo>
                      <a:pt x="36" y="8"/>
                    </a:lnTo>
                    <a:lnTo>
                      <a:pt x="21" y="44"/>
                    </a:lnTo>
                    <a:lnTo>
                      <a:pt x="51"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7" name="Freeform 23">
                <a:extLst>
                  <a:ext uri="{FF2B5EF4-FFF2-40B4-BE49-F238E27FC236}">
                    <a16:creationId xmlns:a16="http://schemas.microsoft.com/office/drawing/2014/main" id="{25D0EB10-EF05-DAC5-C94C-DA40CEBE6DA0}"/>
                  </a:ext>
                </a:extLst>
              </p:cNvPr>
              <p:cNvSpPr>
                <a:spLocks/>
              </p:cNvSpPr>
              <p:nvPr/>
            </p:nvSpPr>
            <p:spPr bwMode="auto">
              <a:xfrm>
                <a:off x="5907405" y="691515"/>
                <a:ext cx="38100" cy="47625"/>
              </a:xfrm>
              <a:custGeom>
                <a:avLst/>
                <a:gdLst>
                  <a:gd name="T0" fmla="*/ 60 w 60"/>
                  <a:gd name="T1" fmla="*/ 75 h 75"/>
                  <a:gd name="T2" fmla="*/ 47 w 60"/>
                  <a:gd name="T3" fmla="*/ 75 h 75"/>
                  <a:gd name="T4" fmla="*/ 10 w 60"/>
                  <a:gd name="T5" fmla="*/ 7 h 75"/>
                  <a:gd name="T6" fmla="*/ 10 w 60"/>
                  <a:gd name="T7" fmla="*/ 75 h 75"/>
                  <a:gd name="T8" fmla="*/ 0 w 60"/>
                  <a:gd name="T9" fmla="*/ 75 h 75"/>
                  <a:gd name="T10" fmla="*/ 0 w 60"/>
                  <a:gd name="T11" fmla="*/ 0 h 75"/>
                  <a:gd name="T12" fmla="*/ 16 w 60"/>
                  <a:gd name="T13" fmla="*/ 0 h 75"/>
                  <a:gd name="T14" fmla="*/ 50 w 60"/>
                  <a:gd name="T15" fmla="*/ 60 h 75"/>
                  <a:gd name="T16" fmla="*/ 50 w 60"/>
                  <a:gd name="T17" fmla="*/ 0 h 75"/>
                  <a:gd name="T18" fmla="*/ 60 w 60"/>
                  <a:gd name="T19" fmla="*/ 0 h 75"/>
                  <a:gd name="T20" fmla="*/ 60 w 60"/>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75">
                    <a:moveTo>
                      <a:pt x="60" y="75"/>
                    </a:moveTo>
                    <a:lnTo>
                      <a:pt x="47" y="75"/>
                    </a:lnTo>
                    <a:lnTo>
                      <a:pt x="10" y="7"/>
                    </a:lnTo>
                    <a:lnTo>
                      <a:pt x="10" y="75"/>
                    </a:lnTo>
                    <a:lnTo>
                      <a:pt x="0" y="75"/>
                    </a:lnTo>
                    <a:lnTo>
                      <a:pt x="0" y="0"/>
                    </a:lnTo>
                    <a:lnTo>
                      <a:pt x="16" y="0"/>
                    </a:lnTo>
                    <a:lnTo>
                      <a:pt x="50" y="60"/>
                    </a:lnTo>
                    <a:lnTo>
                      <a:pt x="50" y="0"/>
                    </a:lnTo>
                    <a:lnTo>
                      <a:pt x="60" y="0"/>
                    </a:lnTo>
                    <a:lnTo>
                      <a:pt x="60"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8" name="Freeform 24">
                <a:extLst>
                  <a:ext uri="{FF2B5EF4-FFF2-40B4-BE49-F238E27FC236}">
                    <a16:creationId xmlns:a16="http://schemas.microsoft.com/office/drawing/2014/main" id="{175E42B4-1277-8928-4CCD-294DCF95D3F9}"/>
                  </a:ext>
                </a:extLst>
              </p:cNvPr>
              <p:cNvSpPr>
                <a:spLocks noEditPoints="1"/>
              </p:cNvSpPr>
              <p:nvPr/>
            </p:nvSpPr>
            <p:spPr bwMode="auto">
              <a:xfrm>
                <a:off x="5952490" y="691515"/>
                <a:ext cx="46990" cy="47625"/>
              </a:xfrm>
              <a:custGeom>
                <a:avLst/>
                <a:gdLst>
                  <a:gd name="T0" fmla="*/ 74 w 74"/>
                  <a:gd name="T1" fmla="*/ 75 h 75"/>
                  <a:gd name="T2" fmla="*/ 62 w 74"/>
                  <a:gd name="T3" fmla="*/ 75 h 75"/>
                  <a:gd name="T4" fmla="*/ 54 w 74"/>
                  <a:gd name="T5" fmla="*/ 54 h 75"/>
                  <a:gd name="T6" fmla="*/ 20 w 74"/>
                  <a:gd name="T7" fmla="*/ 54 h 75"/>
                  <a:gd name="T8" fmla="*/ 12 w 74"/>
                  <a:gd name="T9" fmla="*/ 75 h 75"/>
                  <a:gd name="T10" fmla="*/ 0 w 74"/>
                  <a:gd name="T11" fmla="*/ 75 h 75"/>
                  <a:gd name="T12" fmla="*/ 30 w 74"/>
                  <a:gd name="T13" fmla="*/ 0 h 75"/>
                  <a:gd name="T14" fmla="*/ 44 w 74"/>
                  <a:gd name="T15" fmla="*/ 0 h 75"/>
                  <a:gd name="T16" fmla="*/ 74 w 74"/>
                  <a:gd name="T17" fmla="*/ 75 h 75"/>
                  <a:gd name="T18" fmla="*/ 51 w 74"/>
                  <a:gd name="T19" fmla="*/ 44 h 75"/>
                  <a:gd name="T20" fmla="*/ 36 w 74"/>
                  <a:gd name="T21" fmla="*/ 8 h 75"/>
                  <a:gd name="T22" fmla="*/ 23 w 74"/>
                  <a:gd name="T23" fmla="*/ 44 h 75"/>
                  <a:gd name="T24" fmla="*/ 51 w 74"/>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75">
                    <a:moveTo>
                      <a:pt x="74" y="75"/>
                    </a:moveTo>
                    <a:lnTo>
                      <a:pt x="62" y="75"/>
                    </a:lnTo>
                    <a:lnTo>
                      <a:pt x="54" y="54"/>
                    </a:lnTo>
                    <a:lnTo>
                      <a:pt x="20" y="54"/>
                    </a:lnTo>
                    <a:lnTo>
                      <a:pt x="12" y="75"/>
                    </a:lnTo>
                    <a:lnTo>
                      <a:pt x="0" y="75"/>
                    </a:lnTo>
                    <a:lnTo>
                      <a:pt x="30" y="0"/>
                    </a:lnTo>
                    <a:lnTo>
                      <a:pt x="44" y="0"/>
                    </a:lnTo>
                    <a:lnTo>
                      <a:pt x="74" y="75"/>
                    </a:lnTo>
                    <a:close/>
                    <a:moveTo>
                      <a:pt x="51" y="44"/>
                    </a:moveTo>
                    <a:lnTo>
                      <a:pt x="36" y="8"/>
                    </a:lnTo>
                    <a:lnTo>
                      <a:pt x="23" y="44"/>
                    </a:lnTo>
                    <a:lnTo>
                      <a:pt x="51"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9" name="Freeform 25">
                <a:extLst>
                  <a:ext uri="{FF2B5EF4-FFF2-40B4-BE49-F238E27FC236}">
                    <a16:creationId xmlns:a16="http://schemas.microsoft.com/office/drawing/2014/main" id="{C95E2E52-71E0-7E55-3CD5-38B87AB4B921}"/>
                  </a:ext>
                </a:extLst>
              </p:cNvPr>
              <p:cNvSpPr>
                <a:spLocks noEditPoints="1"/>
              </p:cNvSpPr>
              <p:nvPr/>
            </p:nvSpPr>
            <p:spPr bwMode="auto">
              <a:xfrm>
                <a:off x="6142990" y="691515"/>
                <a:ext cx="31750" cy="47625"/>
              </a:xfrm>
              <a:custGeom>
                <a:avLst/>
                <a:gdLst>
                  <a:gd name="T0" fmla="*/ 50 w 50"/>
                  <a:gd name="T1" fmla="*/ 23 h 75"/>
                  <a:gd name="T2" fmla="*/ 50 w 50"/>
                  <a:gd name="T3" fmla="*/ 26 h 75"/>
                  <a:gd name="T4" fmla="*/ 48 w 50"/>
                  <a:gd name="T5" fmla="*/ 31 h 75"/>
                  <a:gd name="T6" fmla="*/ 47 w 50"/>
                  <a:gd name="T7" fmla="*/ 36 h 75"/>
                  <a:gd name="T8" fmla="*/ 44 w 50"/>
                  <a:gd name="T9" fmla="*/ 39 h 75"/>
                  <a:gd name="T10" fmla="*/ 39 w 50"/>
                  <a:gd name="T11" fmla="*/ 42 h 75"/>
                  <a:gd name="T12" fmla="*/ 34 w 50"/>
                  <a:gd name="T13" fmla="*/ 44 h 75"/>
                  <a:gd name="T14" fmla="*/ 27 w 50"/>
                  <a:gd name="T15" fmla="*/ 46 h 75"/>
                  <a:gd name="T16" fmla="*/ 21 w 50"/>
                  <a:gd name="T17" fmla="*/ 46 h 75"/>
                  <a:gd name="T18" fmla="*/ 9 w 50"/>
                  <a:gd name="T19" fmla="*/ 46 h 75"/>
                  <a:gd name="T20" fmla="*/ 9 w 50"/>
                  <a:gd name="T21" fmla="*/ 75 h 75"/>
                  <a:gd name="T22" fmla="*/ 0 w 50"/>
                  <a:gd name="T23" fmla="*/ 75 h 75"/>
                  <a:gd name="T24" fmla="*/ 0 w 50"/>
                  <a:gd name="T25" fmla="*/ 0 h 75"/>
                  <a:gd name="T26" fmla="*/ 21 w 50"/>
                  <a:gd name="T27" fmla="*/ 0 h 75"/>
                  <a:gd name="T28" fmla="*/ 27 w 50"/>
                  <a:gd name="T29" fmla="*/ 0 h 75"/>
                  <a:gd name="T30" fmla="*/ 32 w 50"/>
                  <a:gd name="T31" fmla="*/ 0 h 75"/>
                  <a:gd name="T32" fmla="*/ 37 w 50"/>
                  <a:gd name="T33" fmla="*/ 2 h 75"/>
                  <a:gd name="T34" fmla="*/ 42 w 50"/>
                  <a:gd name="T35" fmla="*/ 3 h 75"/>
                  <a:gd name="T36" fmla="*/ 45 w 50"/>
                  <a:gd name="T37" fmla="*/ 7 h 75"/>
                  <a:gd name="T38" fmla="*/ 48 w 50"/>
                  <a:gd name="T39" fmla="*/ 12 h 75"/>
                  <a:gd name="T40" fmla="*/ 50 w 50"/>
                  <a:gd name="T41" fmla="*/ 16 h 75"/>
                  <a:gd name="T42" fmla="*/ 50 w 50"/>
                  <a:gd name="T43" fmla="*/ 23 h 75"/>
                  <a:gd name="T44" fmla="*/ 40 w 50"/>
                  <a:gd name="T45" fmla="*/ 23 h 75"/>
                  <a:gd name="T46" fmla="*/ 40 w 50"/>
                  <a:gd name="T47" fmla="*/ 18 h 75"/>
                  <a:gd name="T48" fmla="*/ 39 w 50"/>
                  <a:gd name="T49" fmla="*/ 16 h 75"/>
                  <a:gd name="T50" fmla="*/ 37 w 50"/>
                  <a:gd name="T51" fmla="*/ 13 h 75"/>
                  <a:gd name="T52" fmla="*/ 34 w 50"/>
                  <a:gd name="T53" fmla="*/ 12 h 75"/>
                  <a:gd name="T54" fmla="*/ 32 w 50"/>
                  <a:gd name="T55" fmla="*/ 10 h 75"/>
                  <a:gd name="T56" fmla="*/ 29 w 50"/>
                  <a:gd name="T57" fmla="*/ 8 h 75"/>
                  <a:gd name="T58" fmla="*/ 24 w 50"/>
                  <a:gd name="T59" fmla="*/ 8 h 75"/>
                  <a:gd name="T60" fmla="*/ 19 w 50"/>
                  <a:gd name="T61" fmla="*/ 8 h 75"/>
                  <a:gd name="T62" fmla="*/ 9 w 50"/>
                  <a:gd name="T63" fmla="*/ 8 h 75"/>
                  <a:gd name="T64" fmla="*/ 9 w 50"/>
                  <a:gd name="T65" fmla="*/ 38 h 75"/>
                  <a:gd name="T66" fmla="*/ 19 w 50"/>
                  <a:gd name="T67" fmla="*/ 38 h 75"/>
                  <a:gd name="T68" fmla="*/ 24 w 50"/>
                  <a:gd name="T69" fmla="*/ 38 h 75"/>
                  <a:gd name="T70" fmla="*/ 29 w 50"/>
                  <a:gd name="T71" fmla="*/ 36 h 75"/>
                  <a:gd name="T72" fmla="*/ 32 w 50"/>
                  <a:gd name="T73" fmla="*/ 36 h 75"/>
                  <a:gd name="T74" fmla="*/ 35 w 50"/>
                  <a:gd name="T75" fmla="*/ 33 h 75"/>
                  <a:gd name="T76" fmla="*/ 37 w 50"/>
                  <a:gd name="T77" fmla="*/ 31 h 75"/>
                  <a:gd name="T78" fmla="*/ 39 w 50"/>
                  <a:gd name="T79" fmla="*/ 28 h 75"/>
                  <a:gd name="T80" fmla="*/ 40 w 50"/>
                  <a:gd name="T81" fmla="*/ 26 h 75"/>
                  <a:gd name="T82" fmla="*/ 40 w 50"/>
                  <a:gd name="T83" fmla="*/ 2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0" h="75">
                    <a:moveTo>
                      <a:pt x="50" y="23"/>
                    </a:moveTo>
                    <a:lnTo>
                      <a:pt x="50" y="26"/>
                    </a:lnTo>
                    <a:lnTo>
                      <a:pt x="48" y="31"/>
                    </a:lnTo>
                    <a:lnTo>
                      <a:pt x="47" y="36"/>
                    </a:lnTo>
                    <a:lnTo>
                      <a:pt x="44" y="39"/>
                    </a:lnTo>
                    <a:lnTo>
                      <a:pt x="39" y="42"/>
                    </a:lnTo>
                    <a:lnTo>
                      <a:pt x="34" y="44"/>
                    </a:lnTo>
                    <a:lnTo>
                      <a:pt x="27" y="46"/>
                    </a:lnTo>
                    <a:lnTo>
                      <a:pt x="21" y="46"/>
                    </a:lnTo>
                    <a:lnTo>
                      <a:pt x="9" y="46"/>
                    </a:lnTo>
                    <a:lnTo>
                      <a:pt x="9" y="75"/>
                    </a:lnTo>
                    <a:lnTo>
                      <a:pt x="0" y="75"/>
                    </a:lnTo>
                    <a:lnTo>
                      <a:pt x="0" y="0"/>
                    </a:lnTo>
                    <a:lnTo>
                      <a:pt x="21" y="0"/>
                    </a:lnTo>
                    <a:lnTo>
                      <a:pt x="27" y="0"/>
                    </a:lnTo>
                    <a:lnTo>
                      <a:pt x="32" y="0"/>
                    </a:lnTo>
                    <a:lnTo>
                      <a:pt x="37" y="2"/>
                    </a:lnTo>
                    <a:lnTo>
                      <a:pt x="42" y="3"/>
                    </a:lnTo>
                    <a:lnTo>
                      <a:pt x="45" y="7"/>
                    </a:lnTo>
                    <a:lnTo>
                      <a:pt x="48" y="12"/>
                    </a:lnTo>
                    <a:lnTo>
                      <a:pt x="50" y="16"/>
                    </a:lnTo>
                    <a:lnTo>
                      <a:pt x="50" y="23"/>
                    </a:lnTo>
                    <a:close/>
                    <a:moveTo>
                      <a:pt x="40" y="23"/>
                    </a:moveTo>
                    <a:lnTo>
                      <a:pt x="40" y="18"/>
                    </a:lnTo>
                    <a:lnTo>
                      <a:pt x="39" y="16"/>
                    </a:lnTo>
                    <a:lnTo>
                      <a:pt x="37" y="13"/>
                    </a:lnTo>
                    <a:lnTo>
                      <a:pt x="34" y="12"/>
                    </a:lnTo>
                    <a:lnTo>
                      <a:pt x="32" y="10"/>
                    </a:lnTo>
                    <a:lnTo>
                      <a:pt x="29" y="8"/>
                    </a:lnTo>
                    <a:lnTo>
                      <a:pt x="24" y="8"/>
                    </a:lnTo>
                    <a:lnTo>
                      <a:pt x="19" y="8"/>
                    </a:lnTo>
                    <a:lnTo>
                      <a:pt x="9" y="8"/>
                    </a:lnTo>
                    <a:lnTo>
                      <a:pt x="9" y="38"/>
                    </a:lnTo>
                    <a:lnTo>
                      <a:pt x="19" y="38"/>
                    </a:lnTo>
                    <a:lnTo>
                      <a:pt x="24" y="38"/>
                    </a:lnTo>
                    <a:lnTo>
                      <a:pt x="29" y="36"/>
                    </a:lnTo>
                    <a:lnTo>
                      <a:pt x="32" y="36"/>
                    </a:lnTo>
                    <a:lnTo>
                      <a:pt x="35" y="33"/>
                    </a:lnTo>
                    <a:lnTo>
                      <a:pt x="37" y="31"/>
                    </a:lnTo>
                    <a:lnTo>
                      <a:pt x="39" y="28"/>
                    </a:lnTo>
                    <a:lnTo>
                      <a:pt x="40" y="26"/>
                    </a:lnTo>
                    <a:lnTo>
                      <a:pt x="40" y="2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0" name="Freeform 26">
                <a:extLst>
                  <a:ext uri="{FF2B5EF4-FFF2-40B4-BE49-F238E27FC236}">
                    <a16:creationId xmlns:a16="http://schemas.microsoft.com/office/drawing/2014/main" id="{95B18175-61F4-BC57-7E22-027DD51B7953}"/>
                  </a:ext>
                </a:extLst>
              </p:cNvPr>
              <p:cNvSpPr>
                <a:spLocks noEditPoints="1"/>
              </p:cNvSpPr>
              <p:nvPr/>
            </p:nvSpPr>
            <p:spPr bwMode="auto">
              <a:xfrm>
                <a:off x="6176645" y="691515"/>
                <a:ext cx="44450" cy="47625"/>
              </a:xfrm>
              <a:custGeom>
                <a:avLst/>
                <a:gdLst>
                  <a:gd name="T0" fmla="*/ 70 w 70"/>
                  <a:gd name="T1" fmla="*/ 75 h 75"/>
                  <a:gd name="T2" fmla="*/ 59 w 70"/>
                  <a:gd name="T3" fmla="*/ 75 h 75"/>
                  <a:gd name="T4" fmla="*/ 51 w 70"/>
                  <a:gd name="T5" fmla="*/ 54 h 75"/>
                  <a:gd name="T6" fmla="*/ 18 w 70"/>
                  <a:gd name="T7" fmla="*/ 54 h 75"/>
                  <a:gd name="T8" fmla="*/ 10 w 70"/>
                  <a:gd name="T9" fmla="*/ 75 h 75"/>
                  <a:gd name="T10" fmla="*/ 0 w 70"/>
                  <a:gd name="T11" fmla="*/ 75 h 75"/>
                  <a:gd name="T12" fmla="*/ 28 w 70"/>
                  <a:gd name="T13" fmla="*/ 0 h 75"/>
                  <a:gd name="T14" fmla="*/ 43 w 70"/>
                  <a:gd name="T15" fmla="*/ 0 h 75"/>
                  <a:gd name="T16" fmla="*/ 70 w 70"/>
                  <a:gd name="T17" fmla="*/ 75 h 75"/>
                  <a:gd name="T18" fmla="*/ 49 w 70"/>
                  <a:gd name="T19" fmla="*/ 44 h 75"/>
                  <a:gd name="T20" fmla="*/ 34 w 70"/>
                  <a:gd name="T21" fmla="*/ 8 h 75"/>
                  <a:gd name="T22" fmla="*/ 21 w 70"/>
                  <a:gd name="T23" fmla="*/ 44 h 75"/>
                  <a:gd name="T24" fmla="*/ 49 w 70"/>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75">
                    <a:moveTo>
                      <a:pt x="70" y="75"/>
                    </a:moveTo>
                    <a:lnTo>
                      <a:pt x="59" y="75"/>
                    </a:lnTo>
                    <a:lnTo>
                      <a:pt x="51" y="54"/>
                    </a:lnTo>
                    <a:lnTo>
                      <a:pt x="18" y="54"/>
                    </a:lnTo>
                    <a:lnTo>
                      <a:pt x="10" y="75"/>
                    </a:lnTo>
                    <a:lnTo>
                      <a:pt x="0" y="75"/>
                    </a:lnTo>
                    <a:lnTo>
                      <a:pt x="28" y="0"/>
                    </a:lnTo>
                    <a:lnTo>
                      <a:pt x="43" y="0"/>
                    </a:lnTo>
                    <a:lnTo>
                      <a:pt x="70" y="75"/>
                    </a:lnTo>
                    <a:close/>
                    <a:moveTo>
                      <a:pt x="49" y="44"/>
                    </a:moveTo>
                    <a:lnTo>
                      <a:pt x="34"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1" name="Freeform 27">
                <a:extLst>
                  <a:ext uri="{FF2B5EF4-FFF2-40B4-BE49-F238E27FC236}">
                    <a16:creationId xmlns:a16="http://schemas.microsoft.com/office/drawing/2014/main" id="{FE1D1432-D675-B782-2CFC-E5410D3E31C2}"/>
                  </a:ext>
                </a:extLst>
              </p:cNvPr>
              <p:cNvSpPr>
                <a:spLocks noEditPoints="1"/>
              </p:cNvSpPr>
              <p:nvPr/>
            </p:nvSpPr>
            <p:spPr bwMode="auto">
              <a:xfrm>
                <a:off x="6228715" y="691515"/>
                <a:ext cx="41910" cy="47625"/>
              </a:xfrm>
              <a:custGeom>
                <a:avLst/>
                <a:gdLst>
                  <a:gd name="T0" fmla="*/ 66 w 66"/>
                  <a:gd name="T1" fmla="*/ 75 h 75"/>
                  <a:gd name="T2" fmla="*/ 52 w 66"/>
                  <a:gd name="T3" fmla="*/ 75 h 75"/>
                  <a:gd name="T4" fmla="*/ 26 w 66"/>
                  <a:gd name="T5" fmla="*/ 44 h 75"/>
                  <a:gd name="T6" fmla="*/ 11 w 66"/>
                  <a:gd name="T7" fmla="*/ 44 h 75"/>
                  <a:gd name="T8" fmla="*/ 11 w 66"/>
                  <a:gd name="T9" fmla="*/ 75 h 75"/>
                  <a:gd name="T10" fmla="*/ 0 w 66"/>
                  <a:gd name="T11" fmla="*/ 75 h 75"/>
                  <a:gd name="T12" fmla="*/ 0 w 66"/>
                  <a:gd name="T13" fmla="*/ 0 h 75"/>
                  <a:gd name="T14" fmla="*/ 22 w 66"/>
                  <a:gd name="T15" fmla="*/ 0 h 75"/>
                  <a:gd name="T16" fmla="*/ 29 w 66"/>
                  <a:gd name="T17" fmla="*/ 0 h 75"/>
                  <a:gd name="T18" fmla="*/ 35 w 66"/>
                  <a:gd name="T19" fmla="*/ 0 h 75"/>
                  <a:gd name="T20" fmla="*/ 39 w 66"/>
                  <a:gd name="T21" fmla="*/ 2 h 75"/>
                  <a:gd name="T22" fmla="*/ 44 w 66"/>
                  <a:gd name="T23" fmla="*/ 3 h 75"/>
                  <a:gd name="T24" fmla="*/ 47 w 66"/>
                  <a:gd name="T25" fmla="*/ 7 h 75"/>
                  <a:gd name="T26" fmla="*/ 50 w 66"/>
                  <a:gd name="T27" fmla="*/ 10 h 75"/>
                  <a:gd name="T28" fmla="*/ 52 w 66"/>
                  <a:gd name="T29" fmla="*/ 15 h 75"/>
                  <a:gd name="T30" fmla="*/ 52 w 66"/>
                  <a:gd name="T31" fmla="*/ 20 h 75"/>
                  <a:gd name="T32" fmla="*/ 52 w 66"/>
                  <a:gd name="T33" fmla="*/ 28 h 75"/>
                  <a:gd name="T34" fmla="*/ 47 w 66"/>
                  <a:gd name="T35" fmla="*/ 33 h 75"/>
                  <a:gd name="T36" fmla="*/ 42 w 66"/>
                  <a:gd name="T37" fmla="*/ 38 h 75"/>
                  <a:gd name="T38" fmla="*/ 35 w 66"/>
                  <a:gd name="T39" fmla="*/ 42 h 75"/>
                  <a:gd name="T40" fmla="*/ 66 w 66"/>
                  <a:gd name="T41" fmla="*/ 75 h 75"/>
                  <a:gd name="T42" fmla="*/ 40 w 66"/>
                  <a:gd name="T43" fmla="*/ 20 h 75"/>
                  <a:gd name="T44" fmla="*/ 40 w 66"/>
                  <a:gd name="T45" fmla="*/ 18 h 75"/>
                  <a:gd name="T46" fmla="*/ 40 w 66"/>
                  <a:gd name="T47" fmla="*/ 15 h 75"/>
                  <a:gd name="T48" fmla="*/ 39 w 66"/>
                  <a:gd name="T49" fmla="*/ 13 h 75"/>
                  <a:gd name="T50" fmla="*/ 35 w 66"/>
                  <a:gd name="T51" fmla="*/ 12 h 75"/>
                  <a:gd name="T52" fmla="*/ 34 w 66"/>
                  <a:gd name="T53" fmla="*/ 10 h 75"/>
                  <a:gd name="T54" fmla="*/ 31 w 66"/>
                  <a:gd name="T55" fmla="*/ 8 h 75"/>
                  <a:gd name="T56" fmla="*/ 27 w 66"/>
                  <a:gd name="T57" fmla="*/ 8 h 75"/>
                  <a:gd name="T58" fmla="*/ 24 w 66"/>
                  <a:gd name="T59" fmla="*/ 8 h 75"/>
                  <a:gd name="T60" fmla="*/ 11 w 66"/>
                  <a:gd name="T61" fmla="*/ 8 h 75"/>
                  <a:gd name="T62" fmla="*/ 11 w 66"/>
                  <a:gd name="T63" fmla="*/ 36 h 75"/>
                  <a:gd name="T64" fmla="*/ 21 w 66"/>
                  <a:gd name="T65" fmla="*/ 36 h 75"/>
                  <a:gd name="T66" fmla="*/ 26 w 66"/>
                  <a:gd name="T67" fmla="*/ 36 h 75"/>
                  <a:gd name="T68" fmla="*/ 31 w 66"/>
                  <a:gd name="T69" fmla="*/ 36 h 75"/>
                  <a:gd name="T70" fmla="*/ 34 w 66"/>
                  <a:gd name="T71" fmla="*/ 34 h 75"/>
                  <a:gd name="T72" fmla="*/ 37 w 66"/>
                  <a:gd name="T73" fmla="*/ 33 h 75"/>
                  <a:gd name="T74" fmla="*/ 39 w 66"/>
                  <a:gd name="T75" fmla="*/ 29 h 75"/>
                  <a:gd name="T76" fmla="*/ 40 w 66"/>
                  <a:gd name="T77" fmla="*/ 28 h 75"/>
                  <a:gd name="T78" fmla="*/ 40 w 66"/>
                  <a:gd name="T79" fmla="*/ 25 h 75"/>
                  <a:gd name="T80" fmla="*/ 40 w 66"/>
                  <a:gd name="T81"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6" h="75">
                    <a:moveTo>
                      <a:pt x="66" y="75"/>
                    </a:moveTo>
                    <a:lnTo>
                      <a:pt x="52" y="75"/>
                    </a:lnTo>
                    <a:lnTo>
                      <a:pt x="26" y="44"/>
                    </a:lnTo>
                    <a:lnTo>
                      <a:pt x="11" y="44"/>
                    </a:lnTo>
                    <a:lnTo>
                      <a:pt x="11" y="75"/>
                    </a:lnTo>
                    <a:lnTo>
                      <a:pt x="0" y="75"/>
                    </a:lnTo>
                    <a:lnTo>
                      <a:pt x="0" y="0"/>
                    </a:lnTo>
                    <a:lnTo>
                      <a:pt x="22" y="0"/>
                    </a:lnTo>
                    <a:lnTo>
                      <a:pt x="29" y="0"/>
                    </a:lnTo>
                    <a:lnTo>
                      <a:pt x="35" y="0"/>
                    </a:lnTo>
                    <a:lnTo>
                      <a:pt x="39" y="2"/>
                    </a:lnTo>
                    <a:lnTo>
                      <a:pt x="44" y="3"/>
                    </a:lnTo>
                    <a:lnTo>
                      <a:pt x="47" y="7"/>
                    </a:lnTo>
                    <a:lnTo>
                      <a:pt x="50" y="10"/>
                    </a:lnTo>
                    <a:lnTo>
                      <a:pt x="52" y="15"/>
                    </a:lnTo>
                    <a:lnTo>
                      <a:pt x="52" y="20"/>
                    </a:lnTo>
                    <a:lnTo>
                      <a:pt x="52" y="28"/>
                    </a:lnTo>
                    <a:lnTo>
                      <a:pt x="47" y="33"/>
                    </a:lnTo>
                    <a:lnTo>
                      <a:pt x="42" y="38"/>
                    </a:lnTo>
                    <a:lnTo>
                      <a:pt x="35" y="42"/>
                    </a:lnTo>
                    <a:lnTo>
                      <a:pt x="66" y="75"/>
                    </a:lnTo>
                    <a:close/>
                    <a:moveTo>
                      <a:pt x="40" y="20"/>
                    </a:moveTo>
                    <a:lnTo>
                      <a:pt x="40" y="18"/>
                    </a:lnTo>
                    <a:lnTo>
                      <a:pt x="40" y="15"/>
                    </a:lnTo>
                    <a:lnTo>
                      <a:pt x="39" y="13"/>
                    </a:lnTo>
                    <a:lnTo>
                      <a:pt x="35" y="12"/>
                    </a:lnTo>
                    <a:lnTo>
                      <a:pt x="34" y="10"/>
                    </a:lnTo>
                    <a:lnTo>
                      <a:pt x="31" y="8"/>
                    </a:lnTo>
                    <a:lnTo>
                      <a:pt x="27" y="8"/>
                    </a:lnTo>
                    <a:lnTo>
                      <a:pt x="24" y="8"/>
                    </a:lnTo>
                    <a:lnTo>
                      <a:pt x="11" y="8"/>
                    </a:lnTo>
                    <a:lnTo>
                      <a:pt x="11" y="36"/>
                    </a:lnTo>
                    <a:lnTo>
                      <a:pt x="21" y="36"/>
                    </a:lnTo>
                    <a:lnTo>
                      <a:pt x="26" y="36"/>
                    </a:lnTo>
                    <a:lnTo>
                      <a:pt x="31" y="36"/>
                    </a:lnTo>
                    <a:lnTo>
                      <a:pt x="34" y="34"/>
                    </a:lnTo>
                    <a:lnTo>
                      <a:pt x="37" y="33"/>
                    </a:lnTo>
                    <a:lnTo>
                      <a:pt x="39" y="29"/>
                    </a:lnTo>
                    <a:lnTo>
                      <a:pt x="40" y="28"/>
                    </a:lnTo>
                    <a:lnTo>
                      <a:pt x="40" y="25"/>
                    </a:lnTo>
                    <a:lnTo>
                      <a:pt x="40"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2" name="Freeform 28">
                <a:extLst>
                  <a:ext uri="{FF2B5EF4-FFF2-40B4-BE49-F238E27FC236}">
                    <a16:creationId xmlns:a16="http://schemas.microsoft.com/office/drawing/2014/main" id="{2AA1AA61-2AA6-88E7-25F6-9C1BB5717112}"/>
                  </a:ext>
                </a:extLst>
              </p:cNvPr>
              <p:cNvSpPr>
                <a:spLocks noEditPoints="1"/>
              </p:cNvSpPr>
              <p:nvPr/>
            </p:nvSpPr>
            <p:spPr bwMode="auto">
              <a:xfrm>
                <a:off x="6270625" y="691515"/>
                <a:ext cx="45720" cy="47625"/>
              </a:xfrm>
              <a:custGeom>
                <a:avLst/>
                <a:gdLst>
                  <a:gd name="T0" fmla="*/ 72 w 72"/>
                  <a:gd name="T1" fmla="*/ 75 h 75"/>
                  <a:gd name="T2" fmla="*/ 61 w 72"/>
                  <a:gd name="T3" fmla="*/ 75 h 75"/>
                  <a:gd name="T4" fmla="*/ 52 w 72"/>
                  <a:gd name="T5" fmla="*/ 54 h 75"/>
                  <a:gd name="T6" fmla="*/ 18 w 72"/>
                  <a:gd name="T7" fmla="*/ 54 h 75"/>
                  <a:gd name="T8" fmla="*/ 12 w 72"/>
                  <a:gd name="T9" fmla="*/ 75 h 75"/>
                  <a:gd name="T10" fmla="*/ 0 w 72"/>
                  <a:gd name="T11" fmla="*/ 75 h 75"/>
                  <a:gd name="T12" fmla="*/ 30 w 72"/>
                  <a:gd name="T13" fmla="*/ 0 h 75"/>
                  <a:gd name="T14" fmla="*/ 43 w 72"/>
                  <a:gd name="T15" fmla="*/ 0 h 75"/>
                  <a:gd name="T16" fmla="*/ 72 w 72"/>
                  <a:gd name="T17" fmla="*/ 75 h 75"/>
                  <a:gd name="T18" fmla="*/ 49 w 72"/>
                  <a:gd name="T19" fmla="*/ 44 h 75"/>
                  <a:gd name="T20" fmla="*/ 36 w 72"/>
                  <a:gd name="T21" fmla="*/ 8 h 75"/>
                  <a:gd name="T22" fmla="*/ 21 w 72"/>
                  <a:gd name="T23" fmla="*/ 44 h 75"/>
                  <a:gd name="T24" fmla="*/ 49 w 72"/>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75">
                    <a:moveTo>
                      <a:pt x="72" y="75"/>
                    </a:moveTo>
                    <a:lnTo>
                      <a:pt x="61" y="75"/>
                    </a:lnTo>
                    <a:lnTo>
                      <a:pt x="52" y="54"/>
                    </a:lnTo>
                    <a:lnTo>
                      <a:pt x="18" y="54"/>
                    </a:lnTo>
                    <a:lnTo>
                      <a:pt x="12" y="75"/>
                    </a:lnTo>
                    <a:lnTo>
                      <a:pt x="0" y="75"/>
                    </a:lnTo>
                    <a:lnTo>
                      <a:pt x="30" y="0"/>
                    </a:lnTo>
                    <a:lnTo>
                      <a:pt x="43" y="0"/>
                    </a:lnTo>
                    <a:lnTo>
                      <a:pt x="72" y="75"/>
                    </a:lnTo>
                    <a:close/>
                    <a:moveTo>
                      <a:pt x="49" y="44"/>
                    </a:moveTo>
                    <a:lnTo>
                      <a:pt x="36"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3" name="Freeform 29">
                <a:extLst>
                  <a:ext uri="{FF2B5EF4-FFF2-40B4-BE49-F238E27FC236}">
                    <a16:creationId xmlns:a16="http://schemas.microsoft.com/office/drawing/2014/main" id="{27261FA1-2900-AEB6-30F1-DA92C8FB9355}"/>
                  </a:ext>
                </a:extLst>
              </p:cNvPr>
              <p:cNvSpPr>
                <a:spLocks/>
              </p:cNvSpPr>
              <p:nvPr/>
            </p:nvSpPr>
            <p:spPr bwMode="auto">
              <a:xfrm>
                <a:off x="6347460" y="691515"/>
                <a:ext cx="31750" cy="47625"/>
              </a:xfrm>
              <a:custGeom>
                <a:avLst/>
                <a:gdLst>
                  <a:gd name="T0" fmla="*/ 50 w 50"/>
                  <a:gd name="T1" fmla="*/ 75 h 75"/>
                  <a:gd name="T2" fmla="*/ 0 w 50"/>
                  <a:gd name="T3" fmla="*/ 75 h 75"/>
                  <a:gd name="T4" fmla="*/ 0 w 50"/>
                  <a:gd name="T5" fmla="*/ 0 h 75"/>
                  <a:gd name="T6" fmla="*/ 11 w 50"/>
                  <a:gd name="T7" fmla="*/ 0 h 75"/>
                  <a:gd name="T8" fmla="*/ 11 w 50"/>
                  <a:gd name="T9" fmla="*/ 65 h 75"/>
                  <a:gd name="T10" fmla="*/ 50 w 50"/>
                  <a:gd name="T11" fmla="*/ 65 h 75"/>
                  <a:gd name="T12" fmla="*/ 50 w 50"/>
                  <a:gd name="T13" fmla="*/ 75 h 75"/>
                </a:gdLst>
                <a:ahLst/>
                <a:cxnLst>
                  <a:cxn ang="0">
                    <a:pos x="T0" y="T1"/>
                  </a:cxn>
                  <a:cxn ang="0">
                    <a:pos x="T2" y="T3"/>
                  </a:cxn>
                  <a:cxn ang="0">
                    <a:pos x="T4" y="T5"/>
                  </a:cxn>
                  <a:cxn ang="0">
                    <a:pos x="T6" y="T7"/>
                  </a:cxn>
                  <a:cxn ang="0">
                    <a:pos x="T8" y="T9"/>
                  </a:cxn>
                  <a:cxn ang="0">
                    <a:pos x="T10" y="T11"/>
                  </a:cxn>
                  <a:cxn ang="0">
                    <a:pos x="T12" y="T13"/>
                  </a:cxn>
                </a:cxnLst>
                <a:rect l="0" t="0" r="r" b="b"/>
                <a:pathLst>
                  <a:path w="50" h="75">
                    <a:moveTo>
                      <a:pt x="50" y="75"/>
                    </a:moveTo>
                    <a:lnTo>
                      <a:pt x="0" y="75"/>
                    </a:lnTo>
                    <a:lnTo>
                      <a:pt x="0" y="0"/>
                    </a:lnTo>
                    <a:lnTo>
                      <a:pt x="11" y="0"/>
                    </a:lnTo>
                    <a:lnTo>
                      <a:pt x="11" y="65"/>
                    </a:lnTo>
                    <a:lnTo>
                      <a:pt x="50" y="65"/>
                    </a:lnTo>
                    <a:lnTo>
                      <a:pt x="50"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4" name="Freeform 30">
                <a:extLst>
                  <a:ext uri="{FF2B5EF4-FFF2-40B4-BE49-F238E27FC236}">
                    <a16:creationId xmlns:a16="http://schemas.microsoft.com/office/drawing/2014/main" id="{F4E146E5-802F-9EF1-8FF6-4D41A4EBCD6F}"/>
                  </a:ext>
                </a:extLst>
              </p:cNvPr>
              <p:cNvSpPr>
                <a:spLocks noEditPoints="1"/>
              </p:cNvSpPr>
              <p:nvPr/>
            </p:nvSpPr>
            <p:spPr bwMode="auto">
              <a:xfrm>
                <a:off x="6380480" y="691515"/>
                <a:ext cx="44450" cy="47625"/>
              </a:xfrm>
              <a:custGeom>
                <a:avLst/>
                <a:gdLst>
                  <a:gd name="T0" fmla="*/ 70 w 70"/>
                  <a:gd name="T1" fmla="*/ 75 h 75"/>
                  <a:gd name="T2" fmla="*/ 60 w 70"/>
                  <a:gd name="T3" fmla="*/ 75 h 75"/>
                  <a:gd name="T4" fmla="*/ 52 w 70"/>
                  <a:gd name="T5" fmla="*/ 54 h 75"/>
                  <a:gd name="T6" fmla="*/ 18 w 70"/>
                  <a:gd name="T7" fmla="*/ 54 h 75"/>
                  <a:gd name="T8" fmla="*/ 10 w 70"/>
                  <a:gd name="T9" fmla="*/ 75 h 75"/>
                  <a:gd name="T10" fmla="*/ 0 w 70"/>
                  <a:gd name="T11" fmla="*/ 75 h 75"/>
                  <a:gd name="T12" fmla="*/ 27 w 70"/>
                  <a:gd name="T13" fmla="*/ 0 h 75"/>
                  <a:gd name="T14" fmla="*/ 42 w 70"/>
                  <a:gd name="T15" fmla="*/ 0 h 75"/>
                  <a:gd name="T16" fmla="*/ 70 w 70"/>
                  <a:gd name="T17" fmla="*/ 75 h 75"/>
                  <a:gd name="T18" fmla="*/ 49 w 70"/>
                  <a:gd name="T19" fmla="*/ 44 h 75"/>
                  <a:gd name="T20" fmla="*/ 34 w 70"/>
                  <a:gd name="T21" fmla="*/ 8 h 75"/>
                  <a:gd name="T22" fmla="*/ 21 w 70"/>
                  <a:gd name="T23" fmla="*/ 44 h 75"/>
                  <a:gd name="T24" fmla="*/ 49 w 70"/>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75">
                    <a:moveTo>
                      <a:pt x="70" y="75"/>
                    </a:moveTo>
                    <a:lnTo>
                      <a:pt x="60" y="75"/>
                    </a:lnTo>
                    <a:lnTo>
                      <a:pt x="52" y="54"/>
                    </a:lnTo>
                    <a:lnTo>
                      <a:pt x="18" y="54"/>
                    </a:lnTo>
                    <a:lnTo>
                      <a:pt x="10" y="75"/>
                    </a:lnTo>
                    <a:lnTo>
                      <a:pt x="0" y="75"/>
                    </a:lnTo>
                    <a:lnTo>
                      <a:pt x="27" y="0"/>
                    </a:lnTo>
                    <a:lnTo>
                      <a:pt x="42" y="0"/>
                    </a:lnTo>
                    <a:lnTo>
                      <a:pt x="70" y="75"/>
                    </a:lnTo>
                    <a:close/>
                    <a:moveTo>
                      <a:pt x="49" y="44"/>
                    </a:moveTo>
                    <a:lnTo>
                      <a:pt x="34"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5" name="Freeform 31">
                <a:extLst>
                  <a:ext uri="{FF2B5EF4-FFF2-40B4-BE49-F238E27FC236}">
                    <a16:creationId xmlns:a16="http://schemas.microsoft.com/office/drawing/2014/main" id="{92DCA55A-E707-332A-4C29-A48B2D45BBE8}"/>
                  </a:ext>
                </a:extLst>
              </p:cNvPr>
              <p:cNvSpPr>
                <a:spLocks/>
              </p:cNvSpPr>
              <p:nvPr/>
            </p:nvSpPr>
            <p:spPr bwMode="auto">
              <a:xfrm>
                <a:off x="6450330" y="691515"/>
                <a:ext cx="45720" cy="47625"/>
              </a:xfrm>
              <a:custGeom>
                <a:avLst/>
                <a:gdLst>
                  <a:gd name="T0" fmla="*/ 72 w 72"/>
                  <a:gd name="T1" fmla="*/ 0 h 75"/>
                  <a:gd name="T2" fmla="*/ 43 w 72"/>
                  <a:gd name="T3" fmla="*/ 75 h 75"/>
                  <a:gd name="T4" fmla="*/ 30 w 72"/>
                  <a:gd name="T5" fmla="*/ 75 h 75"/>
                  <a:gd name="T6" fmla="*/ 0 w 72"/>
                  <a:gd name="T7" fmla="*/ 0 h 75"/>
                  <a:gd name="T8" fmla="*/ 12 w 72"/>
                  <a:gd name="T9" fmla="*/ 0 h 75"/>
                  <a:gd name="T10" fmla="*/ 36 w 72"/>
                  <a:gd name="T11" fmla="*/ 65 h 75"/>
                  <a:gd name="T12" fmla="*/ 62 w 72"/>
                  <a:gd name="T13" fmla="*/ 0 h 75"/>
                  <a:gd name="T14" fmla="*/ 72 w 72"/>
                  <a:gd name="T15" fmla="*/ 0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75">
                    <a:moveTo>
                      <a:pt x="72" y="0"/>
                    </a:moveTo>
                    <a:lnTo>
                      <a:pt x="43" y="75"/>
                    </a:lnTo>
                    <a:lnTo>
                      <a:pt x="30" y="75"/>
                    </a:lnTo>
                    <a:lnTo>
                      <a:pt x="0" y="0"/>
                    </a:lnTo>
                    <a:lnTo>
                      <a:pt x="12" y="0"/>
                    </a:lnTo>
                    <a:lnTo>
                      <a:pt x="36" y="65"/>
                    </a:lnTo>
                    <a:lnTo>
                      <a:pt x="62" y="0"/>
                    </a:lnTo>
                    <a:lnTo>
                      <a:pt x="72"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6" name="Freeform 32">
                <a:extLst>
                  <a:ext uri="{FF2B5EF4-FFF2-40B4-BE49-F238E27FC236}">
                    <a16:creationId xmlns:a16="http://schemas.microsoft.com/office/drawing/2014/main" id="{5A180998-8AC1-A244-788B-CDD41A9A09FE}"/>
                  </a:ext>
                </a:extLst>
              </p:cNvPr>
              <p:cNvSpPr>
                <a:spLocks/>
              </p:cNvSpPr>
              <p:nvPr/>
            </p:nvSpPr>
            <p:spPr bwMode="auto">
              <a:xfrm>
                <a:off x="6502400" y="691515"/>
                <a:ext cx="19685" cy="47625"/>
              </a:xfrm>
              <a:custGeom>
                <a:avLst/>
                <a:gdLst>
                  <a:gd name="T0" fmla="*/ 31 w 31"/>
                  <a:gd name="T1" fmla="*/ 75 h 75"/>
                  <a:gd name="T2" fmla="*/ 0 w 31"/>
                  <a:gd name="T3" fmla="*/ 75 h 75"/>
                  <a:gd name="T4" fmla="*/ 0 w 31"/>
                  <a:gd name="T5" fmla="*/ 67 h 75"/>
                  <a:gd name="T6" fmla="*/ 9 w 31"/>
                  <a:gd name="T7" fmla="*/ 67 h 75"/>
                  <a:gd name="T8" fmla="*/ 9 w 31"/>
                  <a:gd name="T9" fmla="*/ 7 h 75"/>
                  <a:gd name="T10" fmla="*/ 0 w 31"/>
                  <a:gd name="T11" fmla="*/ 7 h 75"/>
                  <a:gd name="T12" fmla="*/ 0 w 31"/>
                  <a:gd name="T13" fmla="*/ 0 h 75"/>
                  <a:gd name="T14" fmla="*/ 31 w 31"/>
                  <a:gd name="T15" fmla="*/ 0 h 75"/>
                  <a:gd name="T16" fmla="*/ 31 w 31"/>
                  <a:gd name="T17" fmla="*/ 7 h 75"/>
                  <a:gd name="T18" fmla="*/ 19 w 31"/>
                  <a:gd name="T19" fmla="*/ 7 h 75"/>
                  <a:gd name="T20" fmla="*/ 19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9" y="67"/>
                    </a:lnTo>
                    <a:lnTo>
                      <a:pt x="9" y="7"/>
                    </a:lnTo>
                    <a:lnTo>
                      <a:pt x="0" y="7"/>
                    </a:lnTo>
                    <a:lnTo>
                      <a:pt x="0" y="0"/>
                    </a:lnTo>
                    <a:lnTo>
                      <a:pt x="31" y="0"/>
                    </a:lnTo>
                    <a:lnTo>
                      <a:pt x="31" y="7"/>
                    </a:lnTo>
                    <a:lnTo>
                      <a:pt x="19" y="7"/>
                    </a:lnTo>
                    <a:lnTo>
                      <a:pt x="19"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7" name="Freeform 33">
                <a:extLst>
                  <a:ext uri="{FF2B5EF4-FFF2-40B4-BE49-F238E27FC236}">
                    <a16:creationId xmlns:a16="http://schemas.microsoft.com/office/drawing/2014/main" id="{CC6743DE-8A78-E9F7-5E69-0809D6CA82F4}"/>
                  </a:ext>
                </a:extLst>
              </p:cNvPr>
              <p:cNvSpPr>
                <a:spLocks/>
              </p:cNvSpPr>
              <p:nvPr/>
            </p:nvSpPr>
            <p:spPr bwMode="auto">
              <a:xfrm>
                <a:off x="6527165" y="691515"/>
                <a:ext cx="44450" cy="47625"/>
              </a:xfrm>
              <a:custGeom>
                <a:avLst/>
                <a:gdLst>
                  <a:gd name="T0" fmla="*/ 70 w 70"/>
                  <a:gd name="T1" fmla="*/ 0 h 75"/>
                  <a:gd name="T2" fmla="*/ 42 w 70"/>
                  <a:gd name="T3" fmla="*/ 75 h 75"/>
                  <a:gd name="T4" fmla="*/ 27 w 70"/>
                  <a:gd name="T5" fmla="*/ 75 h 75"/>
                  <a:gd name="T6" fmla="*/ 0 w 70"/>
                  <a:gd name="T7" fmla="*/ 0 h 75"/>
                  <a:gd name="T8" fmla="*/ 11 w 70"/>
                  <a:gd name="T9" fmla="*/ 0 h 75"/>
                  <a:gd name="T10" fmla="*/ 36 w 70"/>
                  <a:gd name="T11" fmla="*/ 65 h 75"/>
                  <a:gd name="T12" fmla="*/ 60 w 70"/>
                  <a:gd name="T13" fmla="*/ 0 h 75"/>
                  <a:gd name="T14" fmla="*/ 70 w 70"/>
                  <a:gd name="T15" fmla="*/ 0 h 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 h="75">
                    <a:moveTo>
                      <a:pt x="70" y="0"/>
                    </a:moveTo>
                    <a:lnTo>
                      <a:pt x="42" y="75"/>
                    </a:lnTo>
                    <a:lnTo>
                      <a:pt x="27" y="75"/>
                    </a:lnTo>
                    <a:lnTo>
                      <a:pt x="0" y="0"/>
                    </a:lnTo>
                    <a:lnTo>
                      <a:pt x="11" y="0"/>
                    </a:lnTo>
                    <a:lnTo>
                      <a:pt x="36" y="65"/>
                    </a:lnTo>
                    <a:lnTo>
                      <a:pt x="60" y="0"/>
                    </a:lnTo>
                    <a:lnTo>
                      <a:pt x="70"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8" name="Freeform 34">
                <a:extLst>
                  <a:ext uri="{FF2B5EF4-FFF2-40B4-BE49-F238E27FC236}">
                    <a16:creationId xmlns:a16="http://schemas.microsoft.com/office/drawing/2014/main" id="{661CF8A9-B6B9-4122-C872-8AC175503E72}"/>
                  </a:ext>
                </a:extLst>
              </p:cNvPr>
              <p:cNvSpPr>
                <a:spLocks/>
              </p:cNvSpPr>
              <p:nvPr/>
            </p:nvSpPr>
            <p:spPr bwMode="auto">
              <a:xfrm>
                <a:off x="6577330" y="691515"/>
                <a:ext cx="19685" cy="47625"/>
              </a:xfrm>
              <a:custGeom>
                <a:avLst/>
                <a:gdLst>
                  <a:gd name="T0" fmla="*/ 31 w 31"/>
                  <a:gd name="T1" fmla="*/ 75 h 75"/>
                  <a:gd name="T2" fmla="*/ 0 w 31"/>
                  <a:gd name="T3" fmla="*/ 75 h 75"/>
                  <a:gd name="T4" fmla="*/ 0 w 31"/>
                  <a:gd name="T5" fmla="*/ 67 h 75"/>
                  <a:gd name="T6" fmla="*/ 10 w 31"/>
                  <a:gd name="T7" fmla="*/ 67 h 75"/>
                  <a:gd name="T8" fmla="*/ 10 w 31"/>
                  <a:gd name="T9" fmla="*/ 7 h 75"/>
                  <a:gd name="T10" fmla="*/ 0 w 31"/>
                  <a:gd name="T11" fmla="*/ 7 h 75"/>
                  <a:gd name="T12" fmla="*/ 0 w 31"/>
                  <a:gd name="T13" fmla="*/ 0 h 75"/>
                  <a:gd name="T14" fmla="*/ 31 w 31"/>
                  <a:gd name="T15" fmla="*/ 0 h 75"/>
                  <a:gd name="T16" fmla="*/ 31 w 31"/>
                  <a:gd name="T17" fmla="*/ 7 h 75"/>
                  <a:gd name="T18" fmla="*/ 22 w 31"/>
                  <a:gd name="T19" fmla="*/ 7 h 75"/>
                  <a:gd name="T20" fmla="*/ 22 w 31"/>
                  <a:gd name="T21" fmla="*/ 67 h 75"/>
                  <a:gd name="T22" fmla="*/ 31 w 31"/>
                  <a:gd name="T23" fmla="*/ 67 h 75"/>
                  <a:gd name="T24" fmla="*/ 31 w 3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75">
                    <a:moveTo>
                      <a:pt x="31" y="75"/>
                    </a:moveTo>
                    <a:lnTo>
                      <a:pt x="0" y="75"/>
                    </a:lnTo>
                    <a:lnTo>
                      <a:pt x="0" y="67"/>
                    </a:lnTo>
                    <a:lnTo>
                      <a:pt x="10" y="67"/>
                    </a:lnTo>
                    <a:lnTo>
                      <a:pt x="10" y="7"/>
                    </a:lnTo>
                    <a:lnTo>
                      <a:pt x="0" y="7"/>
                    </a:lnTo>
                    <a:lnTo>
                      <a:pt x="0" y="0"/>
                    </a:lnTo>
                    <a:lnTo>
                      <a:pt x="31" y="0"/>
                    </a:lnTo>
                    <a:lnTo>
                      <a:pt x="31" y="7"/>
                    </a:lnTo>
                    <a:lnTo>
                      <a:pt x="22" y="7"/>
                    </a:lnTo>
                    <a:lnTo>
                      <a:pt x="22" y="67"/>
                    </a:lnTo>
                    <a:lnTo>
                      <a:pt x="31" y="67"/>
                    </a:lnTo>
                    <a:lnTo>
                      <a:pt x="3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9" name="Freeform 35">
                <a:extLst>
                  <a:ext uri="{FF2B5EF4-FFF2-40B4-BE49-F238E27FC236}">
                    <a16:creationId xmlns:a16="http://schemas.microsoft.com/office/drawing/2014/main" id="{19ED6E61-A1C7-3611-7F9F-0F6A5EB8144B}"/>
                  </a:ext>
                </a:extLst>
              </p:cNvPr>
              <p:cNvSpPr>
                <a:spLocks/>
              </p:cNvSpPr>
              <p:nvPr/>
            </p:nvSpPr>
            <p:spPr bwMode="auto">
              <a:xfrm>
                <a:off x="6608445" y="691515"/>
                <a:ext cx="32385" cy="47625"/>
              </a:xfrm>
              <a:custGeom>
                <a:avLst/>
                <a:gdLst>
                  <a:gd name="T0" fmla="*/ 51 w 51"/>
                  <a:gd name="T1" fmla="*/ 75 h 75"/>
                  <a:gd name="T2" fmla="*/ 0 w 51"/>
                  <a:gd name="T3" fmla="*/ 75 h 75"/>
                  <a:gd name="T4" fmla="*/ 0 w 51"/>
                  <a:gd name="T5" fmla="*/ 0 h 75"/>
                  <a:gd name="T6" fmla="*/ 51 w 51"/>
                  <a:gd name="T7" fmla="*/ 0 h 75"/>
                  <a:gd name="T8" fmla="*/ 51 w 51"/>
                  <a:gd name="T9" fmla="*/ 8 h 75"/>
                  <a:gd name="T10" fmla="*/ 10 w 51"/>
                  <a:gd name="T11" fmla="*/ 8 h 75"/>
                  <a:gd name="T12" fmla="*/ 10 w 51"/>
                  <a:gd name="T13" fmla="*/ 29 h 75"/>
                  <a:gd name="T14" fmla="*/ 51 w 51"/>
                  <a:gd name="T15" fmla="*/ 29 h 75"/>
                  <a:gd name="T16" fmla="*/ 51 w 51"/>
                  <a:gd name="T17" fmla="*/ 38 h 75"/>
                  <a:gd name="T18" fmla="*/ 10 w 51"/>
                  <a:gd name="T19" fmla="*/ 38 h 75"/>
                  <a:gd name="T20" fmla="*/ 10 w 51"/>
                  <a:gd name="T21" fmla="*/ 65 h 75"/>
                  <a:gd name="T22" fmla="*/ 51 w 51"/>
                  <a:gd name="T23" fmla="*/ 65 h 75"/>
                  <a:gd name="T24" fmla="*/ 51 w 51"/>
                  <a:gd name="T25"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 h="75">
                    <a:moveTo>
                      <a:pt x="51" y="75"/>
                    </a:moveTo>
                    <a:lnTo>
                      <a:pt x="0" y="75"/>
                    </a:lnTo>
                    <a:lnTo>
                      <a:pt x="0" y="0"/>
                    </a:lnTo>
                    <a:lnTo>
                      <a:pt x="51" y="0"/>
                    </a:lnTo>
                    <a:lnTo>
                      <a:pt x="51" y="8"/>
                    </a:lnTo>
                    <a:lnTo>
                      <a:pt x="10" y="8"/>
                    </a:lnTo>
                    <a:lnTo>
                      <a:pt x="10" y="29"/>
                    </a:lnTo>
                    <a:lnTo>
                      <a:pt x="51" y="29"/>
                    </a:lnTo>
                    <a:lnTo>
                      <a:pt x="51" y="38"/>
                    </a:lnTo>
                    <a:lnTo>
                      <a:pt x="10" y="38"/>
                    </a:lnTo>
                    <a:lnTo>
                      <a:pt x="10" y="65"/>
                    </a:lnTo>
                    <a:lnTo>
                      <a:pt x="51" y="65"/>
                    </a:lnTo>
                    <a:lnTo>
                      <a:pt x="51"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0" name="Freeform 36">
                <a:extLst>
                  <a:ext uri="{FF2B5EF4-FFF2-40B4-BE49-F238E27FC236}">
                    <a16:creationId xmlns:a16="http://schemas.microsoft.com/office/drawing/2014/main" id="{61FC27F7-F061-1742-F521-0A5E6E2D2B1D}"/>
                  </a:ext>
                </a:extLst>
              </p:cNvPr>
              <p:cNvSpPr>
                <a:spLocks/>
              </p:cNvSpPr>
              <p:nvPr/>
            </p:nvSpPr>
            <p:spPr bwMode="auto">
              <a:xfrm>
                <a:off x="6652260" y="691515"/>
                <a:ext cx="36830" cy="47625"/>
              </a:xfrm>
              <a:custGeom>
                <a:avLst/>
                <a:gdLst>
                  <a:gd name="T0" fmla="*/ 58 w 58"/>
                  <a:gd name="T1" fmla="*/ 75 h 75"/>
                  <a:gd name="T2" fmla="*/ 47 w 58"/>
                  <a:gd name="T3" fmla="*/ 75 h 75"/>
                  <a:gd name="T4" fmla="*/ 8 w 58"/>
                  <a:gd name="T5" fmla="*/ 7 h 75"/>
                  <a:gd name="T6" fmla="*/ 8 w 58"/>
                  <a:gd name="T7" fmla="*/ 75 h 75"/>
                  <a:gd name="T8" fmla="*/ 0 w 58"/>
                  <a:gd name="T9" fmla="*/ 75 h 75"/>
                  <a:gd name="T10" fmla="*/ 0 w 58"/>
                  <a:gd name="T11" fmla="*/ 0 h 75"/>
                  <a:gd name="T12" fmla="*/ 16 w 58"/>
                  <a:gd name="T13" fmla="*/ 0 h 75"/>
                  <a:gd name="T14" fmla="*/ 50 w 58"/>
                  <a:gd name="T15" fmla="*/ 60 h 75"/>
                  <a:gd name="T16" fmla="*/ 50 w 58"/>
                  <a:gd name="T17" fmla="*/ 0 h 75"/>
                  <a:gd name="T18" fmla="*/ 58 w 58"/>
                  <a:gd name="T19" fmla="*/ 0 h 75"/>
                  <a:gd name="T20" fmla="*/ 58 w 58"/>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75">
                    <a:moveTo>
                      <a:pt x="58" y="75"/>
                    </a:moveTo>
                    <a:lnTo>
                      <a:pt x="47" y="75"/>
                    </a:lnTo>
                    <a:lnTo>
                      <a:pt x="8" y="7"/>
                    </a:lnTo>
                    <a:lnTo>
                      <a:pt x="8" y="75"/>
                    </a:lnTo>
                    <a:lnTo>
                      <a:pt x="0" y="75"/>
                    </a:lnTo>
                    <a:lnTo>
                      <a:pt x="0" y="0"/>
                    </a:lnTo>
                    <a:lnTo>
                      <a:pt x="16" y="0"/>
                    </a:lnTo>
                    <a:lnTo>
                      <a:pt x="50" y="60"/>
                    </a:lnTo>
                    <a:lnTo>
                      <a:pt x="50" y="0"/>
                    </a:lnTo>
                    <a:lnTo>
                      <a:pt x="58" y="0"/>
                    </a:lnTo>
                    <a:lnTo>
                      <a:pt x="58" y="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1" name="Freeform 37">
                <a:extLst>
                  <a:ext uri="{FF2B5EF4-FFF2-40B4-BE49-F238E27FC236}">
                    <a16:creationId xmlns:a16="http://schemas.microsoft.com/office/drawing/2014/main" id="{7C76D0DF-26FE-8799-D439-51906851532B}"/>
                  </a:ext>
                </a:extLst>
              </p:cNvPr>
              <p:cNvSpPr>
                <a:spLocks noEditPoints="1"/>
              </p:cNvSpPr>
              <p:nvPr/>
            </p:nvSpPr>
            <p:spPr bwMode="auto">
              <a:xfrm>
                <a:off x="6702425" y="691515"/>
                <a:ext cx="42545" cy="47625"/>
              </a:xfrm>
              <a:custGeom>
                <a:avLst/>
                <a:gdLst>
                  <a:gd name="T0" fmla="*/ 67 w 67"/>
                  <a:gd name="T1" fmla="*/ 36 h 75"/>
                  <a:gd name="T2" fmla="*/ 65 w 67"/>
                  <a:gd name="T3" fmla="*/ 47 h 75"/>
                  <a:gd name="T4" fmla="*/ 62 w 67"/>
                  <a:gd name="T5" fmla="*/ 55 h 75"/>
                  <a:gd name="T6" fmla="*/ 57 w 67"/>
                  <a:gd name="T7" fmla="*/ 64 h 75"/>
                  <a:gd name="T8" fmla="*/ 49 w 67"/>
                  <a:gd name="T9" fmla="*/ 68 h 75"/>
                  <a:gd name="T10" fmla="*/ 44 w 67"/>
                  <a:gd name="T11" fmla="*/ 72 h 75"/>
                  <a:gd name="T12" fmla="*/ 38 w 67"/>
                  <a:gd name="T13" fmla="*/ 73 h 75"/>
                  <a:gd name="T14" fmla="*/ 30 w 67"/>
                  <a:gd name="T15" fmla="*/ 75 h 75"/>
                  <a:gd name="T16" fmla="*/ 20 w 67"/>
                  <a:gd name="T17" fmla="*/ 75 h 75"/>
                  <a:gd name="T18" fmla="*/ 0 w 67"/>
                  <a:gd name="T19" fmla="*/ 75 h 75"/>
                  <a:gd name="T20" fmla="*/ 0 w 67"/>
                  <a:gd name="T21" fmla="*/ 0 h 75"/>
                  <a:gd name="T22" fmla="*/ 20 w 67"/>
                  <a:gd name="T23" fmla="*/ 0 h 75"/>
                  <a:gd name="T24" fmla="*/ 31 w 67"/>
                  <a:gd name="T25" fmla="*/ 0 h 75"/>
                  <a:gd name="T26" fmla="*/ 38 w 67"/>
                  <a:gd name="T27" fmla="*/ 0 h 75"/>
                  <a:gd name="T28" fmla="*/ 44 w 67"/>
                  <a:gd name="T29" fmla="*/ 3 h 75"/>
                  <a:gd name="T30" fmla="*/ 49 w 67"/>
                  <a:gd name="T31" fmla="*/ 5 h 75"/>
                  <a:gd name="T32" fmla="*/ 57 w 67"/>
                  <a:gd name="T33" fmla="*/ 12 h 75"/>
                  <a:gd name="T34" fmla="*/ 62 w 67"/>
                  <a:gd name="T35" fmla="*/ 18 h 75"/>
                  <a:gd name="T36" fmla="*/ 65 w 67"/>
                  <a:gd name="T37" fmla="*/ 26 h 75"/>
                  <a:gd name="T38" fmla="*/ 67 w 67"/>
                  <a:gd name="T39" fmla="*/ 36 h 75"/>
                  <a:gd name="T40" fmla="*/ 56 w 67"/>
                  <a:gd name="T41" fmla="*/ 36 h 75"/>
                  <a:gd name="T42" fmla="*/ 56 w 67"/>
                  <a:gd name="T43" fmla="*/ 29 h 75"/>
                  <a:gd name="T44" fmla="*/ 54 w 67"/>
                  <a:gd name="T45" fmla="*/ 23 h 75"/>
                  <a:gd name="T46" fmla="*/ 49 w 67"/>
                  <a:gd name="T47" fmla="*/ 16 h 75"/>
                  <a:gd name="T48" fmla="*/ 43 w 67"/>
                  <a:gd name="T49" fmla="*/ 13 h 75"/>
                  <a:gd name="T50" fmla="*/ 39 w 67"/>
                  <a:gd name="T51" fmla="*/ 10 h 75"/>
                  <a:gd name="T52" fmla="*/ 34 w 67"/>
                  <a:gd name="T53" fmla="*/ 8 h 75"/>
                  <a:gd name="T54" fmla="*/ 28 w 67"/>
                  <a:gd name="T55" fmla="*/ 8 h 75"/>
                  <a:gd name="T56" fmla="*/ 21 w 67"/>
                  <a:gd name="T57" fmla="*/ 8 h 75"/>
                  <a:gd name="T58" fmla="*/ 12 w 67"/>
                  <a:gd name="T59" fmla="*/ 8 h 75"/>
                  <a:gd name="T60" fmla="*/ 12 w 67"/>
                  <a:gd name="T61" fmla="*/ 65 h 75"/>
                  <a:gd name="T62" fmla="*/ 21 w 67"/>
                  <a:gd name="T63" fmla="*/ 65 h 75"/>
                  <a:gd name="T64" fmla="*/ 28 w 67"/>
                  <a:gd name="T65" fmla="*/ 65 h 75"/>
                  <a:gd name="T66" fmla="*/ 34 w 67"/>
                  <a:gd name="T67" fmla="*/ 65 h 75"/>
                  <a:gd name="T68" fmla="*/ 39 w 67"/>
                  <a:gd name="T69" fmla="*/ 64 h 75"/>
                  <a:gd name="T70" fmla="*/ 44 w 67"/>
                  <a:gd name="T71" fmla="*/ 60 h 75"/>
                  <a:gd name="T72" fmla="*/ 49 w 67"/>
                  <a:gd name="T73" fmla="*/ 57 h 75"/>
                  <a:gd name="T74" fmla="*/ 54 w 67"/>
                  <a:gd name="T75" fmla="*/ 51 h 75"/>
                  <a:gd name="T76" fmla="*/ 56 w 67"/>
                  <a:gd name="T77" fmla="*/ 44 h 75"/>
                  <a:gd name="T78" fmla="*/ 56 w 67"/>
                  <a:gd name="T79" fmla="*/ 3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7" h="75">
                    <a:moveTo>
                      <a:pt x="67" y="36"/>
                    </a:moveTo>
                    <a:lnTo>
                      <a:pt x="65" y="47"/>
                    </a:lnTo>
                    <a:lnTo>
                      <a:pt x="62" y="55"/>
                    </a:lnTo>
                    <a:lnTo>
                      <a:pt x="57" y="64"/>
                    </a:lnTo>
                    <a:lnTo>
                      <a:pt x="49" y="68"/>
                    </a:lnTo>
                    <a:lnTo>
                      <a:pt x="44" y="72"/>
                    </a:lnTo>
                    <a:lnTo>
                      <a:pt x="38" y="73"/>
                    </a:lnTo>
                    <a:lnTo>
                      <a:pt x="30" y="75"/>
                    </a:lnTo>
                    <a:lnTo>
                      <a:pt x="20" y="75"/>
                    </a:lnTo>
                    <a:lnTo>
                      <a:pt x="0" y="75"/>
                    </a:lnTo>
                    <a:lnTo>
                      <a:pt x="0" y="0"/>
                    </a:lnTo>
                    <a:lnTo>
                      <a:pt x="20" y="0"/>
                    </a:lnTo>
                    <a:lnTo>
                      <a:pt x="31" y="0"/>
                    </a:lnTo>
                    <a:lnTo>
                      <a:pt x="38" y="0"/>
                    </a:lnTo>
                    <a:lnTo>
                      <a:pt x="44" y="3"/>
                    </a:lnTo>
                    <a:lnTo>
                      <a:pt x="49" y="5"/>
                    </a:lnTo>
                    <a:lnTo>
                      <a:pt x="57" y="12"/>
                    </a:lnTo>
                    <a:lnTo>
                      <a:pt x="62" y="18"/>
                    </a:lnTo>
                    <a:lnTo>
                      <a:pt x="65" y="26"/>
                    </a:lnTo>
                    <a:lnTo>
                      <a:pt x="67" y="36"/>
                    </a:lnTo>
                    <a:close/>
                    <a:moveTo>
                      <a:pt x="56" y="36"/>
                    </a:moveTo>
                    <a:lnTo>
                      <a:pt x="56" y="29"/>
                    </a:lnTo>
                    <a:lnTo>
                      <a:pt x="54" y="23"/>
                    </a:lnTo>
                    <a:lnTo>
                      <a:pt x="49" y="16"/>
                    </a:lnTo>
                    <a:lnTo>
                      <a:pt x="43" y="13"/>
                    </a:lnTo>
                    <a:lnTo>
                      <a:pt x="39" y="10"/>
                    </a:lnTo>
                    <a:lnTo>
                      <a:pt x="34" y="8"/>
                    </a:lnTo>
                    <a:lnTo>
                      <a:pt x="28" y="8"/>
                    </a:lnTo>
                    <a:lnTo>
                      <a:pt x="21" y="8"/>
                    </a:lnTo>
                    <a:lnTo>
                      <a:pt x="12" y="8"/>
                    </a:lnTo>
                    <a:lnTo>
                      <a:pt x="12" y="65"/>
                    </a:lnTo>
                    <a:lnTo>
                      <a:pt x="21" y="65"/>
                    </a:lnTo>
                    <a:lnTo>
                      <a:pt x="28" y="65"/>
                    </a:lnTo>
                    <a:lnTo>
                      <a:pt x="34" y="65"/>
                    </a:lnTo>
                    <a:lnTo>
                      <a:pt x="39" y="64"/>
                    </a:lnTo>
                    <a:lnTo>
                      <a:pt x="44" y="60"/>
                    </a:lnTo>
                    <a:lnTo>
                      <a:pt x="49" y="57"/>
                    </a:lnTo>
                    <a:lnTo>
                      <a:pt x="54" y="51"/>
                    </a:lnTo>
                    <a:lnTo>
                      <a:pt x="56" y="44"/>
                    </a:lnTo>
                    <a:lnTo>
                      <a:pt x="56"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2" name="Freeform 38">
                <a:extLst>
                  <a:ext uri="{FF2B5EF4-FFF2-40B4-BE49-F238E27FC236}">
                    <a16:creationId xmlns:a16="http://schemas.microsoft.com/office/drawing/2014/main" id="{09341685-473A-D8FB-D33A-488669ED74E6}"/>
                  </a:ext>
                </a:extLst>
              </p:cNvPr>
              <p:cNvSpPr>
                <a:spLocks noEditPoints="1"/>
              </p:cNvSpPr>
              <p:nvPr/>
            </p:nvSpPr>
            <p:spPr bwMode="auto">
              <a:xfrm>
                <a:off x="6750050" y="691515"/>
                <a:ext cx="45720" cy="47625"/>
              </a:xfrm>
              <a:custGeom>
                <a:avLst/>
                <a:gdLst>
                  <a:gd name="T0" fmla="*/ 72 w 72"/>
                  <a:gd name="T1" fmla="*/ 75 h 75"/>
                  <a:gd name="T2" fmla="*/ 60 w 72"/>
                  <a:gd name="T3" fmla="*/ 75 h 75"/>
                  <a:gd name="T4" fmla="*/ 52 w 72"/>
                  <a:gd name="T5" fmla="*/ 54 h 75"/>
                  <a:gd name="T6" fmla="*/ 18 w 72"/>
                  <a:gd name="T7" fmla="*/ 54 h 75"/>
                  <a:gd name="T8" fmla="*/ 10 w 72"/>
                  <a:gd name="T9" fmla="*/ 75 h 75"/>
                  <a:gd name="T10" fmla="*/ 0 w 72"/>
                  <a:gd name="T11" fmla="*/ 75 h 75"/>
                  <a:gd name="T12" fmla="*/ 29 w 72"/>
                  <a:gd name="T13" fmla="*/ 0 h 75"/>
                  <a:gd name="T14" fmla="*/ 42 w 72"/>
                  <a:gd name="T15" fmla="*/ 0 h 75"/>
                  <a:gd name="T16" fmla="*/ 72 w 72"/>
                  <a:gd name="T17" fmla="*/ 75 h 75"/>
                  <a:gd name="T18" fmla="*/ 49 w 72"/>
                  <a:gd name="T19" fmla="*/ 44 h 75"/>
                  <a:gd name="T20" fmla="*/ 36 w 72"/>
                  <a:gd name="T21" fmla="*/ 8 h 75"/>
                  <a:gd name="T22" fmla="*/ 21 w 72"/>
                  <a:gd name="T23" fmla="*/ 44 h 75"/>
                  <a:gd name="T24" fmla="*/ 49 w 72"/>
                  <a:gd name="T25"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75">
                    <a:moveTo>
                      <a:pt x="72" y="75"/>
                    </a:moveTo>
                    <a:lnTo>
                      <a:pt x="60" y="75"/>
                    </a:lnTo>
                    <a:lnTo>
                      <a:pt x="52" y="54"/>
                    </a:lnTo>
                    <a:lnTo>
                      <a:pt x="18" y="54"/>
                    </a:lnTo>
                    <a:lnTo>
                      <a:pt x="10" y="75"/>
                    </a:lnTo>
                    <a:lnTo>
                      <a:pt x="0" y="75"/>
                    </a:lnTo>
                    <a:lnTo>
                      <a:pt x="29" y="0"/>
                    </a:lnTo>
                    <a:lnTo>
                      <a:pt x="42" y="0"/>
                    </a:lnTo>
                    <a:lnTo>
                      <a:pt x="72" y="75"/>
                    </a:lnTo>
                    <a:close/>
                    <a:moveTo>
                      <a:pt x="49" y="44"/>
                    </a:moveTo>
                    <a:lnTo>
                      <a:pt x="36" y="8"/>
                    </a:lnTo>
                    <a:lnTo>
                      <a:pt x="21" y="44"/>
                    </a:lnTo>
                    <a:lnTo>
                      <a:pt x="4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3" name="Freeform 39">
                <a:extLst>
                  <a:ext uri="{FF2B5EF4-FFF2-40B4-BE49-F238E27FC236}">
                    <a16:creationId xmlns:a16="http://schemas.microsoft.com/office/drawing/2014/main" id="{0D28FEB2-80A8-84C2-9D6C-166656577706}"/>
                  </a:ext>
                </a:extLst>
              </p:cNvPr>
              <p:cNvSpPr>
                <a:spLocks noEditPoints="1"/>
              </p:cNvSpPr>
              <p:nvPr/>
            </p:nvSpPr>
            <p:spPr bwMode="auto">
              <a:xfrm>
                <a:off x="5050790" y="267970"/>
                <a:ext cx="1955165" cy="466725"/>
              </a:xfrm>
              <a:custGeom>
                <a:avLst/>
                <a:gdLst>
                  <a:gd name="T0" fmla="*/ 3076 w 3079"/>
                  <a:gd name="T1" fmla="*/ 67 h 735"/>
                  <a:gd name="T2" fmla="*/ 2938 w 3079"/>
                  <a:gd name="T3" fmla="*/ 602 h 735"/>
                  <a:gd name="T4" fmla="*/ 2940 w 3079"/>
                  <a:gd name="T5" fmla="*/ 222 h 735"/>
                  <a:gd name="T6" fmla="*/ 3071 w 3079"/>
                  <a:gd name="T7" fmla="*/ 328 h 735"/>
                  <a:gd name="T8" fmla="*/ 3008 w 3079"/>
                  <a:gd name="T9" fmla="*/ 599 h 735"/>
                  <a:gd name="T10" fmla="*/ 2572 w 3079"/>
                  <a:gd name="T11" fmla="*/ 209 h 735"/>
                  <a:gd name="T12" fmla="*/ 2821 w 3079"/>
                  <a:gd name="T13" fmla="*/ 270 h 735"/>
                  <a:gd name="T14" fmla="*/ 2788 w 3079"/>
                  <a:gd name="T15" fmla="*/ 552 h 735"/>
                  <a:gd name="T16" fmla="*/ 1952 w 3079"/>
                  <a:gd name="T17" fmla="*/ 429 h 735"/>
                  <a:gd name="T18" fmla="*/ 2073 w 3079"/>
                  <a:gd name="T19" fmla="*/ 206 h 735"/>
                  <a:gd name="T20" fmla="*/ 2130 w 3079"/>
                  <a:gd name="T21" fmla="*/ 213 h 735"/>
                  <a:gd name="T22" fmla="*/ 2191 w 3079"/>
                  <a:gd name="T23" fmla="*/ 294 h 735"/>
                  <a:gd name="T24" fmla="*/ 2077 w 3079"/>
                  <a:gd name="T25" fmla="*/ 362 h 735"/>
                  <a:gd name="T26" fmla="*/ 1973 w 3079"/>
                  <a:gd name="T27" fmla="*/ 601 h 735"/>
                  <a:gd name="T28" fmla="*/ 1850 w 3079"/>
                  <a:gd name="T29" fmla="*/ 237 h 735"/>
                  <a:gd name="T30" fmla="*/ 1860 w 3079"/>
                  <a:gd name="T31" fmla="*/ 537 h 735"/>
                  <a:gd name="T32" fmla="*/ 1640 w 3079"/>
                  <a:gd name="T33" fmla="*/ 617 h 735"/>
                  <a:gd name="T34" fmla="*/ 1520 w 3079"/>
                  <a:gd name="T35" fmla="*/ 709 h 735"/>
                  <a:gd name="T36" fmla="*/ 1555 w 3079"/>
                  <a:gd name="T37" fmla="*/ 209 h 735"/>
                  <a:gd name="T38" fmla="*/ 1655 w 3079"/>
                  <a:gd name="T39" fmla="*/ 498 h 735"/>
                  <a:gd name="T40" fmla="*/ 1768 w 3079"/>
                  <a:gd name="T41" fmla="*/ 490 h 735"/>
                  <a:gd name="T42" fmla="*/ 1725 w 3079"/>
                  <a:gd name="T43" fmla="*/ 258 h 735"/>
                  <a:gd name="T44" fmla="*/ 1336 w 3079"/>
                  <a:gd name="T45" fmla="*/ 394 h 735"/>
                  <a:gd name="T46" fmla="*/ 1277 w 3079"/>
                  <a:gd name="T47" fmla="*/ 544 h 735"/>
                  <a:gd name="T48" fmla="*/ 1271 w 3079"/>
                  <a:gd name="T49" fmla="*/ 609 h 735"/>
                  <a:gd name="T50" fmla="*/ 1131 w 3079"/>
                  <a:gd name="T51" fmla="*/ 515 h 735"/>
                  <a:gd name="T52" fmla="*/ 1282 w 3079"/>
                  <a:gd name="T53" fmla="*/ 372 h 735"/>
                  <a:gd name="T54" fmla="*/ 1248 w 3079"/>
                  <a:gd name="T55" fmla="*/ 260 h 735"/>
                  <a:gd name="T56" fmla="*/ 1310 w 3079"/>
                  <a:gd name="T57" fmla="*/ 196 h 735"/>
                  <a:gd name="T58" fmla="*/ 1451 w 3079"/>
                  <a:gd name="T59" fmla="*/ 333 h 735"/>
                  <a:gd name="T60" fmla="*/ 1489 w 3079"/>
                  <a:gd name="T61" fmla="*/ 593 h 735"/>
                  <a:gd name="T62" fmla="*/ 973 w 3079"/>
                  <a:gd name="T63" fmla="*/ 41 h 735"/>
                  <a:gd name="T64" fmla="*/ 1092 w 3079"/>
                  <a:gd name="T65" fmla="*/ 102 h 735"/>
                  <a:gd name="T66" fmla="*/ 970 w 3079"/>
                  <a:gd name="T67" fmla="*/ 565 h 735"/>
                  <a:gd name="T68" fmla="*/ 1004 w 3079"/>
                  <a:gd name="T69" fmla="*/ 209 h 735"/>
                  <a:gd name="T70" fmla="*/ 1100 w 3079"/>
                  <a:gd name="T71" fmla="*/ 390 h 735"/>
                  <a:gd name="T72" fmla="*/ 1002 w 3079"/>
                  <a:gd name="T73" fmla="*/ 601 h 735"/>
                  <a:gd name="T74" fmla="*/ 555 w 3079"/>
                  <a:gd name="T75" fmla="*/ 279 h 735"/>
                  <a:gd name="T76" fmla="*/ 745 w 3079"/>
                  <a:gd name="T77" fmla="*/ 208 h 735"/>
                  <a:gd name="T78" fmla="*/ 921 w 3079"/>
                  <a:gd name="T79" fmla="*/ 313 h 735"/>
                  <a:gd name="T80" fmla="*/ 901 w 3079"/>
                  <a:gd name="T81" fmla="*/ 601 h 735"/>
                  <a:gd name="T82" fmla="*/ 799 w 3079"/>
                  <a:gd name="T83" fmla="*/ 338 h 735"/>
                  <a:gd name="T84" fmla="*/ 708 w 3079"/>
                  <a:gd name="T85" fmla="*/ 286 h 735"/>
                  <a:gd name="T86" fmla="*/ 641 w 3079"/>
                  <a:gd name="T87" fmla="*/ 599 h 735"/>
                  <a:gd name="T88" fmla="*/ 163 w 3079"/>
                  <a:gd name="T89" fmla="*/ 49 h 735"/>
                  <a:gd name="T90" fmla="*/ 189 w 3079"/>
                  <a:gd name="T91" fmla="*/ 506 h 735"/>
                  <a:gd name="T92" fmla="*/ 423 w 3079"/>
                  <a:gd name="T93" fmla="*/ 453 h 735"/>
                  <a:gd name="T94" fmla="*/ 472 w 3079"/>
                  <a:gd name="T95" fmla="*/ 52 h 735"/>
                  <a:gd name="T96" fmla="*/ 513 w 3079"/>
                  <a:gd name="T97" fmla="*/ 446 h 735"/>
                  <a:gd name="T98" fmla="*/ 130 w 3079"/>
                  <a:gd name="T99" fmla="*/ 594 h 735"/>
                  <a:gd name="T100" fmla="*/ 7 w 3079"/>
                  <a:gd name="T101" fmla="*/ 258 h 735"/>
                  <a:gd name="T102" fmla="*/ 2317 w 3079"/>
                  <a:gd name="T103" fmla="*/ 443 h 735"/>
                  <a:gd name="T104" fmla="*/ 2400 w 3079"/>
                  <a:gd name="T105" fmla="*/ 506 h 735"/>
                  <a:gd name="T106" fmla="*/ 2248 w 3079"/>
                  <a:gd name="T107" fmla="*/ 601 h 735"/>
                  <a:gd name="T108" fmla="*/ 2217 w 3079"/>
                  <a:gd name="T109" fmla="*/ 433 h 735"/>
                  <a:gd name="T110" fmla="*/ 2404 w 3079"/>
                  <a:gd name="T111" fmla="*/ 318 h 735"/>
                  <a:gd name="T112" fmla="*/ 2252 w 3079"/>
                  <a:gd name="T113" fmla="*/ 299 h 735"/>
                  <a:gd name="T114" fmla="*/ 2473 w 3079"/>
                  <a:gd name="T115" fmla="*/ 222 h 735"/>
                  <a:gd name="T116" fmla="*/ 2526 w 3079"/>
                  <a:gd name="T117" fmla="*/ 550 h 735"/>
                  <a:gd name="T118" fmla="*/ 2474 w 3079"/>
                  <a:gd name="T119" fmla="*/ 612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79" h="735">
                    <a:moveTo>
                      <a:pt x="2941" y="67"/>
                    </a:moveTo>
                    <a:lnTo>
                      <a:pt x="2941" y="54"/>
                    </a:lnTo>
                    <a:lnTo>
                      <a:pt x="2946" y="41"/>
                    </a:lnTo>
                    <a:lnTo>
                      <a:pt x="2951" y="29"/>
                    </a:lnTo>
                    <a:lnTo>
                      <a:pt x="2961" y="20"/>
                    </a:lnTo>
                    <a:lnTo>
                      <a:pt x="2971" y="10"/>
                    </a:lnTo>
                    <a:lnTo>
                      <a:pt x="2982" y="5"/>
                    </a:lnTo>
                    <a:lnTo>
                      <a:pt x="2995" y="0"/>
                    </a:lnTo>
                    <a:lnTo>
                      <a:pt x="3008" y="0"/>
                    </a:lnTo>
                    <a:lnTo>
                      <a:pt x="3021" y="0"/>
                    </a:lnTo>
                    <a:lnTo>
                      <a:pt x="3034" y="5"/>
                    </a:lnTo>
                    <a:lnTo>
                      <a:pt x="3045" y="10"/>
                    </a:lnTo>
                    <a:lnTo>
                      <a:pt x="3057" y="20"/>
                    </a:lnTo>
                    <a:lnTo>
                      <a:pt x="3065" y="29"/>
                    </a:lnTo>
                    <a:lnTo>
                      <a:pt x="3071" y="41"/>
                    </a:lnTo>
                    <a:lnTo>
                      <a:pt x="3075" y="54"/>
                    </a:lnTo>
                    <a:lnTo>
                      <a:pt x="3076" y="67"/>
                    </a:lnTo>
                    <a:lnTo>
                      <a:pt x="3075" y="80"/>
                    </a:lnTo>
                    <a:lnTo>
                      <a:pt x="3071" y="91"/>
                    </a:lnTo>
                    <a:lnTo>
                      <a:pt x="3065" y="102"/>
                    </a:lnTo>
                    <a:lnTo>
                      <a:pt x="3055" y="112"/>
                    </a:lnTo>
                    <a:lnTo>
                      <a:pt x="3045" y="122"/>
                    </a:lnTo>
                    <a:lnTo>
                      <a:pt x="3034" y="127"/>
                    </a:lnTo>
                    <a:lnTo>
                      <a:pt x="3021" y="130"/>
                    </a:lnTo>
                    <a:lnTo>
                      <a:pt x="3008" y="132"/>
                    </a:lnTo>
                    <a:lnTo>
                      <a:pt x="2995" y="130"/>
                    </a:lnTo>
                    <a:lnTo>
                      <a:pt x="2982" y="127"/>
                    </a:lnTo>
                    <a:lnTo>
                      <a:pt x="2971" y="122"/>
                    </a:lnTo>
                    <a:lnTo>
                      <a:pt x="2961" y="112"/>
                    </a:lnTo>
                    <a:lnTo>
                      <a:pt x="2951" y="102"/>
                    </a:lnTo>
                    <a:lnTo>
                      <a:pt x="2946" y="91"/>
                    </a:lnTo>
                    <a:lnTo>
                      <a:pt x="2941" y="80"/>
                    </a:lnTo>
                    <a:lnTo>
                      <a:pt x="2941" y="67"/>
                    </a:lnTo>
                    <a:close/>
                    <a:moveTo>
                      <a:pt x="2938" y="602"/>
                    </a:moveTo>
                    <a:lnTo>
                      <a:pt x="2940" y="591"/>
                    </a:lnTo>
                    <a:lnTo>
                      <a:pt x="2941" y="578"/>
                    </a:lnTo>
                    <a:lnTo>
                      <a:pt x="2943" y="565"/>
                    </a:lnTo>
                    <a:lnTo>
                      <a:pt x="2943" y="550"/>
                    </a:lnTo>
                    <a:lnTo>
                      <a:pt x="2944" y="536"/>
                    </a:lnTo>
                    <a:lnTo>
                      <a:pt x="2944" y="518"/>
                    </a:lnTo>
                    <a:lnTo>
                      <a:pt x="2944" y="500"/>
                    </a:lnTo>
                    <a:lnTo>
                      <a:pt x="2944" y="479"/>
                    </a:lnTo>
                    <a:lnTo>
                      <a:pt x="2944" y="406"/>
                    </a:lnTo>
                    <a:lnTo>
                      <a:pt x="2944" y="373"/>
                    </a:lnTo>
                    <a:lnTo>
                      <a:pt x="2944" y="343"/>
                    </a:lnTo>
                    <a:lnTo>
                      <a:pt x="2944" y="317"/>
                    </a:lnTo>
                    <a:lnTo>
                      <a:pt x="2944" y="294"/>
                    </a:lnTo>
                    <a:lnTo>
                      <a:pt x="2943" y="274"/>
                    </a:lnTo>
                    <a:lnTo>
                      <a:pt x="2941" y="257"/>
                    </a:lnTo>
                    <a:lnTo>
                      <a:pt x="2941" y="239"/>
                    </a:lnTo>
                    <a:lnTo>
                      <a:pt x="2940" y="222"/>
                    </a:lnTo>
                    <a:lnTo>
                      <a:pt x="2936" y="206"/>
                    </a:lnTo>
                    <a:lnTo>
                      <a:pt x="2957" y="209"/>
                    </a:lnTo>
                    <a:lnTo>
                      <a:pt x="2975" y="209"/>
                    </a:lnTo>
                    <a:lnTo>
                      <a:pt x="2993" y="211"/>
                    </a:lnTo>
                    <a:lnTo>
                      <a:pt x="3008" y="211"/>
                    </a:lnTo>
                    <a:lnTo>
                      <a:pt x="3023" y="211"/>
                    </a:lnTo>
                    <a:lnTo>
                      <a:pt x="3040" y="209"/>
                    </a:lnTo>
                    <a:lnTo>
                      <a:pt x="3058" y="209"/>
                    </a:lnTo>
                    <a:lnTo>
                      <a:pt x="3079" y="206"/>
                    </a:lnTo>
                    <a:lnTo>
                      <a:pt x="3076" y="221"/>
                    </a:lnTo>
                    <a:lnTo>
                      <a:pt x="3075" y="235"/>
                    </a:lnTo>
                    <a:lnTo>
                      <a:pt x="3075" y="250"/>
                    </a:lnTo>
                    <a:lnTo>
                      <a:pt x="3073" y="265"/>
                    </a:lnTo>
                    <a:lnTo>
                      <a:pt x="3071" y="279"/>
                    </a:lnTo>
                    <a:lnTo>
                      <a:pt x="3071" y="295"/>
                    </a:lnTo>
                    <a:lnTo>
                      <a:pt x="3071" y="312"/>
                    </a:lnTo>
                    <a:lnTo>
                      <a:pt x="3071" y="328"/>
                    </a:lnTo>
                    <a:lnTo>
                      <a:pt x="3071" y="344"/>
                    </a:lnTo>
                    <a:lnTo>
                      <a:pt x="3071" y="367"/>
                    </a:lnTo>
                    <a:lnTo>
                      <a:pt x="3071" y="390"/>
                    </a:lnTo>
                    <a:lnTo>
                      <a:pt x="3071" y="404"/>
                    </a:lnTo>
                    <a:lnTo>
                      <a:pt x="3071" y="471"/>
                    </a:lnTo>
                    <a:lnTo>
                      <a:pt x="3071" y="495"/>
                    </a:lnTo>
                    <a:lnTo>
                      <a:pt x="3071" y="516"/>
                    </a:lnTo>
                    <a:lnTo>
                      <a:pt x="3073" y="534"/>
                    </a:lnTo>
                    <a:lnTo>
                      <a:pt x="3073" y="550"/>
                    </a:lnTo>
                    <a:lnTo>
                      <a:pt x="3075" y="565"/>
                    </a:lnTo>
                    <a:lnTo>
                      <a:pt x="3075" y="578"/>
                    </a:lnTo>
                    <a:lnTo>
                      <a:pt x="3076" y="591"/>
                    </a:lnTo>
                    <a:lnTo>
                      <a:pt x="3078" y="602"/>
                    </a:lnTo>
                    <a:lnTo>
                      <a:pt x="3065" y="602"/>
                    </a:lnTo>
                    <a:lnTo>
                      <a:pt x="3049" y="601"/>
                    </a:lnTo>
                    <a:lnTo>
                      <a:pt x="3023" y="599"/>
                    </a:lnTo>
                    <a:lnTo>
                      <a:pt x="3008" y="599"/>
                    </a:lnTo>
                    <a:lnTo>
                      <a:pt x="3000" y="599"/>
                    </a:lnTo>
                    <a:lnTo>
                      <a:pt x="2988" y="599"/>
                    </a:lnTo>
                    <a:lnTo>
                      <a:pt x="2975" y="601"/>
                    </a:lnTo>
                    <a:lnTo>
                      <a:pt x="2959" y="601"/>
                    </a:lnTo>
                    <a:lnTo>
                      <a:pt x="2946" y="602"/>
                    </a:lnTo>
                    <a:lnTo>
                      <a:pt x="2938" y="602"/>
                    </a:lnTo>
                    <a:close/>
                    <a:moveTo>
                      <a:pt x="2673" y="602"/>
                    </a:moveTo>
                    <a:lnTo>
                      <a:pt x="2658" y="554"/>
                    </a:lnTo>
                    <a:lnTo>
                      <a:pt x="2644" y="505"/>
                    </a:lnTo>
                    <a:lnTo>
                      <a:pt x="2627" y="456"/>
                    </a:lnTo>
                    <a:lnTo>
                      <a:pt x="2611" y="407"/>
                    </a:lnTo>
                    <a:lnTo>
                      <a:pt x="2593" y="357"/>
                    </a:lnTo>
                    <a:lnTo>
                      <a:pt x="2574" y="308"/>
                    </a:lnTo>
                    <a:lnTo>
                      <a:pt x="2552" y="258"/>
                    </a:lnTo>
                    <a:lnTo>
                      <a:pt x="2531" y="206"/>
                    </a:lnTo>
                    <a:lnTo>
                      <a:pt x="2552" y="208"/>
                    </a:lnTo>
                    <a:lnTo>
                      <a:pt x="2572" y="209"/>
                    </a:lnTo>
                    <a:lnTo>
                      <a:pt x="2592" y="209"/>
                    </a:lnTo>
                    <a:lnTo>
                      <a:pt x="2609" y="209"/>
                    </a:lnTo>
                    <a:lnTo>
                      <a:pt x="2624" y="209"/>
                    </a:lnTo>
                    <a:lnTo>
                      <a:pt x="2640" y="209"/>
                    </a:lnTo>
                    <a:lnTo>
                      <a:pt x="2660" y="208"/>
                    </a:lnTo>
                    <a:lnTo>
                      <a:pt x="2679" y="206"/>
                    </a:lnTo>
                    <a:lnTo>
                      <a:pt x="2684" y="222"/>
                    </a:lnTo>
                    <a:lnTo>
                      <a:pt x="2689" y="244"/>
                    </a:lnTo>
                    <a:lnTo>
                      <a:pt x="2697" y="274"/>
                    </a:lnTo>
                    <a:lnTo>
                      <a:pt x="2700" y="287"/>
                    </a:lnTo>
                    <a:lnTo>
                      <a:pt x="2756" y="468"/>
                    </a:lnTo>
                    <a:lnTo>
                      <a:pt x="2769" y="433"/>
                    </a:lnTo>
                    <a:lnTo>
                      <a:pt x="2780" y="399"/>
                    </a:lnTo>
                    <a:lnTo>
                      <a:pt x="2792" y="365"/>
                    </a:lnTo>
                    <a:lnTo>
                      <a:pt x="2801" y="333"/>
                    </a:lnTo>
                    <a:lnTo>
                      <a:pt x="2811" y="300"/>
                    </a:lnTo>
                    <a:lnTo>
                      <a:pt x="2821" y="270"/>
                    </a:lnTo>
                    <a:lnTo>
                      <a:pt x="2829" y="237"/>
                    </a:lnTo>
                    <a:lnTo>
                      <a:pt x="2837" y="206"/>
                    </a:lnTo>
                    <a:lnTo>
                      <a:pt x="2847" y="208"/>
                    </a:lnTo>
                    <a:lnTo>
                      <a:pt x="2858" y="209"/>
                    </a:lnTo>
                    <a:lnTo>
                      <a:pt x="2866" y="209"/>
                    </a:lnTo>
                    <a:lnTo>
                      <a:pt x="2875" y="209"/>
                    </a:lnTo>
                    <a:lnTo>
                      <a:pt x="2884" y="209"/>
                    </a:lnTo>
                    <a:lnTo>
                      <a:pt x="2896" y="209"/>
                    </a:lnTo>
                    <a:lnTo>
                      <a:pt x="2905" y="208"/>
                    </a:lnTo>
                    <a:lnTo>
                      <a:pt x="2918" y="206"/>
                    </a:lnTo>
                    <a:lnTo>
                      <a:pt x="2899" y="255"/>
                    </a:lnTo>
                    <a:lnTo>
                      <a:pt x="2878" y="304"/>
                    </a:lnTo>
                    <a:lnTo>
                      <a:pt x="2860" y="352"/>
                    </a:lnTo>
                    <a:lnTo>
                      <a:pt x="2840" y="403"/>
                    </a:lnTo>
                    <a:lnTo>
                      <a:pt x="2824" y="451"/>
                    </a:lnTo>
                    <a:lnTo>
                      <a:pt x="2806" y="502"/>
                    </a:lnTo>
                    <a:lnTo>
                      <a:pt x="2788" y="552"/>
                    </a:lnTo>
                    <a:lnTo>
                      <a:pt x="2772" y="602"/>
                    </a:lnTo>
                    <a:lnTo>
                      <a:pt x="2756" y="601"/>
                    </a:lnTo>
                    <a:lnTo>
                      <a:pt x="2743" y="599"/>
                    </a:lnTo>
                    <a:lnTo>
                      <a:pt x="2731" y="599"/>
                    </a:lnTo>
                    <a:lnTo>
                      <a:pt x="2723" y="597"/>
                    </a:lnTo>
                    <a:lnTo>
                      <a:pt x="2713" y="599"/>
                    </a:lnTo>
                    <a:lnTo>
                      <a:pt x="2704" y="599"/>
                    </a:lnTo>
                    <a:lnTo>
                      <a:pt x="2691" y="601"/>
                    </a:lnTo>
                    <a:lnTo>
                      <a:pt x="2673" y="602"/>
                    </a:lnTo>
                    <a:close/>
                    <a:moveTo>
                      <a:pt x="1944" y="602"/>
                    </a:moveTo>
                    <a:lnTo>
                      <a:pt x="1946" y="578"/>
                    </a:lnTo>
                    <a:lnTo>
                      <a:pt x="1947" y="554"/>
                    </a:lnTo>
                    <a:lnTo>
                      <a:pt x="1949" y="528"/>
                    </a:lnTo>
                    <a:lnTo>
                      <a:pt x="1951" y="503"/>
                    </a:lnTo>
                    <a:lnTo>
                      <a:pt x="1951" y="479"/>
                    </a:lnTo>
                    <a:lnTo>
                      <a:pt x="1952" y="455"/>
                    </a:lnTo>
                    <a:lnTo>
                      <a:pt x="1952" y="429"/>
                    </a:lnTo>
                    <a:lnTo>
                      <a:pt x="1952" y="404"/>
                    </a:lnTo>
                    <a:lnTo>
                      <a:pt x="1952" y="378"/>
                    </a:lnTo>
                    <a:lnTo>
                      <a:pt x="1952" y="354"/>
                    </a:lnTo>
                    <a:lnTo>
                      <a:pt x="1951" y="328"/>
                    </a:lnTo>
                    <a:lnTo>
                      <a:pt x="1951" y="304"/>
                    </a:lnTo>
                    <a:lnTo>
                      <a:pt x="1949" y="279"/>
                    </a:lnTo>
                    <a:lnTo>
                      <a:pt x="1947" y="255"/>
                    </a:lnTo>
                    <a:lnTo>
                      <a:pt x="1946" y="231"/>
                    </a:lnTo>
                    <a:lnTo>
                      <a:pt x="1944" y="206"/>
                    </a:lnTo>
                    <a:lnTo>
                      <a:pt x="1962" y="208"/>
                    </a:lnTo>
                    <a:lnTo>
                      <a:pt x="1980" y="209"/>
                    </a:lnTo>
                    <a:lnTo>
                      <a:pt x="1995" y="209"/>
                    </a:lnTo>
                    <a:lnTo>
                      <a:pt x="2004" y="209"/>
                    </a:lnTo>
                    <a:lnTo>
                      <a:pt x="2021" y="209"/>
                    </a:lnTo>
                    <a:lnTo>
                      <a:pt x="2037" y="209"/>
                    </a:lnTo>
                    <a:lnTo>
                      <a:pt x="2055" y="208"/>
                    </a:lnTo>
                    <a:lnTo>
                      <a:pt x="2073" y="206"/>
                    </a:lnTo>
                    <a:lnTo>
                      <a:pt x="2069" y="226"/>
                    </a:lnTo>
                    <a:lnTo>
                      <a:pt x="2068" y="245"/>
                    </a:lnTo>
                    <a:lnTo>
                      <a:pt x="2064" y="265"/>
                    </a:lnTo>
                    <a:lnTo>
                      <a:pt x="2064" y="284"/>
                    </a:lnTo>
                    <a:lnTo>
                      <a:pt x="2064" y="287"/>
                    </a:lnTo>
                    <a:lnTo>
                      <a:pt x="2064" y="292"/>
                    </a:lnTo>
                    <a:lnTo>
                      <a:pt x="2064" y="299"/>
                    </a:lnTo>
                    <a:lnTo>
                      <a:pt x="2064" y="302"/>
                    </a:lnTo>
                    <a:lnTo>
                      <a:pt x="2069" y="302"/>
                    </a:lnTo>
                    <a:lnTo>
                      <a:pt x="2077" y="278"/>
                    </a:lnTo>
                    <a:lnTo>
                      <a:pt x="2089" y="257"/>
                    </a:lnTo>
                    <a:lnTo>
                      <a:pt x="2095" y="247"/>
                    </a:lnTo>
                    <a:lnTo>
                      <a:pt x="2100" y="239"/>
                    </a:lnTo>
                    <a:lnTo>
                      <a:pt x="2108" y="231"/>
                    </a:lnTo>
                    <a:lnTo>
                      <a:pt x="2115" y="224"/>
                    </a:lnTo>
                    <a:lnTo>
                      <a:pt x="2123" y="218"/>
                    </a:lnTo>
                    <a:lnTo>
                      <a:pt x="2130" y="213"/>
                    </a:lnTo>
                    <a:lnTo>
                      <a:pt x="2138" y="208"/>
                    </a:lnTo>
                    <a:lnTo>
                      <a:pt x="2147" y="203"/>
                    </a:lnTo>
                    <a:lnTo>
                      <a:pt x="2156" y="201"/>
                    </a:lnTo>
                    <a:lnTo>
                      <a:pt x="2165" y="198"/>
                    </a:lnTo>
                    <a:lnTo>
                      <a:pt x="2175" y="196"/>
                    </a:lnTo>
                    <a:lnTo>
                      <a:pt x="2185" y="196"/>
                    </a:lnTo>
                    <a:lnTo>
                      <a:pt x="2190" y="196"/>
                    </a:lnTo>
                    <a:lnTo>
                      <a:pt x="2193" y="196"/>
                    </a:lnTo>
                    <a:lnTo>
                      <a:pt x="2196" y="198"/>
                    </a:lnTo>
                    <a:lnTo>
                      <a:pt x="2199" y="198"/>
                    </a:lnTo>
                    <a:lnTo>
                      <a:pt x="2198" y="213"/>
                    </a:lnTo>
                    <a:lnTo>
                      <a:pt x="2195" y="226"/>
                    </a:lnTo>
                    <a:lnTo>
                      <a:pt x="2193" y="240"/>
                    </a:lnTo>
                    <a:lnTo>
                      <a:pt x="2193" y="253"/>
                    </a:lnTo>
                    <a:lnTo>
                      <a:pt x="2191" y="268"/>
                    </a:lnTo>
                    <a:lnTo>
                      <a:pt x="2191" y="281"/>
                    </a:lnTo>
                    <a:lnTo>
                      <a:pt x="2191" y="294"/>
                    </a:lnTo>
                    <a:lnTo>
                      <a:pt x="2190" y="308"/>
                    </a:lnTo>
                    <a:lnTo>
                      <a:pt x="2190" y="313"/>
                    </a:lnTo>
                    <a:lnTo>
                      <a:pt x="2190" y="320"/>
                    </a:lnTo>
                    <a:lnTo>
                      <a:pt x="2191" y="326"/>
                    </a:lnTo>
                    <a:lnTo>
                      <a:pt x="2191" y="331"/>
                    </a:lnTo>
                    <a:lnTo>
                      <a:pt x="2177" y="323"/>
                    </a:lnTo>
                    <a:lnTo>
                      <a:pt x="2164" y="318"/>
                    </a:lnTo>
                    <a:lnTo>
                      <a:pt x="2152" y="315"/>
                    </a:lnTo>
                    <a:lnTo>
                      <a:pt x="2141" y="313"/>
                    </a:lnTo>
                    <a:lnTo>
                      <a:pt x="2125" y="315"/>
                    </a:lnTo>
                    <a:lnTo>
                      <a:pt x="2112" y="318"/>
                    </a:lnTo>
                    <a:lnTo>
                      <a:pt x="2105" y="321"/>
                    </a:lnTo>
                    <a:lnTo>
                      <a:pt x="2100" y="325"/>
                    </a:lnTo>
                    <a:lnTo>
                      <a:pt x="2095" y="330"/>
                    </a:lnTo>
                    <a:lnTo>
                      <a:pt x="2090" y="334"/>
                    </a:lnTo>
                    <a:lnTo>
                      <a:pt x="2084" y="347"/>
                    </a:lnTo>
                    <a:lnTo>
                      <a:pt x="2077" y="362"/>
                    </a:lnTo>
                    <a:lnTo>
                      <a:pt x="2076" y="380"/>
                    </a:lnTo>
                    <a:lnTo>
                      <a:pt x="2074" y="401"/>
                    </a:lnTo>
                    <a:lnTo>
                      <a:pt x="2074" y="427"/>
                    </a:lnTo>
                    <a:lnTo>
                      <a:pt x="2074" y="453"/>
                    </a:lnTo>
                    <a:lnTo>
                      <a:pt x="2076" y="479"/>
                    </a:lnTo>
                    <a:lnTo>
                      <a:pt x="2076" y="505"/>
                    </a:lnTo>
                    <a:lnTo>
                      <a:pt x="2077" y="529"/>
                    </a:lnTo>
                    <a:lnTo>
                      <a:pt x="2079" y="554"/>
                    </a:lnTo>
                    <a:lnTo>
                      <a:pt x="2081" y="578"/>
                    </a:lnTo>
                    <a:lnTo>
                      <a:pt x="2082" y="602"/>
                    </a:lnTo>
                    <a:lnTo>
                      <a:pt x="2058" y="601"/>
                    </a:lnTo>
                    <a:lnTo>
                      <a:pt x="2038" y="599"/>
                    </a:lnTo>
                    <a:lnTo>
                      <a:pt x="2022" y="599"/>
                    </a:lnTo>
                    <a:lnTo>
                      <a:pt x="2008" y="597"/>
                    </a:lnTo>
                    <a:lnTo>
                      <a:pt x="2001" y="599"/>
                    </a:lnTo>
                    <a:lnTo>
                      <a:pt x="1991" y="599"/>
                    </a:lnTo>
                    <a:lnTo>
                      <a:pt x="1973" y="601"/>
                    </a:lnTo>
                    <a:lnTo>
                      <a:pt x="1944" y="602"/>
                    </a:lnTo>
                    <a:close/>
                    <a:moveTo>
                      <a:pt x="1640" y="253"/>
                    </a:moveTo>
                    <a:lnTo>
                      <a:pt x="1651" y="240"/>
                    </a:lnTo>
                    <a:lnTo>
                      <a:pt x="1663" y="229"/>
                    </a:lnTo>
                    <a:lnTo>
                      <a:pt x="1676" y="219"/>
                    </a:lnTo>
                    <a:lnTo>
                      <a:pt x="1689" y="211"/>
                    </a:lnTo>
                    <a:lnTo>
                      <a:pt x="1702" y="205"/>
                    </a:lnTo>
                    <a:lnTo>
                      <a:pt x="1716" y="200"/>
                    </a:lnTo>
                    <a:lnTo>
                      <a:pt x="1733" y="198"/>
                    </a:lnTo>
                    <a:lnTo>
                      <a:pt x="1749" y="196"/>
                    </a:lnTo>
                    <a:lnTo>
                      <a:pt x="1767" y="198"/>
                    </a:lnTo>
                    <a:lnTo>
                      <a:pt x="1783" y="200"/>
                    </a:lnTo>
                    <a:lnTo>
                      <a:pt x="1798" y="205"/>
                    </a:lnTo>
                    <a:lnTo>
                      <a:pt x="1812" y="209"/>
                    </a:lnTo>
                    <a:lnTo>
                      <a:pt x="1825" y="218"/>
                    </a:lnTo>
                    <a:lnTo>
                      <a:pt x="1838" y="227"/>
                    </a:lnTo>
                    <a:lnTo>
                      <a:pt x="1850" y="237"/>
                    </a:lnTo>
                    <a:lnTo>
                      <a:pt x="1860" y="250"/>
                    </a:lnTo>
                    <a:lnTo>
                      <a:pt x="1869" y="265"/>
                    </a:lnTo>
                    <a:lnTo>
                      <a:pt x="1877" y="279"/>
                    </a:lnTo>
                    <a:lnTo>
                      <a:pt x="1884" y="295"/>
                    </a:lnTo>
                    <a:lnTo>
                      <a:pt x="1890" y="313"/>
                    </a:lnTo>
                    <a:lnTo>
                      <a:pt x="1894" y="333"/>
                    </a:lnTo>
                    <a:lnTo>
                      <a:pt x="1897" y="354"/>
                    </a:lnTo>
                    <a:lnTo>
                      <a:pt x="1899" y="375"/>
                    </a:lnTo>
                    <a:lnTo>
                      <a:pt x="1900" y="398"/>
                    </a:lnTo>
                    <a:lnTo>
                      <a:pt x="1899" y="420"/>
                    </a:lnTo>
                    <a:lnTo>
                      <a:pt x="1897" y="440"/>
                    </a:lnTo>
                    <a:lnTo>
                      <a:pt x="1894" y="459"/>
                    </a:lnTo>
                    <a:lnTo>
                      <a:pt x="1890" y="477"/>
                    </a:lnTo>
                    <a:lnTo>
                      <a:pt x="1884" y="494"/>
                    </a:lnTo>
                    <a:lnTo>
                      <a:pt x="1877" y="510"/>
                    </a:lnTo>
                    <a:lnTo>
                      <a:pt x="1869" y="524"/>
                    </a:lnTo>
                    <a:lnTo>
                      <a:pt x="1860" y="537"/>
                    </a:lnTo>
                    <a:lnTo>
                      <a:pt x="1848" y="549"/>
                    </a:lnTo>
                    <a:lnTo>
                      <a:pt x="1837" y="558"/>
                    </a:lnTo>
                    <a:lnTo>
                      <a:pt x="1825" y="568"/>
                    </a:lnTo>
                    <a:lnTo>
                      <a:pt x="1811" y="575"/>
                    </a:lnTo>
                    <a:lnTo>
                      <a:pt x="1796" y="580"/>
                    </a:lnTo>
                    <a:lnTo>
                      <a:pt x="1781" y="584"/>
                    </a:lnTo>
                    <a:lnTo>
                      <a:pt x="1764" y="586"/>
                    </a:lnTo>
                    <a:lnTo>
                      <a:pt x="1747" y="588"/>
                    </a:lnTo>
                    <a:lnTo>
                      <a:pt x="1728" y="586"/>
                    </a:lnTo>
                    <a:lnTo>
                      <a:pt x="1711" y="584"/>
                    </a:lnTo>
                    <a:lnTo>
                      <a:pt x="1697" y="580"/>
                    </a:lnTo>
                    <a:lnTo>
                      <a:pt x="1684" y="573"/>
                    </a:lnTo>
                    <a:lnTo>
                      <a:pt x="1672" y="567"/>
                    </a:lnTo>
                    <a:lnTo>
                      <a:pt x="1661" y="557"/>
                    </a:lnTo>
                    <a:lnTo>
                      <a:pt x="1650" y="545"/>
                    </a:lnTo>
                    <a:lnTo>
                      <a:pt x="1640" y="531"/>
                    </a:lnTo>
                    <a:lnTo>
                      <a:pt x="1640" y="617"/>
                    </a:lnTo>
                    <a:lnTo>
                      <a:pt x="1640" y="630"/>
                    </a:lnTo>
                    <a:lnTo>
                      <a:pt x="1640" y="651"/>
                    </a:lnTo>
                    <a:lnTo>
                      <a:pt x="1640" y="677"/>
                    </a:lnTo>
                    <a:lnTo>
                      <a:pt x="1642" y="701"/>
                    </a:lnTo>
                    <a:lnTo>
                      <a:pt x="1642" y="711"/>
                    </a:lnTo>
                    <a:lnTo>
                      <a:pt x="1642" y="709"/>
                    </a:lnTo>
                    <a:lnTo>
                      <a:pt x="1643" y="713"/>
                    </a:lnTo>
                    <a:lnTo>
                      <a:pt x="1645" y="735"/>
                    </a:lnTo>
                    <a:lnTo>
                      <a:pt x="1622" y="732"/>
                    </a:lnTo>
                    <a:lnTo>
                      <a:pt x="1604" y="731"/>
                    </a:lnTo>
                    <a:lnTo>
                      <a:pt x="1593" y="731"/>
                    </a:lnTo>
                    <a:lnTo>
                      <a:pt x="1581" y="729"/>
                    </a:lnTo>
                    <a:lnTo>
                      <a:pt x="1568" y="731"/>
                    </a:lnTo>
                    <a:lnTo>
                      <a:pt x="1554" y="731"/>
                    </a:lnTo>
                    <a:lnTo>
                      <a:pt x="1537" y="732"/>
                    </a:lnTo>
                    <a:lnTo>
                      <a:pt x="1520" y="735"/>
                    </a:lnTo>
                    <a:lnTo>
                      <a:pt x="1520" y="709"/>
                    </a:lnTo>
                    <a:lnTo>
                      <a:pt x="1521" y="677"/>
                    </a:lnTo>
                    <a:lnTo>
                      <a:pt x="1523" y="644"/>
                    </a:lnTo>
                    <a:lnTo>
                      <a:pt x="1523" y="619"/>
                    </a:lnTo>
                    <a:lnTo>
                      <a:pt x="1523" y="609"/>
                    </a:lnTo>
                    <a:lnTo>
                      <a:pt x="1524" y="612"/>
                    </a:lnTo>
                    <a:lnTo>
                      <a:pt x="1524" y="614"/>
                    </a:lnTo>
                    <a:lnTo>
                      <a:pt x="1524" y="596"/>
                    </a:lnTo>
                    <a:lnTo>
                      <a:pt x="1524" y="532"/>
                    </a:lnTo>
                    <a:lnTo>
                      <a:pt x="1524" y="476"/>
                    </a:lnTo>
                    <a:lnTo>
                      <a:pt x="1523" y="424"/>
                    </a:lnTo>
                    <a:lnTo>
                      <a:pt x="1523" y="377"/>
                    </a:lnTo>
                    <a:lnTo>
                      <a:pt x="1523" y="334"/>
                    </a:lnTo>
                    <a:lnTo>
                      <a:pt x="1521" y="291"/>
                    </a:lnTo>
                    <a:lnTo>
                      <a:pt x="1520" y="248"/>
                    </a:lnTo>
                    <a:lnTo>
                      <a:pt x="1520" y="206"/>
                    </a:lnTo>
                    <a:lnTo>
                      <a:pt x="1539" y="208"/>
                    </a:lnTo>
                    <a:lnTo>
                      <a:pt x="1555" y="209"/>
                    </a:lnTo>
                    <a:lnTo>
                      <a:pt x="1570" y="209"/>
                    </a:lnTo>
                    <a:lnTo>
                      <a:pt x="1581" y="209"/>
                    </a:lnTo>
                    <a:lnTo>
                      <a:pt x="1591" y="209"/>
                    </a:lnTo>
                    <a:lnTo>
                      <a:pt x="1603" y="209"/>
                    </a:lnTo>
                    <a:lnTo>
                      <a:pt x="1619" y="208"/>
                    </a:lnTo>
                    <a:lnTo>
                      <a:pt x="1643" y="206"/>
                    </a:lnTo>
                    <a:lnTo>
                      <a:pt x="1642" y="218"/>
                    </a:lnTo>
                    <a:lnTo>
                      <a:pt x="1642" y="229"/>
                    </a:lnTo>
                    <a:lnTo>
                      <a:pt x="1640" y="240"/>
                    </a:lnTo>
                    <a:lnTo>
                      <a:pt x="1640" y="253"/>
                    </a:lnTo>
                    <a:close/>
                    <a:moveTo>
                      <a:pt x="1637" y="394"/>
                    </a:moveTo>
                    <a:lnTo>
                      <a:pt x="1637" y="427"/>
                    </a:lnTo>
                    <a:lnTo>
                      <a:pt x="1642" y="456"/>
                    </a:lnTo>
                    <a:lnTo>
                      <a:pt x="1643" y="468"/>
                    </a:lnTo>
                    <a:lnTo>
                      <a:pt x="1646" y="479"/>
                    </a:lnTo>
                    <a:lnTo>
                      <a:pt x="1651" y="490"/>
                    </a:lnTo>
                    <a:lnTo>
                      <a:pt x="1655" y="498"/>
                    </a:lnTo>
                    <a:lnTo>
                      <a:pt x="1659" y="506"/>
                    </a:lnTo>
                    <a:lnTo>
                      <a:pt x="1666" y="515"/>
                    </a:lnTo>
                    <a:lnTo>
                      <a:pt x="1672" y="521"/>
                    </a:lnTo>
                    <a:lnTo>
                      <a:pt x="1679" y="526"/>
                    </a:lnTo>
                    <a:lnTo>
                      <a:pt x="1685" y="529"/>
                    </a:lnTo>
                    <a:lnTo>
                      <a:pt x="1694" y="532"/>
                    </a:lnTo>
                    <a:lnTo>
                      <a:pt x="1702" y="534"/>
                    </a:lnTo>
                    <a:lnTo>
                      <a:pt x="1710" y="534"/>
                    </a:lnTo>
                    <a:lnTo>
                      <a:pt x="1720" y="534"/>
                    </a:lnTo>
                    <a:lnTo>
                      <a:pt x="1728" y="532"/>
                    </a:lnTo>
                    <a:lnTo>
                      <a:pt x="1736" y="529"/>
                    </a:lnTo>
                    <a:lnTo>
                      <a:pt x="1742" y="526"/>
                    </a:lnTo>
                    <a:lnTo>
                      <a:pt x="1749" y="521"/>
                    </a:lnTo>
                    <a:lnTo>
                      <a:pt x="1754" y="515"/>
                    </a:lnTo>
                    <a:lnTo>
                      <a:pt x="1760" y="508"/>
                    </a:lnTo>
                    <a:lnTo>
                      <a:pt x="1764" y="500"/>
                    </a:lnTo>
                    <a:lnTo>
                      <a:pt x="1768" y="490"/>
                    </a:lnTo>
                    <a:lnTo>
                      <a:pt x="1772" y="479"/>
                    </a:lnTo>
                    <a:lnTo>
                      <a:pt x="1775" y="468"/>
                    </a:lnTo>
                    <a:lnTo>
                      <a:pt x="1777" y="455"/>
                    </a:lnTo>
                    <a:lnTo>
                      <a:pt x="1780" y="424"/>
                    </a:lnTo>
                    <a:lnTo>
                      <a:pt x="1781" y="388"/>
                    </a:lnTo>
                    <a:lnTo>
                      <a:pt x="1780" y="357"/>
                    </a:lnTo>
                    <a:lnTo>
                      <a:pt x="1777" y="330"/>
                    </a:lnTo>
                    <a:lnTo>
                      <a:pt x="1775" y="318"/>
                    </a:lnTo>
                    <a:lnTo>
                      <a:pt x="1772" y="307"/>
                    </a:lnTo>
                    <a:lnTo>
                      <a:pt x="1767" y="297"/>
                    </a:lnTo>
                    <a:lnTo>
                      <a:pt x="1764" y="289"/>
                    </a:lnTo>
                    <a:lnTo>
                      <a:pt x="1759" y="281"/>
                    </a:lnTo>
                    <a:lnTo>
                      <a:pt x="1752" y="274"/>
                    </a:lnTo>
                    <a:lnTo>
                      <a:pt x="1747" y="268"/>
                    </a:lnTo>
                    <a:lnTo>
                      <a:pt x="1739" y="265"/>
                    </a:lnTo>
                    <a:lnTo>
                      <a:pt x="1733" y="260"/>
                    </a:lnTo>
                    <a:lnTo>
                      <a:pt x="1725" y="258"/>
                    </a:lnTo>
                    <a:lnTo>
                      <a:pt x="1716" y="257"/>
                    </a:lnTo>
                    <a:lnTo>
                      <a:pt x="1707" y="257"/>
                    </a:lnTo>
                    <a:lnTo>
                      <a:pt x="1698" y="257"/>
                    </a:lnTo>
                    <a:lnTo>
                      <a:pt x="1692" y="258"/>
                    </a:lnTo>
                    <a:lnTo>
                      <a:pt x="1684" y="261"/>
                    </a:lnTo>
                    <a:lnTo>
                      <a:pt x="1677" y="265"/>
                    </a:lnTo>
                    <a:lnTo>
                      <a:pt x="1671" y="270"/>
                    </a:lnTo>
                    <a:lnTo>
                      <a:pt x="1666" y="276"/>
                    </a:lnTo>
                    <a:lnTo>
                      <a:pt x="1659" y="282"/>
                    </a:lnTo>
                    <a:lnTo>
                      <a:pt x="1655" y="292"/>
                    </a:lnTo>
                    <a:lnTo>
                      <a:pt x="1651" y="300"/>
                    </a:lnTo>
                    <a:lnTo>
                      <a:pt x="1646" y="312"/>
                    </a:lnTo>
                    <a:lnTo>
                      <a:pt x="1643" y="323"/>
                    </a:lnTo>
                    <a:lnTo>
                      <a:pt x="1642" y="336"/>
                    </a:lnTo>
                    <a:lnTo>
                      <a:pt x="1637" y="364"/>
                    </a:lnTo>
                    <a:lnTo>
                      <a:pt x="1637" y="394"/>
                    </a:lnTo>
                    <a:close/>
                    <a:moveTo>
                      <a:pt x="1336" y="394"/>
                    </a:moveTo>
                    <a:lnTo>
                      <a:pt x="1313" y="399"/>
                    </a:lnTo>
                    <a:lnTo>
                      <a:pt x="1293" y="406"/>
                    </a:lnTo>
                    <a:lnTo>
                      <a:pt x="1277" y="414"/>
                    </a:lnTo>
                    <a:lnTo>
                      <a:pt x="1264" y="424"/>
                    </a:lnTo>
                    <a:lnTo>
                      <a:pt x="1258" y="430"/>
                    </a:lnTo>
                    <a:lnTo>
                      <a:pt x="1254" y="437"/>
                    </a:lnTo>
                    <a:lnTo>
                      <a:pt x="1250" y="443"/>
                    </a:lnTo>
                    <a:lnTo>
                      <a:pt x="1246" y="451"/>
                    </a:lnTo>
                    <a:lnTo>
                      <a:pt x="1241" y="466"/>
                    </a:lnTo>
                    <a:lnTo>
                      <a:pt x="1240" y="484"/>
                    </a:lnTo>
                    <a:lnTo>
                      <a:pt x="1241" y="497"/>
                    </a:lnTo>
                    <a:lnTo>
                      <a:pt x="1243" y="508"/>
                    </a:lnTo>
                    <a:lnTo>
                      <a:pt x="1248" y="519"/>
                    </a:lnTo>
                    <a:lnTo>
                      <a:pt x="1253" y="528"/>
                    </a:lnTo>
                    <a:lnTo>
                      <a:pt x="1261" y="536"/>
                    </a:lnTo>
                    <a:lnTo>
                      <a:pt x="1267" y="541"/>
                    </a:lnTo>
                    <a:lnTo>
                      <a:pt x="1277" y="544"/>
                    </a:lnTo>
                    <a:lnTo>
                      <a:pt x="1287" y="545"/>
                    </a:lnTo>
                    <a:lnTo>
                      <a:pt x="1298" y="544"/>
                    </a:lnTo>
                    <a:lnTo>
                      <a:pt x="1308" y="541"/>
                    </a:lnTo>
                    <a:lnTo>
                      <a:pt x="1316" y="536"/>
                    </a:lnTo>
                    <a:lnTo>
                      <a:pt x="1324" y="528"/>
                    </a:lnTo>
                    <a:lnTo>
                      <a:pt x="1329" y="519"/>
                    </a:lnTo>
                    <a:lnTo>
                      <a:pt x="1332" y="506"/>
                    </a:lnTo>
                    <a:lnTo>
                      <a:pt x="1336" y="494"/>
                    </a:lnTo>
                    <a:lnTo>
                      <a:pt x="1336" y="477"/>
                    </a:lnTo>
                    <a:lnTo>
                      <a:pt x="1336" y="394"/>
                    </a:lnTo>
                    <a:close/>
                    <a:moveTo>
                      <a:pt x="1344" y="565"/>
                    </a:moveTo>
                    <a:lnTo>
                      <a:pt x="1334" y="576"/>
                    </a:lnTo>
                    <a:lnTo>
                      <a:pt x="1323" y="586"/>
                    </a:lnTo>
                    <a:lnTo>
                      <a:pt x="1311" y="594"/>
                    </a:lnTo>
                    <a:lnTo>
                      <a:pt x="1298" y="601"/>
                    </a:lnTo>
                    <a:lnTo>
                      <a:pt x="1285" y="606"/>
                    </a:lnTo>
                    <a:lnTo>
                      <a:pt x="1271" y="609"/>
                    </a:lnTo>
                    <a:lnTo>
                      <a:pt x="1254" y="612"/>
                    </a:lnTo>
                    <a:lnTo>
                      <a:pt x="1237" y="612"/>
                    </a:lnTo>
                    <a:lnTo>
                      <a:pt x="1223" y="612"/>
                    </a:lnTo>
                    <a:lnTo>
                      <a:pt x="1212" y="610"/>
                    </a:lnTo>
                    <a:lnTo>
                      <a:pt x="1202" y="609"/>
                    </a:lnTo>
                    <a:lnTo>
                      <a:pt x="1191" y="606"/>
                    </a:lnTo>
                    <a:lnTo>
                      <a:pt x="1183" y="601"/>
                    </a:lnTo>
                    <a:lnTo>
                      <a:pt x="1173" y="596"/>
                    </a:lnTo>
                    <a:lnTo>
                      <a:pt x="1165" y="589"/>
                    </a:lnTo>
                    <a:lnTo>
                      <a:pt x="1158" y="583"/>
                    </a:lnTo>
                    <a:lnTo>
                      <a:pt x="1152" y="575"/>
                    </a:lnTo>
                    <a:lnTo>
                      <a:pt x="1145" y="567"/>
                    </a:lnTo>
                    <a:lnTo>
                      <a:pt x="1141" y="557"/>
                    </a:lnTo>
                    <a:lnTo>
                      <a:pt x="1137" y="547"/>
                    </a:lnTo>
                    <a:lnTo>
                      <a:pt x="1134" y="537"/>
                    </a:lnTo>
                    <a:lnTo>
                      <a:pt x="1131" y="526"/>
                    </a:lnTo>
                    <a:lnTo>
                      <a:pt x="1131" y="515"/>
                    </a:lnTo>
                    <a:lnTo>
                      <a:pt x="1129" y="502"/>
                    </a:lnTo>
                    <a:lnTo>
                      <a:pt x="1131" y="482"/>
                    </a:lnTo>
                    <a:lnTo>
                      <a:pt x="1136" y="463"/>
                    </a:lnTo>
                    <a:lnTo>
                      <a:pt x="1137" y="455"/>
                    </a:lnTo>
                    <a:lnTo>
                      <a:pt x="1142" y="446"/>
                    </a:lnTo>
                    <a:lnTo>
                      <a:pt x="1145" y="440"/>
                    </a:lnTo>
                    <a:lnTo>
                      <a:pt x="1152" y="433"/>
                    </a:lnTo>
                    <a:lnTo>
                      <a:pt x="1157" y="427"/>
                    </a:lnTo>
                    <a:lnTo>
                      <a:pt x="1165" y="420"/>
                    </a:lnTo>
                    <a:lnTo>
                      <a:pt x="1173" y="414"/>
                    </a:lnTo>
                    <a:lnTo>
                      <a:pt x="1181" y="409"/>
                    </a:lnTo>
                    <a:lnTo>
                      <a:pt x="1204" y="398"/>
                    </a:lnTo>
                    <a:lnTo>
                      <a:pt x="1230" y="388"/>
                    </a:lnTo>
                    <a:lnTo>
                      <a:pt x="1240" y="385"/>
                    </a:lnTo>
                    <a:lnTo>
                      <a:pt x="1253" y="380"/>
                    </a:lnTo>
                    <a:lnTo>
                      <a:pt x="1267" y="377"/>
                    </a:lnTo>
                    <a:lnTo>
                      <a:pt x="1282" y="372"/>
                    </a:lnTo>
                    <a:lnTo>
                      <a:pt x="1306" y="364"/>
                    </a:lnTo>
                    <a:lnTo>
                      <a:pt x="1324" y="354"/>
                    </a:lnTo>
                    <a:lnTo>
                      <a:pt x="1331" y="349"/>
                    </a:lnTo>
                    <a:lnTo>
                      <a:pt x="1336" y="346"/>
                    </a:lnTo>
                    <a:lnTo>
                      <a:pt x="1337" y="341"/>
                    </a:lnTo>
                    <a:lnTo>
                      <a:pt x="1339" y="336"/>
                    </a:lnTo>
                    <a:lnTo>
                      <a:pt x="1337" y="318"/>
                    </a:lnTo>
                    <a:lnTo>
                      <a:pt x="1334" y="304"/>
                    </a:lnTo>
                    <a:lnTo>
                      <a:pt x="1331" y="295"/>
                    </a:lnTo>
                    <a:lnTo>
                      <a:pt x="1328" y="289"/>
                    </a:lnTo>
                    <a:lnTo>
                      <a:pt x="1323" y="284"/>
                    </a:lnTo>
                    <a:lnTo>
                      <a:pt x="1318" y="279"/>
                    </a:lnTo>
                    <a:lnTo>
                      <a:pt x="1306" y="270"/>
                    </a:lnTo>
                    <a:lnTo>
                      <a:pt x="1293" y="263"/>
                    </a:lnTo>
                    <a:lnTo>
                      <a:pt x="1277" y="260"/>
                    </a:lnTo>
                    <a:lnTo>
                      <a:pt x="1261" y="258"/>
                    </a:lnTo>
                    <a:lnTo>
                      <a:pt x="1248" y="260"/>
                    </a:lnTo>
                    <a:lnTo>
                      <a:pt x="1237" y="261"/>
                    </a:lnTo>
                    <a:lnTo>
                      <a:pt x="1225" y="265"/>
                    </a:lnTo>
                    <a:lnTo>
                      <a:pt x="1215" y="270"/>
                    </a:lnTo>
                    <a:lnTo>
                      <a:pt x="1206" y="274"/>
                    </a:lnTo>
                    <a:lnTo>
                      <a:pt x="1197" y="282"/>
                    </a:lnTo>
                    <a:lnTo>
                      <a:pt x="1189" y="289"/>
                    </a:lnTo>
                    <a:lnTo>
                      <a:pt x="1184" y="299"/>
                    </a:lnTo>
                    <a:lnTo>
                      <a:pt x="1181" y="299"/>
                    </a:lnTo>
                    <a:lnTo>
                      <a:pt x="1168" y="253"/>
                    </a:lnTo>
                    <a:lnTo>
                      <a:pt x="1183" y="240"/>
                    </a:lnTo>
                    <a:lnTo>
                      <a:pt x="1197" y="229"/>
                    </a:lnTo>
                    <a:lnTo>
                      <a:pt x="1215" y="219"/>
                    </a:lnTo>
                    <a:lnTo>
                      <a:pt x="1233" y="211"/>
                    </a:lnTo>
                    <a:lnTo>
                      <a:pt x="1251" y="205"/>
                    </a:lnTo>
                    <a:lnTo>
                      <a:pt x="1271" y="200"/>
                    </a:lnTo>
                    <a:lnTo>
                      <a:pt x="1290" y="198"/>
                    </a:lnTo>
                    <a:lnTo>
                      <a:pt x="1310" y="196"/>
                    </a:lnTo>
                    <a:lnTo>
                      <a:pt x="1326" y="196"/>
                    </a:lnTo>
                    <a:lnTo>
                      <a:pt x="1342" y="198"/>
                    </a:lnTo>
                    <a:lnTo>
                      <a:pt x="1357" y="201"/>
                    </a:lnTo>
                    <a:lnTo>
                      <a:pt x="1372" y="205"/>
                    </a:lnTo>
                    <a:lnTo>
                      <a:pt x="1383" y="209"/>
                    </a:lnTo>
                    <a:lnTo>
                      <a:pt x="1394" y="216"/>
                    </a:lnTo>
                    <a:lnTo>
                      <a:pt x="1406" y="222"/>
                    </a:lnTo>
                    <a:lnTo>
                      <a:pt x="1415" y="231"/>
                    </a:lnTo>
                    <a:lnTo>
                      <a:pt x="1424" y="240"/>
                    </a:lnTo>
                    <a:lnTo>
                      <a:pt x="1430" y="250"/>
                    </a:lnTo>
                    <a:lnTo>
                      <a:pt x="1437" y="260"/>
                    </a:lnTo>
                    <a:lnTo>
                      <a:pt x="1441" y="273"/>
                    </a:lnTo>
                    <a:lnTo>
                      <a:pt x="1446" y="286"/>
                    </a:lnTo>
                    <a:lnTo>
                      <a:pt x="1448" y="299"/>
                    </a:lnTo>
                    <a:lnTo>
                      <a:pt x="1450" y="313"/>
                    </a:lnTo>
                    <a:lnTo>
                      <a:pt x="1451" y="330"/>
                    </a:lnTo>
                    <a:lnTo>
                      <a:pt x="1451" y="333"/>
                    </a:lnTo>
                    <a:lnTo>
                      <a:pt x="1450" y="474"/>
                    </a:lnTo>
                    <a:lnTo>
                      <a:pt x="1450" y="502"/>
                    </a:lnTo>
                    <a:lnTo>
                      <a:pt x="1451" y="516"/>
                    </a:lnTo>
                    <a:lnTo>
                      <a:pt x="1451" y="528"/>
                    </a:lnTo>
                    <a:lnTo>
                      <a:pt x="1453" y="537"/>
                    </a:lnTo>
                    <a:lnTo>
                      <a:pt x="1456" y="544"/>
                    </a:lnTo>
                    <a:lnTo>
                      <a:pt x="1461" y="550"/>
                    </a:lnTo>
                    <a:lnTo>
                      <a:pt x="1466" y="554"/>
                    </a:lnTo>
                    <a:lnTo>
                      <a:pt x="1472" y="557"/>
                    </a:lnTo>
                    <a:lnTo>
                      <a:pt x="1479" y="557"/>
                    </a:lnTo>
                    <a:lnTo>
                      <a:pt x="1485" y="557"/>
                    </a:lnTo>
                    <a:lnTo>
                      <a:pt x="1492" y="555"/>
                    </a:lnTo>
                    <a:lnTo>
                      <a:pt x="1500" y="554"/>
                    </a:lnTo>
                    <a:lnTo>
                      <a:pt x="1507" y="550"/>
                    </a:lnTo>
                    <a:lnTo>
                      <a:pt x="1510" y="578"/>
                    </a:lnTo>
                    <a:lnTo>
                      <a:pt x="1498" y="586"/>
                    </a:lnTo>
                    <a:lnTo>
                      <a:pt x="1489" y="593"/>
                    </a:lnTo>
                    <a:lnTo>
                      <a:pt x="1477" y="599"/>
                    </a:lnTo>
                    <a:lnTo>
                      <a:pt x="1466" y="604"/>
                    </a:lnTo>
                    <a:lnTo>
                      <a:pt x="1454" y="607"/>
                    </a:lnTo>
                    <a:lnTo>
                      <a:pt x="1443" y="610"/>
                    </a:lnTo>
                    <a:lnTo>
                      <a:pt x="1432" y="612"/>
                    </a:lnTo>
                    <a:lnTo>
                      <a:pt x="1420" y="612"/>
                    </a:lnTo>
                    <a:lnTo>
                      <a:pt x="1409" y="612"/>
                    </a:lnTo>
                    <a:lnTo>
                      <a:pt x="1396" y="609"/>
                    </a:lnTo>
                    <a:lnTo>
                      <a:pt x="1386" y="606"/>
                    </a:lnTo>
                    <a:lnTo>
                      <a:pt x="1375" y="601"/>
                    </a:lnTo>
                    <a:lnTo>
                      <a:pt x="1367" y="593"/>
                    </a:lnTo>
                    <a:lnTo>
                      <a:pt x="1357" y="584"/>
                    </a:lnTo>
                    <a:lnTo>
                      <a:pt x="1350" y="575"/>
                    </a:lnTo>
                    <a:lnTo>
                      <a:pt x="1344" y="565"/>
                    </a:lnTo>
                    <a:close/>
                    <a:moveTo>
                      <a:pt x="968" y="67"/>
                    </a:moveTo>
                    <a:lnTo>
                      <a:pt x="970" y="54"/>
                    </a:lnTo>
                    <a:lnTo>
                      <a:pt x="973" y="41"/>
                    </a:lnTo>
                    <a:lnTo>
                      <a:pt x="980" y="29"/>
                    </a:lnTo>
                    <a:lnTo>
                      <a:pt x="988" y="20"/>
                    </a:lnTo>
                    <a:lnTo>
                      <a:pt x="999" y="10"/>
                    </a:lnTo>
                    <a:lnTo>
                      <a:pt x="1010" y="5"/>
                    </a:lnTo>
                    <a:lnTo>
                      <a:pt x="1023" y="0"/>
                    </a:lnTo>
                    <a:lnTo>
                      <a:pt x="1036" y="0"/>
                    </a:lnTo>
                    <a:lnTo>
                      <a:pt x="1049" y="0"/>
                    </a:lnTo>
                    <a:lnTo>
                      <a:pt x="1062" y="5"/>
                    </a:lnTo>
                    <a:lnTo>
                      <a:pt x="1074" y="10"/>
                    </a:lnTo>
                    <a:lnTo>
                      <a:pt x="1084" y="20"/>
                    </a:lnTo>
                    <a:lnTo>
                      <a:pt x="1092" y="29"/>
                    </a:lnTo>
                    <a:lnTo>
                      <a:pt x="1098" y="41"/>
                    </a:lnTo>
                    <a:lnTo>
                      <a:pt x="1103" y="54"/>
                    </a:lnTo>
                    <a:lnTo>
                      <a:pt x="1103" y="67"/>
                    </a:lnTo>
                    <a:lnTo>
                      <a:pt x="1103" y="80"/>
                    </a:lnTo>
                    <a:lnTo>
                      <a:pt x="1098" y="91"/>
                    </a:lnTo>
                    <a:lnTo>
                      <a:pt x="1092" y="102"/>
                    </a:lnTo>
                    <a:lnTo>
                      <a:pt x="1084" y="112"/>
                    </a:lnTo>
                    <a:lnTo>
                      <a:pt x="1074" y="122"/>
                    </a:lnTo>
                    <a:lnTo>
                      <a:pt x="1061" y="127"/>
                    </a:lnTo>
                    <a:lnTo>
                      <a:pt x="1049" y="130"/>
                    </a:lnTo>
                    <a:lnTo>
                      <a:pt x="1035" y="132"/>
                    </a:lnTo>
                    <a:lnTo>
                      <a:pt x="1022" y="130"/>
                    </a:lnTo>
                    <a:lnTo>
                      <a:pt x="1010" y="127"/>
                    </a:lnTo>
                    <a:lnTo>
                      <a:pt x="999" y="122"/>
                    </a:lnTo>
                    <a:lnTo>
                      <a:pt x="988" y="112"/>
                    </a:lnTo>
                    <a:lnTo>
                      <a:pt x="980" y="102"/>
                    </a:lnTo>
                    <a:lnTo>
                      <a:pt x="973" y="91"/>
                    </a:lnTo>
                    <a:lnTo>
                      <a:pt x="970" y="80"/>
                    </a:lnTo>
                    <a:lnTo>
                      <a:pt x="968" y="67"/>
                    </a:lnTo>
                    <a:close/>
                    <a:moveTo>
                      <a:pt x="966" y="602"/>
                    </a:moveTo>
                    <a:lnTo>
                      <a:pt x="968" y="591"/>
                    </a:lnTo>
                    <a:lnTo>
                      <a:pt x="970" y="578"/>
                    </a:lnTo>
                    <a:lnTo>
                      <a:pt x="970" y="565"/>
                    </a:lnTo>
                    <a:lnTo>
                      <a:pt x="971" y="550"/>
                    </a:lnTo>
                    <a:lnTo>
                      <a:pt x="971" y="536"/>
                    </a:lnTo>
                    <a:lnTo>
                      <a:pt x="973" y="518"/>
                    </a:lnTo>
                    <a:lnTo>
                      <a:pt x="973" y="500"/>
                    </a:lnTo>
                    <a:lnTo>
                      <a:pt x="973" y="479"/>
                    </a:lnTo>
                    <a:lnTo>
                      <a:pt x="973" y="406"/>
                    </a:lnTo>
                    <a:lnTo>
                      <a:pt x="973" y="373"/>
                    </a:lnTo>
                    <a:lnTo>
                      <a:pt x="973" y="343"/>
                    </a:lnTo>
                    <a:lnTo>
                      <a:pt x="973" y="317"/>
                    </a:lnTo>
                    <a:lnTo>
                      <a:pt x="971" y="294"/>
                    </a:lnTo>
                    <a:lnTo>
                      <a:pt x="971" y="274"/>
                    </a:lnTo>
                    <a:lnTo>
                      <a:pt x="970" y="257"/>
                    </a:lnTo>
                    <a:lnTo>
                      <a:pt x="968" y="239"/>
                    </a:lnTo>
                    <a:lnTo>
                      <a:pt x="966" y="222"/>
                    </a:lnTo>
                    <a:lnTo>
                      <a:pt x="965" y="206"/>
                    </a:lnTo>
                    <a:lnTo>
                      <a:pt x="986" y="209"/>
                    </a:lnTo>
                    <a:lnTo>
                      <a:pt x="1004" y="209"/>
                    </a:lnTo>
                    <a:lnTo>
                      <a:pt x="1020" y="211"/>
                    </a:lnTo>
                    <a:lnTo>
                      <a:pt x="1035" y="211"/>
                    </a:lnTo>
                    <a:lnTo>
                      <a:pt x="1051" y="211"/>
                    </a:lnTo>
                    <a:lnTo>
                      <a:pt x="1067" y="209"/>
                    </a:lnTo>
                    <a:lnTo>
                      <a:pt x="1087" y="209"/>
                    </a:lnTo>
                    <a:lnTo>
                      <a:pt x="1106" y="206"/>
                    </a:lnTo>
                    <a:lnTo>
                      <a:pt x="1105" y="221"/>
                    </a:lnTo>
                    <a:lnTo>
                      <a:pt x="1103" y="235"/>
                    </a:lnTo>
                    <a:lnTo>
                      <a:pt x="1102" y="250"/>
                    </a:lnTo>
                    <a:lnTo>
                      <a:pt x="1100" y="265"/>
                    </a:lnTo>
                    <a:lnTo>
                      <a:pt x="1100" y="279"/>
                    </a:lnTo>
                    <a:lnTo>
                      <a:pt x="1100" y="295"/>
                    </a:lnTo>
                    <a:lnTo>
                      <a:pt x="1098" y="312"/>
                    </a:lnTo>
                    <a:lnTo>
                      <a:pt x="1098" y="328"/>
                    </a:lnTo>
                    <a:lnTo>
                      <a:pt x="1098" y="344"/>
                    </a:lnTo>
                    <a:lnTo>
                      <a:pt x="1098" y="367"/>
                    </a:lnTo>
                    <a:lnTo>
                      <a:pt x="1100" y="390"/>
                    </a:lnTo>
                    <a:lnTo>
                      <a:pt x="1100" y="404"/>
                    </a:lnTo>
                    <a:lnTo>
                      <a:pt x="1100" y="471"/>
                    </a:lnTo>
                    <a:lnTo>
                      <a:pt x="1100" y="495"/>
                    </a:lnTo>
                    <a:lnTo>
                      <a:pt x="1100" y="516"/>
                    </a:lnTo>
                    <a:lnTo>
                      <a:pt x="1100" y="534"/>
                    </a:lnTo>
                    <a:lnTo>
                      <a:pt x="1102" y="550"/>
                    </a:lnTo>
                    <a:lnTo>
                      <a:pt x="1102" y="565"/>
                    </a:lnTo>
                    <a:lnTo>
                      <a:pt x="1103" y="578"/>
                    </a:lnTo>
                    <a:lnTo>
                      <a:pt x="1105" y="591"/>
                    </a:lnTo>
                    <a:lnTo>
                      <a:pt x="1106" y="602"/>
                    </a:lnTo>
                    <a:lnTo>
                      <a:pt x="1093" y="602"/>
                    </a:lnTo>
                    <a:lnTo>
                      <a:pt x="1077" y="601"/>
                    </a:lnTo>
                    <a:lnTo>
                      <a:pt x="1051" y="599"/>
                    </a:lnTo>
                    <a:lnTo>
                      <a:pt x="1035" y="599"/>
                    </a:lnTo>
                    <a:lnTo>
                      <a:pt x="1028" y="599"/>
                    </a:lnTo>
                    <a:lnTo>
                      <a:pt x="1017" y="599"/>
                    </a:lnTo>
                    <a:lnTo>
                      <a:pt x="1002" y="601"/>
                    </a:lnTo>
                    <a:lnTo>
                      <a:pt x="986" y="601"/>
                    </a:lnTo>
                    <a:lnTo>
                      <a:pt x="975" y="602"/>
                    </a:lnTo>
                    <a:lnTo>
                      <a:pt x="966" y="602"/>
                    </a:lnTo>
                    <a:close/>
                    <a:moveTo>
                      <a:pt x="550" y="602"/>
                    </a:moveTo>
                    <a:lnTo>
                      <a:pt x="552" y="578"/>
                    </a:lnTo>
                    <a:lnTo>
                      <a:pt x="553" y="554"/>
                    </a:lnTo>
                    <a:lnTo>
                      <a:pt x="555" y="528"/>
                    </a:lnTo>
                    <a:lnTo>
                      <a:pt x="557" y="503"/>
                    </a:lnTo>
                    <a:lnTo>
                      <a:pt x="557" y="479"/>
                    </a:lnTo>
                    <a:lnTo>
                      <a:pt x="557" y="455"/>
                    </a:lnTo>
                    <a:lnTo>
                      <a:pt x="558" y="429"/>
                    </a:lnTo>
                    <a:lnTo>
                      <a:pt x="558" y="404"/>
                    </a:lnTo>
                    <a:lnTo>
                      <a:pt x="558" y="378"/>
                    </a:lnTo>
                    <a:lnTo>
                      <a:pt x="557" y="354"/>
                    </a:lnTo>
                    <a:lnTo>
                      <a:pt x="557" y="328"/>
                    </a:lnTo>
                    <a:lnTo>
                      <a:pt x="557" y="304"/>
                    </a:lnTo>
                    <a:lnTo>
                      <a:pt x="555" y="279"/>
                    </a:lnTo>
                    <a:lnTo>
                      <a:pt x="553" y="255"/>
                    </a:lnTo>
                    <a:lnTo>
                      <a:pt x="552" y="231"/>
                    </a:lnTo>
                    <a:lnTo>
                      <a:pt x="550" y="206"/>
                    </a:lnTo>
                    <a:lnTo>
                      <a:pt x="566" y="208"/>
                    </a:lnTo>
                    <a:lnTo>
                      <a:pt x="581" y="209"/>
                    </a:lnTo>
                    <a:lnTo>
                      <a:pt x="596" y="209"/>
                    </a:lnTo>
                    <a:lnTo>
                      <a:pt x="609" y="209"/>
                    </a:lnTo>
                    <a:lnTo>
                      <a:pt x="623" y="209"/>
                    </a:lnTo>
                    <a:lnTo>
                      <a:pt x="640" y="209"/>
                    </a:lnTo>
                    <a:lnTo>
                      <a:pt x="656" y="208"/>
                    </a:lnTo>
                    <a:lnTo>
                      <a:pt x="674" y="206"/>
                    </a:lnTo>
                    <a:lnTo>
                      <a:pt x="674" y="265"/>
                    </a:lnTo>
                    <a:lnTo>
                      <a:pt x="687" y="248"/>
                    </a:lnTo>
                    <a:lnTo>
                      <a:pt x="701" y="234"/>
                    </a:lnTo>
                    <a:lnTo>
                      <a:pt x="716" y="222"/>
                    </a:lnTo>
                    <a:lnTo>
                      <a:pt x="731" y="214"/>
                    </a:lnTo>
                    <a:lnTo>
                      <a:pt x="745" y="208"/>
                    </a:lnTo>
                    <a:lnTo>
                      <a:pt x="763" y="203"/>
                    </a:lnTo>
                    <a:lnTo>
                      <a:pt x="781" y="200"/>
                    </a:lnTo>
                    <a:lnTo>
                      <a:pt x="802" y="198"/>
                    </a:lnTo>
                    <a:lnTo>
                      <a:pt x="817" y="200"/>
                    </a:lnTo>
                    <a:lnTo>
                      <a:pt x="831" y="201"/>
                    </a:lnTo>
                    <a:lnTo>
                      <a:pt x="844" y="203"/>
                    </a:lnTo>
                    <a:lnTo>
                      <a:pt x="856" y="208"/>
                    </a:lnTo>
                    <a:lnTo>
                      <a:pt x="867" y="213"/>
                    </a:lnTo>
                    <a:lnTo>
                      <a:pt x="877" y="219"/>
                    </a:lnTo>
                    <a:lnTo>
                      <a:pt x="885" y="226"/>
                    </a:lnTo>
                    <a:lnTo>
                      <a:pt x="893" y="234"/>
                    </a:lnTo>
                    <a:lnTo>
                      <a:pt x="900" y="244"/>
                    </a:lnTo>
                    <a:lnTo>
                      <a:pt x="906" y="255"/>
                    </a:lnTo>
                    <a:lnTo>
                      <a:pt x="911" y="268"/>
                    </a:lnTo>
                    <a:lnTo>
                      <a:pt x="914" y="281"/>
                    </a:lnTo>
                    <a:lnTo>
                      <a:pt x="918" y="297"/>
                    </a:lnTo>
                    <a:lnTo>
                      <a:pt x="921" y="313"/>
                    </a:lnTo>
                    <a:lnTo>
                      <a:pt x="923" y="331"/>
                    </a:lnTo>
                    <a:lnTo>
                      <a:pt x="923" y="349"/>
                    </a:lnTo>
                    <a:lnTo>
                      <a:pt x="923" y="360"/>
                    </a:lnTo>
                    <a:lnTo>
                      <a:pt x="921" y="391"/>
                    </a:lnTo>
                    <a:lnTo>
                      <a:pt x="921" y="409"/>
                    </a:lnTo>
                    <a:lnTo>
                      <a:pt x="921" y="429"/>
                    </a:lnTo>
                    <a:lnTo>
                      <a:pt x="921" y="446"/>
                    </a:lnTo>
                    <a:lnTo>
                      <a:pt x="921" y="464"/>
                    </a:lnTo>
                    <a:lnTo>
                      <a:pt x="921" y="485"/>
                    </a:lnTo>
                    <a:lnTo>
                      <a:pt x="921" y="505"/>
                    </a:lnTo>
                    <a:lnTo>
                      <a:pt x="921" y="524"/>
                    </a:lnTo>
                    <a:lnTo>
                      <a:pt x="923" y="541"/>
                    </a:lnTo>
                    <a:lnTo>
                      <a:pt x="923" y="555"/>
                    </a:lnTo>
                    <a:lnTo>
                      <a:pt x="924" y="571"/>
                    </a:lnTo>
                    <a:lnTo>
                      <a:pt x="924" y="586"/>
                    </a:lnTo>
                    <a:lnTo>
                      <a:pt x="926" y="602"/>
                    </a:lnTo>
                    <a:lnTo>
                      <a:pt x="901" y="601"/>
                    </a:lnTo>
                    <a:lnTo>
                      <a:pt x="884" y="599"/>
                    </a:lnTo>
                    <a:lnTo>
                      <a:pt x="872" y="599"/>
                    </a:lnTo>
                    <a:lnTo>
                      <a:pt x="862" y="597"/>
                    </a:lnTo>
                    <a:lnTo>
                      <a:pt x="851" y="599"/>
                    </a:lnTo>
                    <a:lnTo>
                      <a:pt x="835" y="599"/>
                    </a:lnTo>
                    <a:lnTo>
                      <a:pt x="817" y="601"/>
                    </a:lnTo>
                    <a:lnTo>
                      <a:pt x="796" y="602"/>
                    </a:lnTo>
                    <a:lnTo>
                      <a:pt x="797" y="586"/>
                    </a:lnTo>
                    <a:lnTo>
                      <a:pt x="797" y="567"/>
                    </a:lnTo>
                    <a:lnTo>
                      <a:pt x="799" y="545"/>
                    </a:lnTo>
                    <a:lnTo>
                      <a:pt x="799" y="521"/>
                    </a:lnTo>
                    <a:lnTo>
                      <a:pt x="801" y="495"/>
                    </a:lnTo>
                    <a:lnTo>
                      <a:pt x="801" y="468"/>
                    </a:lnTo>
                    <a:lnTo>
                      <a:pt x="802" y="437"/>
                    </a:lnTo>
                    <a:lnTo>
                      <a:pt x="802" y="404"/>
                    </a:lnTo>
                    <a:lnTo>
                      <a:pt x="801" y="367"/>
                    </a:lnTo>
                    <a:lnTo>
                      <a:pt x="799" y="338"/>
                    </a:lnTo>
                    <a:lnTo>
                      <a:pt x="796" y="326"/>
                    </a:lnTo>
                    <a:lnTo>
                      <a:pt x="794" y="315"/>
                    </a:lnTo>
                    <a:lnTo>
                      <a:pt x="791" y="307"/>
                    </a:lnTo>
                    <a:lnTo>
                      <a:pt x="789" y="299"/>
                    </a:lnTo>
                    <a:lnTo>
                      <a:pt x="784" y="294"/>
                    </a:lnTo>
                    <a:lnTo>
                      <a:pt x="781" y="289"/>
                    </a:lnTo>
                    <a:lnTo>
                      <a:pt x="776" y="284"/>
                    </a:lnTo>
                    <a:lnTo>
                      <a:pt x="770" y="281"/>
                    </a:lnTo>
                    <a:lnTo>
                      <a:pt x="765" y="278"/>
                    </a:lnTo>
                    <a:lnTo>
                      <a:pt x="757" y="276"/>
                    </a:lnTo>
                    <a:lnTo>
                      <a:pt x="750" y="274"/>
                    </a:lnTo>
                    <a:lnTo>
                      <a:pt x="742" y="274"/>
                    </a:lnTo>
                    <a:lnTo>
                      <a:pt x="734" y="274"/>
                    </a:lnTo>
                    <a:lnTo>
                      <a:pt x="726" y="276"/>
                    </a:lnTo>
                    <a:lnTo>
                      <a:pt x="719" y="279"/>
                    </a:lnTo>
                    <a:lnTo>
                      <a:pt x="713" y="282"/>
                    </a:lnTo>
                    <a:lnTo>
                      <a:pt x="708" y="286"/>
                    </a:lnTo>
                    <a:lnTo>
                      <a:pt x="701" y="291"/>
                    </a:lnTo>
                    <a:lnTo>
                      <a:pt x="696" y="297"/>
                    </a:lnTo>
                    <a:lnTo>
                      <a:pt x="693" y="305"/>
                    </a:lnTo>
                    <a:lnTo>
                      <a:pt x="687" y="323"/>
                    </a:lnTo>
                    <a:lnTo>
                      <a:pt x="682" y="346"/>
                    </a:lnTo>
                    <a:lnTo>
                      <a:pt x="680" y="375"/>
                    </a:lnTo>
                    <a:lnTo>
                      <a:pt x="679" y="411"/>
                    </a:lnTo>
                    <a:lnTo>
                      <a:pt x="679" y="432"/>
                    </a:lnTo>
                    <a:lnTo>
                      <a:pt x="679" y="455"/>
                    </a:lnTo>
                    <a:lnTo>
                      <a:pt x="680" y="479"/>
                    </a:lnTo>
                    <a:lnTo>
                      <a:pt x="680" y="502"/>
                    </a:lnTo>
                    <a:lnTo>
                      <a:pt x="680" y="526"/>
                    </a:lnTo>
                    <a:lnTo>
                      <a:pt x="682" y="552"/>
                    </a:lnTo>
                    <a:lnTo>
                      <a:pt x="682" y="576"/>
                    </a:lnTo>
                    <a:lnTo>
                      <a:pt x="683" y="602"/>
                    </a:lnTo>
                    <a:lnTo>
                      <a:pt x="659" y="601"/>
                    </a:lnTo>
                    <a:lnTo>
                      <a:pt x="641" y="599"/>
                    </a:lnTo>
                    <a:lnTo>
                      <a:pt x="625" y="599"/>
                    </a:lnTo>
                    <a:lnTo>
                      <a:pt x="612" y="597"/>
                    </a:lnTo>
                    <a:lnTo>
                      <a:pt x="605" y="599"/>
                    </a:lnTo>
                    <a:lnTo>
                      <a:pt x="596" y="599"/>
                    </a:lnTo>
                    <a:lnTo>
                      <a:pt x="579" y="601"/>
                    </a:lnTo>
                    <a:lnTo>
                      <a:pt x="550" y="602"/>
                    </a:lnTo>
                    <a:close/>
                    <a:moveTo>
                      <a:pt x="0" y="49"/>
                    </a:moveTo>
                    <a:lnTo>
                      <a:pt x="25" y="50"/>
                    </a:lnTo>
                    <a:lnTo>
                      <a:pt x="47" y="52"/>
                    </a:lnTo>
                    <a:lnTo>
                      <a:pt x="65" y="52"/>
                    </a:lnTo>
                    <a:lnTo>
                      <a:pt x="82" y="52"/>
                    </a:lnTo>
                    <a:lnTo>
                      <a:pt x="96" y="52"/>
                    </a:lnTo>
                    <a:lnTo>
                      <a:pt x="113" y="52"/>
                    </a:lnTo>
                    <a:lnTo>
                      <a:pt x="124" y="50"/>
                    </a:lnTo>
                    <a:lnTo>
                      <a:pt x="135" y="50"/>
                    </a:lnTo>
                    <a:lnTo>
                      <a:pt x="148" y="49"/>
                    </a:lnTo>
                    <a:lnTo>
                      <a:pt x="163" y="49"/>
                    </a:lnTo>
                    <a:lnTo>
                      <a:pt x="160" y="78"/>
                    </a:lnTo>
                    <a:lnTo>
                      <a:pt x="158" y="109"/>
                    </a:lnTo>
                    <a:lnTo>
                      <a:pt x="156" y="141"/>
                    </a:lnTo>
                    <a:lnTo>
                      <a:pt x="155" y="174"/>
                    </a:lnTo>
                    <a:lnTo>
                      <a:pt x="153" y="206"/>
                    </a:lnTo>
                    <a:lnTo>
                      <a:pt x="153" y="242"/>
                    </a:lnTo>
                    <a:lnTo>
                      <a:pt x="152" y="279"/>
                    </a:lnTo>
                    <a:lnTo>
                      <a:pt x="152" y="318"/>
                    </a:lnTo>
                    <a:lnTo>
                      <a:pt x="152" y="351"/>
                    </a:lnTo>
                    <a:lnTo>
                      <a:pt x="153" y="380"/>
                    </a:lnTo>
                    <a:lnTo>
                      <a:pt x="156" y="406"/>
                    </a:lnTo>
                    <a:lnTo>
                      <a:pt x="160" y="430"/>
                    </a:lnTo>
                    <a:lnTo>
                      <a:pt x="163" y="451"/>
                    </a:lnTo>
                    <a:lnTo>
                      <a:pt x="168" y="469"/>
                    </a:lnTo>
                    <a:lnTo>
                      <a:pt x="174" y="484"/>
                    </a:lnTo>
                    <a:lnTo>
                      <a:pt x="181" y="495"/>
                    </a:lnTo>
                    <a:lnTo>
                      <a:pt x="189" y="506"/>
                    </a:lnTo>
                    <a:lnTo>
                      <a:pt x="199" y="515"/>
                    </a:lnTo>
                    <a:lnTo>
                      <a:pt x="210" y="521"/>
                    </a:lnTo>
                    <a:lnTo>
                      <a:pt x="221" y="528"/>
                    </a:lnTo>
                    <a:lnTo>
                      <a:pt x="236" y="532"/>
                    </a:lnTo>
                    <a:lnTo>
                      <a:pt x="251" y="536"/>
                    </a:lnTo>
                    <a:lnTo>
                      <a:pt x="267" y="537"/>
                    </a:lnTo>
                    <a:lnTo>
                      <a:pt x="285" y="539"/>
                    </a:lnTo>
                    <a:lnTo>
                      <a:pt x="306" y="537"/>
                    </a:lnTo>
                    <a:lnTo>
                      <a:pt x="324" y="534"/>
                    </a:lnTo>
                    <a:lnTo>
                      <a:pt x="342" y="529"/>
                    </a:lnTo>
                    <a:lnTo>
                      <a:pt x="360" y="523"/>
                    </a:lnTo>
                    <a:lnTo>
                      <a:pt x="374" y="515"/>
                    </a:lnTo>
                    <a:lnTo>
                      <a:pt x="387" y="505"/>
                    </a:lnTo>
                    <a:lnTo>
                      <a:pt x="399" y="494"/>
                    </a:lnTo>
                    <a:lnTo>
                      <a:pt x="410" y="481"/>
                    </a:lnTo>
                    <a:lnTo>
                      <a:pt x="417" y="468"/>
                    </a:lnTo>
                    <a:lnTo>
                      <a:pt x="423" y="453"/>
                    </a:lnTo>
                    <a:lnTo>
                      <a:pt x="428" y="437"/>
                    </a:lnTo>
                    <a:lnTo>
                      <a:pt x="433" y="417"/>
                    </a:lnTo>
                    <a:lnTo>
                      <a:pt x="435" y="396"/>
                    </a:lnTo>
                    <a:lnTo>
                      <a:pt x="438" y="369"/>
                    </a:lnTo>
                    <a:lnTo>
                      <a:pt x="439" y="336"/>
                    </a:lnTo>
                    <a:lnTo>
                      <a:pt x="439" y="297"/>
                    </a:lnTo>
                    <a:lnTo>
                      <a:pt x="439" y="263"/>
                    </a:lnTo>
                    <a:lnTo>
                      <a:pt x="439" y="231"/>
                    </a:lnTo>
                    <a:lnTo>
                      <a:pt x="438" y="198"/>
                    </a:lnTo>
                    <a:lnTo>
                      <a:pt x="436" y="166"/>
                    </a:lnTo>
                    <a:lnTo>
                      <a:pt x="435" y="135"/>
                    </a:lnTo>
                    <a:lnTo>
                      <a:pt x="433" y="106"/>
                    </a:lnTo>
                    <a:lnTo>
                      <a:pt x="431" y="76"/>
                    </a:lnTo>
                    <a:lnTo>
                      <a:pt x="430" y="49"/>
                    </a:lnTo>
                    <a:lnTo>
                      <a:pt x="448" y="50"/>
                    </a:lnTo>
                    <a:lnTo>
                      <a:pt x="462" y="52"/>
                    </a:lnTo>
                    <a:lnTo>
                      <a:pt x="472" y="52"/>
                    </a:lnTo>
                    <a:lnTo>
                      <a:pt x="480" y="52"/>
                    </a:lnTo>
                    <a:lnTo>
                      <a:pt x="488" y="52"/>
                    </a:lnTo>
                    <a:lnTo>
                      <a:pt x="498" y="52"/>
                    </a:lnTo>
                    <a:lnTo>
                      <a:pt x="511" y="50"/>
                    </a:lnTo>
                    <a:lnTo>
                      <a:pt x="527" y="49"/>
                    </a:lnTo>
                    <a:lnTo>
                      <a:pt x="526" y="75"/>
                    </a:lnTo>
                    <a:lnTo>
                      <a:pt x="524" y="99"/>
                    </a:lnTo>
                    <a:lnTo>
                      <a:pt x="522" y="123"/>
                    </a:lnTo>
                    <a:lnTo>
                      <a:pt x="522" y="146"/>
                    </a:lnTo>
                    <a:lnTo>
                      <a:pt x="521" y="167"/>
                    </a:lnTo>
                    <a:lnTo>
                      <a:pt x="521" y="188"/>
                    </a:lnTo>
                    <a:lnTo>
                      <a:pt x="519" y="206"/>
                    </a:lnTo>
                    <a:lnTo>
                      <a:pt x="519" y="224"/>
                    </a:lnTo>
                    <a:lnTo>
                      <a:pt x="519" y="344"/>
                    </a:lnTo>
                    <a:lnTo>
                      <a:pt x="519" y="383"/>
                    </a:lnTo>
                    <a:lnTo>
                      <a:pt x="516" y="417"/>
                    </a:lnTo>
                    <a:lnTo>
                      <a:pt x="513" y="446"/>
                    </a:lnTo>
                    <a:lnTo>
                      <a:pt x="508" y="469"/>
                    </a:lnTo>
                    <a:lnTo>
                      <a:pt x="501" y="490"/>
                    </a:lnTo>
                    <a:lnTo>
                      <a:pt x="492" y="510"/>
                    </a:lnTo>
                    <a:lnTo>
                      <a:pt x="482" y="526"/>
                    </a:lnTo>
                    <a:lnTo>
                      <a:pt x="469" y="542"/>
                    </a:lnTo>
                    <a:lnTo>
                      <a:pt x="451" y="558"/>
                    </a:lnTo>
                    <a:lnTo>
                      <a:pt x="430" y="573"/>
                    </a:lnTo>
                    <a:lnTo>
                      <a:pt x="409" y="586"/>
                    </a:lnTo>
                    <a:lnTo>
                      <a:pt x="384" y="596"/>
                    </a:lnTo>
                    <a:lnTo>
                      <a:pt x="356" y="602"/>
                    </a:lnTo>
                    <a:lnTo>
                      <a:pt x="327" y="609"/>
                    </a:lnTo>
                    <a:lnTo>
                      <a:pt x="296" y="612"/>
                    </a:lnTo>
                    <a:lnTo>
                      <a:pt x="262" y="612"/>
                    </a:lnTo>
                    <a:lnTo>
                      <a:pt x="225" y="612"/>
                    </a:lnTo>
                    <a:lnTo>
                      <a:pt x="191" y="607"/>
                    </a:lnTo>
                    <a:lnTo>
                      <a:pt x="160" y="602"/>
                    </a:lnTo>
                    <a:lnTo>
                      <a:pt x="130" y="594"/>
                    </a:lnTo>
                    <a:lnTo>
                      <a:pt x="117" y="588"/>
                    </a:lnTo>
                    <a:lnTo>
                      <a:pt x="104" y="583"/>
                    </a:lnTo>
                    <a:lnTo>
                      <a:pt x="93" y="576"/>
                    </a:lnTo>
                    <a:lnTo>
                      <a:pt x="82" y="570"/>
                    </a:lnTo>
                    <a:lnTo>
                      <a:pt x="72" y="562"/>
                    </a:lnTo>
                    <a:lnTo>
                      <a:pt x="62" y="554"/>
                    </a:lnTo>
                    <a:lnTo>
                      <a:pt x="54" y="545"/>
                    </a:lnTo>
                    <a:lnTo>
                      <a:pt x="46" y="536"/>
                    </a:lnTo>
                    <a:lnTo>
                      <a:pt x="36" y="521"/>
                    </a:lnTo>
                    <a:lnTo>
                      <a:pt x="28" y="505"/>
                    </a:lnTo>
                    <a:lnTo>
                      <a:pt x="21" y="487"/>
                    </a:lnTo>
                    <a:lnTo>
                      <a:pt x="17" y="466"/>
                    </a:lnTo>
                    <a:lnTo>
                      <a:pt x="12" y="442"/>
                    </a:lnTo>
                    <a:lnTo>
                      <a:pt x="10" y="411"/>
                    </a:lnTo>
                    <a:lnTo>
                      <a:pt x="8" y="373"/>
                    </a:lnTo>
                    <a:lnTo>
                      <a:pt x="7" y="330"/>
                    </a:lnTo>
                    <a:lnTo>
                      <a:pt x="7" y="258"/>
                    </a:lnTo>
                    <a:lnTo>
                      <a:pt x="7" y="231"/>
                    </a:lnTo>
                    <a:lnTo>
                      <a:pt x="7" y="203"/>
                    </a:lnTo>
                    <a:lnTo>
                      <a:pt x="7" y="179"/>
                    </a:lnTo>
                    <a:lnTo>
                      <a:pt x="7" y="154"/>
                    </a:lnTo>
                    <a:lnTo>
                      <a:pt x="5" y="133"/>
                    </a:lnTo>
                    <a:lnTo>
                      <a:pt x="4" y="112"/>
                    </a:lnTo>
                    <a:lnTo>
                      <a:pt x="4" y="91"/>
                    </a:lnTo>
                    <a:lnTo>
                      <a:pt x="2" y="70"/>
                    </a:lnTo>
                    <a:lnTo>
                      <a:pt x="0" y="49"/>
                    </a:lnTo>
                    <a:close/>
                    <a:moveTo>
                      <a:pt x="2403" y="394"/>
                    </a:moveTo>
                    <a:lnTo>
                      <a:pt x="2380" y="399"/>
                    </a:lnTo>
                    <a:lnTo>
                      <a:pt x="2361" y="406"/>
                    </a:lnTo>
                    <a:lnTo>
                      <a:pt x="2344" y="414"/>
                    </a:lnTo>
                    <a:lnTo>
                      <a:pt x="2331" y="424"/>
                    </a:lnTo>
                    <a:lnTo>
                      <a:pt x="2325" y="430"/>
                    </a:lnTo>
                    <a:lnTo>
                      <a:pt x="2320" y="437"/>
                    </a:lnTo>
                    <a:lnTo>
                      <a:pt x="2317" y="443"/>
                    </a:lnTo>
                    <a:lnTo>
                      <a:pt x="2313" y="451"/>
                    </a:lnTo>
                    <a:lnTo>
                      <a:pt x="2308" y="466"/>
                    </a:lnTo>
                    <a:lnTo>
                      <a:pt x="2307" y="484"/>
                    </a:lnTo>
                    <a:lnTo>
                      <a:pt x="2308" y="497"/>
                    </a:lnTo>
                    <a:lnTo>
                      <a:pt x="2310" y="508"/>
                    </a:lnTo>
                    <a:lnTo>
                      <a:pt x="2315" y="519"/>
                    </a:lnTo>
                    <a:lnTo>
                      <a:pt x="2320" y="528"/>
                    </a:lnTo>
                    <a:lnTo>
                      <a:pt x="2326" y="536"/>
                    </a:lnTo>
                    <a:lnTo>
                      <a:pt x="2334" y="541"/>
                    </a:lnTo>
                    <a:lnTo>
                      <a:pt x="2343" y="544"/>
                    </a:lnTo>
                    <a:lnTo>
                      <a:pt x="2352" y="545"/>
                    </a:lnTo>
                    <a:lnTo>
                      <a:pt x="2365" y="544"/>
                    </a:lnTo>
                    <a:lnTo>
                      <a:pt x="2375" y="541"/>
                    </a:lnTo>
                    <a:lnTo>
                      <a:pt x="2383" y="536"/>
                    </a:lnTo>
                    <a:lnTo>
                      <a:pt x="2390" y="528"/>
                    </a:lnTo>
                    <a:lnTo>
                      <a:pt x="2396" y="519"/>
                    </a:lnTo>
                    <a:lnTo>
                      <a:pt x="2400" y="506"/>
                    </a:lnTo>
                    <a:lnTo>
                      <a:pt x="2403" y="494"/>
                    </a:lnTo>
                    <a:lnTo>
                      <a:pt x="2403" y="477"/>
                    </a:lnTo>
                    <a:lnTo>
                      <a:pt x="2403" y="394"/>
                    </a:lnTo>
                    <a:close/>
                    <a:moveTo>
                      <a:pt x="2411" y="565"/>
                    </a:moveTo>
                    <a:lnTo>
                      <a:pt x="2401" y="576"/>
                    </a:lnTo>
                    <a:lnTo>
                      <a:pt x="2390" y="586"/>
                    </a:lnTo>
                    <a:lnTo>
                      <a:pt x="2378" y="594"/>
                    </a:lnTo>
                    <a:lnTo>
                      <a:pt x="2365" y="601"/>
                    </a:lnTo>
                    <a:lnTo>
                      <a:pt x="2351" y="606"/>
                    </a:lnTo>
                    <a:lnTo>
                      <a:pt x="2336" y="609"/>
                    </a:lnTo>
                    <a:lnTo>
                      <a:pt x="2320" y="612"/>
                    </a:lnTo>
                    <a:lnTo>
                      <a:pt x="2304" y="612"/>
                    </a:lnTo>
                    <a:lnTo>
                      <a:pt x="2291" y="612"/>
                    </a:lnTo>
                    <a:lnTo>
                      <a:pt x="2279" y="610"/>
                    </a:lnTo>
                    <a:lnTo>
                      <a:pt x="2268" y="609"/>
                    </a:lnTo>
                    <a:lnTo>
                      <a:pt x="2258" y="606"/>
                    </a:lnTo>
                    <a:lnTo>
                      <a:pt x="2248" y="601"/>
                    </a:lnTo>
                    <a:lnTo>
                      <a:pt x="2240" y="596"/>
                    </a:lnTo>
                    <a:lnTo>
                      <a:pt x="2232" y="589"/>
                    </a:lnTo>
                    <a:lnTo>
                      <a:pt x="2224" y="583"/>
                    </a:lnTo>
                    <a:lnTo>
                      <a:pt x="2217" y="575"/>
                    </a:lnTo>
                    <a:lnTo>
                      <a:pt x="2212" y="567"/>
                    </a:lnTo>
                    <a:lnTo>
                      <a:pt x="2208" y="557"/>
                    </a:lnTo>
                    <a:lnTo>
                      <a:pt x="2203" y="547"/>
                    </a:lnTo>
                    <a:lnTo>
                      <a:pt x="2199" y="537"/>
                    </a:lnTo>
                    <a:lnTo>
                      <a:pt x="2198" y="526"/>
                    </a:lnTo>
                    <a:lnTo>
                      <a:pt x="2196" y="515"/>
                    </a:lnTo>
                    <a:lnTo>
                      <a:pt x="2196" y="502"/>
                    </a:lnTo>
                    <a:lnTo>
                      <a:pt x="2198" y="482"/>
                    </a:lnTo>
                    <a:lnTo>
                      <a:pt x="2201" y="463"/>
                    </a:lnTo>
                    <a:lnTo>
                      <a:pt x="2204" y="455"/>
                    </a:lnTo>
                    <a:lnTo>
                      <a:pt x="2208" y="446"/>
                    </a:lnTo>
                    <a:lnTo>
                      <a:pt x="2212" y="440"/>
                    </a:lnTo>
                    <a:lnTo>
                      <a:pt x="2217" y="433"/>
                    </a:lnTo>
                    <a:lnTo>
                      <a:pt x="2224" y="427"/>
                    </a:lnTo>
                    <a:lnTo>
                      <a:pt x="2230" y="420"/>
                    </a:lnTo>
                    <a:lnTo>
                      <a:pt x="2239" y="414"/>
                    </a:lnTo>
                    <a:lnTo>
                      <a:pt x="2248" y="409"/>
                    </a:lnTo>
                    <a:lnTo>
                      <a:pt x="2269" y="398"/>
                    </a:lnTo>
                    <a:lnTo>
                      <a:pt x="2295" y="388"/>
                    </a:lnTo>
                    <a:lnTo>
                      <a:pt x="2307" y="385"/>
                    </a:lnTo>
                    <a:lnTo>
                      <a:pt x="2320" y="380"/>
                    </a:lnTo>
                    <a:lnTo>
                      <a:pt x="2334" y="377"/>
                    </a:lnTo>
                    <a:lnTo>
                      <a:pt x="2349" y="372"/>
                    </a:lnTo>
                    <a:lnTo>
                      <a:pt x="2374" y="364"/>
                    </a:lnTo>
                    <a:lnTo>
                      <a:pt x="2391" y="354"/>
                    </a:lnTo>
                    <a:lnTo>
                      <a:pt x="2398" y="349"/>
                    </a:lnTo>
                    <a:lnTo>
                      <a:pt x="2401" y="346"/>
                    </a:lnTo>
                    <a:lnTo>
                      <a:pt x="2404" y="341"/>
                    </a:lnTo>
                    <a:lnTo>
                      <a:pt x="2404" y="336"/>
                    </a:lnTo>
                    <a:lnTo>
                      <a:pt x="2404" y="318"/>
                    </a:lnTo>
                    <a:lnTo>
                      <a:pt x="2400" y="304"/>
                    </a:lnTo>
                    <a:lnTo>
                      <a:pt x="2396" y="295"/>
                    </a:lnTo>
                    <a:lnTo>
                      <a:pt x="2393" y="289"/>
                    </a:lnTo>
                    <a:lnTo>
                      <a:pt x="2390" y="284"/>
                    </a:lnTo>
                    <a:lnTo>
                      <a:pt x="2385" y="279"/>
                    </a:lnTo>
                    <a:lnTo>
                      <a:pt x="2374" y="270"/>
                    </a:lnTo>
                    <a:lnTo>
                      <a:pt x="2361" y="263"/>
                    </a:lnTo>
                    <a:lnTo>
                      <a:pt x="2344" y="260"/>
                    </a:lnTo>
                    <a:lnTo>
                      <a:pt x="2326" y="258"/>
                    </a:lnTo>
                    <a:lnTo>
                      <a:pt x="2315" y="260"/>
                    </a:lnTo>
                    <a:lnTo>
                      <a:pt x="2302" y="261"/>
                    </a:lnTo>
                    <a:lnTo>
                      <a:pt x="2292" y="265"/>
                    </a:lnTo>
                    <a:lnTo>
                      <a:pt x="2281" y="270"/>
                    </a:lnTo>
                    <a:lnTo>
                      <a:pt x="2273" y="274"/>
                    </a:lnTo>
                    <a:lnTo>
                      <a:pt x="2265" y="282"/>
                    </a:lnTo>
                    <a:lnTo>
                      <a:pt x="2256" y="289"/>
                    </a:lnTo>
                    <a:lnTo>
                      <a:pt x="2252" y="299"/>
                    </a:lnTo>
                    <a:lnTo>
                      <a:pt x="2247" y="299"/>
                    </a:lnTo>
                    <a:lnTo>
                      <a:pt x="2235" y="253"/>
                    </a:lnTo>
                    <a:lnTo>
                      <a:pt x="2250" y="240"/>
                    </a:lnTo>
                    <a:lnTo>
                      <a:pt x="2265" y="229"/>
                    </a:lnTo>
                    <a:lnTo>
                      <a:pt x="2281" y="219"/>
                    </a:lnTo>
                    <a:lnTo>
                      <a:pt x="2299" y="211"/>
                    </a:lnTo>
                    <a:lnTo>
                      <a:pt x="2318" y="205"/>
                    </a:lnTo>
                    <a:lnTo>
                      <a:pt x="2338" y="200"/>
                    </a:lnTo>
                    <a:lnTo>
                      <a:pt x="2357" y="198"/>
                    </a:lnTo>
                    <a:lnTo>
                      <a:pt x="2377" y="196"/>
                    </a:lnTo>
                    <a:lnTo>
                      <a:pt x="2393" y="196"/>
                    </a:lnTo>
                    <a:lnTo>
                      <a:pt x="2409" y="198"/>
                    </a:lnTo>
                    <a:lnTo>
                      <a:pt x="2424" y="201"/>
                    </a:lnTo>
                    <a:lnTo>
                      <a:pt x="2437" y="205"/>
                    </a:lnTo>
                    <a:lnTo>
                      <a:pt x="2450" y="209"/>
                    </a:lnTo>
                    <a:lnTo>
                      <a:pt x="2461" y="216"/>
                    </a:lnTo>
                    <a:lnTo>
                      <a:pt x="2473" y="222"/>
                    </a:lnTo>
                    <a:lnTo>
                      <a:pt x="2481" y="231"/>
                    </a:lnTo>
                    <a:lnTo>
                      <a:pt x="2491" y="240"/>
                    </a:lnTo>
                    <a:lnTo>
                      <a:pt x="2497" y="250"/>
                    </a:lnTo>
                    <a:lnTo>
                      <a:pt x="2504" y="260"/>
                    </a:lnTo>
                    <a:lnTo>
                      <a:pt x="2509" y="273"/>
                    </a:lnTo>
                    <a:lnTo>
                      <a:pt x="2512" y="286"/>
                    </a:lnTo>
                    <a:lnTo>
                      <a:pt x="2515" y="299"/>
                    </a:lnTo>
                    <a:lnTo>
                      <a:pt x="2517" y="313"/>
                    </a:lnTo>
                    <a:lnTo>
                      <a:pt x="2517" y="330"/>
                    </a:lnTo>
                    <a:lnTo>
                      <a:pt x="2517" y="333"/>
                    </a:lnTo>
                    <a:lnTo>
                      <a:pt x="2517" y="474"/>
                    </a:lnTo>
                    <a:lnTo>
                      <a:pt x="2517" y="502"/>
                    </a:lnTo>
                    <a:lnTo>
                      <a:pt x="2517" y="516"/>
                    </a:lnTo>
                    <a:lnTo>
                      <a:pt x="2518" y="528"/>
                    </a:lnTo>
                    <a:lnTo>
                      <a:pt x="2520" y="537"/>
                    </a:lnTo>
                    <a:lnTo>
                      <a:pt x="2523" y="544"/>
                    </a:lnTo>
                    <a:lnTo>
                      <a:pt x="2526" y="550"/>
                    </a:lnTo>
                    <a:lnTo>
                      <a:pt x="2533" y="554"/>
                    </a:lnTo>
                    <a:lnTo>
                      <a:pt x="2538" y="557"/>
                    </a:lnTo>
                    <a:lnTo>
                      <a:pt x="2546" y="557"/>
                    </a:lnTo>
                    <a:lnTo>
                      <a:pt x="2552" y="557"/>
                    </a:lnTo>
                    <a:lnTo>
                      <a:pt x="2559" y="555"/>
                    </a:lnTo>
                    <a:lnTo>
                      <a:pt x="2565" y="554"/>
                    </a:lnTo>
                    <a:lnTo>
                      <a:pt x="2574" y="550"/>
                    </a:lnTo>
                    <a:lnTo>
                      <a:pt x="2577" y="578"/>
                    </a:lnTo>
                    <a:lnTo>
                      <a:pt x="2565" y="586"/>
                    </a:lnTo>
                    <a:lnTo>
                      <a:pt x="2556" y="593"/>
                    </a:lnTo>
                    <a:lnTo>
                      <a:pt x="2544" y="599"/>
                    </a:lnTo>
                    <a:lnTo>
                      <a:pt x="2533" y="604"/>
                    </a:lnTo>
                    <a:lnTo>
                      <a:pt x="2522" y="607"/>
                    </a:lnTo>
                    <a:lnTo>
                      <a:pt x="2510" y="610"/>
                    </a:lnTo>
                    <a:lnTo>
                      <a:pt x="2499" y="612"/>
                    </a:lnTo>
                    <a:lnTo>
                      <a:pt x="2487" y="612"/>
                    </a:lnTo>
                    <a:lnTo>
                      <a:pt x="2474" y="612"/>
                    </a:lnTo>
                    <a:lnTo>
                      <a:pt x="2463" y="609"/>
                    </a:lnTo>
                    <a:lnTo>
                      <a:pt x="2452" y="606"/>
                    </a:lnTo>
                    <a:lnTo>
                      <a:pt x="2442" y="601"/>
                    </a:lnTo>
                    <a:lnTo>
                      <a:pt x="2432" y="593"/>
                    </a:lnTo>
                    <a:lnTo>
                      <a:pt x="2424" y="584"/>
                    </a:lnTo>
                    <a:lnTo>
                      <a:pt x="2417" y="575"/>
                    </a:lnTo>
                    <a:lnTo>
                      <a:pt x="2411" y="565"/>
                    </a:lnTo>
                    <a:close/>
                  </a:path>
                </a:pathLst>
              </a:custGeom>
              <a:solidFill>
                <a:srgbClr val="DA251D"/>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grpSp>
        <p:grpSp>
          <p:nvGrpSpPr>
            <p:cNvPr id="6" name="38 Grupo">
              <a:extLst>
                <a:ext uri="{FF2B5EF4-FFF2-40B4-BE49-F238E27FC236}">
                  <a16:creationId xmlns:a16="http://schemas.microsoft.com/office/drawing/2014/main" id="{A683EC41-B6A3-46ED-117E-440D6435B43C}"/>
                </a:ext>
              </a:extLst>
            </p:cNvPr>
            <p:cNvGrpSpPr/>
            <p:nvPr/>
          </p:nvGrpSpPr>
          <p:grpSpPr>
            <a:xfrm>
              <a:off x="603848" y="134164"/>
              <a:ext cx="1694180" cy="1018540"/>
              <a:chOff x="5080" y="5080"/>
              <a:chExt cx="1694180" cy="1018540"/>
            </a:xfrm>
          </p:grpSpPr>
          <p:sp>
            <p:nvSpPr>
              <p:cNvPr id="7" name="Freeform 40">
                <a:extLst>
                  <a:ext uri="{FF2B5EF4-FFF2-40B4-BE49-F238E27FC236}">
                    <a16:creationId xmlns:a16="http://schemas.microsoft.com/office/drawing/2014/main" id="{BDC09507-7263-67CA-B4D1-99C7C4A6B20A}"/>
                  </a:ext>
                </a:extLst>
              </p:cNvPr>
              <p:cNvSpPr>
                <a:spLocks noEditPoints="1"/>
              </p:cNvSpPr>
              <p:nvPr/>
            </p:nvSpPr>
            <p:spPr bwMode="auto">
              <a:xfrm>
                <a:off x="984250" y="14605"/>
                <a:ext cx="36195" cy="46990"/>
              </a:xfrm>
              <a:custGeom>
                <a:avLst/>
                <a:gdLst>
                  <a:gd name="T0" fmla="*/ 0 w 57"/>
                  <a:gd name="T1" fmla="*/ 68 h 74"/>
                  <a:gd name="T2" fmla="*/ 31 w 57"/>
                  <a:gd name="T3" fmla="*/ 0 h 74"/>
                  <a:gd name="T4" fmla="*/ 39 w 57"/>
                  <a:gd name="T5" fmla="*/ 0 h 74"/>
                  <a:gd name="T6" fmla="*/ 57 w 57"/>
                  <a:gd name="T7" fmla="*/ 74 h 74"/>
                  <a:gd name="T8" fmla="*/ 47 w 57"/>
                  <a:gd name="T9" fmla="*/ 73 h 74"/>
                  <a:gd name="T10" fmla="*/ 42 w 57"/>
                  <a:gd name="T11" fmla="*/ 52 h 74"/>
                  <a:gd name="T12" fmla="*/ 18 w 57"/>
                  <a:gd name="T13" fmla="*/ 48 h 74"/>
                  <a:gd name="T14" fmla="*/ 8 w 57"/>
                  <a:gd name="T15" fmla="*/ 70 h 74"/>
                  <a:gd name="T16" fmla="*/ 0 w 57"/>
                  <a:gd name="T17" fmla="*/ 68 h 74"/>
                  <a:gd name="T18" fmla="*/ 21 w 57"/>
                  <a:gd name="T19" fmla="*/ 40 h 74"/>
                  <a:gd name="T20" fmla="*/ 41 w 57"/>
                  <a:gd name="T21" fmla="*/ 44 h 74"/>
                  <a:gd name="T22" fmla="*/ 38 w 57"/>
                  <a:gd name="T23" fmla="*/ 22 h 74"/>
                  <a:gd name="T24" fmla="*/ 36 w 57"/>
                  <a:gd name="T25" fmla="*/ 14 h 74"/>
                  <a:gd name="T26" fmla="*/ 34 w 57"/>
                  <a:gd name="T27" fmla="*/ 6 h 74"/>
                  <a:gd name="T28" fmla="*/ 33 w 57"/>
                  <a:gd name="T29" fmla="*/ 14 h 74"/>
                  <a:gd name="T30" fmla="*/ 29 w 57"/>
                  <a:gd name="T31" fmla="*/ 21 h 74"/>
                  <a:gd name="T32" fmla="*/ 21 w 57"/>
                  <a:gd name="T33" fmla="*/ 4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4">
                    <a:moveTo>
                      <a:pt x="0" y="68"/>
                    </a:moveTo>
                    <a:lnTo>
                      <a:pt x="31" y="0"/>
                    </a:lnTo>
                    <a:lnTo>
                      <a:pt x="39" y="0"/>
                    </a:lnTo>
                    <a:lnTo>
                      <a:pt x="57" y="74"/>
                    </a:lnTo>
                    <a:lnTo>
                      <a:pt x="47" y="73"/>
                    </a:lnTo>
                    <a:lnTo>
                      <a:pt x="42" y="52"/>
                    </a:lnTo>
                    <a:lnTo>
                      <a:pt x="18" y="48"/>
                    </a:lnTo>
                    <a:lnTo>
                      <a:pt x="8" y="70"/>
                    </a:lnTo>
                    <a:lnTo>
                      <a:pt x="0" y="68"/>
                    </a:lnTo>
                    <a:close/>
                    <a:moveTo>
                      <a:pt x="21" y="40"/>
                    </a:moveTo>
                    <a:lnTo>
                      <a:pt x="41" y="44"/>
                    </a:lnTo>
                    <a:lnTo>
                      <a:pt x="38" y="22"/>
                    </a:lnTo>
                    <a:lnTo>
                      <a:pt x="36" y="14"/>
                    </a:lnTo>
                    <a:lnTo>
                      <a:pt x="34" y="6"/>
                    </a:lnTo>
                    <a:lnTo>
                      <a:pt x="33" y="14"/>
                    </a:lnTo>
                    <a:lnTo>
                      <a:pt x="29" y="21"/>
                    </a:lnTo>
                    <a:lnTo>
                      <a:pt x="21"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 name="Freeform 41">
                <a:extLst>
                  <a:ext uri="{FF2B5EF4-FFF2-40B4-BE49-F238E27FC236}">
                    <a16:creationId xmlns:a16="http://schemas.microsoft.com/office/drawing/2014/main" id="{2930FB42-157F-9CAF-87C9-C37C0F68B5FC}"/>
                  </a:ext>
                </a:extLst>
              </p:cNvPr>
              <p:cNvSpPr>
                <a:spLocks noEditPoints="1"/>
              </p:cNvSpPr>
              <p:nvPr/>
            </p:nvSpPr>
            <p:spPr bwMode="auto">
              <a:xfrm>
                <a:off x="954405" y="9525"/>
                <a:ext cx="33020" cy="46355"/>
              </a:xfrm>
              <a:custGeom>
                <a:avLst/>
                <a:gdLst>
                  <a:gd name="T0" fmla="*/ 0 w 52"/>
                  <a:gd name="T1" fmla="*/ 73 h 73"/>
                  <a:gd name="T2" fmla="*/ 7 w 52"/>
                  <a:gd name="T3" fmla="*/ 0 h 73"/>
                  <a:gd name="T4" fmla="*/ 29 w 52"/>
                  <a:gd name="T5" fmla="*/ 1 h 73"/>
                  <a:gd name="T6" fmla="*/ 36 w 52"/>
                  <a:gd name="T7" fmla="*/ 3 h 73"/>
                  <a:gd name="T8" fmla="*/ 41 w 52"/>
                  <a:gd name="T9" fmla="*/ 3 h 73"/>
                  <a:gd name="T10" fmla="*/ 46 w 52"/>
                  <a:gd name="T11" fmla="*/ 6 h 73"/>
                  <a:gd name="T12" fmla="*/ 49 w 52"/>
                  <a:gd name="T13" fmla="*/ 11 h 73"/>
                  <a:gd name="T14" fmla="*/ 50 w 52"/>
                  <a:gd name="T15" fmla="*/ 17 h 73"/>
                  <a:gd name="T16" fmla="*/ 52 w 52"/>
                  <a:gd name="T17" fmla="*/ 24 h 73"/>
                  <a:gd name="T18" fmla="*/ 49 w 52"/>
                  <a:gd name="T19" fmla="*/ 32 h 73"/>
                  <a:gd name="T20" fmla="*/ 46 w 52"/>
                  <a:gd name="T21" fmla="*/ 39 h 73"/>
                  <a:gd name="T22" fmla="*/ 42 w 52"/>
                  <a:gd name="T23" fmla="*/ 42 h 73"/>
                  <a:gd name="T24" fmla="*/ 37 w 52"/>
                  <a:gd name="T25" fmla="*/ 43 h 73"/>
                  <a:gd name="T26" fmla="*/ 33 w 52"/>
                  <a:gd name="T27" fmla="*/ 45 h 73"/>
                  <a:gd name="T28" fmla="*/ 26 w 52"/>
                  <a:gd name="T29" fmla="*/ 43 h 73"/>
                  <a:gd name="T30" fmla="*/ 11 w 52"/>
                  <a:gd name="T31" fmla="*/ 43 h 73"/>
                  <a:gd name="T32" fmla="*/ 8 w 52"/>
                  <a:gd name="T33" fmla="*/ 73 h 73"/>
                  <a:gd name="T34" fmla="*/ 0 w 52"/>
                  <a:gd name="T35" fmla="*/ 73 h 73"/>
                  <a:gd name="T36" fmla="*/ 11 w 52"/>
                  <a:gd name="T37" fmla="*/ 35 h 73"/>
                  <a:gd name="T38" fmla="*/ 28 w 52"/>
                  <a:gd name="T39" fmla="*/ 35 h 73"/>
                  <a:gd name="T40" fmla="*/ 34 w 52"/>
                  <a:gd name="T41" fmla="*/ 35 h 73"/>
                  <a:gd name="T42" fmla="*/ 39 w 52"/>
                  <a:gd name="T43" fmla="*/ 34 h 73"/>
                  <a:gd name="T44" fmla="*/ 42 w 52"/>
                  <a:gd name="T45" fmla="*/ 29 h 73"/>
                  <a:gd name="T46" fmla="*/ 42 w 52"/>
                  <a:gd name="T47" fmla="*/ 24 h 73"/>
                  <a:gd name="T48" fmla="*/ 42 w 52"/>
                  <a:gd name="T49" fmla="*/ 19 h 73"/>
                  <a:gd name="T50" fmla="*/ 42 w 52"/>
                  <a:gd name="T51" fmla="*/ 16 h 73"/>
                  <a:gd name="T52" fmla="*/ 41 w 52"/>
                  <a:gd name="T53" fmla="*/ 14 h 73"/>
                  <a:gd name="T54" fmla="*/ 37 w 52"/>
                  <a:gd name="T55" fmla="*/ 11 h 73"/>
                  <a:gd name="T56" fmla="*/ 34 w 52"/>
                  <a:gd name="T57" fmla="*/ 11 h 73"/>
                  <a:gd name="T58" fmla="*/ 29 w 52"/>
                  <a:gd name="T59" fmla="*/ 9 h 73"/>
                  <a:gd name="T60" fmla="*/ 13 w 52"/>
                  <a:gd name="T61" fmla="*/ 9 h 73"/>
                  <a:gd name="T62" fmla="*/ 11 w 52"/>
                  <a:gd name="T63" fmla="*/ 3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2" h="73">
                    <a:moveTo>
                      <a:pt x="0" y="73"/>
                    </a:moveTo>
                    <a:lnTo>
                      <a:pt x="7" y="0"/>
                    </a:lnTo>
                    <a:lnTo>
                      <a:pt x="29" y="1"/>
                    </a:lnTo>
                    <a:lnTo>
                      <a:pt x="36" y="3"/>
                    </a:lnTo>
                    <a:lnTo>
                      <a:pt x="41" y="3"/>
                    </a:lnTo>
                    <a:lnTo>
                      <a:pt x="46" y="6"/>
                    </a:lnTo>
                    <a:lnTo>
                      <a:pt x="49" y="11"/>
                    </a:lnTo>
                    <a:lnTo>
                      <a:pt x="50" y="17"/>
                    </a:lnTo>
                    <a:lnTo>
                      <a:pt x="52" y="24"/>
                    </a:lnTo>
                    <a:lnTo>
                      <a:pt x="49" y="32"/>
                    </a:lnTo>
                    <a:lnTo>
                      <a:pt x="46" y="39"/>
                    </a:lnTo>
                    <a:lnTo>
                      <a:pt x="42" y="42"/>
                    </a:lnTo>
                    <a:lnTo>
                      <a:pt x="37" y="43"/>
                    </a:lnTo>
                    <a:lnTo>
                      <a:pt x="33" y="45"/>
                    </a:lnTo>
                    <a:lnTo>
                      <a:pt x="26" y="43"/>
                    </a:lnTo>
                    <a:lnTo>
                      <a:pt x="11" y="43"/>
                    </a:lnTo>
                    <a:lnTo>
                      <a:pt x="8" y="73"/>
                    </a:lnTo>
                    <a:lnTo>
                      <a:pt x="0" y="73"/>
                    </a:lnTo>
                    <a:close/>
                    <a:moveTo>
                      <a:pt x="11" y="35"/>
                    </a:moveTo>
                    <a:lnTo>
                      <a:pt x="28" y="35"/>
                    </a:lnTo>
                    <a:lnTo>
                      <a:pt x="34" y="35"/>
                    </a:lnTo>
                    <a:lnTo>
                      <a:pt x="39" y="34"/>
                    </a:lnTo>
                    <a:lnTo>
                      <a:pt x="42" y="29"/>
                    </a:lnTo>
                    <a:lnTo>
                      <a:pt x="42" y="24"/>
                    </a:lnTo>
                    <a:lnTo>
                      <a:pt x="42" y="19"/>
                    </a:lnTo>
                    <a:lnTo>
                      <a:pt x="42" y="16"/>
                    </a:lnTo>
                    <a:lnTo>
                      <a:pt x="41" y="14"/>
                    </a:lnTo>
                    <a:lnTo>
                      <a:pt x="37" y="11"/>
                    </a:lnTo>
                    <a:lnTo>
                      <a:pt x="34" y="11"/>
                    </a:lnTo>
                    <a:lnTo>
                      <a:pt x="29" y="9"/>
                    </a:lnTo>
                    <a:lnTo>
                      <a:pt x="13" y="9"/>
                    </a:lnTo>
                    <a:lnTo>
                      <a:pt x="11" y="3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 name="Freeform 42">
                <a:extLst>
                  <a:ext uri="{FF2B5EF4-FFF2-40B4-BE49-F238E27FC236}">
                    <a16:creationId xmlns:a16="http://schemas.microsoft.com/office/drawing/2014/main" id="{DF544AC7-2B69-1E25-821C-8A6C2B1A3A8F}"/>
                  </a:ext>
                </a:extLst>
              </p:cNvPr>
              <p:cNvSpPr>
                <a:spLocks/>
              </p:cNvSpPr>
              <p:nvPr/>
            </p:nvSpPr>
            <p:spPr bwMode="auto">
              <a:xfrm>
                <a:off x="770255" y="6985"/>
                <a:ext cx="6350" cy="46355"/>
              </a:xfrm>
              <a:custGeom>
                <a:avLst/>
                <a:gdLst>
                  <a:gd name="T0" fmla="*/ 2 w 10"/>
                  <a:gd name="T1" fmla="*/ 73 h 73"/>
                  <a:gd name="T2" fmla="*/ 0 w 10"/>
                  <a:gd name="T3" fmla="*/ 0 h 73"/>
                  <a:gd name="T4" fmla="*/ 9 w 10"/>
                  <a:gd name="T5" fmla="*/ 0 h 73"/>
                  <a:gd name="T6" fmla="*/ 10 w 10"/>
                  <a:gd name="T7" fmla="*/ 73 h 73"/>
                  <a:gd name="T8" fmla="*/ 2 w 10"/>
                  <a:gd name="T9" fmla="*/ 73 h 73"/>
                </a:gdLst>
                <a:ahLst/>
                <a:cxnLst>
                  <a:cxn ang="0">
                    <a:pos x="T0" y="T1"/>
                  </a:cxn>
                  <a:cxn ang="0">
                    <a:pos x="T2" y="T3"/>
                  </a:cxn>
                  <a:cxn ang="0">
                    <a:pos x="T4" y="T5"/>
                  </a:cxn>
                  <a:cxn ang="0">
                    <a:pos x="T6" y="T7"/>
                  </a:cxn>
                  <a:cxn ang="0">
                    <a:pos x="T8" y="T9"/>
                  </a:cxn>
                </a:cxnLst>
                <a:rect l="0" t="0" r="r" b="b"/>
                <a:pathLst>
                  <a:path w="10" h="73">
                    <a:moveTo>
                      <a:pt x="2" y="73"/>
                    </a:moveTo>
                    <a:lnTo>
                      <a:pt x="0" y="0"/>
                    </a:lnTo>
                    <a:lnTo>
                      <a:pt x="9" y="0"/>
                    </a:lnTo>
                    <a:lnTo>
                      <a:pt x="10" y="73"/>
                    </a:lnTo>
                    <a:lnTo>
                      <a:pt x="2"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 name="Freeform 43">
                <a:extLst>
                  <a:ext uri="{FF2B5EF4-FFF2-40B4-BE49-F238E27FC236}">
                    <a16:creationId xmlns:a16="http://schemas.microsoft.com/office/drawing/2014/main" id="{0AFDA129-EDAA-03BA-3801-1751B4BA7666}"/>
                  </a:ext>
                </a:extLst>
              </p:cNvPr>
              <p:cNvSpPr>
                <a:spLocks/>
              </p:cNvSpPr>
              <p:nvPr/>
            </p:nvSpPr>
            <p:spPr bwMode="auto">
              <a:xfrm>
                <a:off x="784860" y="5080"/>
                <a:ext cx="34290" cy="47625"/>
              </a:xfrm>
              <a:custGeom>
                <a:avLst/>
                <a:gdLst>
                  <a:gd name="T0" fmla="*/ 46 w 54"/>
                  <a:gd name="T1" fmla="*/ 47 h 75"/>
                  <a:gd name="T2" fmla="*/ 54 w 54"/>
                  <a:gd name="T3" fmla="*/ 49 h 75"/>
                  <a:gd name="T4" fmla="*/ 51 w 54"/>
                  <a:gd name="T5" fmla="*/ 60 h 75"/>
                  <a:gd name="T6" fmla="*/ 46 w 54"/>
                  <a:gd name="T7" fmla="*/ 68 h 75"/>
                  <a:gd name="T8" fmla="*/ 43 w 54"/>
                  <a:gd name="T9" fmla="*/ 72 h 75"/>
                  <a:gd name="T10" fmla="*/ 38 w 54"/>
                  <a:gd name="T11" fmla="*/ 73 h 75"/>
                  <a:gd name="T12" fmla="*/ 34 w 54"/>
                  <a:gd name="T13" fmla="*/ 75 h 75"/>
                  <a:gd name="T14" fmla="*/ 30 w 54"/>
                  <a:gd name="T15" fmla="*/ 75 h 75"/>
                  <a:gd name="T16" fmla="*/ 21 w 54"/>
                  <a:gd name="T17" fmla="*/ 73 h 75"/>
                  <a:gd name="T18" fmla="*/ 15 w 54"/>
                  <a:gd name="T19" fmla="*/ 72 h 75"/>
                  <a:gd name="T20" fmla="*/ 8 w 54"/>
                  <a:gd name="T21" fmla="*/ 67 h 75"/>
                  <a:gd name="T22" fmla="*/ 5 w 54"/>
                  <a:gd name="T23" fmla="*/ 59 h 75"/>
                  <a:gd name="T24" fmla="*/ 0 w 54"/>
                  <a:gd name="T25" fmla="*/ 49 h 75"/>
                  <a:gd name="T26" fmla="*/ 0 w 54"/>
                  <a:gd name="T27" fmla="*/ 37 h 75"/>
                  <a:gd name="T28" fmla="*/ 0 w 54"/>
                  <a:gd name="T29" fmla="*/ 26 h 75"/>
                  <a:gd name="T30" fmla="*/ 3 w 54"/>
                  <a:gd name="T31" fmla="*/ 18 h 75"/>
                  <a:gd name="T32" fmla="*/ 7 w 54"/>
                  <a:gd name="T33" fmla="*/ 10 h 75"/>
                  <a:gd name="T34" fmla="*/ 13 w 54"/>
                  <a:gd name="T35" fmla="*/ 5 h 75"/>
                  <a:gd name="T36" fmla="*/ 20 w 54"/>
                  <a:gd name="T37" fmla="*/ 2 h 75"/>
                  <a:gd name="T38" fmla="*/ 28 w 54"/>
                  <a:gd name="T39" fmla="*/ 0 h 75"/>
                  <a:gd name="T40" fmla="*/ 36 w 54"/>
                  <a:gd name="T41" fmla="*/ 2 h 75"/>
                  <a:gd name="T42" fmla="*/ 43 w 54"/>
                  <a:gd name="T43" fmla="*/ 5 h 75"/>
                  <a:gd name="T44" fmla="*/ 49 w 54"/>
                  <a:gd name="T45" fmla="*/ 11 h 75"/>
                  <a:gd name="T46" fmla="*/ 52 w 54"/>
                  <a:gd name="T47" fmla="*/ 20 h 75"/>
                  <a:gd name="T48" fmla="*/ 44 w 54"/>
                  <a:gd name="T49" fmla="*/ 23 h 75"/>
                  <a:gd name="T50" fmla="*/ 43 w 54"/>
                  <a:gd name="T51" fmla="*/ 16 h 75"/>
                  <a:gd name="T52" fmla="*/ 38 w 54"/>
                  <a:gd name="T53" fmla="*/ 11 h 75"/>
                  <a:gd name="T54" fmla="*/ 33 w 54"/>
                  <a:gd name="T55" fmla="*/ 8 h 75"/>
                  <a:gd name="T56" fmla="*/ 28 w 54"/>
                  <a:gd name="T57" fmla="*/ 8 h 75"/>
                  <a:gd name="T58" fmla="*/ 21 w 54"/>
                  <a:gd name="T59" fmla="*/ 8 h 75"/>
                  <a:gd name="T60" fmla="*/ 17 w 54"/>
                  <a:gd name="T61" fmla="*/ 11 h 75"/>
                  <a:gd name="T62" fmla="*/ 13 w 54"/>
                  <a:gd name="T63" fmla="*/ 15 h 75"/>
                  <a:gd name="T64" fmla="*/ 10 w 54"/>
                  <a:gd name="T65" fmla="*/ 21 h 75"/>
                  <a:gd name="T66" fmla="*/ 8 w 54"/>
                  <a:gd name="T67" fmla="*/ 28 h 75"/>
                  <a:gd name="T68" fmla="*/ 8 w 54"/>
                  <a:gd name="T69" fmla="*/ 37 h 75"/>
                  <a:gd name="T70" fmla="*/ 8 w 54"/>
                  <a:gd name="T71" fmla="*/ 44 h 75"/>
                  <a:gd name="T72" fmla="*/ 10 w 54"/>
                  <a:gd name="T73" fmla="*/ 50 h 75"/>
                  <a:gd name="T74" fmla="*/ 12 w 54"/>
                  <a:gd name="T75" fmla="*/ 55 h 75"/>
                  <a:gd name="T76" fmla="*/ 15 w 54"/>
                  <a:gd name="T77" fmla="*/ 60 h 75"/>
                  <a:gd name="T78" fmla="*/ 18 w 54"/>
                  <a:gd name="T79" fmla="*/ 63 h 75"/>
                  <a:gd name="T80" fmla="*/ 21 w 54"/>
                  <a:gd name="T81" fmla="*/ 65 h 75"/>
                  <a:gd name="T82" fmla="*/ 25 w 54"/>
                  <a:gd name="T83" fmla="*/ 67 h 75"/>
                  <a:gd name="T84" fmla="*/ 30 w 54"/>
                  <a:gd name="T85" fmla="*/ 67 h 75"/>
                  <a:gd name="T86" fmla="*/ 36 w 54"/>
                  <a:gd name="T87" fmla="*/ 65 h 75"/>
                  <a:gd name="T88" fmla="*/ 41 w 54"/>
                  <a:gd name="T89" fmla="*/ 62 h 75"/>
                  <a:gd name="T90" fmla="*/ 44 w 54"/>
                  <a:gd name="T91" fmla="*/ 55 h 75"/>
                  <a:gd name="T92" fmla="*/ 46 w 54"/>
                  <a:gd name="T93" fmla="*/ 4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4" h="75">
                    <a:moveTo>
                      <a:pt x="46" y="47"/>
                    </a:moveTo>
                    <a:lnTo>
                      <a:pt x="54" y="49"/>
                    </a:lnTo>
                    <a:lnTo>
                      <a:pt x="51" y="60"/>
                    </a:lnTo>
                    <a:lnTo>
                      <a:pt x="46" y="68"/>
                    </a:lnTo>
                    <a:lnTo>
                      <a:pt x="43" y="72"/>
                    </a:lnTo>
                    <a:lnTo>
                      <a:pt x="38" y="73"/>
                    </a:lnTo>
                    <a:lnTo>
                      <a:pt x="34" y="75"/>
                    </a:lnTo>
                    <a:lnTo>
                      <a:pt x="30" y="75"/>
                    </a:lnTo>
                    <a:lnTo>
                      <a:pt x="21" y="73"/>
                    </a:lnTo>
                    <a:lnTo>
                      <a:pt x="15" y="72"/>
                    </a:lnTo>
                    <a:lnTo>
                      <a:pt x="8" y="67"/>
                    </a:lnTo>
                    <a:lnTo>
                      <a:pt x="5" y="59"/>
                    </a:lnTo>
                    <a:lnTo>
                      <a:pt x="0" y="49"/>
                    </a:lnTo>
                    <a:lnTo>
                      <a:pt x="0" y="37"/>
                    </a:lnTo>
                    <a:lnTo>
                      <a:pt x="0" y="26"/>
                    </a:lnTo>
                    <a:lnTo>
                      <a:pt x="3" y="18"/>
                    </a:lnTo>
                    <a:lnTo>
                      <a:pt x="7" y="10"/>
                    </a:lnTo>
                    <a:lnTo>
                      <a:pt x="13" y="5"/>
                    </a:lnTo>
                    <a:lnTo>
                      <a:pt x="20" y="2"/>
                    </a:lnTo>
                    <a:lnTo>
                      <a:pt x="28" y="0"/>
                    </a:lnTo>
                    <a:lnTo>
                      <a:pt x="36" y="2"/>
                    </a:lnTo>
                    <a:lnTo>
                      <a:pt x="43" y="5"/>
                    </a:lnTo>
                    <a:lnTo>
                      <a:pt x="49" y="11"/>
                    </a:lnTo>
                    <a:lnTo>
                      <a:pt x="52" y="20"/>
                    </a:lnTo>
                    <a:lnTo>
                      <a:pt x="44" y="23"/>
                    </a:lnTo>
                    <a:lnTo>
                      <a:pt x="43" y="16"/>
                    </a:lnTo>
                    <a:lnTo>
                      <a:pt x="38" y="11"/>
                    </a:lnTo>
                    <a:lnTo>
                      <a:pt x="33" y="8"/>
                    </a:lnTo>
                    <a:lnTo>
                      <a:pt x="28" y="8"/>
                    </a:lnTo>
                    <a:lnTo>
                      <a:pt x="21" y="8"/>
                    </a:lnTo>
                    <a:lnTo>
                      <a:pt x="17" y="11"/>
                    </a:lnTo>
                    <a:lnTo>
                      <a:pt x="13" y="15"/>
                    </a:lnTo>
                    <a:lnTo>
                      <a:pt x="10" y="21"/>
                    </a:lnTo>
                    <a:lnTo>
                      <a:pt x="8" y="28"/>
                    </a:lnTo>
                    <a:lnTo>
                      <a:pt x="8" y="37"/>
                    </a:lnTo>
                    <a:lnTo>
                      <a:pt x="8" y="44"/>
                    </a:lnTo>
                    <a:lnTo>
                      <a:pt x="10" y="50"/>
                    </a:lnTo>
                    <a:lnTo>
                      <a:pt x="12" y="55"/>
                    </a:lnTo>
                    <a:lnTo>
                      <a:pt x="15" y="60"/>
                    </a:lnTo>
                    <a:lnTo>
                      <a:pt x="18" y="63"/>
                    </a:lnTo>
                    <a:lnTo>
                      <a:pt x="21" y="65"/>
                    </a:lnTo>
                    <a:lnTo>
                      <a:pt x="25" y="67"/>
                    </a:lnTo>
                    <a:lnTo>
                      <a:pt x="30" y="67"/>
                    </a:lnTo>
                    <a:lnTo>
                      <a:pt x="36" y="65"/>
                    </a:lnTo>
                    <a:lnTo>
                      <a:pt x="41" y="62"/>
                    </a:lnTo>
                    <a:lnTo>
                      <a:pt x="44" y="55"/>
                    </a:lnTo>
                    <a:lnTo>
                      <a:pt x="46" y="4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1" name="Freeform 44">
                <a:extLst>
                  <a:ext uri="{FF2B5EF4-FFF2-40B4-BE49-F238E27FC236}">
                    <a16:creationId xmlns:a16="http://schemas.microsoft.com/office/drawing/2014/main" id="{59B6188B-0D64-5010-4245-8B1B9C9E0EBA}"/>
                  </a:ext>
                </a:extLst>
              </p:cNvPr>
              <p:cNvSpPr>
                <a:spLocks noEditPoints="1"/>
              </p:cNvSpPr>
              <p:nvPr/>
            </p:nvSpPr>
            <p:spPr bwMode="auto">
              <a:xfrm>
                <a:off x="901700" y="6985"/>
                <a:ext cx="36195" cy="46355"/>
              </a:xfrm>
              <a:custGeom>
                <a:avLst/>
                <a:gdLst>
                  <a:gd name="T0" fmla="*/ 0 w 57"/>
                  <a:gd name="T1" fmla="*/ 72 h 73"/>
                  <a:gd name="T2" fmla="*/ 26 w 57"/>
                  <a:gd name="T3" fmla="*/ 0 h 73"/>
                  <a:gd name="T4" fmla="*/ 34 w 57"/>
                  <a:gd name="T5" fmla="*/ 0 h 73"/>
                  <a:gd name="T6" fmla="*/ 57 w 57"/>
                  <a:gd name="T7" fmla="*/ 73 h 73"/>
                  <a:gd name="T8" fmla="*/ 47 w 57"/>
                  <a:gd name="T9" fmla="*/ 73 h 73"/>
                  <a:gd name="T10" fmla="*/ 42 w 57"/>
                  <a:gd name="T11" fmla="*/ 51 h 73"/>
                  <a:gd name="T12" fmla="*/ 16 w 57"/>
                  <a:gd name="T13" fmla="*/ 51 h 73"/>
                  <a:gd name="T14" fmla="*/ 8 w 57"/>
                  <a:gd name="T15" fmla="*/ 72 h 73"/>
                  <a:gd name="T16" fmla="*/ 0 w 57"/>
                  <a:gd name="T17" fmla="*/ 72 h 73"/>
                  <a:gd name="T18" fmla="*/ 18 w 57"/>
                  <a:gd name="T19" fmla="*/ 43 h 73"/>
                  <a:gd name="T20" fmla="*/ 39 w 57"/>
                  <a:gd name="T21" fmla="*/ 43 h 73"/>
                  <a:gd name="T22" fmla="*/ 34 w 57"/>
                  <a:gd name="T23" fmla="*/ 23 h 73"/>
                  <a:gd name="T24" fmla="*/ 31 w 57"/>
                  <a:gd name="T25" fmla="*/ 15 h 73"/>
                  <a:gd name="T26" fmla="*/ 29 w 57"/>
                  <a:gd name="T27" fmla="*/ 8 h 73"/>
                  <a:gd name="T28" fmla="*/ 28 w 57"/>
                  <a:gd name="T29" fmla="*/ 15 h 73"/>
                  <a:gd name="T30" fmla="*/ 26 w 57"/>
                  <a:gd name="T31" fmla="*/ 21 h 73"/>
                  <a:gd name="T32" fmla="*/ 18 w 57"/>
                  <a:gd name="T33" fmla="*/ 4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3">
                    <a:moveTo>
                      <a:pt x="0" y="72"/>
                    </a:moveTo>
                    <a:lnTo>
                      <a:pt x="26" y="0"/>
                    </a:lnTo>
                    <a:lnTo>
                      <a:pt x="34" y="0"/>
                    </a:lnTo>
                    <a:lnTo>
                      <a:pt x="57" y="73"/>
                    </a:lnTo>
                    <a:lnTo>
                      <a:pt x="47" y="73"/>
                    </a:lnTo>
                    <a:lnTo>
                      <a:pt x="42" y="51"/>
                    </a:lnTo>
                    <a:lnTo>
                      <a:pt x="16" y="51"/>
                    </a:lnTo>
                    <a:lnTo>
                      <a:pt x="8" y="72"/>
                    </a:lnTo>
                    <a:lnTo>
                      <a:pt x="0" y="72"/>
                    </a:lnTo>
                    <a:close/>
                    <a:moveTo>
                      <a:pt x="18" y="43"/>
                    </a:moveTo>
                    <a:lnTo>
                      <a:pt x="39" y="43"/>
                    </a:lnTo>
                    <a:lnTo>
                      <a:pt x="34" y="23"/>
                    </a:lnTo>
                    <a:lnTo>
                      <a:pt x="31" y="15"/>
                    </a:lnTo>
                    <a:lnTo>
                      <a:pt x="29" y="8"/>
                    </a:lnTo>
                    <a:lnTo>
                      <a:pt x="28" y="15"/>
                    </a:lnTo>
                    <a:lnTo>
                      <a:pt x="26" y="21"/>
                    </a:lnTo>
                    <a:lnTo>
                      <a:pt x="18" y="4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2" name="Freeform 45">
                <a:extLst>
                  <a:ext uri="{FF2B5EF4-FFF2-40B4-BE49-F238E27FC236}">
                    <a16:creationId xmlns:a16="http://schemas.microsoft.com/office/drawing/2014/main" id="{3E6EF1AD-4686-E8B5-8683-F6A2ED42D1AA}"/>
                  </a:ext>
                </a:extLst>
              </p:cNvPr>
              <p:cNvSpPr>
                <a:spLocks/>
              </p:cNvSpPr>
              <p:nvPr/>
            </p:nvSpPr>
            <p:spPr bwMode="auto">
              <a:xfrm>
                <a:off x="865505" y="5080"/>
                <a:ext cx="32385" cy="46355"/>
              </a:xfrm>
              <a:custGeom>
                <a:avLst/>
                <a:gdLst>
                  <a:gd name="T0" fmla="*/ 0 w 51"/>
                  <a:gd name="T1" fmla="*/ 72 h 73"/>
                  <a:gd name="T2" fmla="*/ 2 w 51"/>
                  <a:gd name="T3" fmla="*/ 0 h 73"/>
                  <a:gd name="T4" fmla="*/ 12 w 51"/>
                  <a:gd name="T5" fmla="*/ 0 h 73"/>
                  <a:gd name="T6" fmla="*/ 41 w 51"/>
                  <a:gd name="T7" fmla="*/ 57 h 73"/>
                  <a:gd name="T8" fmla="*/ 42 w 51"/>
                  <a:gd name="T9" fmla="*/ 0 h 73"/>
                  <a:gd name="T10" fmla="*/ 51 w 51"/>
                  <a:gd name="T11" fmla="*/ 2 h 73"/>
                  <a:gd name="T12" fmla="*/ 49 w 51"/>
                  <a:gd name="T13" fmla="*/ 73 h 73"/>
                  <a:gd name="T14" fmla="*/ 39 w 51"/>
                  <a:gd name="T15" fmla="*/ 73 h 73"/>
                  <a:gd name="T16" fmla="*/ 10 w 51"/>
                  <a:gd name="T17" fmla="*/ 15 h 73"/>
                  <a:gd name="T18" fmla="*/ 8 w 51"/>
                  <a:gd name="T19" fmla="*/ 72 h 73"/>
                  <a:gd name="T20" fmla="*/ 0 w 51"/>
                  <a:gd name="T21"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73">
                    <a:moveTo>
                      <a:pt x="0" y="72"/>
                    </a:moveTo>
                    <a:lnTo>
                      <a:pt x="2" y="0"/>
                    </a:lnTo>
                    <a:lnTo>
                      <a:pt x="12" y="0"/>
                    </a:lnTo>
                    <a:lnTo>
                      <a:pt x="41" y="57"/>
                    </a:lnTo>
                    <a:lnTo>
                      <a:pt x="42" y="0"/>
                    </a:lnTo>
                    <a:lnTo>
                      <a:pt x="51" y="2"/>
                    </a:lnTo>
                    <a:lnTo>
                      <a:pt x="49" y="73"/>
                    </a:lnTo>
                    <a:lnTo>
                      <a:pt x="39" y="73"/>
                    </a:lnTo>
                    <a:lnTo>
                      <a:pt x="10" y="15"/>
                    </a:lnTo>
                    <a:lnTo>
                      <a:pt x="8" y="72"/>
                    </a:lnTo>
                    <a:lnTo>
                      <a:pt x="0" y="7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3" name="Freeform 46">
                <a:extLst>
                  <a:ext uri="{FF2B5EF4-FFF2-40B4-BE49-F238E27FC236}">
                    <a16:creationId xmlns:a16="http://schemas.microsoft.com/office/drawing/2014/main" id="{2E8FDA3B-DE90-A777-C9DB-94EAA114391B}"/>
                  </a:ext>
                </a:extLst>
              </p:cNvPr>
              <p:cNvSpPr>
                <a:spLocks noEditPoints="1"/>
              </p:cNvSpPr>
              <p:nvPr/>
            </p:nvSpPr>
            <p:spPr bwMode="auto">
              <a:xfrm>
                <a:off x="822960" y="5080"/>
                <a:ext cx="37465" cy="46355"/>
              </a:xfrm>
              <a:custGeom>
                <a:avLst/>
                <a:gdLst>
                  <a:gd name="T0" fmla="*/ 0 w 59"/>
                  <a:gd name="T1" fmla="*/ 73 h 73"/>
                  <a:gd name="T2" fmla="*/ 25 w 59"/>
                  <a:gd name="T3" fmla="*/ 0 h 73"/>
                  <a:gd name="T4" fmla="*/ 33 w 59"/>
                  <a:gd name="T5" fmla="*/ 0 h 73"/>
                  <a:gd name="T6" fmla="*/ 59 w 59"/>
                  <a:gd name="T7" fmla="*/ 73 h 73"/>
                  <a:gd name="T8" fmla="*/ 49 w 59"/>
                  <a:gd name="T9" fmla="*/ 73 h 73"/>
                  <a:gd name="T10" fmla="*/ 41 w 59"/>
                  <a:gd name="T11" fmla="*/ 50 h 73"/>
                  <a:gd name="T12" fmla="*/ 17 w 59"/>
                  <a:gd name="T13" fmla="*/ 50 h 73"/>
                  <a:gd name="T14" fmla="*/ 9 w 59"/>
                  <a:gd name="T15" fmla="*/ 73 h 73"/>
                  <a:gd name="T16" fmla="*/ 0 w 59"/>
                  <a:gd name="T17" fmla="*/ 73 h 73"/>
                  <a:gd name="T18" fmla="*/ 18 w 59"/>
                  <a:gd name="T19" fmla="*/ 42 h 73"/>
                  <a:gd name="T20" fmla="*/ 39 w 59"/>
                  <a:gd name="T21" fmla="*/ 42 h 73"/>
                  <a:gd name="T22" fmla="*/ 33 w 59"/>
                  <a:gd name="T23" fmla="*/ 23 h 73"/>
                  <a:gd name="T24" fmla="*/ 30 w 59"/>
                  <a:gd name="T25" fmla="*/ 15 h 73"/>
                  <a:gd name="T26" fmla="*/ 28 w 59"/>
                  <a:gd name="T27" fmla="*/ 8 h 73"/>
                  <a:gd name="T28" fmla="*/ 26 w 59"/>
                  <a:gd name="T29" fmla="*/ 15 h 73"/>
                  <a:gd name="T30" fmla="*/ 25 w 59"/>
                  <a:gd name="T31" fmla="*/ 21 h 73"/>
                  <a:gd name="T32" fmla="*/ 18 w 59"/>
                  <a:gd name="T33" fmla="*/ 4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9" h="73">
                    <a:moveTo>
                      <a:pt x="0" y="73"/>
                    </a:moveTo>
                    <a:lnTo>
                      <a:pt x="25" y="0"/>
                    </a:lnTo>
                    <a:lnTo>
                      <a:pt x="33" y="0"/>
                    </a:lnTo>
                    <a:lnTo>
                      <a:pt x="59" y="73"/>
                    </a:lnTo>
                    <a:lnTo>
                      <a:pt x="49" y="73"/>
                    </a:lnTo>
                    <a:lnTo>
                      <a:pt x="41" y="50"/>
                    </a:lnTo>
                    <a:lnTo>
                      <a:pt x="17" y="50"/>
                    </a:lnTo>
                    <a:lnTo>
                      <a:pt x="9" y="73"/>
                    </a:lnTo>
                    <a:lnTo>
                      <a:pt x="0" y="73"/>
                    </a:lnTo>
                    <a:close/>
                    <a:moveTo>
                      <a:pt x="18" y="42"/>
                    </a:moveTo>
                    <a:lnTo>
                      <a:pt x="39" y="42"/>
                    </a:lnTo>
                    <a:lnTo>
                      <a:pt x="33" y="23"/>
                    </a:lnTo>
                    <a:lnTo>
                      <a:pt x="30" y="15"/>
                    </a:lnTo>
                    <a:lnTo>
                      <a:pt x="28" y="8"/>
                    </a:lnTo>
                    <a:lnTo>
                      <a:pt x="26" y="15"/>
                    </a:lnTo>
                    <a:lnTo>
                      <a:pt x="25" y="21"/>
                    </a:lnTo>
                    <a:lnTo>
                      <a:pt x="18" y="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4" name="Freeform 47">
                <a:extLst>
                  <a:ext uri="{FF2B5EF4-FFF2-40B4-BE49-F238E27FC236}">
                    <a16:creationId xmlns:a16="http://schemas.microsoft.com/office/drawing/2014/main" id="{92434360-171A-9E21-4622-C62EA421651B}"/>
                  </a:ext>
                </a:extLst>
              </p:cNvPr>
              <p:cNvSpPr>
                <a:spLocks noEditPoints="1"/>
              </p:cNvSpPr>
              <p:nvPr/>
            </p:nvSpPr>
            <p:spPr bwMode="auto">
              <a:xfrm>
                <a:off x="1025525" y="17780"/>
                <a:ext cx="35560" cy="49530"/>
              </a:xfrm>
              <a:custGeom>
                <a:avLst/>
                <a:gdLst>
                  <a:gd name="T0" fmla="*/ 0 w 56"/>
                  <a:gd name="T1" fmla="*/ 71 h 78"/>
                  <a:gd name="T2" fmla="*/ 10 w 56"/>
                  <a:gd name="T3" fmla="*/ 0 h 78"/>
                  <a:gd name="T4" fmla="*/ 36 w 56"/>
                  <a:gd name="T5" fmla="*/ 3 h 78"/>
                  <a:gd name="T6" fmla="*/ 44 w 56"/>
                  <a:gd name="T7" fmla="*/ 4 h 78"/>
                  <a:gd name="T8" fmla="*/ 49 w 56"/>
                  <a:gd name="T9" fmla="*/ 6 h 78"/>
                  <a:gd name="T10" fmla="*/ 52 w 56"/>
                  <a:gd name="T11" fmla="*/ 9 h 78"/>
                  <a:gd name="T12" fmla="*/ 56 w 56"/>
                  <a:gd name="T13" fmla="*/ 14 h 78"/>
                  <a:gd name="T14" fmla="*/ 56 w 56"/>
                  <a:gd name="T15" fmla="*/ 19 h 78"/>
                  <a:gd name="T16" fmla="*/ 56 w 56"/>
                  <a:gd name="T17" fmla="*/ 26 h 78"/>
                  <a:gd name="T18" fmla="*/ 54 w 56"/>
                  <a:gd name="T19" fmla="*/ 32 h 78"/>
                  <a:gd name="T20" fmla="*/ 51 w 56"/>
                  <a:gd name="T21" fmla="*/ 37 h 78"/>
                  <a:gd name="T22" fmla="*/ 44 w 56"/>
                  <a:gd name="T23" fmla="*/ 42 h 78"/>
                  <a:gd name="T24" fmla="*/ 36 w 56"/>
                  <a:gd name="T25" fmla="*/ 42 h 78"/>
                  <a:gd name="T26" fmla="*/ 39 w 56"/>
                  <a:gd name="T27" fmla="*/ 45 h 78"/>
                  <a:gd name="T28" fmla="*/ 41 w 56"/>
                  <a:gd name="T29" fmla="*/ 47 h 78"/>
                  <a:gd name="T30" fmla="*/ 44 w 56"/>
                  <a:gd name="T31" fmla="*/ 52 h 78"/>
                  <a:gd name="T32" fmla="*/ 46 w 56"/>
                  <a:gd name="T33" fmla="*/ 56 h 78"/>
                  <a:gd name="T34" fmla="*/ 54 w 56"/>
                  <a:gd name="T35" fmla="*/ 78 h 78"/>
                  <a:gd name="T36" fmla="*/ 44 w 56"/>
                  <a:gd name="T37" fmla="*/ 76 h 78"/>
                  <a:gd name="T38" fmla="*/ 38 w 56"/>
                  <a:gd name="T39" fmla="*/ 61 h 78"/>
                  <a:gd name="T40" fmla="*/ 34 w 56"/>
                  <a:gd name="T41" fmla="*/ 53 h 78"/>
                  <a:gd name="T42" fmla="*/ 33 w 56"/>
                  <a:gd name="T43" fmla="*/ 48 h 78"/>
                  <a:gd name="T44" fmla="*/ 30 w 56"/>
                  <a:gd name="T45" fmla="*/ 45 h 78"/>
                  <a:gd name="T46" fmla="*/ 28 w 56"/>
                  <a:gd name="T47" fmla="*/ 43 h 78"/>
                  <a:gd name="T48" fmla="*/ 26 w 56"/>
                  <a:gd name="T49" fmla="*/ 42 h 78"/>
                  <a:gd name="T50" fmla="*/ 21 w 56"/>
                  <a:gd name="T51" fmla="*/ 42 h 78"/>
                  <a:gd name="T52" fmla="*/ 13 w 56"/>
                  <a:gd name="T53" fmla="*/ 40 h 78"/>
                  <a:gd name="T54" fmla="*/ 8 w 56"/>
                  <a:gd name="T55" fmla="*/ 73 h 78"/>
                  <a:gd name="T56" fmla="*/ 0 w 56"/>
                  <a:gd name="T57" fmla="*/ 71 h 78"/>
                  <a:gd name="T58" fmla="*/ 13 w 56"/>
                  <a:gd name="T59" fmla="*/ 32 h 78"/>
                  <a:gd name="T60" fmla="*/ 31 w 56"/>
                  <a:gd name="T61" fmla="*/ 34 h 78"/>
                  <a:gd name="T62" fmla="*/ 36 w 56"/>
                  <a:gd name="T63" fmla="*/ 35 h 78"/>
                  <a:gd name="T64" fmla="*/ 39 w 56"/>
                  <a:gd name="T65" fmla="*/ 34 h 78"/>
                  <a:gd name="T66" fmla="*/ 43 w 56"/>
                  <a:gd name="T67" fmla="*/ 32 h 78"/>
                  <a:gd name="T68" fmla="*/ 46 w 56"/>
                  <a:gd name="T69" fmla="*/ 30 h 78"/>
                  <a:gd name="T70" fmla="*/ 47 w 56"/>
                  <a:gd name="T71" fmla="*/ 27 h 78"/>
                  <a:gd name="T72" fmla="*/ 47 w 56"/>
                  <a:gd name="T73" fmla="*/ 24 h 78"/>
                  <a:gd name="T74" fmla="*/ 47 w 56"/>
                  <a:gd name="T75" fmla="*/ 19 h 78"/>
                  <a:gd name="T76" fmla="*/ 46 w 56"/>
                  <a:gd name="T77" fmla="*/ 16 h 78"/>
                  <a:gd name="T78" fmla="*/ 41 w 56"/>
                  <a:gd name="T79" fmla="*/ 13 h 78"/>
                  <a:gd name="T80" fmla="*/ 36 w 56"/>
                  <a:gd name="T81" fmla="*/ 11 h 78"/>
                  <a:gd name="T82" fmla="*/ 17 w 56"/>
                  <a:gd name="T83" fmla="*/ 9 h 78"/>
                  <a:gd name="T84" fmla="*/ 13 w 56"/>
                  <a:gd name="T85" fmla="*/ 32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6" h="78">
                    <a:moveTo>
                      <a:pt x="0" y="71"/>
                    </a:moveTo>
                    <a:lnTo>
                      <a:pt x="10" y="0"/>
                    </a:lnTo>
                    <a:lnTo>
                      <a:pt x="36" y="3"/>
                    </a:lnTo>
                    <a:lnTo>
                      <a:pt x="44" y="4"/>
                    </a:lnTo>
                    <a:lnTo>
                      <a:pt x="49" y="6"/>
                    </a:lnTo>
                    <a:lnTo>
                      <a:pt x="52" y="9"/>
                    </a:lnTo>
                    <a:lnTo>
                      <a:pt x="56" y="14"/>
                    </a:lnTo>
                    <a:lnTo>
                      <a:pt x="56" y="19"/>
                    </a:lnTo>
                    <a:lnTo>
                      <a:pt x="56" y="26"/>
                    </a:lnTo>
                    <a:lnTo>
                      <a:pt x="54" y="32"/>
                    </a:lnTo>
                    <a:lnTo>
                      <a:pt x="51" y="37"/>
                    </a:lnTo>
                    <a:lnTo>
                      <a:pt x="44" y="42"/>
                    </a:lnTo>
                    <a:lnTo>
                      <a:pt x="36" y="42"/>
                    </a:lnTo>
                    <a:lnTo>
                      <a:pt x="39" y="45"/>
                    </a:lnTo>
                    <a:lnTo>
                      <a:pt x="41" y="47"/>
                    </a:lnTo>
                    <a:lnTo>
                      <a:pt x="44" y="52"/>
                    </a:lnTo>
                    <a:lnTo>
                      <a:pt x="46" y="56"/>
                    </a:lnTo>
                    <a:lnTo>
                      <a:pt x="54" y="78"/>
                    </a:lnTo>
                    <a:lnTo>
                      <a:pt x="44" y="76"/>
                    </a:lnTo>
                    <a:lnTo>
                      <a:pt x="38" y="61"/>
                    </a:lnTo>
                    <a:lnTo>
                      <a:pt x="34" y="53"/>
                    </a:lnTo>
                    <a:lnTo>
                      <a:pt x="33" y="48"/>
                    </a:lnTo>
                    <a:lnTo>
                      <a:pt x="30" y="45"/>
                    </a:lnTo>
                    <a:lnTo>
                      <a:pt x="28" y="43"/>
                    </a:lnTo>
                    <a:lnTo>
                      <a:pt x="26" y="42"/>
                    </a:lnTo>
                    <a:lnTo>
                      <a:pt x="21" y="42"/>
                    </a:lnTo>
                    <a:lnTo>
                      <a:pt x="13" y="40"/>
                    </a:lnTo>
                    <a:lnTo>
                      <a:pt x="8" y="73"/>
                    </a:lnTo>
                    <a:lnTo>
                      <a:pt x="0" y="71"/>
                    </a:lnTo>
                    <a:close/>
                    <a:moveTo>
                      <a:pt x="13" y="32"/>
                    </a:moveTo>
                    <a:lnTo>
                      <a:pt x="31" y="34"/>
                    </a:lnTo>
                    <a:lnTo>
                      <a:pt x="36" y="35"/>
                    </a:lnTo>
                    <a:lnTo>
                      <a:pt x="39" y="34"/>
                    </a:lnTo>
                    <a:lnTo>
                      <a:pt x="43" y="32"/>
                    </a:lnTo>
                    <a:lnTo>
                      <a:pt x="46" y="30"/>
                    </a:lnTo>
                    <a:lnTo>
                      <a:pt x="47" y="27"/>
                    </a:lnTo>
                    <a:lnTo>
                      <a:pt x="47" y="24"/>
                    </a:lnTo>
                    <a:lnTo>
                      <a:pt x="47" y="19"/>
                    </a:lnTo>
                    <a:lnTo>
                      <a:pt x="46" y="16"/>
                    </a:lnTo>
                    <a:lnTo>
                      <a:pt x="41" y="13"/>
                    </a:lnTo>
                    <a:lnTo>
                      <a:pt x="36" y="11"/>
                    </a:lnTo>
                    <a:lnTo>
                      <a:pt x="17" y="9"/>
                    </a:lnTo>
                    <a:lnTo>
                      <a:pt x="13" y="3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5" name="Freeform 48">
                <a:extLst>
                  <a:ext uri="{FF2B5EF4-FFF2-40B4-BE49-F238E27FC236}">
                    <a16:creationId xmlns:a16="http://schemas.microsoft.com/office/drawing/2014/main" id="{F0E61867-A8AA-94A8-EDE4-F403DDA41B36}"/>
                  </a:ext>
                </a:extLst>
              </p:cNvPr>
              <p:cNvSpPr>
                <a:spLocks/>
              </p:cNvSpPr>
              <p:nvPr/>
            </p:nvSpPr>
            <p:spPr bwMode="auto">
              <a:xfrm>
                <a:off x="687705" y="11430"/>
                <a:ext cx="34290" cy="48260"/>
              </a:xfrm>
              <a:custGeom>
                <a:avLst/>
                <a:gdLst>
                  <a:gd name="T0" fmla="*/ 8 w 54"/>
                  <a:gd name="T1" fmla="*/ 76 h 76"/>
                  <a:gd name="T2" fmla="*/ 0 w 54"/>
                  <a:gd name="T3" fmla="*/ 5 h 76"/>
                  <a:gd name="T4" fmla="*/ 44 w 54"/>
                  <a:gd name="T5" fmla="*/ 0 h 76"/>
                  <a:gd name="T6" fmla="*/ 46 w 54"/>
                  <a:gd name="T7" fmla="*/ 8 h 76"/>
                  <a:gd name="T8" fmla="*/ 10 w 54"/>
                  <a:gd name="T9" fmla="*/ 11 h 76"/>
                  <a:gd name="T10" fmla="*/ 12 w 54"/>
                  <a:gd name="T11" fmla="*/ 34 h 76"/>
                  <a:gd name="T12" fmla="*/ 46 w 54"/>
                  <a:gd name="T13" fmla="*/ 31 h 76"/>
                  <a:gd name="T14" fmla="*/ 46 w 54"/>
                  <a:gd name="T15" fmla="*/ 39 h 76"/>
                  <a:gd name="T16" fmla="*/ 13 w 54"/>
                  <a:gd name="T17" fmla="*/ 42 h 76"/>
                  <a:gd name="T18" fmla="*/ 15 w 54"/>
                  <a:gd name="T19" fmla="*/ 66 h 76"/>
                  <a:gd name="T20" fmla="*/ 52 w 54"/>
                  <a:gd name="T21" fmla="*/ 63 h 76"/>
                  <a:gd name="T22" fmla="*/ 54 w 54"/>
                  <a:gd name="T23" fmla="*/ 71 h 76"/>
                  <a:gd name="T24" fmla="*/ 8 w 54"/>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 h="76">
                    <a:moveTo>
                      <a:pt x="8" y="76"/>
                    </a:moveTo>
                    <a:lnTo>
                      <a:pt x="0" y="5"/>
                    </a:lnTo>
                    <a:lnTo>
                      <a:pt x="44" y="0"/>
                    </a:lnTo>
                    <a:lnTo>
                      <a:pt x="46" y="8"/>
                    </a:lnTo>
                    <a:lnTo>
                      <a:pt x="10" y="11"/>
                    </a:lnTo>
                    <a:lnTo>
                      <a:pt x="12" y="34"/>
                    </a:lnTo>
                    <a:lnTo>
                      <a:pt x="46" y="31"/>
                    </a:lnTo>
                    <a:lnTo>
                      <a:pt x="46" y="39"/>
                    </a:lnTo>
                    <a:lnTo>
                      <a:pt x="13" y="42"/>
                    </a:lnTo>
                    <a:lnTo>
                      <a:pt x="15" y="66"/>
                    </a:lnTo>
                    <a:lnTo>
                      <a:pt x="52" y="63"/>
                    </a:lnTo>
                    <a:lnTo>
                      <a:pt x="54" y="71"/>
                    </a:lnTo>
                    <a:lnTo>
                      <a:pt x="8" y="7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6" name="Freeform 49">
                <a:extLst>
                  <a:ext uri="{FF2B5EF4-FFF2-40B4-BE49-F238E27FC236}">
                    <a16:creationId xmlns:a16="http://schemas.microsoft.com/office/drawing/2014/main" id="{E9427632-24E7-C810-6CA3-B1A634B23383}"/>
                  </a:ext>
                </a:extLst>
              </p:cNvPr>
              <p:cNvSpPr>
                <a:spLocks noEditPoints="1"/>
              </p:cNvSpPr>
              <p:nvPr/>
            </p:nvSpPr>
            <p:spPr bwMode="auto">
              <a:xfrm>
                <a:off x="727075" y="9525"/>
                <a:ext cx="37465" cy="46355"/>
              </a:xfrm>
              <a:custGeom>
                <a:avLst/>
                <a:gdLst>
                  <a:gd name="T0" fmla="*/ 5 w 59"/>
                  <a:gd name="T1" fmla="*/ 73 h 73"/>
                  <a:gd name="T2" fmla="*/ 0 w 59"/>
                  <a:gd name="T3" fmla="*/ 1 h 73"/>
                  <a:gd name="T4" fmla="*/ 28 w 59"/>
                  <a:gd name="T5" fmla="*/ 0 h 73"/>
                  <a:gd name="T6" fmla="*/ 34 w 59"/>
                  <a:gd name="T7" fmla="*/ 0 h 73"/>
                  <a:gd name="T8" fmla="*/ 39 w 59"/>
                  <a:gd name="T9" fmla="*/ 0 h 73"/>
                  <a:gd name="T10" fmla="*/ 44 w 59"/>
                  <a:gd name="T11" fmla="*/ 3 h 73"/>
                  <a:gd name="T12" fmla="*/ 47 w 59"/>
                  <a:gd name="T13" fmla="*/ 6 h 73"/>
                  <a:gd name="T14" fmla="*/ 49 w 59"/>
                  <a:gd name="T15" fmla="*/ 11 h 73"/>
                  <a:gd name="T16" fmla="*/ 51 w 59"/>
                  <a:gd name="T17" fmla="*/ 17 h 73"/>
                  <a:gd name="T18" fmla="*/ 51 w 59"/>
                  <a:gd name="T19" fmla="*/ 24 h 73"/>
                  <a:gd name="T20" fmla="*/ 47 w 59"/>
                  <a:gd name="T21" fmla="*/ 30 h 73"/>
                  <a:gd name="T22" fmla="*/ 42 w 59"/>
                  <a:gd name="T23" fmla="*/ 35 h 73"/>
                  <a:gd name="T24" fmla="*/ 34 w 59"/>
                  <a:gd name="T25" fmla="*/ 39 h 73"/>
                  <a:gd name="T26" fmla="*/ 38 w 59"/>
                  <a:gd name="T27" fmla="*/ 40 h 73"/>
                  <a:gd name="T28" fmla="*/ 41 w 59"/>
                  <a:gd name="T29" fmla="*/ 42 h 73"/>
                  <a:gd name="T30" fmla="*/ 44 w 59"/>
                  <a:gd name="T31" fmla="*/ 45 h 73"/>
                  <a:gd name="T32" fmla="*/ 47 w 59"/>
                  <a:gd name="T33" fmla="*/ 50 h 73"/>
                  <a:gd name="T34" fmla="*/ 59 w 59"/>
                  <a:gd name="T35" fmla="*/ 69 h 73"/>
                  <a:gd name="T36" fmla="*/ 49 w 59"/>
                  <a:gd name="T37" fmla="*/ 69 h 73"/>
                  <a:gd name="T38" fmla="*/ 39 w 59"/>
                  <a:gd name="T39" fmla="*/ 56 h 73"/>
                  <a:gd name="T40" fmla="*/ 34 w 59"/>
                  <a:gd name="T41" fmla="*/ 48 h 73"/>
                  <a:gd name="T42" fmla="*/ 31 w 59"/>
                  <a:gd name="T43" fmla="*/ 45 h 73"/>
                  <a:gd name="T44" fmla="*/ 29 w 59"/>
                  <a:gd name="T45" fmla="*/ 42 h 73"/>
                  <a:gd name="T46" fmla="*/ 26 w 59"/>
                  <a:gd name="T47" fmla="*/ 40 h 73"/>
                  <a:gd name="T48" fmla="*/ 25 w 59"/>
                  <a:gd name="T49" fmla="*/ 40 h 73"/>
                  <a:gd name="T50" fmla="*/ 20 w 59"/>
                  <a:gd name="T51" fmla="*/ 40 h 73"/>
                  <a:gd name="T52" fmla="*/ 12 w 59"/>
                  <a:gd name="T53" fmla="*/ 40 h 73"/>
                  <a:gd name="T54" fmla="*/ 13 w 59"/>
                  <a:gd name="T55" fmla="*/ 73 h 73"/>
                  <a:gd name="T56" fmla="*/ 5 w 59"/>
                  <a:gd name="T57" fmla="*/ 73 h 73"/>
                  <a:gd name="T58" fmla="*/ 10 w 59"/>
                  <a:gd name="T59" fmla="*/ 32 h 73"/>
                  <a:gd name="T60" fmla="*/ 28 w 59"/>
                  <a:gd name="T61" fmla="*/ 30 h 73"/>
                  <a:gd name="T62" fmla="*/ 33 w 59"/>
                  <a:gd name="T63" fmla="*/ 30 h 73"/>
                  <a:gd name="T64" fmla="*/ 36 w 59"/>
                  <a:gd name="T65" fmla="*/ 29 h 73"/>
                  <a:gd name="T66" fmla="*/ 39 w 59"/>
                  <a:gd name="T67" fmla="*/ 27 h 73"/>
                  <a:gd name="T68" fmla="*/ 41 w 59"/>
                  <a:gd name="T69" fmla="*/ 24 h 73"/>
                  <a:gd name="T70" fmla="*/ 42 w 59"/>
                  <a:gd name="T71" fmla="*/ 21 h 73"/>
                  <a:gd name="T72" fmla="*/ 42 w 59"/>
                  <a:gd name="T73" fmla="*/ 17 h 73"/>
                  <a:gd name="T74" fmla="*/ 41 w 59"/>
                  <a:gd name="T75" fmla="*/ 13 h 73"/>
                  <a:gd name="T76" fmla="*/ 38 w 59"/>
                  <a:gd name="T77" fmla="*/ 9 h 73"/>
                  <a:gd name="T78" fmla="*/ 34 w 59"/>
                  <a:gd name="T79" fmla="*/ 8 h 73"/>
                  <a:gd name="T80" fmla="*/ 28 w 59"/>
                  <a:gd name="T81" fmla="*/ 8 h 73"/>
                  <a:gd name="T82" fmla="*/ 8 w 59"/>
                  <a:gd name="T83" fmla="*/ 8 h 73"/>
                  <a:gd name="T84" fmla="*/ 10 w 59"/>
                  <a:gd name="T85" fmla="*/ 3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9" h="73">
                    <a:moveTo>
                      <a:pt x="5" y="73"/>
                    </a:moveTo>
                    <a:lnTo>
                      <a:pt x="0" y="1"/>
                    </a:lnTo>
                    <a:lnTo>
                      <a:pt x="28" y="0"/>
                    </a:lnTo>
                    <a:lnTo>
                      <a:pt x="34" y="0"/>
                    </a:lnTo>
                    <a:lnTo>
                      <a:pt x="39" y="0"/>
                    </a:lnTo>
                    <a:lnTo>
                      <a:pt x="44" y="3"/>
                    </a:lnTo>
                    <a:lnTo>
                      <a:pt x="47" y="6"/>
                    </a:lnTo>
                    <a:lnTo>
                      <a:pt x="49" y="11"/>
                    </a:lnTo>
                    <a:lnTo>
                      <a:pt x="51" y="17"/>
                    </a:lnTo>
                    <a:lnTo>
                      <a:pt x="51" y="24"/>
                    </a:lnTo>
                    <a:lnTo>
                      <a:pt x="47" y="30"/>
                    </a:lnTo>
                    <a:lnTo>
                      <a:pt x="42" y="35"/>
                    </a:lnTo>
                    <a:lnTo>
                      <a:pt x="34" y="39"/>
                    </a:lnTo>
                    <a:lnTo>
                      <a:pt x="38" y="40"/>
                    </a:lnTo>
                    <a:lnTo>
                      <a:pt x="41" y="42"/>
                    </a:lnTo>
                    <a:lnTo>
                      <a:pt x="44" y="45"/>
                    </a:lnTo>
                    <a:lnTo>
                      <a:pt x="47" y="50"/>
                    </a:lnTo>
                    <a:lnTo>
                      <a:pt x="59" y="69"/>
                    </a:lnTo>
                    <a:lnTo>
                      <a:pt x="49" y="69"/>
                    </a:lnTo>
                    <a:lnTo>
                      <a:pt x="39" y="56"/>
                    </a:lnTo>
                    <a:lnTo>
                      <a:pt x="34" y="48"/>
                    </a:lnTo>
                    <a:lnTo>
                      <a:pt x="31" y="45"/>
                    </a:lnTo>
                    <a:lnTo>
                      <a:pt x="29" y="42"/>
                    </a:lnTo>
                    <a:lnTo>
                      <a:pt x="26" y="40"/>
                    </a:lnTo>
                    <a:lnTo>
                      <a:pt x="25" y="40"/>
                    </a:lnTo>
                    <a:lnTo>
                      <a:pt x="20" y="40"/>
                    </a:lnTo>
                    <a:lnTo>
                      <a:pt x="12" y="40"/>
                    </a:lnTo>
                    <a:lnTo>
                      <a:pt x="13" y="73"/>
                    </a:lnTo>
                    <a:lnTo>
                      <a:pt x="5" y="73"/>
                    </a:lnTo>
                    <a:close/>
                    <a:moveTo>
                      <a:pt x="10" y="32"/>
                    </a:moveTo>
                    <a:lnTo>
                      <a:pt x="28" y="30"/>
                    </a:lnTo>
                    <a:lnTo>
                      <a:pt x="33" y="30"/>
                    </a:lnTo>
                    <a:lnTo>
                      <a:pt x="36" y="29"/>
                    </a:lnTo>
                    <a:lnTo>
                      <a:pt x="39" y="27"/>
                    </a:lnTo>
                    <a:lnTo>
                      <a:pt x="41" y="24"/>
                    </a:lnTo>
                    <a:lnTo>
                      <a:pt x="42" y="21"/>
                    </a:lnTo>
                    <a:lnTo>
                      <a:pt x="42" y="17"/>
                    </a:lnTo>
                    <a:lnTo>
                      <a:pt x="41" y="13"/>
                    </a:lnTo>
                    <a:lnTo>
                      <a:pt x="38" y="9"/>
                    </a:lnTo>
                    <a:lnTo>
                      <a:pt x="34" y="8"/>
                    </a:lnTo>
                    <a:lnTo>
                      <a:pt x="28" y="8"/>
                    </a:lnTo>
                    <a:lnTo>
                      <a:pt x="8" y="8"/>
                    </a:lnTo>
                    <a:lnTo>
                      <a:pt x="10" y="3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7" name="Freeform 50">
                <a:extLst>
                  <a:ext uri="{FF2B5EF4-FFF2-40B4-BE49-F238E27FC236}">
                    <a16:creationId xmlns:a16="http://schemas.microsoft.com/office/drawing/2014/main" id="{9D48B0D6-2744-AE32-3794-1BC5FF39880C}"/>
                  </a:ext>
                </a:extLst>
              </p:cNvPr>
              <p:cNvSpPr>
                <a:spLocks noEditPoints="1"/>
              </p:cNvSpPr>
              <p:nvPr/>
            </p:nvSpPr>
            <p:spPr bwMode="auto">
              <a:xfrm>
                <a:off x="1061720" y="26035"/>
                <a:ext cx="36195" cy="48260"/>
              </a:xfrm>
              <a:custGeom>
                <a:avLst/>
                <a:gdLst>
                  <a:gd name="T0" fmla="*/ 0 w 57"/>
                  <a:gd name="T1" fmla="*/ 66 h 76"/>
                  <a:gd name="T2" fmla="*/ 34 w 57"/>
                  <a:gd name="T3" fmla="*/ 0 h 76"/>
                  <a:gd name="T4" fmla="*/ 44 w 57"/>
                  <a:gd name="T5" fmla="*/ 0 h 76"/>
                  <a:gd name="T6" fmla="*/ 57 w 57"/>
                  <a:gd name="T7" fmla="*/ 76 h 76"/>
                  <a:gd name="T8" fmla="*/ 47 w 57"/>
                  <a:gd name="T9" fmla="*/ 74 h 76"/>
                  <a:gd name="T10" fmla="*/ 44 w 57"/>
                  <a:gd name="T11" fmla="*/ 52 h 76"/>
                  <a:gd name="T12" fmla="*/ 18 w 57"/>
                  <a:gd name="T13" fmla="*/ 47 h 76"/>
                  <a:gd name="T14" fmla="*/ 8 w 57"/>
                  <a:gd name="T15" fmla="*/ 68 h 76"/>
                  <a:gd name="T16" fmla="*/ 0 w 57"/>
                  <a:gd name="T17" fmla="*/ 66 h 76"/>
                  <a:gd name="T18" fmla="*/ 21 w 57"/>
                  <a:gd name="T19" fmla="*/ 40 h 76"/>
                  <a:gd name="T20" fmla="*/ 42 w 57"/>
                  <a:gd name="T21" fmla="*/ 43 h 76"/>
                  <a:gd name="T22" fmla="*/ 39 w 57"/>
                  <a:gd name="T23" fmla="*/ 22 h 76"/>
                  <a:gd name="T24" fmla="*/ 38 w 57"/>
                  <a:gd name="T25" fmla="*/ 14 h 76"/>
                  <a:gd name="T26" fmla="*/ 38 w 57"/>
                  <a:gd name="T27" fmla="*/ 8 h 76"/>
                  <a:gd name="T28" fmla="*/ 34 w 57"/>
                  <a:gd name="T29" fmla="*/ 14 h 76"/>
                  <a:gd name="T30" fmla="*/ 33 w 57"/>
                  <a:gd name="T31" fmla="*/ 21 h 76"/>
                  <a:gd name="T32" fmla="*/ 21 w 57"/>
                  <a:gd name="T33" fmla="*/ 4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6">
                    <a:moveTo>
                      <a:pt x="0" y="66"/>
                    </a:moveTo>
                    <a:lnTo>
                      <a:pt x="34" y="0"/>
                    </a:lnTo>
                    <a:lnTo>
                      <a:pt x="44" y="0"/>
                    </a:lnTo>
                    <a:lnTo>
                      <a:pt x="57" y="76"/>
                    </a:lnTo>
                    <a:lnTo>
                      <a:pt x="47" y="74"/>
                    </a:lnTo>
                    <a:lnTo>
                      <a:pt x="44" y="52"/>
                    </a:lnTo>
                    <a:lnTo>
                      <a:pt x="18" y="47"/>
                    </a:lnTo>
                    <a:lnTo>
                      <a:pt x="8" y="68"/>
                    </a:lnTo>
                    <a:lnTo>
                      <a:pt x="0" y="66"/>
                    </a:lnTo>
                    <a:close/>
                    <a:moveTo>
                      <a:pt x="21" y="40"/>
                    </a:moveTo>
                    <a:lnTo>
                      <a:pt x="42" y="43"/>
                    </a:lnTo>
                    <a:lnTo>
                      <a:pt x="39" y="22"/>
                    </a:lnTo>
                    <a:lnTo>
                      <a:pt x="38" y="14"/>
                    </a:lnTo>
                    <a:lnTo>
                      <a:pt x="38" y="8"/>
                    </a:lnTo>
                    <a:lnTo>
                      <a:pt x="34" y="14"/>
                    </a:lnTo>
                    <a:lnTo>
                      <a:pt x="33" y="21"/>
                    </a:lnTo>
                    <a:lnTo>
                      <a:pt x="21"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8" name="Freeform 51">
                <a:extLst>
                  <a:ext uri="{FF2B5EF4-FFF2-40B4-BE49-F238E27FC236}">
                    <a16:creationId xmlns:a16="http://schemas.microsoft.com/office/drawing/2014/main" id="{D2BA9479-E442-C9BF-C277-38C9BB2BBCF5}"/>
                  </a:ext>
                </a:extLst>
              </p:cNvPr>
              <p:cNvSpPr>
                <a:spLocks/>
              </p:cNvSpPr>
              <p:nvPr/>
            </p:nvSpPr>
            <p:spPr bwMode="auto">
              <a:xfrm>
                <a:off x="640715" y="15240"/>
                <a:ext cx="43180" cy="49530"/>
              </a:xfrm>
              <a:custGeom>
                <a:avLst/>
                <a:gdLst>
                  <a:gd name="T0" fmla="*/ 9 w 68"/>
                  <a:gd name="T1" fmla="*/ 78 h 78"/>
                  <a:gd name="T2" fmla="*/ 0 w 68"/>
                  <a:gd name="T3" fmla="*/ 7 h 78"/>
                  <a:gd name="T4" fmla="*/ 13 w 68"/>
                  <a:gd name="T5" fmla="*/ 5 h 78"/>
                  <a:gd name="T6" fmla="*/ 34 w 68"/>
                  <a:gd name="T7" fmla="*/ 56 h 78"/>
                  <a:gd name="T8" fmla="*/ 37 w 68"/>
                  <a:gd name="T9" fmla="*/ 65 h 78"/>
                  <a:gd name="T10" fmla="*/ 39 w 68"/>
                  <a:gd name="T11" fmla="*/ 60 h 78"/>
                  <a:gd name="T12" fmla="*/ 40 w 68"/>
                  <a:gd name="T13" fmla="*/ 54 h 78"/>
                  <a:gd name="T14" fmla="*/ 48 w 68"/>
                  <a:gd name="T15" fmla="*/ 2 h 78"/>
                  <a:gd name="T16" fmla="*/ 58 w 68"/>
                  <a:gd name="T17" fmla="*/ 0 h 78"/>
                  <a:gd name="T18" fmla="*/ 68 w 68"/>
                  <a:gd name="T19" fmla="*/ 72 h 78"/>
                  <a:gd name="T20" fmla="*/ 60 w 68"/>
                  <a:gd name="T21" fmla="*/ 73 h 78"/>
                  <a:gd name="T22" fmla="*/ 52 w 68"/>
                  <a:gd name="T23" fmla="*/ 13 h 78"/>
                  <a:gd name="T24" fmla="*/ 42 w 68"/>
                  <a:gd name="T25" fmla="*/ 75 h 78"/>
                  <a:gd name="T26" fmla="*/ 35 w 68"/>
                  <a:gd name="T27" fmla="*/ 77 h 78"/>
                  <a:gd name="T28" fmla="*/ 9 w 68"/>
                  <a:gd name="T29" fmla="*/ 17 h 78"/>
                  <a:gd name="T30" fmla="*/ 17 w 68"/>
                  <a:gd name="T31" fmla="*/ 78 h 78"/>
                  <a:gd name="T32" fmla="*/ 9 w 68"/>
                  <a:gd name="T33"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78">
                    <a:moveTo>
                      <a:pt x="9" y="78"/>
                    </a:moveTo>
                    <a:lnTo>
                      <a:pt x="0" y="7"/>
                    </a:lnTo>
                    <a:lnTo>
                      <a:pt x="13" y="5"/>
                    </a:lnTo>
                    <a:lnTo>
                      <a:pt x="34" y="56"/>
                    </a:lnTo>
                    <a:lnTo>
                      <a:pt x="37" y="65"/>
                    </a:lnTo>
                    <a:lnTo>
                      <a:pt x="39" y="60"/>
                    </a:lnTo>
                    <a:lnTo>
                      <a:pt x="40" y="54"/>
                    </a:lnTo>
                    <a:lnTo>
                      <a:pt x="48" y="2"/>
                    </a:lnTo>
                    <a:lnTo>
                      <a:pt x="58" y="0"/>
                    </a:lnTo>
                    <a:lnTo>
                      <a:pt x="68" y="72"/>
                    </a:lnTo>
                    <a:lnTo>
                      <a:pt x="60" y="73"/>
                    </a:lnTo>
                    <a:lnTo>
                      <a:pt x="52" y="13"/>
                    </a:lnTo>
                    <a:lnTo>
                      <a:pt x="42" y="75"/>
                    </a:lnTo>
                    <a:lnTo>
                      <a:pt x="35" y="77"/>
                    </a:lnTo>
                    <a:lnTo>
                      <a:pt x="9" y="17"/>
                    </a:lnTo>
                    <a:lnTo>
                      <a:pt x="17" y="78"/>
                    </a:lnTo>
                    <a:lnTo>
                      <a:pt x="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9" name="Freeform 52">
                <a:extLst>
                  <a:ext uri="{FF2B5EF4-FFF2-40B4-BE49-F238E27FC236}">
                    <a16:creationId xmlns:a16="http://schemas.microsoft.com/office/drawing/2014/main" id="{D11332D1-4FE2-58B3-1DF0-6FD018E2AC3C}"/>
                  </a:ext>
                </a:extLst>
              </p:cNvPr>
              <p:cNvSpPr>
                <a:spLocks/>
              </p:cNvSpPr>
              <p:nvPr/>
            </p:nvSpPr>
            <p:spPr bwMode="auto">
              <a:xfrm>
                <a:off x="1114425" y="33020"/>
                <a:ext cx="24765" cy="49530"/>
              </a:xfrm>
              <a:custGeom>
                <a:avLst/>
                <a:gdLst>
                  <a:gd name="T0" fmla="*/ 0 w 39"/>
                  <a:gd name="T1" fmla="*/ 70 h 78"/>
                  <a:gd name="T2" fmla="*/ 16 w 39"/>
                  <a:gd name="T3" fmla="*/ 0 h 78"/>
                  <a:gd name="T4" fmla="*/ 25 w 39"/>
                  <a:gd name="T5" fmla="*/ 2 h 78"/>
                  <a:gd name="T6" fmla="*/ 10 w 39"/>
                  <a:gd name="T7" fmla="*/ 63 h 78"/>
                  <a:gd name="T8" fmla="*/ 39 w 39"/>
                  <a:gd name="T9" fmla="*/ 70 h 78"/>
                  <a:gd name="T10" fmla="*/ 38 w 39"/>
                  <a:gd name="T11" fmla="*/ 78 h 78"/>
                  <a:gd name="T12" fmla="*/ 0 w 39"/>
                  <a:gd name="T13" fmla="*/ 70 h 78"/>
                </a:gdLst>
                <a:ahLst/>
                <a:cxnLst>
                  <a:cxn ang="0">
                    <a:pos x="T0" y="T1"/>
                  </a:cxn>
                  <a:cxn ang="0">
                    <a:pos x="T2" y="T3"/>
                  </a:cxn>
                  <a:cxn ang="0">
                    <a:pos x="T4" y="T5"/>
                  </a:cxn>
                  <a:cxn ang="0">
                    <a:pos x="T6" y="T7"/>
                  </a:cxn>
                  <a:cxn ang="0">
                    <a:pos x="T8" y="T9"/>
                  </a:cxn>
                  <a:cxn ang="0">
                    <a:pos x="T10" y="T11"/>
                  </a:cxn>
                  <a:cxn ang="0">
                    <a:pos x="T12" y="T13"/>
                  </a:cxn>
                </a:cxnLst>
                <a:rect l="0" t="0" r="r" b="b"/>
                <a:pathLst>
                  <a:path w="39" h="78">
                    <a:moveTo>
                      <a:pt x="0" y="70"/>
                    </a:moveTo>
                    <a:lnTo>
                      <a:pt x="16" y="0"/>
                    </a:lnTo>
                    <a:lnTo>
                      <a:pt x="25" y="2"/>
                    </a:lnTo>
                    <a:lnTo>
                      <a:pt x="10" y="63"/>
                    </a:lnTo>
                    <a:lnTo>
                      <a:pt x="39" y="70"/>
                    </a:lnTo>
                    <a:lnTo>
                      <a:pt x="38" y="78"/>
                    </a:lnTo>
                    <a:lnTo>
                      <a:pt x="0" y="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0" name="Freeform 53">
                <a:extLst>
                  <a:ext uri="{FF2B5EF4-FFF2-40B4-BE49-F238E27FC236}">
                    <a16:creationId xmlns:a16="http://schemas.microsoft.com/office/drawing/2014/main" id="{D257309D-E8B1-CC11-4E81-7527A0A1F784}"/>
                  </a:ext>
                </a:extLst>
              </p:cNvPr>
              <p:cNvSpPr>
                <a:spLocks noEditPoints="1"/>
              </p:cNvSpPr>
              <p:nvPr/>
            </p:nvSpPr>
            <p:spPr bwMode="auto">
              <a:xfrm>
                <a:off x="605155" y="23495"/>
                <a:ext cx="36195" cy="48895"/>
              </a:xfrm>
              <a:custGeom>
                <a:avLst/>
                <a:gdLst>
                  <a:gd name="T0" fmla="*/ 0 w 57"/>
                  <a:gd name="T1" fmla="*/ 77 h 77"/>
                  <a:gd name="T2" fmla="*/ 13 w 57"/>
                  <a:gd name="T3" fmla="*/ 2 h 77"/>
                  <a:gd name="T4" fmla="*/ 21 w 57"/>
                  <a:gd name="T5" fmla="*/ 0 h 77"/>
                  <a:gd name="T6" fmla="*/ 57 w 57"/>
                  <a:gd name="T7" fmla="*/ 69 h 77"/>
                  <a:gd name="T8" fmla="*/ 49 w 57"/>
                  <a:gd name="T9" fmla="*/ 70 h 77"/>
                  <a:gd name="T10" fmla="*/ 38 w 57"/>
                  <a:gd name="T11" fmla="*/ 49 h 77"/>
                  <a:gd name="T12" fmla="*/ 13 w 57"/>
                  <a:gd name="T13" fmla="*/ 52 h 77"/>
                  <a:gd name="T14" fmla="*/ 10 w 57"/>
                  <a:gd name="T15" fmla="*/ 75 h 77"/>
                  <a:gd name="T16" fmla="*/ 0 w 57"/>
                  <a:gd name="T17" fmla="*/ 77 h 77"/>
                  <a:gd name="T18" fmla="*/ 13 w 57"/>
                  <a:gd name="T19" fmla="*/ 44 h 77"/>
                  <a:gd name="T20" fmla="*/ 34 w 57"/>
                  <a:gd name="T21" fmla="*/ 41 h 77"/>
                  <a:gd name="T22" fmla="*/ 25 w 57"/>
                  <a:gd name="T23" fmla="*/ 23 h 77"/>
                  <a:gd name="T24" fmla="*/ 21 w 57"/>
                  <a:gd name="T25" fmla="*/ 15 h 77"/>
                  <a:gd name="T26" fmla="*/ 18 w 57"/>
                  <a:gd name="T27" fmla="*/ 8 h 77"/>
                  <a:gd name="T28" fmla="*/ 18 w 57"/>
                  <a:gd name="T29" fmla="*/ 17 h 77"/>
                  <a:gd name="T30" fmla="*/ 16 w 57"/>
                  <a:gd name="T31" fmla="*/ 23 h 77"/>
                  <a:gd name="T32" fmla="*/ 13 w 57"/>
                  <a:gd name="T33" fmla="*/ 44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7">
                    <a:moveTo>
                      <a:pt x="0" y="77"/>
                    </a:moveTo>
                    <a:lnTo>
                      <a:pt x="13" y="2"/>
                    </a:lnTo>
                    <a:lnTo>
                      <a:pt x="21" y="0"/>
                    </a:lnTo>
                    <a:lnTo>
                      <a:pt x="57" y="69"/>
                    </a:lnTo>
                    <a:lnTo>
                      <a:pt x="49" y="70"/>
                    </a:lnTo>
                    <a:lnTo>
                      <a:pt x="38" y="49"/>
                    </a:lnTo>
                    <a:lnTo>
                      <a:pt x="13" y="52"/>
                    </a:lnTo>
                    <a:lnTo>
                      <a:pt x="10" y="75"/>
                    </a:lnTo>
                    <a:lnTo>
                      <a:pt x="0" y="77"/>
                    </a:lnTo>
                    <a:close/>
                    <a:moveTo>
                      <a:pt x="13" y="44"/>
                    </a:moveTo>
                    <a:lnTo>
                      <a:pt x="34" y="41"/>
                    </a:lnTo>
                    <a:lnTo>
                      <a:pt x="25" y="23"/>
                    </a:lnTo>
                    <a:lnTo>
                      <a:pt x="21" y="15"/>
                    </a:lnTo>
                    <a:lnTo>
                      <a:pt x="18" y="8"/>
                    </a:lnTo>
                    <a:lnTo>
                      <a:pt x="18" y="17"/>
                    </a:lnTo>
                    <a:lnTo>
                      <a:pt x="16" y="23"/>
                    </a:lnTo>
                    <a:lnTo>
                      <a:pt x="13"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1" name="Freeform 54">
                <a:extLst>
                  <a:ext uri="{FF2B5EF4-FFF2-40B4-BE49-F238E27FC236}">
                    <a16:creationId xmlns:a16="http://schemas.microsoft.com/office/drawing/2014/main" id="{4D355EBF-9B56-5FB1-D66F-14FA251602FC}"/>
                  </a:ext>
                </a:extLst>
              </p:cNvPr>
              <p:cNvSpPr>
                <a:spLocks noEditPoints="1"/>
              </p:cNvSpPr>
              <p:nvPr/>
            </p:nvSpPr>
            <p:spPr bwMode="auto">
              <a:xfrm>
                <a:off x="1141095" y="42545"/>
                <a:ext cx="35560" cy="50165"/>
              </a:xfrm>
              <a:custGeom>
                <a:avLst/>
                <a:gdLst>
                  <a:gd name="T0" fmla="*/ 0 w 56"/>
                  <a:gd name="T1" fmla="*/ 64 h 79"/>
                  <a:gd name="T2" fmla="*/ 43 w 56"/>
                  <a:gd name="T3" fmla="*/ 0 h 79"/>
                  <a:gd name="T4" fmla="*/ 51 w 56"/>
                  <a:gd name="T5" fmla="*/ 3 h 79"/>
                  <a:gd name="T6" fmla="*/ 56 w 56"/>
                  <a:gd name="T7" fmla="*/ 79 h 79"/>
                  <a:gd name="T8" fmla="*/ 48 w 56"/>
                  <a:gd name="T9" fmla="*/ 76 h 79"/>
                  <a:gd name="T10" fmla="*/ 46 w 56"/>
                  <a:gd name="T11" fmla="*/ 53 h 79"/>
                  <a:gd name="T12" fmla="*/ 22 w 56"/>
                  <a:gd name="T13" fmla="*/ 47 h 79"/>
                  <a:gd name="T14" fmla="*/ 9 w 56"/>
                  <a:gd name="T15" fmla="*/ 66 h 79"/>
                  <a:gd name="T16" fmla="*/ 0 w 56"/>
                  <a:gd name="T17" fmla="*/ 64 h 79"/>
                  <a:gd name="T18" fmla="*/ 26 w 56"/>
                  <a:gd name="T19" fmla="*/ 40 h 79"/>
                  <a:gd name="T20" fmla="*/ 46 w 56"/>
                  <a:gd name="T21" fmla="*/ 45 h 79"/>
                  <a:gd name="T22" fmla="*/ 44 w 56"/>
                  <a:gd name="T23" fmla="*/ 24 h 79"/>
                  <a:gd name="T24" fmla="*/ 44 w 56"/>
                  <a:gd name="T25" fmla="*/ 16 h 79"/>
                  <a:gd name="T26" fmla="*/ 44 w 56"/>
                  <a:gd name="T27" fmla="*/ 8 h 79"/>
                  <a:gd name="T28" fmla="*/ 41 w 56"/>
                  <a:gd name="T29" fmla="*/ 14 h 79"/>
                  <a:gd name="T30" fmla="*/ 38 w 56"/>
                  <a:gd name="T31" fmla="*/ 21 h 79"/>
                  <a:gd name="T32" fmla="*/ 26 w 56"/>
                  <a:gd name="T33"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 h="79">
                    <a:moveTo>
                      <a:pt x="0" y="64"/>
                    </a:moveTo>
                    <a:lnTo>
                      <a:pt x="43" y="0"/>
                    </a:lnTo>
                    <a:lnTo>
                      <a:pt x="51" y="3"/>
                    </a:lnTo>
                    <a:lnTo>
                      <a:pt x="56" y="79"/>
                    </a:lnTo>
                    <a:lnTo>
                      <a:pt x="48" y="76"/>
                    </a:lnTo>
                    <a:lnTo>
                      <a:pt x="46" y="53"/>
                    </a:lnTo>
                    <a:lnTo>
                      <a:pt x="22" y="47"/>
                    </a:lnTo>
                    <a:lnTo>
                      <a:pt x="9" y="66"/>
                    </a:lnTo>
                    <a:lnTo>
                      <a:pt x="0" y="64"/>
                    </a:lnTo>
                    <a:close/>
                    <a:moveTo>
                      <a:pt x="26" y="40"/>
                    </a:moveTo>
                    <a:lnTo>
                      <a:pt x="46" y="45"/>
                    </a:lnTo>
                    <a:lnTo>
                      <a:pt x="44" y="24"/>
                    </a:lnTo>
                    <a:lnTo>
                      <a:pt x="44" y="16"/>
                    </a:lnTo>
                    <a:lnTo>
                      <a:pt x="44" y="8"/>
                    </a:lnTo>
                    <a:lnTo>
                      <a:pt x="41" y="14"/>
                    </a:lnTo>
                    <a:lnTo>
                      <a:pt x="38" y="21"/>
                    </a:lnTo>
                    <a:lnTo>
                      <a:pt x="26"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2" name="Freeform 55">
                <a:extLst>
                  <a:ext uri="{FF2B5EF4-FFF2-40B4-BE49-F238E27FC236}">
                    <a16:creationId xmlns:a16="http://schemas.microsoft.com/office/drawing/2014/main" id="{27C4BB53-19A9-B6CB-69C5-EFBE416EFA91}"/>
                  </a:ext>
                </a:extLst>
              </p:cNvPr>
              <p:cNvSpPr>
                <a:spLocks noEditPoints="1"/>
              </p:cNvSpPr>
              <p:nvPr/>
            </p:nvSpPr>
            <p:spPr bwMode="auto">
              <a:xfrm>
                <a:off x="560705" y="31115"/>
                <a:ext cx="43815" cy="48260"/>
              </a:xfrm>
              <a:custGeom>
                <a:avLst/>
                <a:gdLst>
                  <a:gd name="T0" fmla="*/ 15 w 69"/>
                  <a:gd name="T1" fmla="*/ 76 h 76"/>
                  <a:gd name="T2" fmla="*/ 0 w 69"/>
                  <a:gd name="T3" fmla="*/ 6 h 76"/>
                  <a:gd name="T4" fmla="*/ 26 w 69"/>
                  <a:gd name="T5" fmla="*/ 1 h 76"/>
                  <a:gd name="T6" fmla="*/ 34 w 69"/>
                  <a:gd name="T7" fmla="*/ 0 h 76"/>
                  <a:gd name="T8" fmla="*/ 39 w 69"/>
                  <a:gd name="T9" fmla="*/ 0 h 76"/>
                  <a:gd name="T10" fmla="*/ 44 w 69"/>
                  <a:gd name="T11" fmla="*/ 3 h 76"/>
                  <a:gd name="T12" fmla="*/ 47 w 69"/>
                  <a:gd name="T13" fmla="*/ 6 h 76"/>
                  <a:gd name="T14" fmla="*/ 51 w 69"/>
                  <a:gd name="T15" fmla="*/ 11 h 76"/>
                  <a:gd name="T16" fmla="*/ 52 w 69"/>
                  <a:gd name="T17" fmla="*/ 16 h 76"/>
                  <a:gd name="T18" fmla="*/ 52 w 69"/>
                  <a:gd name="T19" fmla="*/ 24 h 76"/>
                  <a:gd name="T20" fmla="*/ 51 w 69"/>
                  <a:gd name="T21" fmla="*/ 31 h 76"/>
                  <a:gd name="T22" fmla="*/ 46 w 69"/>
                  <a:gd name="T23" fmla="*/ 35 h 76"/>
                  <a:gd name="T24" fmla="*/ 39 w 69"/>
                  <a:gd name="T25" fmla="*/ 39 h 76"/>
                  <a:gd name="T26" fmla="*/ 43 w 69"/>
                  <a:gd name="T27" fmla="*/ 40 h 76"/>
                  <a:gd name="T28" fmla="*/ 46 w 69"/>
                  <a:gd name="T29" fmla="*/ 42 h 76"/>
                  <a:gd name="T30" fmla="*/ 49 w 69"/>
                  <a:gd name="T31" fmla="*/ 45 h 76"/>
                  <a:gd name="T32" fmla="*/ 54 w 69"/>
                  <a:gd name="T33" fmla="*/ 50 h 76"/>
                  <a:gd name="T34" fmla="*/ 69 w 69"/>
                  <a:gd name="T35" fmla="*/ 66 h 76"/>
                  <a:gd name="T36" fmla="*/ 57 w 69"/>
                  <a:gd name="T37" fmla="*/ 68 h 76"/>
                  <a:gd name="T38" fmla="*/ 47 w 69"/>
                  <a:gd name="T39" fmla="*/ 55 h 76"/>
                  <a:gd name="T40" fmla="*/ 41 w 69"/>
                  <a:gd name="T41" fmla="*/ 48 h 76"/>
                  <a:gd name="T42" fmla="*/ 38 w 69"/>
                  <a:gd name="T43" fmla="*/ 45 h 76"/>
                  <a:gd name="T44" fmla="*/ 34 w 69"/>
                  <a:gd name="T45" fmla="*/ 44 h 76"/>
                  <a:gd name="T46" fmla="*/ 33 w 69"/>
                  <a:gd name="T47" fmla="*/ 42 h 76"/>
                  <a:gd name="T48" fmla="*/ 30 w 69"/>
                  <a:gd name="T49" fmla="*/ 42 h 76"/>
                  <a:gd name="T50" fmla="*/ 26 w 69"/>
                  <a:gd name="T51" fmla="*/ 42 h 76"/>
                  <a:gd name="T52" fmla="*/ 17 w 69"/>
                  <a:gd name="T53" fmla="*/ 44 h 76"/>
                  <a:gd name="T54" fmla="*/ 23 w 69"/>
                  <a:gd name="T55" fmla="*/ 76 h 76"/>
                  <a:gd name="T56" fmla="*/ 15 w 69"/>
                  <a:gd name="T57" fmla="*/ 76 h 76"/>
                  <a:gd name="T58" fmla="*/ 15 w 69"/>
                  <a:gd name="T59" fmla="*/ 35 h 76"/>
                  <a:gd name="T60" fmla="*/ 31 w 69"/>
                  <a:gd name="T61" fmla="*/ 32 h 76"/>
                  <a:gd name="T62" fmla="*/ 36 w 69"/>
                  <a:gd name="T63" fmla="*/ 31 h 76"/>
                  <a:gd name="T64" fmla="*/ 41 w 69"/>
                  <a:gd name="T65" fmla="*/ 29 h 76"/>
                  <a:gd name="T66" fmla="*/ 43 w 69"/>
                  <a:gd name="T67" fmla="*/ 27 h 76"/>
                  <a:gd name="T68" fmla="*/ 44 w 69"/>
                  <a:gd name="T69" fmla="*/ 24 h 76"/>
                  <a:gd name="T70" fmla="*/ 44 w 69"/>
                  <a:gd name="T71" fmla="*/ 21 h 76"/>
                  <a:gd name="T72" fmla="*/ 44 w 69"/>
                  <a:gd name="T73" fmla="*/ 18 h 76"/>
                  <a:gd name="T74" fmla="*/ 43 w 69"/>
                  <a:gd name="T75" fmla="*/ 13 h 76"/>
                  <a:gd name="T76" fmla="*/ 39 w 69"/>
                  <a:gd name="T77" fmla="*/ 9 h 76"/>
                  <a:gd name="T78" fmla="*/ 34 w 69"/>
                  <a:gd name="T79" fmla="*/ 8 h 76"/>
                  <a:gd name="T80" fmla="*/ 30 w 69"/>
                  <a:gd name="T81" fmla="*/ 8 h 76"/>
                  <a:gd name="T82" fmla="*/ 10 w 69"/>
                  <a:gd name="T83" fmla="*/ 13 h 76"/>
                  <a:gd name="T84" fmla="*/ 15 w 69"/>
                  <a:gd name="T85" fmla="*/ 35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 h="76">
                    <a:moveTo>
                      <a:pt x="15" y="76"/>
                    </a:moveTo>
                    <a:lnTo>
                      <a:pt x="0" y="6"/>
                    </a:lnTo>
                    <a:lnTo>
                      <a:pt x="26" y="1"/>
                    </a:lnTo>
                    <a:lnTo>
                      <a:pt x="34" y="0"/>
                    </a:lnTo>
                    <a:lnTo>
                      <a:pt x="39" y="0"/>
                    </a:lnTo>
                    <a:lnTo>
                      <a:pt x="44" y="3"/>
                    </a:lnTo>
                    <a:lnTo>
                      <a:pt x="47" y="6"/>
                    </a:lnTo>
                    <a:lnTo>
                      <a:pt x="51" y="11"/>
                    </a:lnTo>
                    <a:lnTo>
                      <a:pt x="52" y="16"/>
                    </a:lnTo>
                    <a:lnTo>
                      <a:pt x="52" y="24"/>
                    </a:lnTo>
                    <a:lnTo>
                      <a:pt x="51" y="31"/>
                    </a:lnTo>
                    <a:lnTo>
                      <a:pt x="46" y="35"/>
                    </a:lnTo>
                    <a:lnTo>
                      <a:pt x="39" y="39"/>
                    </a:lnTo>
                    <a:lnTo>
                      <a:pt x="43" y="40"/>
                    </a:lnTo>
                    <a:lnTo>
                      <a:pt x="46" y="42"/>
                    </a:lnTo>
                    <a:lnTo>
                      <a:pt x="49" y="45"/>
                    </a:lnTo>
                    <a:lnTo>
                      <a:pt x="54" y="50"/>
                    </a:lnTo>
                    <a:lnTo>
                      <a:pt x="69" y="66"/>
                    </a:lnTo>
                    <a:lnTo>
                      <a:pt x="57" y="68"/>
                    </a:lnTo>
                    <a:lnTo>
                      <a:pt x="47" y="55"/>
                    </a:lnTo>
                    <a:lnTo>
                      <a:pt x="41" y="48"/>
                    </a:lnTo>
                    <a:lnTo>
                      <a:pt x="38" y="45"/>
                    </a:lnTo>
                    <a:lnTo>
                      <a:pt x="34" y="44"/>
                    </a:lnTo>
                    <a:lnTo>
                      <a:pt x="33" y="42"/>
                    </a:lnTo>
                    <a:lnTo>
                      <a:pt x="30" y="42"/>
                    </a:lnTo>
                    <a:lnTo>
                      <a:pt x="26" y="42"/>
                    </a:lnTo>
                    <a:lnTo>
                      <a:pt x="17" y="44"/>
                    </a:lnTo>
                    <a:lnTo>
                      <a:pt x="23" y="76"/>
                    </a:lnTo>
                    <a:lnTo>
                      <a:pt x="15" y="76"/>
                    </a:lnTo>
                    <a:close/>
                    <a:moveTo>
                      <a:pt x="15" y="35"/>
                    </a:moveTo>
                    <a:lnTo>
                      <a:pt x="31" y="32"/>
                    </a:lnTo>
                    <a:lnTo>
                      <a:pt x="36" y="31"/>
                    </a:lnTo>
                    <a:lnTo>
                      <a:pt x="41" y="29"/>
                    </a:lnTo>
                    <a:lnTo>
                      <a:pt x="43" y="27"/>
                    </a:lnTo>
                    <a:lnTo>
                      <a:pt x="44" y="24"/>
                    </a:lnTo>
                    <a:lnTo>
                      <a:pt x="44" y="21"/>
                    </a:lnTo>
                    <a:lnTo>
                      <a:pt x="44" y="18"/>
                    </a:lnTo>
                    <a:lnTo>
                      <a:pt x="43" y="13"/>
                    </a:lnTo>
                    <a:lnTo>
                      <a:pt x="39" y="9"/>
                    </a:lnTo>
                    <a:lnTo>
                      <a:pt x="34" y="8"/>
                    </a:lnTo>
                    <a:lnTo>
                      <a:pt x="30" y="8"/>
                    </a:lnTo>
                    <a:lnTo>
                      <a:pt x="10" y="13"/>
                    </a:lnTo>
                    <a:lnTo>
                      <a:pt x="15" y="3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3" name="Freeform 56">
                <a:extLst>
                  <a:ext uri="{FF2B5EF4-FFF2-40B4-BE49-F238E27FC236}">
                    <a16:creationId xmlns:a16="http://schemas.microsoft.com/office/drawing/2014/main" id="{88AA1388-8DF6-FEC0-1ADD-410A2BBC5068}"/>
                  </a:ext>
                </a:extLst>
              </p:cNvPr>
              <p:cNvSpPr>
                <a:spLocks/>
              </p:cNvSpPr>
              <p:nvPr/>
            </p:nvSpPr>
            <p:spPr bwMode="auto">
              <a:xfrm>
                <a:off x="522605" y="36830"/>
                <a:ext cx="39370" cy="50800"/>
              </a:xfrm>
              <a:custGeom>
                <a:avLst/>
                <a:gdLst>
                  <a:gd name="T0" fmla="*/ 16 w 62"/>
                  <a:gd name="T1" fmla="*/ 80 h 80"/>
                  <a:gd name="T2" fmla="*/ 0 w 62"/>
                  <a:gd name="T3" fmla="*/ 10 h 80"/>
                  <a:gd name="T4" fmla="*/ 44 w 62"/>
                  <a:gd name="T5" fmla="*/ 0 h 80"/>
                  <a:gd name="T6" fmla="*/ 46 w 62"/>
                  <a:gd name="T7" fmla="*/ 9 h 80"/>
                  <a:gd name="T8" fmla="*/ 10 w 62"/>
                  <a:gd name="T9" fmla="*/ 17 h 80"/>
                  <a:gd name="T10" fmla="*/ 15 w 62"/>
                  <a:gd name="T11" fmla="*/ 38 h 80"/>
                  <a:gd name="T12" fmla="*/ 49 w 62"/>
                  <a:gd name="T13" fmla="*/ 31 h 80"/>
                  <a:gd name="T14" fmla="*/ 51 w 62"/>
                  <a:gd name="T15" fmla="*/ 39 h 80"/>
                  <a:gd name="T16" fmla="*/ 16 w 62"/>
                  <a:gd name="T17" fmla="*/ 46 h 80"/>
                  <a:gd name="T18" fmla="*/ 23 w 62"/>
                  <a:gd name="T19" fmla="*/ 70 h 80"/>
                  <a:gd name="T20" fmla="*/ 60 w 62"/>
                  <a:gd name="T21" fmla="*/ 62 h 80"/>
                  <a:gd name="T22" fmla="*/ 62 w 62"/>
                  <a:gd name="T23" fmla="*/ 70 h 80"/>
                  <a:gd name="T24" fmla="*/ 16 w 62"/>
                  <a:gd name="T2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 h="80">
                    <a:moveTo>
                      <a:pt x="16" y="80"/>
                    </a:moveTo>
                    <a:lnTo>
                      <a:pt x="0" y="10"/>
                    </a:lnTo>
                    <a:lnTo>
                      <a:pt x="44" y="0"/>
                    </a:lnTo>
                    <a:lnTo>
                      <a:pt x="46" y="9"/>
                    </a:lnTo>
                    <a:lnTo>
                      <a:pt x="10" y="17"/>
                    </a:lnTo>
                    <a:lnTo>
                      <a:pt x="15" y="38"/>
                    </a:lnTo>
                    <a:lnTo>
                      <a:pt x="49" y="31"/>
                    </a:lnTo>
                    <a:lnTo>
                      <a:pt x="51" y="39"/>
                    </a:lnTo>
                    <a:lnTo>
                      <a:pt x="16" y="46"/>
                    </a:lnTo>
                    <a:lnTo>
                      <a:pt x="23" y="70"/>
                    </a:lnTo>
                    <a:lnTo>
                      <a:pt x="60" y="62"/>
                    </a:lnTo>
                    <a:lnTo>
                      <a:pt x="62" y="70"/>
                    </a:lnTo>
                    <a:lnTo>
                      <a:pt x="16" y="8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4" name="Freeform 57">
                <a:extLst>
                  <a:ext uri="{FF2B5EF4-FFF2-40B4-BE49-F238E27FC236}">
                    <a16:creationId xmlns:a16="http://schemas.microsoft.com/office/drawing/2014/main" id="{FB83A74B-D06C-128A-E099-5B941C65B578}"/>
                  </a:ext>
                </a:extLst>
              </p:cNvPr>
              <p:cNvSpPr>
                <a:spLocks/>
              </p:cNvSpPr>
              <p:nvPr/>
            </p:nvSpPr>
            <p:spPr bwMode="auto">
              <a:xfrm>
                <a:off x="484505" y="45085"/>
                <a:ext cx="31750" cy="49530"/>
              </a:xfrm>
              <a:custGeom>
                <a:avLst/>
                <a:gdLst>
                  <a:gd name="T0" fmla="*/ 39 w 50"/>
                  <a:gd name="T1" fmla="*/ 78 h 78"/>
                  <a:gd name="T2" fmla="*/ 23 w 50"/>
                  <a:gd name="T3" fmla="*/ 17 h 78"/>
                  <a:gd name="T4" fmla="*/ 3 w 50"/>
                  <a:gd name="T5" fmla="*/ 22 h 78"/>
                  <a:gd name="T6" fmla="*/ 0 w 50"/>
                  <a:gd name="T7" fmla="*/ 13 h 78"/>
                  <a:gd name="T8" fmla="*/ 47 w 50"/>
                  <a:gd name="T9" fmla="*/ 0 h 78"/>
                  <a:gd name="T10" fmla="*/ 50 w 50"/>
                  <a:gd name="T11" fmla="*/ 9 h 78"/>
                  <a:gd name="T12" fmla="*/ 31 w 50"/>
                  <a:gd name="T13" fmla="*/ 13 h 78"/>
                  <a:gd name="T14" fmla="*/ 47 w 50"/>
                  <a:gd name="T15" fmla="*/ 75 h 78"/>
                  <a:gd name="T16" fmla="*/ 39 w 50"/>
                  <a:gd name="T17"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78">
                    <a:moveTo>
                      <a:pt x="39" y="78"/>
                    </a:moveTo>
                    <a:lnTo>
                      <a:pt x="23" y="17"/>
                    </a:lnTo>
                    <a:lnTo>
                      <a:pt x="3" y="22"/>
                    </a:lnTo>
                    <a:lnTo>
                      <a:pt x="0" y="13"/>
                    </a:lnTo>
                    <a:lnTo>
                      <a:pt x="47" y="0"/>
                    </a:lnTo>
                    <a:lnTo>
                      <a:pt x="50" y="9"/>
                    </a:lnTo>
                    <a:lnTo>
                      <a:pt x="31" y="13"/>
                    </a:lnTo>
                    <a:lnTo>
                      <a:pt x="47" y="75"/>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5" name="Freeform 58">
                <a:extLst>
                  <a:ext uri="{FF2B5EF4-FFF2-40B4-BE49-F238E27FC236}">
                    <a16:creationId xmlns:a16="http://schemas.microsoft.com/office/drawing/2014/main" id="{363387D4-620D-0E8E-E21B-2BDCE2C44CD0}"/>
                  </a:ext>
                </a:extLst>
              </p:cNvPr>
              <p:cNvSpPr>
                <a:spLocks/>
              </p:cNvSpPr>
              <p:nvPr/>
            </p:nvSpPr>
            <p:spPr bwMode="auto">
              <a:xfrm>
                <a:off x="1203325" y="52705"/>
                <a:ext cx="34290" cy="49530"/>
              </a:xfrm>
              <a:custGeom>
                <a:avLst/>
                <a:gdLst>
                  <a:gd name="T0" fmla="*/ 2 w 54"/>
                  <a:gd name="T1" fmla="*/ 74 h 78"/>
                  <a:gd name="T2" fmla="*/ 0 w 54"/>
                  <a:gd name="T3" fmla="*/ 0 h 78"/>
                  <a:gd name="T4" fmla="*/ 8 w 54"/>
                  <a:gd name="T5" fmla="*/ 1 h 78"/>
                  <a:gd name="T6" fmla="*/ 8 w 54"/>
                  <a:gd name="T7" fmla="*/ 57 h 78"/>
                  <a:gd name="T8" fmla="*/ 8 w 54"/>
                  <a:gd name="T9" fmla="*/ 63 h 78"/>
                  <a:gd name="T10" fmla="*/ 8 w 54"/>
                  <a:gd name="T11" fmla="*/ 68 h 78"/>
                  <a:gd name="T12" fmla="*/ 11 w 54"/>
                  <a:gd name="T13" fmla="*/ 63 h 78"/>
                  <a:gd name="T14" fmla="*/ 15 w 54"/>
                  <a:gd name="T15" fmla="*/ 58 h 78"/>
                  <a:gd name="T16" fmla="*/ 46 w 54"/>
                  <a:gd name="T17" fmla="*/ 13 h 78"/>
                  <a:gd name="T18" fmla="*/ 54 w 54"/>
                  <a:gd name="T19" fmla="*/ 14 h 78"/>
                  <a:gd name="T20" fmla="*/ 10 w 54"/>
                  <a:gd name="T21" fmla="*/ 78 h 78"/>
                  <a:gd name="T22" fmla="*/ 2 w 54"/>
                  <a:gd name="T23" fmla="*/ 74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 h="78">
                    <a:moveTo>
                      <a:pt x="2" y="74"/>
                    </a:moveTo>
                    <a:lnTo>
                      <a:pt x="0" y="0"/>
                    </a:lnTo>
                    <a:lnTo>
                      <a:pt x="8" y="1"/>
                    </a:lnTo>
                    <a:lnTo>
                      <a:pt x="8" y="57"/>
                    </a:lnTo>
                    <a:lnTo>
                      <a:pt x="8" y="63"/>
                    </a:lnTo>
                    <a:lnTo>
                      <a:pt x="8" y="68"/>
                    </a:lnTo>
                    <a:lnTo>
                      <a:pt x="11" y="63"/>
                    </a:lnTo>
                    <a:lnTo>
                      <a:pt x="15" y="58"/>
                    </a:lnTo>
                    <a:lnTo>
                      <a:pt x="46" y="13"/>
                    </a:lnTo>
                    <a:lnTo>
                      <a:pt x="54" y="14"/>
                    </a:lnTo>
                    <a:lnTo>
                      <a:pt x="10" y="78"/>
                    </a:lnTo>
                    <a:lnTo>
                      <a:pt x="2" y="7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6" name="Freeform 59">
                <a:extLst>
                  <a:ext uri="{FF2B5EF4-FFF2-40B4-BE49-F238E27FC236}">
                    <a16:creationId xmlns:a16="http://schemas.microsoft.com/office/drawing/2014/main" id="{1E82E3E3-3E51-8BC1-D29C-1B7DBAD20E1D}"/>
                  </a:ext>
                </a:extLst>
              </p:cNvPr>
              <p:cNvSpPr>
                <a:spLocks/>
              </p:cNvSpPr>
              <p:nvPr/>
            </p:nvSpPr>
            <p:spPr bwMode="auto">
              <a:xfrm>
                <a:off x="1254760" y="67945"/>
                <a:ext cx="35560" cy="49530"/>
              </a:xfrm>
              <a:custGeom>
                <a:avLst/>
                <a:gdLst>
                  <a:gd name="T0" fmla="*/ 0 w 56"/>
                  <a:gd name="T1" fmla="*/ 76 h 78"/>
                  <a:gd name="T2" fmla="*/ 2 w 56"/>
                  <a:gd name="T3" fmla="*/ 0 h 78"/>
                  <a:gd name="T4" fmla="*/ 10 w 56"/>
                  <a:gd name="T5" fmla="*/ 3 h 78"/>
                  <a:gd name="T6" fmla="*/ 8 w 56"/>
                  <a:gd name="T7" fmla="*/ 59 h 78"/>
                  <a:gd name="T8" fmla="*/ 7 w 56"/>
                  <a:gd name="T9" fmla="*/ 63 h 78"/>
                  <a:gd name="T10" fmla="*/ 7 w 56"/>
                  <a:gd name="T11" fmla="*/ 70 h 78"/>
                  <a:gd name="T12" fmla="*/ 10 w 56"/>
                  <a:gd name="T13" fmla="*/ 65 h 78"/>
                  <a:gd name="T14" fmla="*/ 13 w 56"/>
                  <a:gd name="T15" fmla="*/ 60 h 78"/>
                  <a:gd name="T16" fmla="*/ 48 w 56"/>
                  <a:gd name="T17" fmla="*/ 15 h 78"/>
                  <a:gd name="T18" fmla="*/ 56 w 56"/>
                  <a:gd name="T19" fmla="*/ 18 h 78"/>
                  <a:gd name="T20" fmla="*/ 8 w 56"/>
                  <a:gd name="T21" fmla="*/ 78 h 78"/>
                  <a:gd name="T22" fmla="*/ 0 w 56"/>
                  <a:gd name="T23" fmla="*/ 7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 h="78">
                    <a:moveTo>
                      <a:pt x="0" y="76"/>
                    </a:moveTo>
                    <a:lnTo>
                      <a:pt x="2" y="0"/>
                    </a:lnTo>
                    <a:lnTo>
                      <a:pt x="10" y="3"/>
                    </a:lnTo>
                    <a:lnTo>
                      <a:pt x="8" y="59"/>
                    </a:lnTo>
                    <a:lnTo>
                      <a:pt x="7" y="63"/>
                    </a:lnTo>
                    <a:lnTo>
                      <a:pt x="7" y="70"/>
                    </a:lnTo>
                    <a:lnTo>
                      <a:pt x="10" y="65"/>
                    </a:lnTo>
                    <a:lnTo>
                      <a:pt x="13" y="60"/>
                    </a:lnTo>
                    <a:lnTo>
                      <a:pt x="48" y="15"/>
                    </a:lnTo>
                    <a:lnTo>
                      <a:pt x="56" y="18"/>
                    </a:lnTo>
                    <a:lnTo>
                      <a:pt x="8" y="78"/>
                    </a:lnTo>
                    <a:lnTo>
                      <a:pt x="0" y="7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7" name="Freeform 60">
                <a:extLst>
                  <a:ext uri="{FF2B5EF4-FFF2-40B4-BE49-F238E27FC236}">
                    <a16:creationId xmlns:a16="http://schemas.microsoft.com/office/drawing/2014/main" id="{2D97E2A2-0313-6C2D-3118-CC154A75F4AD}"/>
                  </a:ext>
                </a:extLst>
              </p:cNvPr>
              <p:cNvSpPr>
                <a:spLocks/>
              </p:cNvSpPr>
              <p:nvPr/>
            </p:nvSpPr>
            <p:spPr bwMode="auto">
              <a:xfrm>
                <a:off x="447040" y="55880"/>
                <a:ext cx="43815" cy="52070"/>
              </a:xfrm>
              <a:custGeom>
                <a:avLst/>
                <a:gdLst>
                  <a:gd name="T0" fmla="*/ 23 w 69"/>
                  <a:gd name="T1" fmla="*/ 82 h 82"/>
                  <a:gd name="T2" fmla="*/ 0 w 69"/>
                  <a:gd name="T3" fmla="*/ 14 h 82"/>
                  <a:gd name="T4" fmla="*/ 8 w 69"/>
                  <a:gd name="T5" fmla="*/ 11 h 82"/>
                  <a:gd name="T6" fmla="*/ 57 w 69"/>
                  <a:gd name="T7" fmla="*/ 56 h 82"/>
                  <a:gd name="T8" fmla="*/ 39 w 69"/>
                  <a:gd name="T9" fmla="*/ 1 h 82"/>
                  <a:gd name="T10" fmla="*/ 48 w 69"/>
                  <a:gd name="T11" fmla="*/ 0 h 82"/>
                  <a:gd name="T12" fmla="*/ 69 w 69"/>
                  <a:gd name="T13" fmla="*/ 69 h 82"/>
                  <a:gd name="T14" fmla="*/ 61 w 69"/>
                  <a:gd name="T15" fmla="*/ 71 h 82"/>
                  <a:gd name="T16" fmla="*/ 13 w 69"/>
                  <a:gd name="T17" fmla="*/ 26 h 82"/>
                  <a:gd name="T18" fmla="*/ 30 w 69"/>
                  <a:gd name="T19" fmla="*/ 81 h 82"/>
                  <a:gd name="T20" fmla="*/ 23 w 69"/>
                  <a:gd name="T21"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 h="82">
                    <a:moveTo>
                      <a:pt x="23" y="82"/>
                    </a:moveTo>
                    <a:lnTo>
                      <a:pt x="0" y="14"/>
                    </a:lnTo>
                    <a:lnTo>
                      <a:pt x="8" y="11"/>
                    </a:lnTo>
                    <a:lnTo>
                      <a:pt x="57" y="56"/>
                    </a:lnTo>
                    <a:lnTo>
                      <a:pt x="39" y="1"/>
                    </a:lnTo>
                    <a:lnTo>
                      <a:pt x="48" y="0"/>
                    </a:lnTo>
                    <a:lnTo>
                      <a:pt x="69" y="69"/>
                    </a:lnTo>
                    <a:lnTo>
                      <a:pt x="61" y="71"/>
                    </a:lnTo>
                    <a:lnTo>
                      <a:pt x="13" y="26"/>
                    </a:lnTo>
                    <a:lnTo>
                      <a:pt x="30" y="81"/>
                    </a:lnTo>
                    <a:lnTo>
                      <a:pt x="23" y="8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8" name="Freeform 61">
                <a:extLst>
                  <a:ext uri="{FF2B5EF4-FFF2-40B4-BE49-F238E27FC236}">
                    <a16:creationId xmlns:a16="http://schemas.microsoft.com/office/drawing/2014/main" id="{13DA87EF-0D58-6333-C4D4-B7A5CE6CD99A}"/>
                  </a:ext>
                </a:extLst>
              </p:cNvPr>
              <p:cNvSpPr>
                <a:spLocks/>
              </p:cNvSpPr>
              <p:nvPr/>
            </p:nvSpPr>
            <p:spPr bwMode="auto">
              <a:xfrm>
                <a:off x="1229995" y="64770"/>
                <a:ext cx="20955" cy="44450"/>
              </a:xfrm>
              <a:custGeom>
                <a:avLst/>
                <a:gdLst>
                  <a:gd name="T0" fmla="*/ 0 w 33"/>
                  <a:gd name="T1" fmla="*/ 68 h 70"/>
                  <a:gd name="T2" fmla="*/ 25 w 33"/>
                  <a:gd name="T3" fmla="*/ 0 h 70"/>
                  <a:gd name="T4" fmla="*/ 33 w 33"/>
                  <a:gd name="T5" fmla="*/ 2 h 70"/>
                  <a:gd name="T6" fmla="*/ 8 w 33"/>
                  <a:gd name="T7" fmla="*/ 70 h 70"/>
                  <a:gd name="T8" fmla="*/ 0 w 33"/>
                  <a:gd name="T9" fmla="*/ 68 h 70"/>
                </a:gdLst>
                <a:ahLst/>
                <a:cxnLst>
                  <a:cxn ang="0">
                    <a:pos x="T0" y="T1"/>
                  </a:cxn>
                  <a:cxn ang="0">
                    <a:pos x="T2" y="T3"/>
                  </a:cxn>
                  <a:cxn ang="0">
                    <a:pos x="T4" y="T5"/>
                  </a:cxn>
                  <a:cxn ang="0">
                    <a:pos x="T6" y="T7"/>
                  </a:cxn>
                  <a:cxn ang="0">
                    <a:pos x="T8" y="T9"/>
                  </a:cxn>
                </a:cxnLst>
                <a:rect l="0" t="0" r="r" b="b"/>
                <a:pathLst>
                  <a:path w="33" h="70">
                    <a:moveTo>
                      <a:pt x="0" y="68"/>
                    </a:moveTo>
                    <a:lnTo>
                      <a:pt x="25" y="0"/>
                    </a:lnTo>
                    <a:lnTo>
                      <a:pt x="33" y="2"/>
                    </a:lnTo>
                    <a:lnTo>
                      <a:pt x="8" y="70"/>
                    </a:lnTo>
                    <a:lnTo>
                      <a:pt x="0" y="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29" name="Freeform 62">
                <a:extLst>
                  <a:ext uri="{FF2B5EF4-FFF2-40B4-BE49-F238E27FC236}">
                    <a16:creationId xmlns:a16="http://schemas.microsoft.com/office/drawing/2014/main" id="{AAA41630-B5E9-6CAF-4202-EF45A43AFEDD}"/>
                  </a:ext>
                </a:extLst>
              </p:cNvPr>
              <p:cNvSpPr>
                <a:spLocks/>
              </p:cNvSpPr>
              <p:nvPr/>
            </p:nvSpPr>
            <p:spPr bwMode="auto">
              <a:xfrm>
                <a:off x="431800" y="69215"/>
                <a:ext cx="20320" cy="44450"/>
              </a:xfrm>
              <a:custGeom>
                <a:avLst/>
                <a:gdLst>
                  <a:gd name="T0" fmla="*/ 24 w 32"/>
                  <a:gd name="T1" fmla="*/ 70 h 70"/>
                  <a:gd name="T2" fmla="*/ 0 w 32"/>
                  <a:gd name="T3" fmla="*/ 1 h 70"/>
                  <a:gd name="T4" fmla="*/ 8 w 32"/>
                  <a:gd name="T5" fmla="*/ 0 h 70"/>
                  <a:gd name="T6" fmla="*/ 32 w 32"/>
                  <a:gd name="T7" fmla="*/ 68 h 70"/>
                  <a:gd name="T8" fmla="*/ 24 w 32"/>
                  <a:gd name="T9" fmla="*/ 70 h 70"/>
                </a:gdLst>
                <a:ahLst/>
                <a:cxnLst>
                  <a:cxn ang="0">
                    <a:pos x="T0" y="T1"/>
                  </a:cxn>
                  <a:cxn ang="0">
                    <a:pos x="T2" y="T3"/>
                  </a:cxn>
                  <a:cxn ang="0">
                    <a:pos x="T4" y="T5"/>
                  </a:cxn>
                  <a:cxn ang="0">
                    <a:pos x="T6" y="T7"/>
                  </a:cxn>
                  <a:cxn ang="0">
                    <a:pos x="T8" y="T9"/>
                  </a:cxn>
                </a:cxnLst>
                <a:rect l="0" t="0" r="r" b="b"/>
                <a:pathLst>
                  <a:path w="32" h="70">
                    <a:moveTo>
                      <a:pt x="24" y="70"/>
                    </a:moveTo>
                    <a:lnTo>
                      <a:pt x="0" y="1"/>
                    </a:lnTo>
                    <a:lnTo>
                      <a:pt x="8" y="0"/>
                    </a:lnTo>
                    <a:lnTo>
                      <a:pt x="32" y="68"/>
                    </a:lnTo>
                    <a:lnTo>
                      <a:pt x="24" y="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0" name="Freeform 63">
                <a:extLst>
                  <a:ext uri="{FF2B5EF4-FFF2-40B4-BE49-F238E27FC236}">
                    <a16:creationId xmlns:a16="http://schemas.microsoft.com/office/drawing/2014/main" id="{E43829E2-748C-AA5C-8E44-18367AEA93E8}"/>
                  </a:ext>
                </a:extLst>
              </p:cNvPr>
              <p:cNvSpPr>
                <a:spLocks/>
              </p:cNvSpPr>
              <p:nvPr/>
            </p:nvSpPr>
            <p:spPr bwMode="auto">
              <a:xfrm>
                <a:off x="1280795" y="82550"/>
                <a:ext cx="21590" cy="44450"/>
              </a:xfrm>
              <a:custGeom>
                <a:avLst/>
                <a:gdLst>
                  <a:gd name="T0" fmla="*/ 0 w 34"/>
                  <a:gd name="T1" fmla="*/ 68 h 70"/>
                  <a:gd name="T2" fmla="*/ 26 w 34"/>
                  <a:gd name="T3" fmla="*/ 0 h 70"/>
                  <a:gd name="T4" fmla="*/ 34 w 34"/>
                  <a:gd name="T5" fmla="*/ 3 h 70"/>
                  <a:gd name="T6" fmla="*/ 8 w 34"/>
                  <a:gd name="T7" fmla="*/ 70 h 70"/>
                  <a:gd name="T8" fmla="*/ 0 w 34"/>
                  <a:gd name="T9" fmla="*/ 68 h 70"/>
                </a:gdLst>
                <a:ahLst/>
                <a:cxnLst>
                  <a:cxn ang="0">
                    <a:pos x="T0" y="T1"/>
                  </a:cxn>
                  <a:cxn ang="0">
                    <a:pos x="T2" y="T3"/>
                  </a:cxn>
                  <a:cxn ang="0">
                    <a:pos x="T4" y="T5"/>
                  </a:cxn>
                  <a:cxn ang="0">
                    <a:pos x="T6" y="T7"/>
                  </a:cxn>
                  <a:cxn ang="0">
                    <a:pos x="T8" y="T9"/>
                  </a:cxn>
                </a:cxnLst>
                <a:rect l="0" t="0" r="r" b="b"/>
                <a:pathLst>
                  <a:path w="34" h="70">
                    <a:moveTo>
                      <a:pt x="0" y="68"/>
                    </a:moveTo>
                    <a:lnTo>
                      <a:pt x="26" y="0"/>
                    </a:lnTo>
                    <a:lnTo>
                      <a:pt x="34" y="3"/>
                    </a:lnTo>
                    <a:lnTo>
                      <a:pt x="8" y="70"/>
                    </a:lnTo>
                    <a:lnTo>
                      <a:pt x="0" y="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1" name="Freeform 64">
                <a:extLst>
                  <a:ext uri="{FF2B5EF4-FFF2-40B4-BE49-F238E27FC236}">
                    <a16:creationId xmlns:a16="http://schemas.microsoft.com/office/drawing/2014/main" id="{54D92E34-29E2-13B7-65D0-560E90A66755}"/>
                  </a:ext>
                </a:extLst>
              </p:cNvPr>
              <p:cNvSpPr>
                <a:spLocks/>
              </p:cNvSpPr>
              <p:nvPr/>
            </p:nvSpPr>
            <p:spPr bwMode="auto">
              <a:xfrm>
                <a:off x="1294130" y="88900"/>
                <a:ext cx="45720" cy="53340"/>
              </a:xfrm>
              <a:custGeom>
                <a:avLst/>
                <a:gdLst>
                  <a:gd name="T0" fmla="*/ 0 w 72"/>
                  <a:gd name="T1" fmla="*/ 66 h 84"/>
                  <a:gd name="T2" fmla="*/ 31 w 72"/>
                  <a:gd name="T3" fmla="*/ 0 h 84"/>
                  <a:gd name="T4" fmla="*/ 72 w 72"/>
                  <a:gd name="T5" fmla="*/ 16 h 84"/>
                  <a:gd name="T6" fmla="*/ 68 w 72"/>
                  <a:gd name="T7" fmla="*/ 24 h 84"/>
                  <a:gd name="T8" fmla="*/ 34 w 72"/>
                  <a:gd name="T9" fmla="*/ 11 h 84"/>
                  <a:gd name="T10" fmla="*/ 25 w 72"/>
                  <a:gd name="T11" fmla="*/ 30 h 84"/>
                  <a:gd name="T12" fmla="*/ 57 w 72"/>
                  <a:gd name="T13" fmla="*/ 43 h 84"/>
                  <a:gd name="T14" fmla="*/ 54 w 72"/>
                  <a:gd name="T15" fmla="*/ 52 h 84"/>
                  <a:gd name="T16" fmla="*/ 21 w 72"/>
                  <a:gd name="T17" fmla="*/ 39 h 84"/>
                  <a:gd name="T18" fmla="*/ 12 w 72"/>
                  <a:gd name="T19" fmla="*/ 61 h 84"/>
                  <a:gd name="T20" fmla="*/ 47 w 72"/>
                  <a:gd name="T21" fmla="*/ 76 h 84"/>
                  <a:gd name="T22" fmla="*/ 42 w 72"/>
                  <a:gd name="T23" fmla="*/ 84 h 84"/>
                  <a:gd name="T24" fmla="*/ 0 w 72"/>
                  <a:gd name="T25" fmla="*/ 6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84">
                    <a:moveTo>
                      <a:pt x="0" y="66"/>
                    </a:moveTo>
                    <a:lnTo>
                      <a:pt x="31" y="0"/>
                    </a:lnTo>
                    <a:lnTo>
                      <a:pt x="72" y="16"/>
                    </a:lnTo>
                    <a:lnTo>
                      <a:pt x="68" y="24"/>
                    </a:lnTo>
                    <a:lnTo>
                      <a:pt x="34" y="11"/>
                    </a:lnTo>
                    <a:lnTo>
                      <a:pt x="25" y="30"/>
                    </a:lnTo>
                    <a:lnTo>
                      <a:pt x="57" y="43"/>
                    </a:lnTo>
                    <a:lnTo>
                      <a:pt x="54" y="52"/>
                    </a:lnTo>
                    <a:lnTo>
                      <a:pt x="21" y="39"/>
                    </a:lnTo>
                    <a:lnTo>
                      <a:pt x="12" y="61"/>
                    </a:lnTo>
                    <a:lnTo>
                      <a:pt x="47" y="76"/>
                    </a:lnTo>
                    <a:lnTo>
                      <a:pt x="42" y="84"/>
                    </a:lnTo>
                    <a:lnTo>
                      <a:pt x="0" y="6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2" name="Freeform 65">
                <a:extLst>
                  <a:ext uri="{FF2B5EF4-FFF2-40B4-BE49-F238E27FC236}">
                    <a16:creationId xmlns:a16="http://schemas.microsoft.com/office/drawing/2014/main" id="{6379FC5C-5714-450A-07BC-9227D8339AD9}"/>
                  </a:ext>
                </a:extLst>
              </p:cNvPr>
              <p:cNvSpPr>
                <a:spLocks/>
              </p:cNvSpPr>
              <p:nvPr/>
            </p:nvSpPr>
            <p:spPr bwMode="auto">
              <a:xfrm>
                <a:off x="377190" y="79375"/>
                <a:ext cx="45085" cy="53340"/>
              </a:xfrm>
              <a:custGeom>
                <a:avLst/>
                <a:gdLst>
                  <a:gd name="T0" fmla="*/ 26 w 71"/>
                  <a:gd name="T1" fmla="*/ 84 h 84"/>
                  <a:gd name="T2" fmla="*/ 0 w 71"/>
                  <a:gd name="T3" fmla="*/ 18 h 84"/>
                  <a:gd name="T4" fmla="*/ 6 w 71"/>
                  <a:gd name="T5" fmla="*/ 15 h 84"/>
                  <a:gd name="T6" fmla="*/ 58 w 71"/>
                  <a:gd name="T7" fmla="*/ 57 h 84"/>
                  <a:gd name="T8" fmla="*/ 37 w 71"/>
                  <a:gd name="T9" fmla="*/ 3 h 84"/>
                  <a:gd name="T10" fmla="*/ 45 w 71"/>
                  <a:gd name="T11" fmla="*/ 0 h 84"/>
                  <a:gd name="T12" fmla="*/ 71 w 71"/>
                  <a:gd name="T13" fmla="*/ 68 h 84"/>
                  <a:gd name="T14" fmla="*/ 63 w 71"/>
                  <a:gd name="T15" fmla="*/ 71 h 84"/>
                  <a:gd name="T16" fmla="*/ 13 w 71"/>
                  <a:gd name="T17" fmla="*/ 29 h 84"/>
                  <a:gd name="T18" fmla="*/ 34 w 71"/>
                  <a:gd name="T19" fmla="*/ 83 h 84"/>
                  <a:gd name="T20" fmla="*/ 26 w 71"/>
                  <a:gd name="T21"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1" h="84">
                    <a:moveTo>
                      <a:pt x="26" y="84"/>
                    </a:moveTo>
                    <a:lnTo>
                      <a:pt x="0" y="18"/>
                    </a:lnTo>
                    <a:lnTo>
                      <a:pt x="6" y="15"/>
                    </a:lnTo>
                    <a:lnTo>
                      <a:pt x="58" y="57"/>
                    </a:lnTo>
                    <a:lnTo>
                      <a:pt x="37" y="3"/>
                    </a:lnTo>
                    <a:lnTo>
                      <a:pt x="45" y="0"/>
                    </a:lnTo>
                    <a:lnTo>
                      <a:pt x="71" y="68"/>
                    </a:lnTo>
                    <a:lnTo>
                      <a:pt x="63" y="71"/>
                    </a:lnTo>
                    <a:lnTo>
                      <a:pt x="13" y="29"/>
                    </a:lnTo>
                    <a:lnTo>
                      <a:pt x="34" y="83"/>
                    </a:lnTo>
                    <a:lnTo>
                      <a:pt x="26" y="8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3" name="Freeform 66">
                <a:extLst>
                  <a:ext uri="{FF2B5EF4-FFF2-40B4-BE49-F238E27FC236}">
                    <a16:creationId xmlns:a16="http://schemas.microsoft.com/office/drawing/2014/main" id="{04CCF3BA-6AF2-9767-2CB7-4463E9CDE7F3}"/>
                  </a:ext>
                </a:extLst>
              </p:cNvPr>
              <p:cNvSpPr>
                <a:spLocks/>
              </p:cNvSpPr>
              <p:nvPr/>
            </p:nvSpPr>
            <p:spPr bwMode="auto">
              <a:xfrm>
                <a:off x="1329055" y="104140"/>
                <a:ext cx="48895" cy="53340"/>
              </a:xfrm>
              <a:custGeom>
                <a:avLst/>
                <a:gdLst>
                  <a:gd name="T0" fmla="*/ 0 w 77"/>
                  <a:gd name="T1" fmla="*/ 65 h 84"/>
                  <a:gd name="T2" fmla="*/ 31 w 77"/>
                  <a:gd name="T3" fmla="*/ 0 h 84"/>
                  <a:gd name="T4" fmla="*/ 40 w 77"/>
                  <a:gd name="T5" fmla="*/ 3 h 84"/>
                  <a:gd name="T6" fmla="*/ 44 w 77"/>
                  <a:gd name="T7" fmla="*/ 67 h 84"/>
                  <a:gd name="T8" fmla="*/ 69 w 77"/>
                  <a:gd name="T9" fmla="*/ 16 h 84"/>
                  <a:gd name="T10" fmla="*/ 77 w 77"/>
                  <a:gd name="T11" fmla="*/ 19 h 84"/>
                  <a:gd name="T12" fmla="*/ 44 w 77"/>
                  <a:gd name="T13" fmla="*/ 84 h 84"/>
                  <a:gd name="T14" fmla="*/ 36 w 77"/>
                  <a:gd name="T15" fmla="*/ 81 h 84"/>
                  <a:gd name="T16" fmla="*/ 33 w 77"/>
                  <a:gd name="T17" fmla="*/ 16 h 84"/>
                  <a:gd name="T18" fmla="*/ 7 w 77"/>
                  <a:gd name="T19" fmla="*/ 68 h 84"/>
                  <a:gd name="T20" fmla="*/ 0 w 77"/>
                  <a:gd name="T21" fmla="*/ 65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 h="84">
                    <a:moveTo>
                      <a:pt x="0" y="65"/>
                    </a:moveTo>
                    <a:lnTo>
                      <a:pt x="31" y="0"/>
                    </a:lnTo>
                    <a:lnTo>
                      <a:pt x="40" y="3"/>
                    </a:lnTo>
                    <a:lnTo>
                      <a:pt x="44" y="67"/>
                    </a:lnTo>
                    <a:lnTo>
                      <a:pt x="69" y="16"/>
                    </a:lnTo>
                    <a:lnTo>
                      <a:pt x="77" y="19"/>
                    </a:lnTo>
                    <a:lnTo>
                      <a:pt x="44" y="84"/>
                    </a:lnTo>
                    <a:lnTo>
                      <a:pt x="36" y="81"/>
                    </a:lnTo>
                    <a:lnTo>
                      <a:pt x="33" y="16"/>
                    </a:lnTo>
                    <a:lnTo>
                      <a:pt x="7" y="68"/>
                    </a:lnTo>
                    <a:lnTo>
                      <a:pt x="0" y="6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4" name="Freeform 67">
                <a:extLst>
                  <a:ext uri="{FF2B5EF4-FFF2-40B4-BE49-F238E27FC236}">
                    <a16:creationId xmlns:a16="http://schemas.microsoft.com/office/drawing/2014/main" id="{B249C535-8C71-6C76-A616-13B57C249ED1}"/>
                  </a:ext>
                </a:extLst>
              </p:cNvPr>
              <p:cNvSpPr>
                <a:spLocks noEditPoints="1"/>
              </p:cNvSpPr>
              <p:nvPr/>
            </p:nvSpPr>
            <p:spPr bwMode="auto">
              <a:xfrm>
                <a:off x="339725" y="99695"/>
                <a:ext cx="40640" cy="45720"/>
              </a:xfrm>
              <a:custGeom>
                <a:avLst/>
                <a:gdLst>
                  <a:gd name="T0" fmla="*/ 5 w 64"/>
                  <a:gd name="T1" fmla="*/ 49 h 72"/>
                  <a:gd name="T2" fmla="*/ 2 w 64"/>
                  <a:gd name="T3" fmla="*/ 41 h 72"/>
                  <a:gd name="T4" fmla="*/ 0 w 64"/>
                  <a:gd name="T5" fmla="*/ 33 h 72"/>
                  <a:gd name="T6" fmla="*/ 0 w 64"/>
                  <a:gd name="T7" fmla="*/ 26 h 72"/>
                  <a:gd name="T8" fmla="*/ 0 w 64"/>
                  <a:gd name="T9" fmla="*/ 20 h 72"/>
                  <a:gd name="T10" fmla="*/ 2 w 64"/>
                  <a:gd name="T11" fmla="*/ 13 h 72"/>
                  <a:gd name="T12" fmla="*/ 5 w 64"/>
                  <a:gd name="T13" fmla="*/ 9 h 72"/>
                  <a:gd name="T14" fmla="*/ 10 w 64"/>
                  <a:gd name="T15" fmla="*/ 5 h 72"/>
                  <a:gd name="T16" fmla="*/ 15 w 64"/>
                  <a:gd name="T17" fmla="*/ 2 h 72"/>
                  <a:gd name="T18" fmla="*/ 23 w 64"/>
                  <a:gd name="T19" fmla="*/ 0 h 72"/>
                  <a:gd name="T20" fmla="*/ 31 w 64"/>
                  <a:gd name="T21" fmla="*/ 0 h 72"/>
                  <a:gd name="T22" fmla="*/ 39 w 64"/>
                  <a:gd name="T23" fmla="*/ 2 h 72"/>
                  <a:gd name="T24" fmla="*/ 46 w 64"/>
                  <a:gd name="T25" fmla="*/ 7 h 72"/>
                  <a:gd name="T26" fmla="*/ 52 w 64"/>
                  <a:gd name="T27" fmla="*/ 15 h 72"/>
                  <a:gd name="T28" fmla="*/ 59 w 64"/>
                  <a:gd name="T29" fmla="*/ 23 h 72"/>
                  <a:gd name="T30" fmla="*/ 62 w 64"/>
                  <a:gd name="T31" fmla="*/ 31 h 72"/>
                  <a:gd name="T32" fmla="*/ 64 w 64"/>
                  <a:gd name="T33" fmla="*/ 38 h 72"/>
                  <a:gd name="T34" fmla="*/ 64 w 64"/>
                  <a:gd name="T35" fmla="*/ 44 h 72"/>
                  <a:gd name="T36" fmla="*/ 64 w 64"/>
                  <a:gd name="T37" fmla="*/ 51 h 72"/>
                  <a:gd name="T38" fmla="*/ 60 w 64"/>
                  <a:gd name="T39" fmla="*/ 57 h 72"/>
                  <a:gd name="T40" fmla="*/ 57 w 64"/>
                  <a:gd name="T41" fmla="*/ 62 h 72"/>
                  <a:gd name="T42" fmla="*/ 54 w 64"/>
                  <a:gd name="T43" fmla="*/ 67 h 72"/>
                  <a:gd name="T44" fmla="*/ 47 w 64"/>
                  <a:gd name="T45" fmla="*/ 70 h 72"/>
                  <a:gd name="T46" fmla="*/ 42 w 64"/>
                  <a:gd name="T47" fmla="*/ 72 h 72"/>
                  <a:gd name="T48" fmla="*/ 36 w 64"/>
                  <a:gd name="T49" fmla="*/ 72 h 72"/>
                  <a:gd name="T50" fmla="*/ 29 w 64"/>
                  <a:gd name="T51" fmla="*/ 70 h 72"/>
                  <a:gd name="T52" fmla="*/ 23 w 64"/>
                  <a:gd name="T53" fmla="*/ 69 h 72"/>
                  <a:gd name="T54" fmla="*/ 18 w 64"/>
                  <a:gd name="T55" fmla="*/ 64 h 72"/>
                  <a:gd name="T56" fmla="*/ 13 w 64"/>
                  <a:gd name="T57" fmla="*/ 61 h 72"/>
                  <a:gd name="T58" fmla="*/ 8 w 64"/>
                  <a:gd name="T59" fmla="*/ 54 h 72"/>
                  <a:gd name="T60" fmla="*/ 5 w 64"/>
                  <a:gd name="T61" fmla="*/ 49 h 72"/>
                  <a:gd name="T62" fmla="*/ 13 w 64"/>
                  <a:gd name="T63" fmla="*/ 46 h 72"/>
                  <a:gd name="T64" fmla="*/ 16 w 64"/>
                  <a:gd name="T65" fmla="*/ 51 h 72"/>
                  <a:gd name="T66" fmla="*/ 20 w 64"/>
                  <a:gd name="T67" fmla="*/ 56 h 72"/>
                  <a:gd name="T68" fmla="*/ 23 w 64"/>
                  <a:gd name="T69" fmla="*/ 59 h 72"/>
                  <a:gd name="T70" fmla="*/ 28 w 64"/>
                  <a:gd name="T71" fmla="*/ 62 h 72"/>
                  <a:gd name="T72" fmla="*/ 33 w 64"/>
                  <a:gd name="T73" fmla="*/ 64 h 72"/>
                  <a:gd name="T74" fmla="*/ 36 w 64"/>
                  <a:gd name="T75" fmla="*/ 64 h 72"/>
                  <a:gd name="T76" fmla="*/ 41 w 64"/>
                  <a:gd name="T77" fmla="*/ 64 h 72"/>
                  <a:gd name="T78" fmla="*/ 44 w 64"/>
                  <a:gd name="T79" fmla="*/ 62 h 72"/>
                  <a:gd name="T80" fmla="*/ 47 w 64"/>
                  <a:gd name="T81" fmla="*/ 61 h 72"/>
                  <a:gd name="T82" fmla="*/ 51 w 64"/>
                  <a:gd name="T83" fmla="*/ 57 h 72"/>
                  <a:gd name="T84" fmla="*/ 54 w 64"/>
                  <a:gd name="T85" fmla="*/ 54 h 72"/>
                  <a:gd name="T86" fmla="*/ 55 w 64"/>
                  <a:gd name="T87" fmla="*/ 49 h 72"/>
                  <a:gd name="T88" fmla="*/ 55 w 64"/>
                  <a:gd name="T89" fmla="*/ 44 h 72"/>
                  <a:gd name="T90" fmla="*/ 55 w 64"/>
                  <a:gd name="T91" fmla="*/ 39 h 72"/>
                  <a:gd name="T92" fmla="*/ 54 w 64"/>
                  <a:gd name="T93" fmla="*/ 33 h 72"/>
                  <a:gd name="T94" fmla="*/ 51 w 64"/>
                  <a:gd name="T95" fmla="*/ 26 h 72"/>
                  <a:gd name="T96" fmla="*/ 46 w 64"/>
                  <a:gd name="T97" fmla="*/ 20 h 72"/>
                  <a:gd name="T98" fmla="*/ 41 w 64"/>
                  <a:gd name="T99" fmla="*/ 13 h 72"/>
                  <a:gd name="T100" fmla="*/ 36 w 64"/>
                  <a:gd name="T101" fmla="*/ 10 h 72"/>
                  <a:gd name="T102" fmla="*/ 29 w 64"/>
                  <a:gd name="T103" fmla="*/ 9 h 72"/>
                  <a:gd name="T104" fmla="*/ 25 w 64"/>
                  <a:gd name="T105" fmla="*/ 9 h 72"/>
                  <a:gd name="T106" fmla="*/ 18 w 64"/>
                  <a:gd name="T107" fmla="*/ 9 h 72"/>
                  <a:gd name="T108" fmla="*/ 15 w 64"/>
                  <a:gd name="T109" fmla="*/ 12 h 72"/>
                  <a:gd name="T110" fmla="*/ 12 w 64"/>
                  <a:gd name="T111" fmla="*/ 15 h 72"/>
                  <a:gd name="T112" fmla="*/ 10 w 64"/>
                  <a:gd name="T113" fmla="*/ 18 h 72"/>
                  <a:gd name="T114" fmla="*/ 8 w 64"/>
                  <a:gd name="T115" fmla="*/ 22 h 72"/>
                  <a:gd name="T116" fmla="*/ 8 w 64"/>
                  <a:gd name="T117" fmla="*/ 26 h 72"/>
                  <a:gd name="T118" fmla="*/ 8 w 64"/>
                  <a:gd name="T119" fmla="*/ 33 h 72"/>
                  <a:gd name="T120" fmla="*/ 10 w 64"/>
                  <a:gd name="T121" fmla="*/ 38 h 72"/>
                  <a:gd name="T122" fmla="*/ 13 w 64"/>
                  <a:gd name="T123" fmla="*/ 4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4" h="72">
                    <a:moveTo>
                      <a:pt x="5" y="49"/>
                    </a:moveTo>
                    <a:lnTo>
                      <a:pt x="2" y="41"/>
                    </a:lnTo>
                    <a:lnTo>
                      <a:pt x="0" y="33"/>
                    </a:lnTo>
                    <a:lnTo>
                      <a:pt x="0" y="26"/>
                    </a:lnTo>
                    <a:lnTo>
                      <a:pt x="0" y="20"/>
                    </a:lnTo>
                    <a:lnTo>
                      <a:pt x="2" y="13"/>
                    </a:lnTo>
                    <a:lnTo>
                      <a:pt x="5" y="9"/>
                    </a:lnTo>
                    <a:lnTo>
                      <a:pt x="10" y="5"/>
                    </a:lnTo>
                    <a:lnTo>
                      <a:pt x="15" y="2"/>
                    </a:lnTo>
                    <a:lnTo>
                      <a:pt x="23" y="0"/>
                    </a:lnTo>
                    <a:lnTo>
                      <a:pt x="31" y="0"/>
                    </a:lnTo>
                    <a:lnTo>
                      <a:pt x="39" y="2"/>
                    </a:lnTo>
                    <a:lnTo>
                      <a:pt x="46" y="7"/>
                    </a:lnTo>
                    <a:lnTo>
                      <a:pt x="52" y="15"/>
                    </a:lnTo>
                    <a:lnTo>
                      <a:pt x="59" y="23"/>
                    </a:lnTo>
                    <a:lnTo>
                      <a:pt x="62" y="31"/>
                    </a:lnTo>
                    <a:lnTo>
                      <a:pt x="64" y="38"/>
                    </a:lnTo>
                    <a:lnTo>
                      <a:pt x="64" y="44"/>
                    </a:lnTo>
                    <a:lnTo>
                      <a:pt x="64" y="51"/>
                    </a:lnTo>
                    <a:lnTo>
                      <a:pt x="60" y="57"/>
                    </a:lnTo>
                    <a:lnTo>
                      <a:pt x="57" y="62"/>
                    </a:lnTo>
                    <a:lnTo>
                      <a:pt x="54" y="67"/>
                    </a:lnTo>
                    <a:lnTo>
                      <a:pt x="47" y="70"/>
                    </a:lnTo>
                    <a:lnTo>
                      <a:pt x="42" y="72"/>
                    </a:lnTo>
                    <a:lnTo>
                      <a:pt x="36" y="72"/>
                    </a:lnTo>
                    <a:lnTo>
                      <a:pt x="29" y="70"/>
                    </a:lnTo>
                    <a:lnTo>
                      <a:pt x="23" y="69"/>
                    </a:lnTo>
                    <a:lnTo>
                      <a:pt x="18" y="64"/>
                    </a:lnTo>
                    <a:lnTo>
                      <a:pt x="13" y="61"/>
                    </a:lnTo>
                    <a:lnTo>
                      <a:pt x="8" y="54"/>
                    </a:lnTo>
                    <a:lnTo>
                      <a:pt x="5" y="49"/>
                    </a:lnTo>
                    <a:close/>
                    <a:moveTo>
                      <a:pt x="13" y="46"/>
                    </a:moveTo>
                    <a:lnTo>
                      <a:pt x="16" y="51"/>
                    </a:lnTo>
                    <a:lnTo>
                      <a:pt x="20" y="56"/>
                    </a:lnTo>
                    <a:lnTo>
                      <a:pt x="23" y="59"/>
                    </a:lnTo>
                    <a:lnTo>
                      <a:pt x="28" y="62"/>
                    </a:lnTo>
                    <a:lnTo>
                      <a:pt x="33" y="64"/>
                    </a:lnTo>
                    <a:lnTo>
                      <a:pt x="36" y="64"/>
                    </a:lnTo>
                    <a:lnTo>
                      <a:pt x="41" y="64"/>
                    </a:lnTo>
                    <a:lnTo>
                      <a:pt x="44" y="62"/>
                    </a:lnTo>
                    <a:lnTo>
                      <a:pt x="47" y="61"/>
                    </a:lnTo>
                    <a:lnTo>
                      <a:pt x="51" y="57"/>
                    </a:lnTo>
                    <a:lnTo>
                      <a:pt x="54" y="54"/>
                    </a:lnTo>
                    <a:lnTo>
                      <a:pt x="55" y="49"/>
                    </a:lnTo>
                    <a:lnTo>
                      <a:pt x="55" y="44"/>
                    </a:lnTo>
                    <a:lnTo>
                      <a:pt x="55" y="39"/>
                    </a:lnTo>
                    <a:lnTo>
                      <a:pt x="54" y="33"/>
                    </a:lnTo>
                    <a:lnTo>
                      <a:pt x="51" y="26"/>
                    </a:lnTo>
                    <a:lnTo>
                      <a:pt x="46" y="20"/>
                    </a:lnTo>
                    <a:lnTo>
                      <a:pt x="41" y="13"/>
                    </a:lnTo>
                    <a:lnTo>
                      <a:pt x="36" y="10"/>
                    </a:lnTo>
                    <a:lnTo>
                      <a:pt x="29" y="9"/>
                    </a:lnTo>
                    <a:lnTo>
                      <a:pt x="25" y="9"/>
                    </a:lnTo>
                    <a:lnTo>
                      <a:pt x="18" y="9"/>
                    </a:lnTo>
                    <a:lnTo>
                      <a:pt x="15" y="12"/>
                    </a:lnTo>
                    <a:lnTo>
                      <a:pt x="12" y="15"/>
                    </a:lnTo>
                    <a:lnTo>
                      <a:pt x="10" y="18"/>
                    </a:lnTo>
                    <a:lnTo>
                      <a:pt x="8" y="22"/>
                    </a:lnTo>
                    <a:lnTo>
                      <a:pt x="8" y="26"/>
                    </a:lnTo>
                    <a:lnTo>
                      <a:pt x="8" y="33"/>
                    </a:lnTo>
                    <a:lnTo>
                      <a:pt x="10" y="38"/>
                    </a:lnTo>
                    <a:lnTo>
                      <a:pt x="13" y="4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5" name="Freeform 68">
                <a:extLst>
                  <a:ext uri="{FF2B5EF4-FFF2-40B4-BE49-F238E27FC236}">
                    <a16:creationId xmlns:a16="http://schemas.microsoft.com/office/drawing/2014/main" id="{8D104E12-AED3-C4F1-3770-45B5F4DC3CA8}"/>
                  </a:ext>
                </a:extLst>
              </p:cNvPr>
              <p:cNvSpPr>
                <a:spLocks noEditPoints="1"/>
              </p:cNvSpPr>
              <p:nvPr/>
            </p:nvSpPr>
            <p:spPr bwMode="auto">
              <a:xfrm>
                <a:off x="1365250" y="121920"/>
                <a:ext cx="44450" cy="48895"/>
              </a:xfrm>
              <a:custGeom>
                <a:avLst/>
                <a:gdLst>
                  <a:gd name="T0" fmla="*/ 0 w 70"/>
                  <a:gd name="T1" fmla="*/ 64 h 77"/>
                  <a:gd name="T2" fmla="*/ 35 w 70"/>
                  <a:gd name="T3" fmla="*/ 0 h 77"/>
                  <a:gd name="T4" fmla="*/ 54 w 70"/>
                  <a:gd name="T5" fmla="*/ 9 h 77"/>
                  <a:gd name="T6" fmla="*/ 61 w 70"/>
                  <a:gd name="T7" fmla="*/ 13 h 77"/>
                  <a:gd name="T8" fmla="*/ 64 w 70"/>
                  <a:gd name="T9" fmla="*/ 16 h 77"/>
                  <a:gd name="T10" fmla="*/ 67 w 70"/>
                  <a:gd name="T11" fmla="*/ 21 h 77"/>
                  <a:gd name="T12" fmla="*/ 69 w 70"/>
                  <a:gd name="T13" fmla="*/ 26 h 77"/>
                  <a:gd name="T14" fmla="*/ 70 w 70"/>
                  <a:gd name="T15" fmla="*/ 32 h 77"/>
                  <a:gd name="T16" fmla="*/ 69 w 70"/>
                  <a:gd name="T17" fmla="*/ 39 h 77"/>
                  <a:gd name="T18" fmla="*/ 67 w 70"/>
                  <a:gd name="T19" fmla="*/ 45 h 77"/>
                  <a:gd name="T20" fmla="*/ 64 w 70"/>
                  <a:gd name="T21" fmla="*/ 53 h 77"/>
                  <a:gd name="T22" fmla="*/ 57 w 70"/>
                  <a:gd name="T23" fmla="*/ 63 h 77"/>
                  <a:gd name="T24" fmla="*/ 51 w 70"/>
                  <a:gd name="T25" fmla="*/ 71 h 77"/>
                  <a:gd name="T26" fmla="*/ 43 w 70"/>
                  <a:gd name="T27" fmla="*/ 76 h 77"/>
                  <a:gd name="T28" fmla="*/ 36 w 70"/>
                  <a:gd name="T29" fmla="*/ 77 h 77"/>
                  <a:gd name="T30" fmla="*/ 28 w 70"/>
                  <a:gd name="T31" fmla="*/ 77 h 77"/>
                  <a:gd name="T32" fmla="*/ 20 w 70"/>
                  <a:gd name="T33" fmla="*/ 74 h 77"/>
                  <a:gd name="T34" fmla="*/ 0 w 70"/>
                  <a:gd name="T35" fmla="*/ 64 h 77"/>
                  <a:gd name="T36" fmla="*/ 12 w 70"/>
                  <a:gd name="T37" fmla="*/ 60 h 77"/>
                  <a:gd name="T38" fmla="*/ 23 w 70"/>
                  <a:gd name="T39" fmla="*/ 66 h 77"/>
                  <a:gd name="T40" fmla="*/ 30 w 70"/>
                  <a:gd name="T41" fmla="*/ 68 h 77"/>
                  <a:gd name="T42" fmla="*/ 36 w 70"/>
                  <a:gd name="T43" fmla="*/ 69 h 77"/>
                  <a:gd name="T44" fmla="*/ 41 w 70"/>
                  <a:gd name="T45" fmla="*/ 68 h 77"/>
                  <a:gd name="T46" fmla="*/ 46 w 70"/>
                  <a:gd name="T47" fmla="*/ 64 h 77"/>
                  <a:gd name="T48" fmla="*/ 51 w 70"/>
                  <a:gd name="T49" fmla="*/ 58 h 77"/>
                  <a:gd name="T50" fmla="*/ 56 w 70"/>
                  <a:gd name="T51" fmla="*/ 50 h 77"/>
                  <a:gd name="T52" fmla="*/ 61 w 70"/>
                  <a:gd name="T53" fmla="*/ 42 h 77"/>
                  <a:gd name="T54" fmla="*/ 62 w 70"/>
                  <a:gd name="T55" fmla="*/ 34 h 77"/>
                  <a:gd name="T56" fmla="*/ 61 w 70"/>
                  <a:gd name="T57" fmla="*/ 27 h 77"/>
                  <a:gd name="T58" fmla="*/ 59 w 70"/>
                  <a:gd name="T59" fmla="*/ 22 h 77"/>
                  <a:gd name="T60" fmla="*/ 56 w 70"/>
                  <a:gd name="T61" fmla="*/ 19 h 77"/>
                  <a:gd name="T62" fmla="*/ 49 w 70"/>
                  <a:gd name="T63" fmla="*/ 17 h 77"/>
                  <a:gd name="T64" fmla="*/ 38 w 70"/>
                  <a:gd name="T65" fmla="*/ 11 h 77"/>
                  <a:gd name="T66" fmla="*/ 12 w 70"/>
                  <a:gd name="T67" fmla="*/ 6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0" h="77">
                    <a:moveTo>
                      <a:pt x="0" y="64"/>
                    </a:moveTo>
                    <a:lnTo>
                      <a:pt x="35" y="0"/>
                    </a:lnTo>
                    <a:lnTo>
                      <a:pt x="54" y="9"/>
                    </a:lnTo>
                    <a:lnTo>
                      <a:pt x="61" y="13"/>
                    </a:lnTo>
                    <a:lnTo>
                      <a:pt x="64" y="16"/>
                    </a:lnTo>
                    <a:lnTo>
                      <a:pt x="67" y="21"/>
                    </a:lnTo>
                    <a:lnTo>
                      <a:pt x="69" y="26"/>
                    </a:lnTo>
                    <a:lnTo>
                      <a:pt x="70" y="32"/>
                    </a:lnTo>
                    <a:lnTo>
                      <a:pt x="69" y="39"/>
                    </a:lnTo>
                    <a:lnTo>
                      <a:pt x="67" y="45"/>
                    </a:lnTo>
                    <a:lnTo>
                      <a:pt x="64" y="53"/>
                    </a:lnTo>
                    <a:lnTo>
                      <a:pt x="57" y="63"/>
                    </a:lnTo>
                    <a:lnTo>
                      <a:pt x="51" y="71"/>
                    </a:lnTo>
                    <a:lnTo>
                      <a:pt x="43" y="76"/>
                    </a:lnTo>
                    <a:lnTo>
                      <a:pt x="36" y="77"/>
                    </a:lnTo>
                    <a:lnTo>
                      <a:pt x="28" y="77"/>
                    </a:lnTo>
                    <a:lnTo>
                      <a:pt x="20" y="74"/>
                    </a:lnTo>
                    <a:lnTo>
                      <a:pt x="0" y="64"/>
                    </a:lnTo>
                    <a:close/>
                    <a:moveTo>
                      <a:pt x="12" y="60"/>
                    </a:moveTo>
                    <a:lnTo>
                      <a:pt x="23" y="66"/>
                    </a:lnTo>
                    <a:lnTo>
                      <a:pt x="30" y="68"/>
                    </a:lnTo>
                    <a:lnTo>
                      <a:pt x="36" y="69"/>
                    </a:lnTo>
                    <a:lnTo>
                      <a:pt x="41" y="68"/>
                    </a:lnTo>
                    <a:lnTo>
                      <a:pt x="46" y="64"/>
                    </a:lnTo>
                    <a:lnTo>
                      <a:pt x="51" y="58"/>
                    </a:lnTo>
                    <a:lnTo>
                      <a:pt x="56" y="50"/>
                    </a:lnTo>
                    <a:lnTo>
                      <a:pt x="61" y="42"/>
                    </a:lnTo>
                    <a:lnTo>
                      <a:pt x="62" y="34"/>
                    </a:lnTo>
                    <a:lnTo>
                      <a:pt x="61" y="27"/>
                    </a:lnTo>
                    <a:lnTo>
                      <a:pt x="59" y="22"/>
                    </a:lnTo>
                    <a:lnTo>
                      <a:pt x="56" y="19"/>
                    </a:lnTo>
                    <a:lnTo>
                      <a:pt x="49" y="17"/>
                    </a:lnTo>
                    <a:lnTo>
                      <a:pt x="38" y="11"/>
                    </a:lnTo>
                    <a:lnTo>
                      <a:pt x="12" y="6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6" name="Freeform 69">
                <a:extLst>
                  <a:ext uri="{FF2B5EF4-FFF2-40B4-BE49-F238E27FC236}">
                    <a16:creationId xmlns:a16="http://schemas.microsoft.com/office/drawing/2014/main" id="{CEEE6315-5C44-9D8B-260D-F6C70137FBED}"/>
                  </a:ext>
                </a:extLst>
              </p:cNvPr>
              <p:cNvSpPr>
                <a:spLocks/>
              </p:cNvSpPr>
              <p:nvPr/>
            </p:nvSpPr>
            <p:spPr bwMode="auto">
              <a:xfrm>
                <a:off x="320040" y="113665"/>
                <a:ext cx="26035" cy="43180"/>
              </a:xfrm>
              <a:custGeom>
                <a:avLst/>
                <a:gdLst>
                  <a:gd name="T0" fmla="*/ 33 w 41"/>
                  <a:gd name="T1" fmla="*/ 68 h 68"/>
                  <a:gd name="T2" fmla="*/ 0 w 41"/>
                  <a:gd name="T3" fmla="*/ 3 h 68"/>
                  <a:gd name="T4" fmla="*/ 8 w 41"/>
                  <a:gd name="T5" fmla="*/ 0 h 68"/>
                  <a:gd name="T6" fmla="*/ 41 w 41"/>
                  <a:gd name="T7" fmla="*/ 64 h 68"/>
                  <a:gd name="T8" fmla="*/ 33 w 41"/>
                  <a:gd name="T9" fmla="*/ 68 h 68"/>
                </a:gdLst>
                <a:ahLst/>
                <a:cxnLst>
                  <a:cxn ang="0">
                    <a:pos x="T0" y="T1"/>
                  </a:cxn>
                  <a:cxn ang="0">
                    <a:pos x="T2" y="T3"/>
                  </a:cxn>
                  <a:cxn ang="0">
                    <a:pos x="T4" y="T5"/>
                  </a:cxn>
                  <a:cxn ang="0">
                    <a:pos x="T6" y="T7"/>
                  </a:cxn>
                  <a:cxn ang="0">
                    <a:pos x="T8" y="T9"/>
                  </a:cxn>
                </a:cxnLst>
                <a:rect l="0" t="0" r="r" b="b"/>
                <a:pathLst>
                  <a:path w="41" h="68">
                    <a:moveTo>
                      <a:pt x="33" y="68"/>
                    </a:moveTo>
                    <a:lnTo>
                      <a:pt x="0" y="3"/>
                    </a:lnTo>
                    <a:lnTo>
                      <a:pt x="8" y="0"/>
                    </a:lnTo>
                    <a:lnTo>
                      <a:pt x="41" y="64"/>
                    </a:lnTo>
                    <a:lnTo>
                      <a:pt x="33" y="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7" name="Freeform 70">
                <a:extLst>
                  <a:ext uri="{FF2B5EF4-FFF2-40B4-BE49-F238E27FC236}">
                    <a16:creationId xmlns:a16="http://schemas.microsoft.com/office/drawing/2014/main" id="{381BDF02-2808-318F-48E1-044DD52FAF4A}"/>
                  </a:ext>
                </a:extLst>
              </p:cNvPr>
              <p:cNvSpPr>
                <a:spLocks noEditPoints="1"/>
              </p:cNvSpPr>
              <p:nvPr/>
            </p:nvSpPr>
            <p:spPr bwMode="auto">
              <a:xfrm>
                <a:off x="1397635" y="147320"/>
                <a:ext cx="43180" cy="50800"/>
              </a:xfrm>
              <a:custGeom>
                <a:avLst/>
                <a:gdLst>
                  <a:gd name="T0" fmla="*/ 0 w 68"/>
                  <a:gd name="T1" fmla="*/ 49 h 80"/>
                  <a:gd name="T2" fmla="*/ 60 w 68"/>
                  <a:gd name="T3" fmla="*/ 0 h 80"/>
                  <a:gd name="T4" fmla="*/ 68 w 68"/>
                  <a:gd name="T5" fmla="*/ 5 h 80"/>
                  <a:gd name="T6" fmla="*/ 49 w 68"/>
                  <a:gd name="T7" fmla="*/ 80 h 80"/>
                  <a:gd name="T8" fmla="*/ 42 w 68"/>
                  <a:gd name="T9" fmla="*/ 75 h 80"/>
                  <a:gd name="T10" fmla="*/ 47 w 68"/>
                  <a:gd name="T11" fmla="*/ 52 h 80"/>
                  <a:gd name="T12" fmla="*/ 26 w 68"/>
                  <a:gd name="T13" fmla="*/ 39 h 80"/>
                  <a:gd name="T14" fmla="*/ 8 w 68"/>
                  <a:gd name="T15" fmla="*/ 54 h 80"/>
                  <a:gd name="T16" fmla="*/ 0 w 68"/>
                  <a:gd name="T17" fmla="*/ 49 h 80"/>
                  <a:gd name="T18" fmla="*/ 32 w 68"/>
                  <a:gd name="T19" fmla="*/ 34 h 80"/>
                  <a:gd name="T20" fmla="*/ 50 w 68"/>
                  <a:gd name="T21" fmla="*/ 44 h 80"/>
                  <a:gd name="T22" fmla="*/ 55 w 68"/>
                  <a:gd name="T23" fmla="*/ 24 h 80"/>
                  <a:gd name="T24" fmla="*/ 58 w 68"/>
                  <a:gd name="T25" fmla="*/ 15 h 80"/>
                  <a:gd name="T26" fmla="*/ 60 w 68"/>
                  <a:gd name="T27" fmla="*/ 8 h 80"/>
                  <a:gd name="T28" fmla="*/ 55 w 68"/>
                  <a:gd name="T29" fmla="*/ 15 h 80"/>
                  <a:gd name="T30" fmla="*/ 49 w 68"/>
                  <a:gd name="T31" fmla="*/ 20 h 80"/>
                  <a:gd name="T32" fmla="*/ 32 w 68"/>
                  <a:gd name="T33" fmla="*/ 3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0">
                    <a:moveTo>
                      <a:pt x="0" y="49"/>
                    </a:moveTo>
                    <a:lnTo>
                      <a:pt x="60" y="0"/>
                    </a:lnTo>
                    <a:lnTo>
                      <a:pt x="68" y="5"/>
                    </a:lnTo>
                    <a:lnTo>
                      <a:pt x="49" y="80"/>
                    </a:lnTo>
                    <a:lnTo>
                      <a:pt x="42" y="75"/>
                    </a:lnTo>
                    <a:lnTo>
                      <a:pt x="47" y="52"/>
                    </a:lnTo>
                    <a:lnTo>
                      <a:pt x="26" y="39"/>
                    </a:lnTo>
                    <a:lnTo>
                      <a:pt x="8" y="54"/>
                    </a:lnTo>
                    <a:lnTo>
                      <a:pt x="0" y="49"/>
                    </a:lnTo>
                    <a:close/>
                    <a:moveTo>
                      <a:pt x="32" y="34"/>
                    </a:moveTo>
                    <a:lnTo>
                      <a:pt x="50" y="44"/>
                    </a:lnTo>
                    <a:lnTo>
                      <a:pt x="55" y="24"/>
                    </a:lnTo>
                    <a:lnTo>
                      <a:pt x="58" y="15"/>
                    </a:lnTo>
                    <a:lnTo>
                      <a:pt x="60" y="8"/>
                    </a:lnTo>
                    <a:lnTo>
                      <a:pt x="55" y="15"/>
                    </a:lnTo>
                    <a:lnTo>
                      <a:pt x="49" y="20"/>
                    </a:lnTo>
                    <a:lnTo>
                      <a:pt x="32"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8" name="Freeform 71">
                <a:extLst>
                  <a:ext uri="{FF2B5EF4-FFF2-40B4-BE49-F238E27FC236}">
                    <a16:creationId xmlns:a16="http://schemas.microsoft.com/office/drawing/2014/main" id="{897A55BE-85AA-D00B-3E7E-63089D5B74AE}"/>
                  </a:ext>
                </a:extLst>
              </p:cNvPr>
              <p:cNvSpPr>
                <a:spLocks/>
              </p:cNvSpPr>
              <p:nvPr/>
            </p:nvSpPr>
            <p:spPr bwMode="auto">
              <a:xfrm>
                <a:off x="281940" y="120650"/>
                <a:ext cx="49530" cy="54610"/>
              </a:xfrm>
              <a:custGeom>
                <a:avLst/>
                <a:gdLst>
                  <a:gd name="T0" fmla="*/ 34 w 78"/>
                  <a:gd name="T1" fmla="*/ 86 h 86"/>
                  <a:gd name="T2" fmla="*/ 0 w 78"/>
                  <a:gd name="T3" fmla="*/ 21 h 86"/>
                  <a:gd name="T4" fmla="*/ 8 w 78"/>
                  <a:gd name="T5" fmla="*/ 18 h 86"/>
                  <a:gd name="T6" fmla="*/ 64 w 78"/>
                  <a:gd name="T7" fmla="*/ 53 h 86"/>
                  <a:gd name="T8" fmla="*/ 37 w 78"/>
                  <a:gd name="T9" fmla="*/ 3 h 86"/>
                  <a:gd name="T10" fmla="*/ 44 w 78"/>
                  <a:gd name="T11" fmla="*/ 0 h 86"/>
                  <a:gd name="T12" fmla="*/ 78 w 78"/>
                  <a:gd name="T13" fmla="*/ 65 h 86"/>
                  <a:gd name="T14" fmla="*/ 70 w 78"/>
                  <a:gd name="T15" fmla="*/ 68 h 86"/>
                  <a:gd name="T16" fmla="*/ 15 w 78"/>
                  <a:gd name="T17" fmla="*/ 32 h 86"/>
                  <a:gd name="T18" fmla="*/ 42 w 78"/>
                  <a:gd name="T19" fmla="*/ 83 h 86"/>
                  <a:gd name="T20" fmla="*/ 34 w 78"/>
                  <a:gd name="T2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86">
                    <a:moveTo>
                      <a:pt x="34" y="86"/>
                    </a:moveTo>
                    <a:lnTo>
                      <a:pt x="0" y="21"/>
                    </a:lnTo>
                    <a:lnTo>
                      <a:pt x="8" y="18"/>
                    </a:lnTo>
                    <a:lnTo>
                      <a:pt x="64" y="53"/>
                    </a:lnTo>
                    <a:lnTo>
                      <a:pt x="37" y="3"/>
                    </a:lnTo>
                    <a:lnTo>
                      <a:pt x="44" y="0"/>
                    </a:lnTo>
                    <a:lnTo>
                      <a:pt x="78" y="65"/>
                    </a:lnTo>
                    <a:lnTo>
                      <a:pt x="70" y="68"/>
                    </a:lnTo>
                    <a:lnTo>
                      <a:pt x="15" y="32"/>
                    </a:lnTo>
                    <a:lnTo>
                      <a:pt x="42" y="83"/>
                    </a:lnTo>
                    <a:lnTo>
                      <a:pt x="34" y="8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39" name="Freeform 72">
                <a:extLst>
                  <a:ext uri="{FF2B5EF4-FFF2-40B4-BE49-F238E27FC236}">
                    <a16:creationId xmlns:a16="http://schemas.microsoft.com/office/drawing/2014/main" id="{A6707A20-F757-29B9-C51A-7A8988CEE10F}"/>
                  </a:ext>
                </a:extLst>
              </p:cNvPr>
              <p:cNvSpPr>
                <a:spLocks/>
              </p:cNvSpPr>
              <p:nvPr/>
            </p:nvSpPr>
            <p:spPr bwMode="auto">
              <a:xfrm>
                <a:off x="243840" y="140970"/>
                <a:ext cx="46355" cy="49530"/>
              </a:xfrm>
              <a:custGeom>
                <a:avLst/>
                <a:gdLst>
                  <a:gd name="T0" fmla="*/ 34 w 73"/>
                  <a:gd name="T1" fmla="*/ 4 h 78"/>
                  <a:gd name="T2" fmla="*/ 42 w 73"/>
                  <a:gd name="T3" fmla="*/ 0 h 78"/>
                  <a:gd name="T4" fmla="*/ 65 w 73"/>
                  <a:gd name="T5" fmla="*/ 34 h 78"/>
                  <a:gd name="T6" fmla="*/ 70 w 73"/>
                  <a:gd name="T7" fmla="*/ 44 h 78"/>
                  <a:gd name="T8" fmla="*/ 71 w 73"/>
                  <a:gd name="T9" fmla="*/ 51 h 78"/>
                  <a:gd name="T10" fmla="*/ 73 w 73"/>
                  <a:gd name="T11" fmla="*/ 57 h 78"/>
                  <a:gd name="T12" fmla="*/ 71 w 73"/>
                  <a:gd name="T13" fmla="*/ 64 h 78"/>
                  <a:gd name="T14" fmla="*/ 68 w 73"/>
                  <a:gd name="T15" fmla="*/ 70 h 78"/>
                  <a:gd name="T16" fmla="*/ 62 w 73"/>
                  <a:gd name="T17" fmla="*/ 75 h 78"/>
                  <a:gd name="T18" fmla="*/ 57 w 73"/>
                  <a:gd name="T19" fmla="*/ 77 h 78"/>
                  <a:gd name="T20" fmla="*/ 52 w 73"/>
                  <a:gd name="T21" fmla="*/ 78 h 78"/>
                  <a:gd name="T22" fmla="*/ 47 w 73"/>
                  <a:gd name="T23" fmla="*/ 78 h 78"/>
                  <a:gd name="T24" fmla="*/ 42 w 73"/>
                  <a:gd name="T25" fmla="*/ 78 h 78"/>
                  <a:gd name="T26" fmla="*/ 37 w 73"/>
                  <a:gd name="T27" fmla="*/ 75 h 78"/>
                  <a:gd name="T28" fmla="*/ 32 w 73"/>
                  <a:gd name="T29" fmla="*/ 72 h 78"/>
                  <a:gd name="T30" fmla="*/ 28 w 73"/>
                  <a:gd name="T31" fmla="*/ 67 h 78"/>
                  <a:gd name="T32" fmla="*/ 23 w 73"/>
                  <a:gd name="T33" fmla="*/ 60 h 78"/>
                  <a:gd name="T34" fmla="*/ 0 w 73"/>
                  <a:gd name="T35" fmla="*/ 25 h 78"/>
                  <a:gd name="T36" fmla="*/ 6 w 73"/>
                  <a:gd name="T37" fmla="*/ 20 h 78"/>
                  <a:gd name="T38" fmla="*/ 31 w 73"/>
                  <a:gd name="T39" fmla="*/ 56 h 78"/>
                  <a:gd name="T40" fmla="*/ 36 w 73"/>
                  <a:gd name="T41" fmla="*/ 62 h 78"/>
                  <a:gd name="T42" fmla="*/ 39 w 73"/>
                  <a:gd name="T43" fmla="*/ 67 h 78"/>
                  <a:gd name="T44" fmla="*/ 44 w 73"/>
                  <a:gd name="T45" fmla="*/ 69 h 78"/>
                  <a:gd name="T46" fmla="*/ 47 w 73"/>
                  <a:gd name="T47" fmla="*/ 70 h 78"/>
                  <a:gd name="T48" fmla="*/ 52 w 73"/>
                  <a:gd name="T49" fmla="*/ 69 h 78"/>
                  <a:gd name="T50" fmla="*/ 57 w 73"/>
                  <a:gd name="T51" fmla="*/ 67 h 78"/>
                  <a:gd name="T52" fmla="*/ 62 w 73"/>
                  <a:gd name="T53" fmla="*/ 62 h 78"/>
                  <a:gd name="T54" fmla="*/ 65 w 73"/>
                  <a:gd name="T55" fmla="*/ 57 h 78"/>
                  <a:gd name="T56" fmla="*/ 63 w 73"/>
                  <a:gd name="T57" fmla="*/ 49 h 78"/>
                  <a:gd name="T58" fmla="*/ 57 w 73"/>
                  <a:gd name="T59" fmla="*/ 39 h 78"/>
                  <a:gd name="T60" fmla="*/ 34 w 73"/>
                  <a:gd name="T61" fmla="*/ 4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3" h="78">
                    <a:moveTo>
                      <a:pt x="34" y="4"/>
                    </a:moveTo>
                    <a:lnTo>
                      <a:pt x="42" y="0"/>
                    </a:lnTo>
                    <a:lnTo>
                      <a:pt x="65" y="34"/>
                    </a:lnTo>
                    <a:lnTo>
                      <a:pt x="70" y="44"/>
                    </a:lnTo>
                    <a:lnTo>
                      <a:pt x="71" y="51"/>
                    </a:lnTo>
                    <a:lnTo>
                      <a:pt x="73" y="57"/>
                    </a:lnTo>
                    <a:lnTo>
                      <a:pt x="71" y="64"/>
                    </a:lnTo>
                    <a:lnTo>
                      <a:pt x="68" y="70"/>
                    </a:lnTo>
                    <a:lnTo>
                      <a:pt x="62" y="75"/>
                    </a:lnTo>
                    <a:lnTo>
                      <a:pt x="57" y="77"/>
                    </a:lnTo>
                    <a:lnTo>
                      <a:pt x="52" y="78"/>
                    </a:lnTo>
                    <a:lnTo>
                      <a:pt x="47" y="78"/>
                    </a:lnTo>
                    <a:lnTo>
                      <a:pt x="42" y="78"/>
                    </a:lnTo>
                    <a:lnTo>
                      <a:pt x="37" y="75"/>
                    </a:lnTo>
                    <a:lnTo>
                      <a:pt x="32" y="72"/>
                    </a:lnTo>
                    <a:lnTo>
                      <a:pt x="28" y="67"/>
                    </a:lnTo>
                    <a:lnTo>
                      <a:pt x="23" y="60"/>
                    </a:lnTo>
                    <a:lnTo>
                      <a:pt x="0" y="25"/>
                    </a:lnTo>
                    <a:lnTo>
                      <a:pt x="6" y="20"/>
                    </a:lnTo>
                    <a:lnTo>
                      <a:pt x="31" y="56"/>
                    </a:lnTo>
                    <a:lnTo>
                      <a:pt x="36" y="62"/>
                    </a:lnTo>
                    <a:lnTo>
                      <a:pt x="39" y="67"/>
                    </a:lnTo>
                    <a:lnTo>
                      <a:pt x="44" y="69"/>
                    </a:lnTo>
                    <a:lnTo>
                      <a:pt x="47" y="70"/>
                    </a:lnTo>
                    <a:lnTo>
                      <a:pt x="52" y="69"/>
                    </a:lnTo>
                    <a:lnTo>
                      <a:pt x="57" y="67"/>
                    </a:lnTo>
                    <a:lnTo>
                      <a:pt x="62" y="62"/>
                    </a:lnTo>
                    <a:lnTo>
                      <a:pt x="65" y="57"/>
                    </a:lnTo>
                    <a:lnTo>
                      <a:pt x="63" y="49"/>
                    </a:lnTo>
                    <a:lnTo>
                      <a:pt x="57" y="39"/>
                    </a:lnTo>
                    <a:lnTo>
                      <a:pt x="34" y="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0" name="Freeform 73">
                <a:extLst>
                  <a:ext uri="{FF2B5EF4-FFF2-40B4-BE49-F238E27FC236}">
                    <a16:creationId xmlns:a16="http://schemas.microsoft.com/office/drawing/2014/main" id="{271F1356-937C-28B6-DF27-FA97880BC78B}"/>
                  </a:ext>
                </a:extLst>
              </p:cNvPr>
              <p:cNvSpPr>
                <a:spLocks/>
              </p:cNvSpPr>
              <p:nvPr/>
            </p:nvSpPr>
            <p:spPr bwMode="auto">
              <a:xfrm>
                <a:off x="123190" y="245110"/>
                <a:ext cx="38100" cy="36195"/>
              </a:xfrm>
              <a:custGeom>
                <a:avLst/>
                <a:gdLst>
                  <a:gd name="T0" fmla="*/ 6 w 60"/>
                  <a:gd name="T1" fmla="*/ 0 h 57"/>
                  <a:gd name="T2" fmla="*/ 60 w 60"/>
                  <a:gd name="T3" fmla="*/ 51 h 57"/>
                  <a:gd name="T4" fmla="*/ 55 w 60"/>
                  <a:gd name="T5" fmla="*/ 57 h 57"/>
                  <a:gd name="T6" fmla="*/ 0 w 60"/>
                  <a:gd name="T7" fmla="*/ 7 h 57"/>
                  <a:gd name="T8" fmla="*/ 6 w 60"/>
                  <a:gd name="T9" fmla="*/ 0 h 57"/>
                </a:gdLst>
                <a:ahLst/>
                <a:cxnLst>
                  <a:cxn ang="0">
                    <a:pos x="T0" y="T1"/>
                  </a:cxn>
                  <a:cxn ang="0">
                    <a:pos x="T2" y="T3"/>
                  </a:cxn>
                  <a:cxn ang="0">
                    <a:pos x="T4" y="T5"/>
                  </a:cxn>
                  <a:cxn ang="0">
                    <a:pos x="T6" y="T7"/>
                  </a:cxn>
                  <a:cxn ang="0">
                    <a:pos x="T8" y="T9"/>
                  </a:cxn>
                </a:cxnLst>
                <a:rect l="0" t="0" r="r" b="b"/>
                <a:pathLst>
                  <a:path w="60" h="57">
                    <a:moveTo>
                      <a:pt x="6" y="0"/>
                    </a:moveTo>
                    <a:lnTo>
                      <a:pt x="60" y="51"/>
                    </a:lnTo>
                    <a:lnTo>
                      <a:pt x="55" y="57"/>
                    </a:lnTo>
                    <a:lnTo>
                      <a:pt x="0" y="7"/>
                    </a:lnTo>
                    <a:lnTo>
                      <a:pt x="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1" name="Freeform 74">
                <a:extLst>
                  <a:ext uri="{FF2B5EF4-FFF2-40B4-BE49-F238E27FC236}">
                    <a16:creationId xmlns:a16="http://schemas.microsoft.com/office/drawing/2014/main" id="{EB5AD779-339D-682C-D120-D65DC3A26C10}"/>
                  </a:ext>
                </a:extLst>
              </p:cNvPr>
              <p:cNvSpPr>
                <a:spLocks/>
              </p:cNvSpPr>
              <p:nvPr/>
            </p:nvSpPr>
            <p:spPr bwMode="auto">
              <a:xfrm>
                <a:off x="92075" y="261620"/>
                <a:ext cx="55880" cy="52705"/>
              </a:xfrm>
              <a:custGeom>
                <a:avLst/>
                <a:gdLst>
                  <a:gd name="T0" fmla="*/ 31 w 88"/>
                  <a:gd name="T1" fmla="*/ 0 h 83"/>
                  <a:gd name="T2" fmla="*/ 88 w 88"/>
                  <a:gd name="T3" fmla="*/ 47 h 83"/>
                  <a:gd name="T4" fmla="*/ 83 w 88"/>
                  <a:gd name="T5" fmla="*/ 54 h 83"/>
                  <a:gd name="T6" fmla="*/ 16 w 88"/>
                  <a:gd name="T7" fmla="*/ 39 h 83"/>
                  <a:gd name="T8" fmla="*/ 62 w 88"/>
                  <a:gd name="T9" fmla="*/ 77 h 83"/>
                  <a:gd name="T10" fmla="*/ 57 w 88"/>
                  <a:gd name="T11" fmla="*/ 83 h 83"/>
                  <a:gd name="T12" fmla="*/ 0 w 88"/>
                  <a:gd name="T13" fmla="*/ 36 h 83"/>
                  <a:gd name="T14" fmla="*/ 5 w 88"/>
                  <a:gd name="T15" fmla="*/ 30 h 83"/>
                  <a:gd name="T16" fmla="*/ 71 w 88"/>
                  <a:gd name="T17" fmla="*/ 43 h 83"/>
                  <a:gd name="T18" fmla="*/ 26 w 88"/>
                  <a:gd name="T19" fmla="*/ 5 h 83"/>
                  <a:gd name="T20" fmla="*/ 31 w 88"/>
                  <a:gd name="T21"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83">
                    <a:moveTo>
                      <a:pt x="31" y="0"/>
                    </a:moveTo>
                    <a:lnTo>
                      <a:pt x="88" y="47"/>
                    </a:lnTo>
                    <a:lnTo>
                      <a:pt x="83" y="54"/>
                    </a:lnTo>
                    <a:lnTo>
                      <a:pt x="16" y="39"/>
                    </a:lnTo>
                    <a:lnTo>
                      <a:pt x="62" y="77"/>
                    </a:lnTo>
                    <a:lnTo>
                      <a:pt x="57" y="83"/>
                    </a:lnTo>
                    <a:lnTo>
                      <a:pt x="0" y="36"/>
                    </a:lnTo>
                    <a:lnTo>
                      <a:pt x="5" y="30"/>
                    </a:lnTo>
                    <a:lnTo>
                      <a:pt x="71" y="43"/>
                    </a:lnTo>
                    <a:lnTo>
                      <a:pt x="26" y="5"/>
                    </a:lnTo>
                    <a:lnTo>
                      <a:pt x="31"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2" name="Freeform 75">
                <a:extLst>
                  <a:ext uri="{FF2B5EF4-FFF2-40B4-BE49-F238E27FC236}">
                    <a16:creationId xmlns:a16="http://schemas.microsoft.com/office/drawing/2014/main" id="{FF15FE14-4021-2577-5A89-C9C00ECEFB4C}"/>
                  </a:ext>
                </a:extLst>
              </p:cNvPr>
              <p:cNvSpPr>
                <a:spLocks/>
              </p:cNvSpPr>
              <p:nvPr/>
            </p:nvSpPr>
            <p:spPr bwMode="auto">
              <a:xfrm>
                <a:off x="72390" y="304800"/>
                <a:ext cx="49530" cy="40640"/>
              </a:xfrm>
              <a:custGeom>
                <a:avLst/>
                <a:gdLst>
                  <a:gd name="T0" fmla="*/ 5 w 78"/>
                  <a:gd name="T1" fmla="*/ 0 h 64"/>
                  <a:gd name="T2" fmla="*/ 60 w 78"/>
                  <a:gd name="T3" fmla="*/ 36 h 64"/>
                  <a:gd name="T4" fmla="*/ 71 w 78"/>
                  <a:gd name="T5" fmla="*/ 20 h 64"/>
                  <a:gd name="T6" fmla="*/ 78 w 78"/>
                  <a:gd name="T7" fmla="*/ 25 h 64"/>
                  <a:gd name="T8" fmla="*/ 52 w 78"/>
                  <a:gd name="T9" fmla="*/ 64 h 64"/>
                  <a:gd name="T10" fmla="*/ 44 w 78"/>
                  <a:gd name="T11" fmla="*/ 59 h 64"/>
                  <a:gd name="T12" fmla="*/ 55 w 78"/>
                  <a:gd name="T13" fmla="*/ 43 h 64"/>
                  <a:gd name="T14" fmla="*/ 0 w 78"/>
                  <a:gd name="T15" fmla="*/ 7 h 64"/>
                  <a:gd name="T16" fmla="*/ 5 w 78"/>
                  <a:gd name="T1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64">
                    <a:moveTo>
                      <a:pt x="5" y="0"/>
                    </a:moveTo>
                    <a:lnTo>
                      <a:pt x="60" y="36"/>
                    </a:lnTo>
                    <a:lnTo>
                      <a:pt x="71" y="20"/>
                    </a:lnTo>
                    <a:lnTo>
                      <a:pt x="78" y="25"/>
                    </a:lnTo>
                    <a:lnTo>
                      <a:pt x="52" y="64"/>
                    </a:lnTo>
                    <a:lnTo>
                      <a:pt x="44" y="59"/>
                    </a:lnTo>
                    <a:lnTo>
                      <a:pt x="55" y="43"/>
                    </a:lnTo>
                    <a:lnTo>
                      <a:pt x="0" y="7"/>
                    </a:lnTo>
                    <a:lnTo>
                      <a:pt x="5"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3" name="Freeform 76">
                <a:extLst>
                  <a:ext uri="{FF2B5EF4-FFF2-40B4-BE49-F238E27FC236}">
                    <a16:creationId xmlns:a16="http://schemas.microsoft.com/office/drawing/2014/main" id="{CDFE5036-B29A-9D1B-43AB-7E76727CA655}"/>
                  </a:ext>
                </a:extLst>
              </p:cNvPr>
              <p:cNvSpPr>
                <a:spLocks/>
              </p:cNvSpPr>
              <p:nvPr/>
            </p:nvSpPr>
            <p:spPr bwMode="auto">
              <a:xfrm>
                <a:off x="44450" y="330835"/>
                <a:ext cx="55880" cy="46355"/>
              </a:xfrm>
              <a:custGeom>
                <a:avLst/>
                <a:gdLst>
                  <a:gd name="T0" fmla="*/ 23 w 88"/>
                  <a:gd name="T1" fmla="*/ 0 h 73"/>
                  <a:gd name="T2" fmla="*/ 88 w 88"/>
                  <a:gd name="T3" fmla="*/ 36 h 73"/>
                  <a:gd name="T4" fmla="*/ 65 w 88"/>
                  <a:gd name="T5" fmla="*/ 73 h 73"/>
                  <a:gd name="T6" fmla="*/ 59 w 88"/>
                  <a:gd name="T7" fmla="*/ 68 h 73"/>
                  <a:gd name="T8" fmla="*/ 76 w 88"/>
                  <a:gd name="T9" fmla="*/ 37 h 73"/>
                  <a:gd name="T10" fmla="*/ 55 w 88"/>
                  <a:gd name="T11" fmla="*/ 28 h 73"/>
                  <a:gd name="T12" fmla="*/ 39 w 88"/>
                  <a:gd name="T13" fmla="*/ 55 h 73"/>
                  <a:gd name="T14" fmla="*/ 31 w 88"/>
                  <a:gd name="T15" fmla="*/ 52 h 73"/>
                  <a:gd name="T16" fmla="*/ 49 w 88"/>
                  <a:gd name="T17" fmla="*/ 23 h 73"/>
                  <a:gd name="T18" fmla="*/ 26 w 88"/>
                  <a:gd name="T19" fmla="*/ 10 h 73"/>
                  <a:gd name="T20" fmla="*/ 6 w 88"/>
                  <a:gd name="T21" fmla="*/ 42 h 73"/>
                  <a:gd name="T22" fmla="*/ 0 w 88"/>
                  <a:gd name="T23" fmla="*/ 37 h 73"/>
                  <a:gd name="T24" fmla="*/ 23 w 88"/>
                  <a:gd name="T25"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 h="73">
                    <a:moveTo>
                      <a:pt x="23" y="0"/>
                    </a:moveTo>
                    <a:lnTo>
                      <a:pt x="88" y="36"/>
                    </a:lnTo>
                    <a:lnTo>
                      <a:pt x="65" y="73"/>
                    </a:lnTo>
                    <a:lnTo>
                      <a:pt x="59" y="68"/>
                    </a:lnTo>
                    <a:lnTo>
                      <a:pt x="76" y="37"/>
                    </a:lnTo>
                    <a:lnTo>
                      <a:pt x="55" y="28"/>
                    </a:lnTo>
                    <a:lnTo>
                      <a:pt x="39" y="55"/>
                    </a:lnTo>
                    <a:lnTo>
                      <a:pt x="31" y="52"/>
                    </a:lnTo>
                    <a:lnTo>
                      <a:pt x="49" y="23"/>
                    </a:lnTo>
                    <a:lnTo>
                      <a:pt x="26" y="10"/>
                    </a:lnTo>
                    <a:lnTo>
                      <a:pt x="6" y="42"/>
                    </a:lnTo>
                    <a:lnTo>
                      <a:pt x="0" y="37"/>
                    </a:lnTo>
                    <a:lnTo>
                      <a:pt x="23"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4" name="Freeform 77">
                <a:extLst>
                  <a:ext uri="{FF2B5EF4-FFF2-40B4-BE49-F238E27FC236}">
                    <a16:creationId xmlns:a16="http://schemas.microsoft.com/office/drawing/2014/main" id="{8675C7CF-8595-B0D4-BDDF-430F86D789FC}"/>
                  </a:ext>
                </a:extLst>
              </p:cNvPr>
              <p:cNvSpPr>
                <a:spLocks noEditPoints="1"/>
              </p:cNvSpPr>
              <p:nvPr/>
            </p:nvSpPr>
            <p:spPr bwMode="auto">
              <a:xfrm>
                <a:off x="24765" y="368935"/>
                <a:ext cx="57150" cy="41275"/>
              </a:xfrm>
              <a:custGeom>
                <a:avLst/>
                <a:gdLst>
                  <a:gd name="T0" fmla="*/ 20 w 90"/>
                  <a:gd name="T1" fmla="*/ 0 h 65"/>
                  <a:gd name="T2" fmla="*/ 90 w 90"/>
                  <a:gd name="T3" fmla="*/ 26 h 65"/>
                  <a:gd name="T4" fmla="*/ 80 w 90"/>
                  <a:gd name="T5" fmla="*/ 50 h 65"/>
                  <a:gd name="T6" fmla="*/ 76 w 90"/>
                  <a:gd name="T7" fmla="*/ 57 h 65"/>
                  <a:gd name="T8" fmla="*/ 73 w 90"/>
                  <a:gd name="T9" fmla="*/ 62 h 65"/>
                  <a:gd name="T10" fmla="*/ 68 w 90"/>
                  <a:gd name="T11" fmla="*/ 63 h 65"/>
                  <a:gd name="T12" fmla="*/ 63 w 90"/>
                  <a:gd name="T13" fmla="*/ 65 h 65"/>
                  <a:gd name="T14" fmla="*/ 59 w 90"/>
                  <a:gd name="T15" fmla="*/ 65 h 65"/>
                  <a:gd name="T16" fmla="*/ 52 w 90"/>
                  <a:gd name="T17" fmla="*/ 63 h 65"/>
                  <a:gd name="T18" fmla="*/ 46 w 90"/>
                  <a:gd name="T19" fmla="*/ 59 h 65"/>
                  <a:gd name="T20" fmla="*/ 41 w 90"/>
                  <a:gd name="T21" fmla="*/ 54 h 65"/>
                  <a:gd name="T22" fmla="*/ 39 w 90"/>
                  <a:gd name="T23" fmla="*/ 47 h 65"/>
                  <a:gd name="T24" fmla="*/ 39 w 90"/>
                  <a:gd name="T25" fmla="*/ 41 h 65"/>
                  <a:gd name="T26" fmla="*/ 36 w 90"/>
                  <a:gd name="T27" fmla="*/ 42 h 65"/>
                  <a:gd name="T28" fmla="*/ 34 w 90"/>
                  <a:gd name="T29" fmla="*/ 44 h 65"/>
                  <a:gd name="T30" fmla="*/ 28 w 90"/>
                  <a:gd name="T31" fmla="*/ 46 h 65"/>
                  <a:gd name="T32" fmla="*/ 23 w 90"/>
                  <a:gd name="T33" fmla="*/ 46 h 65"/>
                  <a:gd name="T34" fmla="*/ 0 w 90"/>
                  <a:gd name="T35" fmla="*/ 47 h 65"/>
                  <a:gd name="T36" fmla="*/ 3 w 90"/>
                  <a:gd name="T37" fmla="*/ 39 h 65"/>
                  <a:gd name="T38" fmla="*/ 21 w 90"/>
                  <a:gd name="T39" fmla="*/ 37 h 65"/>
                  <a:gd name="T40" fmla="*/ 29 w 90"/>
                  <a:gd name="T41" fmla="*/ 36 h 65"/>
                  <a:gd name="T42" fmla="*/ 34 w 90"/>
                  <a:gd name="T43" fmla="*/ 36 h 65"/>
                  <a:gd name="T44" fmla="*/ 39 w 90"/>
                  <a:gd name="T45" fmla="*/ 34 h 65"/>
                  <a:gd name="T46" fmla="*/ 41 w 90"/>
                  <a:gd name="T47" fmla="*/ 33 h 65"/>
                  <a:gd name="T48" fmla="*/ 42 w 90"/>
                  <a:gd name="T49" fmla="*/ 31 h 65"/>
                  <a:gd name="T50" fmla="*/ 44 w 90"/>
                  <a:gd name="T51" fmla="*/ 28 h 65"/>
                  <a:gd name="T52" fmla="*/ 47 w 90"/>
                  <a:gd name="T53" fmla="*/ 18 h 65"/>
                  <a:gd name="T54" fmla="*/ 16 w 90"/>
                  <a:gd name="T55" fmla="*/ 7 h 65"/>
                  <a:gd name="T56" fmla="*/ 20 w 90"/>
                  <a:gd name="T57" fmla="*/ 0 h 65"/>
                  <a:gd name="T58" fmla="*/ 55 w 90"/>
                  <a:gd name="T59" fmla="*/ 21 h 65"/>
                  <a:gd name="T60" fmla="*/ 49 w 90"/>
                  <a:gd name="T61" fmla="*/ 37 h 65"/>
                  <a:gd name="T62" fmla="*/ 47 w 90"/>
                  <a:gd name="T63" fmla="*/ 42 h 65"/>
                  <a:gd name="T64" fmla="*/ 47 w 90"/>
                  <a:gd name="T65" fmla="*/ 46 h 65"/>
                  <a:gd name="T66" fmla="*/ 47 w 90"/>
                  <a:gd name="T67" fmla="*/ 49 h 65"/>
                  <a:gd name="T68" fmla="*/ 49 w 90"/>
                  <a:gd name="T69" fmla="*/ 52 h 65"/>
                  <a:gd name="T70" fmla="*/ 52 w 90"/>
                  <a:gd name="T71" fmla="*/ 54 h 65"/>
                  <a:gd name="T72" fmla="*/ 55 w 90"/>
                  <a:gd name="T73" fmla="*/ 55 h 65"/>
                  <a:gd name="T74" fmla="*/ 60 w 90"/>
                  <a:gd name="T75" fmla="*/ 57 h 65"/>
                  <a:gd name="T76" fmla="*/ 65 w 90"/>
                  <a:gd name="T77" fmla="*/ 55 h 65"/>
                  <a:gd name="T78" fmla="*/ 68 w 90"/>
                  <a:gd name="T79" fmla="*/ 54 h 65"/>
                  <a:gd name="T80" fmla="*/ 72 w 90"/>
                  <a:gd name="T81" fmla="*/ 49 h 65"/>
                  <a:gd name="T82" fmla="*/ 78 w 90"/>
                  <a:gd name="T83" fmla="*/ 31 h 65"/>
                  <a:gd name="T84" fmla="*/ 55 w 90"/>
                  <a:gd name="T85" fmla="*/ 2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0" h="65">
                    <a:moveTo>
                      <a:pt x="20" y="0"/>
                    </a:moveTo>
                    <a:lnTo>
                      <a:pt x="90" y="26"/>
                    </a:lnTo>
                    <a:lnTo>
                      <a:pt x="80" y="50"/>
                    </a:lnTo>
                    <a:lnTo>
                      <a:pt x="76" y="57"/>
                    </a:lnTo>
                    <a:lnTo>
                      <a:pt x="73" y="62"/>
                    </a:lnTo>
                    <a:lnTo>
                      <a:pt x="68" y="63"/>
                    </a:lnTo>
                    <a:lnTo>
                      <a:pt x="63" y="65"/>
                    </a:lnTo>
                    <a:lnTo>
                      <a:pt x="59" y="65"/>
                    </a:lnTo>
                    <a:lnTo>
                      <a:pt x="52" y="63"/>
                    </a:lnTo>
                    <a:lnTo>
                      <a:pt x="46" y="59"/>
                    </a:lnTo>
                    <a:lnTo>
                      <a:pt x="41" y="54"/>
                    </a:lnTo>
                    <a:lnTo>
                      <a:pt x="39" y="47"/>
                    </a:lnTo>
                    <a:lnTo>
                      <a:pt x="39" y="41"/>
                    </a:lnTo>
                    <a:lnTo>
                      <a:pt x="36" y="42"/>
                    </a:lnTo>
                    <a:lnTo>
                      <a:pt x="34" y="44"/>
                    </a:lnTo>
                    <a:lnTo>
                      <a:pt x="28" y="46"/>
                    </a:lnTo>
                    <a:lnTo>
                      <a:pt x="23" y="46"/>
                    </a:lnTo>
                    <a:lnTo>
                      <a:pt x="0" y="47"/>
                    </a:lnTo>
                    <a:lnTo>
                      <a:pt x="3" y="39"/>
                    </a:lnTo>
                    <a:lnTo>
                      <a:pt x="21" y="37"/>
                    </a:lnTo>
                    <a:lnTo>
                      <a:pt x="29" y="36"/>
                    </a:lnTo>
                    <a:lnTo>
                      <a:pt x="34" y="36"/>
                    </a:lnTo>
                    <a:lnTo>
                      <a:pt x="39" y="34"/>
                    </a:lnTo>
                    <a:lnTo>
                      <a:pt x="41" y="33"/>
                    </a:lnTo>
                    <a:lnTo>
                      <a:pt x="42" y="31"/>
                    </a:lnTo>
                    <a:lnTo>
                      <a:pt x="44" y="28"/>
                    </a:lnTo>
                    <a:lnTo>
                      <a:pt x="47" y="18"/>
                    </a:lnTo>
                    <a:lnTo>
                      <a:pt x="16" y="7"/>
                    </a:lnTo>
                    <a:lnTo>
                      <a:pt x="20" y="0"/>
                    </a:lnTo>
                    <a:close/>
                    <a:moveTo>
                      <a:pt x="55" y="21"/>
                    </a:moveTo>
                    <a:lnTo>
                      <a:pt x="49" y="37"/>
                    </a:lnTo>
                    <a:lnTo>
                      <a:pt x="47" y="42"/>
                    </a:lnTo>
                    <a:lnTo>
                      <a:pt x="47" y="46"/>
                    </a:lnTo>
                    <a:lnTo>
                      <a:pt x="47" y="49"/>
                    </a:lnTo>
                    <a:lnTo>
                      <a:pt x="49" y="52"/>
                    </a:lnTo>
                    <a:lnTo>
                      <a:pt x="52" y="54"/>
                    </a:lnTo>
                    <a:lnTo>
                      <a:pt x="55" y="55"/>
                    </a:lnTo>
                    <a:lnTo>
                      <a:pt x="60" y="57"/>
                    </a:lnTo>
                    <a:lnTo>
                      <a:pt x="65" y="55"/>
                    </a:lnTo>
                    <a:lnTo>
                      <a:pt x="68" y="54"/>
                    </a:lnTo>
                    <a:lnTo>
                      <a:pt x="72" y="49"/>
                    </a:lnTo>
                    <a:lnTo>
                      <a:pt x="78" y="31"/>
                    </a:lnTo>
                    <a:lnTo>
                      <a:pt x="55" y="2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5" name="Freeform 78">
                <a:extLst>
                  <a:ext uri="{FF2B5EF4-FFF2-40B4-BE49-F238E27FC236}">
                    <a16:creationId xmlns:a16="http://schemas.microsoft.com/office/drawing/2014/main" id="{CEDCB9DD-012D-2857-4CFF-F5E157E58B6C}"/>
                  </a:ext>
                </a:extLst>
              </p:cNvPr>
              <p:cNvSpPr>
                <a:spLocks/>
              </p:cNvSpPr>
              <p:nvPr/>
            </p:nvSpPr>
            <p:spPr bwMode="auto">
              <a:xfrm>
                <a:off x="24765" y="441325"/>
                <a:ext cx="8255" cy="13970"/>
              </a:xfrm>
              <a:custGeom>
                <a:avLst/>
                <a:gdLst>
                  <a:gd name="T0" fmla="*/ 5 w 13"/>
                  <a:gd name="T1" fmla="*/ 0 h 22"/>
                  <a:gd name="T2" fmla="*/ 13 w 13"/>
                  <a:gd name="T3" fmla="*/ 1 h 22"/>
                  <a:gd name="T4" fmla="*/ 8 w 13"/>
                  <a:gd name="T5" fmla="*/ 22 h 22"/>
                  <a:gd name="T6" fmla="*/ 0 w 13"/>
                  <a:gd name="T7" fmla="*/ 21 h 22"/>
                  <a:gd name="T8" fmla="*/ 5 w 13"/>
                  <a:gd name="T9" fmla="*/ 0 h 22"/>
                </a:gdLst>
                <a:ahLst/>
                <a:cxnLst>
                  <a:cxn ang="0">
                    <a:pos x="T0" y="T1"/>
                  </a:cxn>
                  <a:cxn ang="0">
                    <a:pos x="T2" y="T3"/>
                  </a:cxn>
                  <a:cxn ang="0">
                    <a:pos x="T4" y="T5"/>
                  </a:cxn>
                  <a:cxn ang="0">
                    <a:pos x="T6" y="T7"/>
                  </a:cxn>
                  <a:cxn ang="0">
                    <a:pos x="T8" y="T9"/>
                  </a:cxn>
                </a:cxnLst>
                <a:rect l="0" t="0" r="r" b="b"/>
                <a:pathLst>
                  <a:path w="13" h="22">
                    <a:moveTo>
                      <a:pt x="5" y="0"/>
                    </a:moveTo>
                    <a:lnTo>
                      <a:pt x="13" y="1"/>
                    </a:lnTo>
                    <a:lnTo>
                      <a:pt x="8" y="22"/>
                    </a:lnTo>
                    <a:lnTo>
                      <a:pt x="0" y="21"/>
                    </a:lnTo>
                    <a:lnTo>
                      <a:pt x="5"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6" name="Freeform 79">
                <a:extLst>
                  <a:ext uri="{FF2B5EF4-FFF2-40B4-BE49-F238E27FC236}">
                    <a16:creationId xmlns:a16="http://schemas.microsoft.com/office/drawing/2014/main" id="{F693F389-47C3-AB08-5DC7-2146D2B7DF8E}"/>
                  </a:ext>
                </a:extLst>
              </p:cNvPr>
              <p:cNvSpPr>
                <a:spLocks noEditPoints="1"/>
              </p:cNvSpPr>
              <p:nvPr/>
            </p:nvSpPr>
            <p:spPr bwMode="auto">
              <a:xfrm>
                <a:off x="5080" y="486410"/>
                <a:ext cx="48895" cy="34925"/>
              </a:xfrm>
              <a:custGeom>
                <a:avLst/>
                <a:gdLst>
                  <a:gd name="T0" fmla="*/ 2 w 77"/>
                  <a:gd name="T1" fmla="*/ 0 h 55"/>
                  <a:gd name="T2" fmla="*/ 77 w 77"/>
                  <a:gd name="T3" fmla="*/ 28 h 55"/>
                  <a:gd name="T4" fmla="*/ 75 w 77"/>
                  <a:gd name="T5" fmla="*/ 36 h 55"/>
                  <a:gd name="T6" fmla="*/ 0 w 77"/>
                  <a:gd name="T7" fmla="*/ 55 h 55"/>
                  <a:gd name="T8" fmla="*/ 0 w 77"/>
                  <a:gd name="T9" fmla="*/ 47 h 55"/>
                  <a:gd name="T10" fmla="*/ 23 w 77"/>
                  <a:gd name="T11" fmla="*/ 41 h 55"/>
                  <a:gd name="T12" fmla="*/ 25 w 77"/>
                  <a:gd name="T13" fmla="*/ 16 h 55"/>
                  <a:gd name="T14" fmla="*/ 2 w 77"/>
                  <a:gd name="T15" fmla="*/ 8 h 55"/>
                  <a:gd name="T16" fmla="*/ 2 w 77"/>
                  <a:gd name="T17" fmla="*/ 0 h 55"/>
                  <a:gd name="T18" fmla="*/ 33 w 77"/>
                  <a:gd name="T19" fmla="*/ 20 h 55"/>
                  <a:gd name="T20" fmla="*/ 31 w 77"/>
                  <a:gd name="T21" fmla="*/ 39 h 55"/>
                  <a:gd name="T22" fmla="*/ 52 w 77"/>
                  <a:gd name="T23" fmla="*/ 34 h 55"/>
                  <a:gd name="T24" fmla="*/ 60 w 77"/>
                  <a:gd name="T25" fmla="*/ 33 h 55"/>
                  <a:gd name="T26" fmla="*/ 68 w 77"/>
                  <a:gd name="T27" fmla="*/ 31 h 55"/>
                  <a:gd name="T28" fmla="*/ 60 w 77"/>
                  <a:gd name="T29" fmla="*/ 29 h 55"/>
                  <a:gd name="T30" fmla="*/ 54 w 77"/>
                  <a:gd name="T31" fmla="*/ 26 h 55"/>
                  <a:gd name="T32" fmla="*/ 33 w 77"/>
                  <a:gd name="T33" fmla="*/ 2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55">
                    <a:moveTo>
                      <a:pt x="2" y="0"/>
                    </a:moveTo>
                    <a:lnTo>
                      <a:pt x="77" y="28"/>
                    </a:lnTo>
                    <a:lnTo>
                      <a:pt x="75" y="36"/>
                    </a:lnTo>
                    <a:lnTo>
                      <a:pt x="0" y="55"/>
                    </a:lnTo>
                    <a:lnTo>
                      <a:pt x="0" y="47"/>
                    </a:lnTo>
                    <a:lnTo>
                      <a:pt x="23" y="41"/>
                    </a:lnTo>
                    <a:lnTo>
                      <a:pt x="25" y="16"/>
                    </a:lnTo>
                    <a:lnTo>
                      <a:pt x="2" y="8"/>
                    </a:lnTo>
                    <a:lnTo>
                      <a:pt x="2" y="0"/>
                    </a:lnTo>
                    <a:close/>
                    <a:moveTo>
                      <a:pt x="33" y="20"/>
                    </a:moveTo>
                    <a:lnTo>
                      <a:pt x="31" y="39"/>
                    </a:lnTo>
                    <a:lnTo>
                      <a:pt x="52" y="34"/>
                    </a:lnTo>
                    <a:lnTo>
                      <a:pt x="60" y="33"/>
                    </a:lnTo>
                    <a:lnTo>
                      <a:pt x="68" y="31"/>
                    </a:lnTo>
                    <a:lnTo>
                      <a:pt x="60" y="29"/>
                    </a:lnTo>
                    <a:lnTo>
                      <a:pt x="54" y="26"/>
                    </a:lnTo>
                    <a:lnTo>
                      <a:pt x="33"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7" name="Freeform 80">
                <a:extLst>
                  <a:ext uri="{FF2B5EF4-FFF2-40B4-BE49-F238E27FC236}">
                    <a16:creationId xmlns:a16="http://schemas.microsoft.com/office/drawing/2014/main" id="{A52AA396-7C83-FF50-47E1-7A4DB4E5CFAD}"/>
                  </a:ext>
                </a:extLst>
              </p:cNvPr>
              <p:cNvSpPr>
                <a:spLocks/>
              </p:cNvSpPr>
              <p:nvPr/>
            </p:nvSpPr>
            <p:spPr bwMode="auto">
              <a:xfrm>
                <a:off x="6350" y="527685"/>
                <a:ext cx="51435" cy="41275"/>
              </a:xfrm>
              <a:custGeom>
                <a:avLst/>
                <a:gdLst>
                  <a:gd name="T0" fmla="*/ 0 w 81"/>
                  <a:gd name="T1" fmla="*/ 10 h 65"/>
                  <a:gd name="T2" fmla="*/ 75 w 81"/>
                  <a:gd name="T3" fmla="*/ 0 h 65"/>
                  <a:gd name="T4" fmla="*/ 76 w 81"/>
                  <a:gd name="T5" fmla="*/ 13 h 65"/>
                  <a:gd name="T6" fmla="*/ 26 w 81"/>
                  <a:gd name="T7" fmla="*/ 33 h 65"/>
                  <a:gd name="T8" fmla="*/ 14 w 81"/>
                  <a:gd name="T9" fmla="*/ 37 h 65"/>
                  <a:gd name="T10" fmla="*/ 19 w 81"/>
                  <a:gd name="T11" fmla="*/ 37 h 65"/>
                  <a:gd name="T12" fmla="*/ 27 w 81"/>
                  <a:gd name="T13" fmla="*/ 39 h 65"/>
                  <a:gd name="T14" fmla="*/ 81 w 81"/>
                  <a:gd name="T15" fmla="*/ 47 h 65"/>
                  <a:gd name="T16" fmla="*/ 81 w 81"/>
                  <a:gd name="T17" fmla="*/ 57 h 65"/>
                  <a:gd name="T18" fmla="*/ 8 w 81"/>
                  <a:gd name="T19" fmla="*/ 65 h 65"/>
                  <a:gd name="T20" fmla="*/ 6 w 81"/>
                  <a:gd name="T21" fmla="*/ 59 h 65"/>
                  <a:gd name="T22" fmla="*/ 68 w 81"/>
                  <a:gd name="T23" fmla="*/ 50 h 65"/>
                  <a:gd name="T24" fmla="*/ 5 w 81"/>
                  <a:gd name="T25" fmla="*/ 41 h 65"/>
                  <a:gd name="T26" fmla="*/ 3 w 81"/>
                  <a:gd name="T27" fmla="*/ 34 h 65"/>
                  <a:gd name="T28" fmla="*/ 65 w 81"/>
                  <a:gd name="T29" fmla="*/ 10 h 65"/>
                  <a:gd name="T30" fmla="*/ 1 w 81"/>
                  <a:gd name="T31" fmla="*/ 16 h 65"/>
                  <a:gd name="T32" fmla="*/ 0 w 81"/>
                  <a:gd name="T33" fmla="*/ 1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 h="65">
                    <a:moveTo>
                      <a:pt x="0" y="10"/>
                    </a:moveTo>
                    <a:lnTo>
                      <a:pt x="75" y="0"/>
                    </a:lnTo>
                    <a:lnTo>
                      <a:pt x="76" y="13"/>
                    </a:lnTo>
                    <a:lnTo>
                      <a:pt x="26" y="33"/>
                    </a:lnTo>
                    <a:lnTo>
                      <a:pt x="14" y="37"/>
                    </a:lnTo>
                    <a:lnTo>
                      <a:pt x="19" y="37"/>
                    </a:lnTo>
                    <a:lnTo>
                      <a:pt x="27" y="39"/>
                    </a:lnTo>
                    <a:lnTo>
                      <a:pt x="81" y="47"/>
                    </a:lnTo>
                    <a:lnTo>
                      <a:pt x="81" y="57"/>
                    </a:lnTo>
                    <a:lnTo>
                      <a:pt x="8" y="65"/>
                    </a:lnTo>
                    <a:lnTo>
                      <a:pt x="6" y="59"/>
                    </a:lnTo>
                    <a:lnTo>
                      <a:pt x="68" y="50"/>
                    </a:lnTo>
                    <a:lnTo>
                      <a:pt x="5" y="41"/>
                    </a:lnTo>
                    <a:lnTo>
                      <a:pt x="3" y="34"/>
                    </a:lnTo>
                    <a:lnTo>
                      <a:pt x="65" y="10"/>
                    </a:lnTo>
                    <a:lnTo>
                      <a:pt x="1" y="16"/>
                    </a:lnTo>
                    <a:lnTo>
                      <a:pt x="0" y="1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8" name="Freeform 81">
                <a:extLst>
                  <a:ext uri="{FF2B5EF4-FFF2-40B4-BE49-F238E27FC236}">
                    <a16:creationId xmlns:a16="http://schemas.microsoft.com/office/drawing/2014/main" id="{907E1343-CC98-EE8D-DDA0-84D3F8B5BDCA}"/>
                  </a:ext>
                </a:extLst>
              </p:cNvPr>
              <p:cNvSpPr>
                <a:spLocks/>
              </p:cNvSpPr>
              <p:nvPr/>
            </p:nvSpPr>
            <p:spPr bwMode="auto">
              <a:xfrm>
                <a:off x="14605" y="573405"/>
                <a:ext cx="53340" cy="38735"/>
              </a:xfrm>
              <a:custGeom>
                <a:avLst/>
                <a:gdLst>
                  <a:gd name="T0" fmla="*/ 0 w 84"/>
                  <a:gd name="T1" fmla="*/ 19 h 61"/>
                  <a:gd name="T2" fmla="*/ 73 w 84"/>
                  <a:gd name="T3" fmla="*/ 0 h 61"/>
                  <a:gd name="T4" fmla="*/ 84 w 84"/>
                  <a:gd name="T5" fmla="*/ 40 h 61"/>
                  <a:gd name="T6" fmla="*/ 76 w 84"/>
                  <a:gd name="T7" fmla="*/ 42 h 61"/>
                  <a:gd name="T8" fmla="*/ 66 w 84"/>
                  <a:gd name="T9" fmla="*/ 9 h 61"/>
                  <a:gd name="T10" fmla="*/ 44 w 84"/>
                  <a:gd name="T11" fmla="*/ 14 h 61"/>
                  <a:gd name="T12" fmla="*/ 53 w 84"/>
                  <a:gd name="T13" fmla="*/ 47 h 61"/>
                  <a:gd name="T14" fmla="*/ 45 w 84"/>
                  <a:gd name="T15" fmla="*/ 48 h 61"/>
                  <a:gd name="T16" fmla="*/ 36 w 84"/>
                  <a:gd name="T17" fmla="*/ 17 h 61"/>
                  <a:gd name="T18" fmla="*/ 11 w 84"/>
                  <a:gd name="T19" fmla="*/ 24 h 61"/>
                  <a:gd name="T20" fmla="*/ 21 w 84"/>
                  <a:gd name="T21" fmla="*/ 60 h 61"/>
                  <a:gd name="T22" fmla="*/ 13 w 84"/>
                  <a:gd name="T23" fmla="*/ 61 h 61"/>
                  <a:gd name="T24" fmla="*/ 0 w 84"/>
                  <a:gd name="T25" fmla="*/ 1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 h="61">
                    <a:moveTo>
                      <a:pt x="0" y="19"/>
                    </a:moveTo>
                    <a:lnTo>
                      <a:pt x="73" y="0"/>
                    </a:lnTo>
                    <a:lnTo>
                      <a:pt x="84" y="40"/>
                    </a:lnTo>
                    <a:lnTo>
                      <a:pt x="76" y="42"/>
                    </a:lnTo>
                    <a:lnTo>
                      <a:pt x="66" y="9"/>
                    </a:lnTo>
                    <a:lnTo>
                      <a:pt x="44" y="14"/>
                    </a:lnTo>
                    <a:lnTo>
                      <a:pt x="53" y="47"/>
                    </a:lnTo>
                    <a:lnTo>
                      <a:pt x="45" y="48"/>
                    </a:lnTo>
                    <a:lnTo>
                      <a:pt x="36" y="17"/>
                    </a:lnTo>
                    <a:lnTo>
                      <a:pt x="11" y="24"/>
                    </a:lnTo>
                    <a:lnTo>
                      <a:pt x="21" y="60"/>
                    </a:lnTo>
                    <a:lnTo>
                      <a:pt x="13" y="61"/>
                    </a:lnTo>
                    <a:lnTo>
                      <a:pt x="0" y="1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49" name="Freeform 82">
                <a:extLst>
                  <a:ext uri="{FF2B5EF4-FFF2-40B4-BE49-F238E27FC236}">
                    <a16:creationId xmlns:a16="http://schemas.microsoft.com/office/drawing/2014/main" id="{5F402E29-EBAF-3F63-743A-33A676C5D760}"/>
                  </a:ext>
                </a:extLst>
              </p:cNvPr>
              <p:cNvSpPr>
                <a:spLocks noEditPoints="1"/>
              </p:cNvSpPr>
              <p:nvPr/>
            </p:nvSpPr>
            <p:spPr bwMode="auto">
              <a:xfrm>
                <a:off x="27940" y="608965"/>
                <a:ext cx="52705" cy="47625"/>
              </a:xfrm>
              <a:custGeom>
                <a:avLst/>
                <a:gdLst>
                  <a:gd name="T0" fmla="*/ 0 w 83"/>
                  <a:gd name="T1" fmla="*/ 26 h 75"/>
                  <a:gd name="T2" fmla="*/ 70 w 83"/>
                  <a:gd name="T3" fmla="*/ 0 h 75"/>
                  <a:gd name="T4" fmla="*/ 80 w 83"/>
                  <a:gd name="T5" fmla="*/ 26 h 75"/>
                  <a:gd name="T6" fmla="*/ 81 w 83"/>
                  <a:gd name="T7" fmla="*/ 33 h 75"/>
                  <a:gd name="T8" fmla="*/ 83 w 83"/>
                  <a:gd name="T9" fmla="*/ 38 h 75"/>
                  <a:gd name="T10" fmla="*/ 81 w 83"/>
                  <a:gd name="T11" fmla="*/ 43 h 75"/>
                  <a:gd name="T12" fmla="*/ 78 w 83"/>
                  <a:gd name="T13" fmla="*/ 46 h 75"/>
                  <a:gd name="T14" fmla="*/ 73 w 83"/>
                  <a:gd name="T15" fmla="*/ 49 h 75"/>
                  <a:gd name="T16" fmla="*/ 68 w 83"/>
                  <a:gd name="T17" fmla="*/ 52 h 75"/>
                  <a:gd name="T18" fmla="*/ 60 w 83"/>
                  <a:gd name="T19" fmla="*/ 54 h 75"/>
                  <a:gd name="T20" fmla="*/ 54 w 83"/>
                  <a:gd name="T21" fmla="*/ 54 h 75"/>
                  <a:gd name="T22" fmla="*/ 49 w 83"/>
                  <a:gd name="T23" fmla="*/ 49 h 75"/>
                  <a:gd name="T24" fmla="*/ 44 w 83"/>
                  <a:gd name="T25" fmla="*/ 44 h 75"/>
                  <a:gd name="T26" fmla="*/ 42 w 83"/>
                  <a:gd name="T27" fmla="*/ 47 h 75"/>
                  <a:gd name="T28" fmla="*/ 41 w 83"/>
                  <a:gd name="T29" fmla="*/ 51 h 75"/>
                  <a:gd name="T30" fmla="*/ 37 w 83"/>
                  <a:gd name="T31" fmla="*/ 54 h 75"/>
                  <a:gd name="T32" fmla="*/ 34 w 83"/>
                  <a:gd name="T33" fmla="*/ 59 h 75"/>
                  <a:gd name="T34" fmla="*/ 19 w 83"/>
                  <a:gd name="T35" fmla="*/ 75 h 75"/>
                  <a:gd name="T36" fmla="*/ 16 w 83"/>
                  <a:gd name="T37" fmla="*/ 67 h 75"/>
                  <a:gd name="T38" fmla="*/ 28 w 83"/>
                  <a:gd name="T39" fmla="*/ 54 h 75"/>
                  <a:gd name="T40" fmla="*/ 32 w 83"/>
                  <a:gd name="T41" fmla="*/ 47 h 75"/>
                  <a:gd name="T42" fmla="*/ 36 w 83"/>
                  <a:gd name="T43" fmla="*/ 43 h 75"/>
                  <a:gd name="T44" fmla="*/ 37 w 83"/>
                  <a:gd name="T45" fmla="*/ 39 h 75"/>
                  <a:gd name="T46" fmla="*/ 39 w 83"/>
                  <a:gd name="T47" fmla="*/ 38 h 75"/>
                  <a:gd name="T48" fmla="*/ 39 w 83"/>
                  <a:gd name="T49" fmla="*/ 34 h 75"/>
                  <a:gd name="T50" fmla="*/ 37 w 83"/>
                  <a:gd name="T51" fmla="*/ 31 h 75"/>
                  <a:gd name="T52" fmla="*/ 34 w 83"/>
                  <a:gd name="T53" fmla="*/ 23 h 75"/>
                  <a:gd name="T54" fmla="*/ 3 w 83"/>
                  <a:gd name="T55" fmla="*/ 34 h 75"/>
                  <a:gd name="T56" fmla="*/ 0 w 83"/>
                  <a:gd name="T57" fmla="*/ 26 h 75"/>
                  <a:gd name="T58" fmla="*/ 42 w 83"/>
                  <a:gd name="T59" fmla="*/ 20 h 75"/>
                  <a:gd name="T60" fmla="*/ 49 w 83"/>
                  <a:gd name="T61" fmla="*/ 36 h 75"/>
                  <a:gd name="T62" fmla="*/ 50 w 83"/>
                  <a:gd name="T63" fmla="*/ 39 h 75"/>
                  <a:gd name="T64" fmla="*/ 52 w 83"/>
                  <a:gd name="T65" fmla="*/ 43 h 75"/>
                  <a:gd name="T66" fmla="*/ 55 w 83"/>
                  <a:gd name="T67" fmla="*/ 44 h 75"/>
                  <a:gd name="T68" fmla="*/ 58 w 83"/>
                  <a:gd name="T69" fmla="*/ 46 h 75"/>
                  <a:gd name="T70" fmla="*/ 62 w 83"/>
                  <a:gd name="T71" fmla="*/ 46 h 75"/>
                  <a:gd name="T72" fmla="*/ 65 w 83"/>
                  <a:gd name="T73" fmla="*/ 44 h 75"/>
                  <a:gd name="T74" fmla="*/ 70 w 83"/>
                  <a:gd name="T75" fmla="*/ 43 h 75"/>
                  <a:gd name="T76" fmla="*/ 73 w 83"/>
                  <a:gd name="T77" fmla="*/ 39 h 75"/>
                  <a:gd name="T78" fmla="*/ 73 w 83"/>
                  <a:gd name="T79" fmla="*/ 34 h 75"/>
                  <a:gd name="T80" fmla="*/ 71 w 83"/>
                  <a:gd name="T81" fmla="*/ 30 h 75"/>
                  <a:gd name="T82" fmla="*/ 65 w 83"/>
                  <a:gd name="T83" fmla="*/ 12 h 75"/>
                  <a:gd name="T84" fmla="*/ 42 w 83"/>
                  <a:gd name="T85" fmla="*/ 2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3" h="75">
                    <a:moveTo>
                      <a:pt x="0" y="26"/>
                    </a:moveTo>
                    <a:lnTo>
                      <a:pt x="70" y="0"/>
                    </a:lnTo>
                    <a:lnTo>
                      <a:pt x="80" y="26"/>
                    </a:lnTo>
                    <a:lnTo>
                      <a:pt x="81" y="33"/>
                    </a:lnTo>
                    <a:lnTo>
                      <a:pt x="83" y="38"/>
                    </a:lnTo>
                    <a:lnTo>
                      <a:pt x="81" y="43"/>
                    </a:lnTo>
                    <a:lnTo>
                      <a:pt x="78" y="46"/>
                    </a:lnTo>
                    <a:lnTo>
                      <a:pt x="73" y="49"/>
                    </a:lnTo>
                    <a:lnTo>
                      <a:pt x="68" y="52"/>
                    </a:lnTo>
                    <a:lnTo>
                      <a:pt x="60" y="54"/>
                    </a:lnTo>
                    <a:lnTo>
                      <a:pt x="54" y="54"/>
                    </a:lnTo>
                    <a:lnTo>
                      <a:pt x="49" y="49"/>
                    </a:lnTo>
                    <a:lnTo>
                      <a:pt x="44" y="44"/>
                    </a:lnTo>
                    <a:lnTo>
                      <a:pt x="42" y="47"/>
                    </a:lnTo>
                    <a:lnTo>
                      <a:pt x="41" y="51"/>
                    </a:lnTo>
                    <a:lnTo>
                      <a:pt x="37" y="54"/>
                    </a:lnTo>
                    <a:lnTo>
                      <a:pt x="34" y="59"/>
                    </a:lnTo>
                    <a:lnTo>
                      <a:pt x="19" y="75"/>
                    </a:lnTo>
                    <a:lnTo>
                      <a:pt x="16" y="67"/>
                    </a:lnTo>
                    <a:lnTo>
                      <a:pt x="28" y="54"/>
                    </a:lnTo>
                    <a:lnTo>
                      <a:pt x="32" y="47"/>
                    </a:lnTo>
                    <a:lnTo>
                      <a:pt x="36" y="43"/>
                    </a:lnTo>
                    <a:lnTo>
                      <a:pt x="37" y="39"/>
                    </a:lnTo>
                    <a:lnTo>
                      <a:pt x="39" y="38"/>
                    </a:lnTo>
                    <a:lnTo>
                      <a:pt x="39" y="34"/>
                    </a:lnTo>
                    <a:lnTo>
                      <a:pt x="37" y="31"/>
                    </a:lnTo>
                    <a:lnTo>
                      <a:pt x="34" y="23"/>
                    </a:lnTo>
                    <a:lnTo>
                      <a:pt x="3" y="34"/>
                    </a:lnTo>
                    <a:lnTo>
                      <a:pt x="0" y="26"/>
                    </a:lnTo>
                    <a:close/>
                    <a:moveTo>
                      <a:pt x="42" y="20"/>
                    </a:moveTo>
                    <a:lnTo>
                      <a:pt x="49" y="36"/>
                    </a:lnTo>
                    <a:lnTo>
                      <a:pt x="50" y="39"/>
                    </a:lnTo>
                    <a:lnTo>
                      <a:pt x="52" y="43"/>
                    </a:lnTo>
                    <a:lnTo>
                      <a:pt x="55" y="44"/>
                    </a:lnTo>
                    <a:lnTo>
                      <a:pt x="58" y="46"/>
                    </a:lnTo>
                    <a:lnTo>
                      <a:pt x="62" y="46"/>
                    </a:lnTo>
                    <a:lnTo>
                      <a:pt x="65" y="44"/>
                    </a:lnTo>
                    <a:lnTo>
                      <a:pt x="70" y="43"/>
                    </a:lnTo>
                    <a:lnTo>
                      <a:pt x="73" y="39"/>
                    </a:lnTo>
                    <a:lnTo>
                      <a:pt x="73" y="34"/>
                    </a:lnTo>
                    <a:lnTo>
                      <a:pt x="71" y="30"/>
                    </a:lnTo>
                    <a:lnTo>
                      <a:pt x="65" y="12"/>
                    </a:lnTo>
                    <a:lnTo>
                      <a:pt x="42" y="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0" name="Freeform 83">
                <a:extLst>
                  <a:ext uri="{FF2B5EF4-FFF2-40B4-BE49-F238E27FC236}">
                    <a16:creationId xmlns:a16="http://schemas.microsoft.com/office/drawing/2014/main" id="{1B8EC1CB-5978-85D2-B2B5-5D4696FB3AC1}"/>
                  </a:ext>
                </a:extLst>
              </p:cNvPr>
              <p:cNvSpPr>
                <a:spLocks/>
              </p:cNvSpPr>
              <p:nvPr/>
            </p:nvSpPr>
            <p:spPr bwMode="auto">
              <a:xfrm>
                <a:off x="47625" y="647065"/>
                <a:ext cx="44450" cy="26035"/>
              </a:xfrm>
              <a:custGeom>
                <a:avLst/>
                <a:gdLst>
                  <a:gd name="T0" fmla="*/ 0 w 70"/>
                  <a:gd name="T1" fmla="*/ 34 h 41"/>
                  <a:gd name="T2" fmla="*/ 67 w 70"/>
                  <a:gd name="T3" fmla="*/ 0 h 41"/>
                  <a:gd name="T4" fmla="*/ 70 w 70"/>
                  <a:gd name="T5" fmla="*/ 7 h 41"/>
                  <a:gd name="T6" fmla="*/ 5 w 70"/>
                  <a:gd name="T7" fmla="*/ 41 h 41"/>
                  <a:gd name="T8" fmla="*/ 0 w 70"/>
                  <a:gd name="T9" fmla="*/ 34 h 41"/>
                </a:gdLst>
                <a:ahLst/>
                <a:cxnLst>
                  <a:cxn ang="0">
                    <a:pos x="T0" y="T1"/>
                  </a:cxn>
                  <a:cxn ang="0">
                    <a:pos x="T2" y="T3"/>
                  </a:cxn>
                  <a:cxn ang="0">
                    <a:pos x="T4" y="T5"/>
                  </a:cxn>
                  <a:cxn ang="0">
                    <a:pos x="T6" y="T7"/>
                  </a:cxn>
                  <a:cxn ang="0">
                    <a:pos x="T8" y="T9"/>
                  </a:cxn>
                </a:cxnLst>
                <a:rect l="0" t="0" r="r" b="b"/>
                <a:pathLst>
                  <a:path w="70" h="41">
                    <a:moveTo>
                      <a:pt x="0" y="34"/>
                    </a:moveTo>
                    <a:lnTo>
                      <a:pt x="67" y="0"/>
                    </a:lnTo>
                    <a:lnTo>
                      <a:pt x="70" y="7"/>
                    </a:lnTo>
                    <a:lnTo>
                      <a:pt x="5" y="41"/>
                    </a:lnTo>
                    <a:lnTo>
                      <a:pt x="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1" name="Freeform 84">
                <a:extLst>
                  <a:ext uri="{FF2B5EF4-FFF2-40B4-BE49-F238E27FC236}">
                    <a16:creationId xmlns:a16="http://schemas.microsoft.com/office/drawing/2014/main" id="{1DD59A26-E1B4-A500-FDC2-97D1A3063316}"/>
                  </a:ext>
                </a:extLst>
              </p:cNvPr>
              <p:cNvSpPr>
                <a:spLocks/>
              </p:cNvSpPr>
              <p:nvPr/>
            </p:nvSpPr>
            <p:spPr bwMode="auto">
              <a:xfrm>
                <a:off x="64135" y="668020"/>
                <a:ext cx="46355" cy="40005"/>
              </a:xfrm>
              <a:custGeom>
                <a:avLst/>
                <a:gdLst>
                  <a:gd name="T0" fmla="*/ 37 w 73"/>
                  <a:gd name="T1" fmla="*/ 52 h 63"/>
                  <a:gd name="T2" fmla="*/ 39 w 73"/>
                  <a:gd name="T3" fmla="*/ 60 h 63"/>
                  <a:gd name="T4" fmla="*/ 28 w 73"/>
                  <a:gd name="T5" fmla="*/ 63 h 63"/>
                  <a:gd name="T6" fmla="*/ 18 w 73"/>
                  <a:gd name="T7" fmla="*/ 62 h 63"/>
                  <a:gd name="T8" fmla="*/ 14 w 73"/>
                  <a:gd name="T9" fmla="*/ 60 h 63"/>
                  <a:gd name="T10" fmla="*/ 10 w 73"/>
                  <a:gd name="T11" fmla="*/ 58 h 63"/>
                  <a:gd name="T12" fmla="*/ 6 w 73"/>
                  <a:gd name="T13" fmla="*/ 55 h 63"/>
                  <a:gd name="T14" fmla="*/ 3 w 73"/>
                  <a:gd name="T15" fmla="*/ 52 h 63"/>
                  <a:gd name="T16" fmla="*/ 0 w 73"/>
                  <a:gd name="T17" fmla="*/ 45 h 63"/>
                  <a:gd name="T18" fmla="*/ 0 w 73"/>
                  <a:gd name="T19" fmla="*/ 39 h 63"/>
                  <a:gd name="T20" fmla="*/ 1 w 73"/>
                  <a:gd name="T21" fmla="*/ 31 h 63"/>
                  <a:gd name="T22" fmla="*/ 5 w 73"/>
                  <a:gd name="T23" fmla="*/ 23 h 63"/>
                  <a:gd name="T24" fmla="*/ 11 w 73"/>
                  <a:gd name="T25" fmla="*/ 16 h 63"/>
                  <a:gd name="T26" fmla="*/ 21 w 73"/>
                  <a:gd name="T27" fmla="*/ 8 h 63"/>
                  <a:gd name="T28" fmla="*/ 31 w 73"/>
                  <a:gd name="T29" fmla="*/ 3 h 63"/>
                  <a:gd name="T30" fmla="*/ 41 w 73"/>
                  <a:gd name="T31" fmla="*/ 0 h 63"/>
                  <a:gd name="T32" fmla="*/ 50 w 73"/>
                  <a:gd name="T33" fmla="*/ 0 h 63"/>
                  <a:gd name="T34" fmla="*/ 58 w 73"/>
                  <a:gd name="T35" fmla="*/ 3 h 63"/>
                  <a:gd name="T36" fmla="*/ 65 w 73"/>
                  <a:gd name="T37" fmla="*/ 6 h 63"/>
                  <a:gd name="T38" fmla="*/ 70 w 73"/>
                  <a:gd name="T39" fmla="*/ 11 h 63"/>
                  <a:gd name="T40" fmla="*/ 73 w 73"/>
                  <a:gd name="T41" fmla="*/ 19 h 63"/>
                  <a:gd name="T42" fmla="*/ 73 w 73"/>
                  <a:gd name="T43" fmla="*/ 27 h 63"/>
                  <a:gd name="T44" fmla="*/ 70 w 73"/>
                  <a:gd name="T45" fmla="*/ 36 h 63"/>
                  <a:gd name="T46" fmla="*/ 65 w 73"/>
                  <a:gd name="T47" fmla="*/ 44 h 63"/>
                  <a:gd name="T48" fmla="*/ 58 w 73"/>
                  <a:gd name="T49" fmla="*/ 37 h 63"/>
                  <a:gd name="T50" fmla="*/ 62 w 73"/>
                  <a:gd name="T51" fmla="*/ 32 h 63"/>
                  <a:gd name="T52" fmla="*/ 65 w 73"/>
                  <a:gd name="T53" fmla="*/ 26 h 63"/>
                  <a:gd name="T54" fmla="*/ 65 w 73"/>
                  <a:gd name="T55" fmla="*/ 21 h 63"/>
                  <a:gd name="T56" fmla="*/ 62 w 73"/>
                  <a:gd name="T57" fmla="*/ 16 h 63"/>
                  <a:gd name="T58" fmla="*/ 58 w 73"/>
                  <a:gd name="T59" fmla="*/ 11 h 63"/>
                  <a:gd name="T60" fmla="*/ 54 w 73"/>
                  <a:gd name="T61" fmla="*/ 10 h 63"/>
                  <a:gd name="T62" fmla="*/ 49 w 73"/>
                  <a:gd name="T63" fmla="*/ 8 h 63"/>
                  <a:gd name="T64" fmla="*/ 42 w 73"/>
                  <a:gd name="T65" fmla="*/ 8 h 63"/>
                  <a:gd name="T66" fmla="*/ 34 w 73"/>
                  <a:gd name="T67" fmla="*/ 11 h 63"/>
                  <a:gd name="T68" fmla="*/ 26 w 73"/>
                  <a:gd name="T69" fmla="*/ 16 h 63"/>
                  <a:gd name="T70" fmla="*/ 19 w 73"/>
                  <a:gd name="T71" fmla="*/ 19 h 63"/>
                  <a:gd name="T72" fmla="*/ 14 w 73"/>
                  <a:gd name="T73" fmla="*/ 24 h 63"/>
                  <a:gd name="T74" fmla="*/ 11 w 73"/>
                  <a:gd name="T75" fmla="*/ 27 h 63"/>
                  <a:gd name="T76" fmla="*/ 10 w 73"/>
                  <a:gd name="T77" fmla="*/ 32 h 63"/>
                  <a:gd name="T78" fmla="*/ 8 w 73"/>
                  <a:gd name="T79" fmla="*/ 36 h 63"/>
                  <a:gd name="T80" fmla="*/ 8 w 73"/>
                  <a:gd name="T81" fmla="*/ 40 h 63"/>
                  <a:gd name="T82" fmla="*/ 10 w 73"/>
                  <a:gd name="T83" fmla="*/ 44 h 63"/>
                  <a:gd name="T84" fmla="*/ 11 w 73"/>
                  <a:gd name="T85" fmla="*/ 47 h 63"/>
                  <a:gd name="T86" fmla="*/ 14 w 73"/>
                  <a:gd name="T87" fmla="*/ 52 h 63"/>
                  <a:gd name="T88" fmla="*/ 21 w 73"/>
                  <a:gd name="T89" fmla="*/ 55 h 63"/>
                  <a:gd name="T90" fmla="*/ 28 w 73"/>
                  <a:gd name="T91" fmla="*/ 55 h 63"/>
                  <a:gd name="T92" fmla="*/ 37 w 73"/>
                  <a:gd name="T93" fmla="*/ 5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3" h="63">
                    <a:moveTo>
                      <a:pt x="37" y="52"/>
                    </a:moveTo>
                    <a:lnTo>
                      <a:pt x="39" y="60"/>
                    </a:lnTo>
                    <a:lnTo>
                      <a:pt x="28" y="63"/>
                    </a:lnTo>
                    <a:lnTo>
                      <a:pt x="18" y="62"/>
                    </a:lnTo>
                    <a:lnTo>
                      <a:pt x="14" y="60"/>
                    </a:lnTo>
                    <a:lnTo>
                      <a:pt x="10" y="58"/>
                    </a:lnTo>
                    <a:lnTo>
                      <a:pt x="6" y="55"/>
                    </a:lnTo>
                    <a:lnTo>
                      <a:pt x="3" y="52"/>
                    </a:lnTo>
                    <a:lnTo>
                      <a:pt x="0" y="45"/>
                    </a:lnTo>
                    <a:lnTo>
                      <a:pt x="0" y="39"/>
                    </a:lnTo>
                    <a:lnTo>
                      <a:pt x="1" y="31"/>
                    </a:lnTo>
                    <a:lnTo>
                      <a:pt x="5" y="23"/>
                    </a:lnTo>
                    <a:lnTo>
                      <a:pt x="11" y="16"/>
                    </a:lnTo>
                    <a:lnTo>
                      <a:pt x="21" y="8"/>
                    </a:lnTo>
                    <a:lnTo>
                      <a:pt x="31" y="3"/>
                    </a:lnTo>
                    <a:lnTo>
                      <a:pt x="41" y="0"/>
                    </a:lnTo>
                    <a:lnTo>
                      <a:pt x="50" y="0"/>
                    </a:lnTo>
                    <a:lnTo>
                      <a:pt x="58" y="3"/>
                    </a:lnTo>
                    <a:lnTo>
                      <a:pt x="65" y="6"/>
                    </a:lnTo>
                    <a:lnTo>
                      <a:pt x="70" y="11"/>
                    </a:lnTo>
                    <a:lnTo>
                      <a:pt x="73" y="19"/>
                    </a:lnTo>
                    <a:lnTo>
                      <a:pt x="73" y="27"/>
                    </a:lnTo>
                    <a:lnTo>
                      <a:pt x="70" y="36"/>
                    </a:lnTo>
                    <a:lnTo>
                      <a:pt x="65" y="44"/>
                    </a:lnTo>
                    <a:lnTo>
                      <a:pt x="58" y="37"/>
                    </a:lnTo>
                    <a:lnTo>
                      <a:pt x="62" y="32"/>
                    </a:lnTo>
                    <a:lnTo>
                      <a:pt x="65" y="26"/>
                    </a:lnTo>
                    <a:lnTo>
                      <a:pt x="65" y="21"/>
                    </a:lnTo>
                    <a:lnTo>
                      <a:pt x="62" y="16"/>
                    </a:lnTo>
                    <a:lnTo>
                      <a:pt x="58" y="11"/>
                    </a:lnTo>
                    <a:lnTo>
                      <a:pt x="54" y="10"/>
                    </a:lnTo>
                    <a:lnTo>
                      <a:pt x="49" y="8"/>
                    </a:lnTo>
                    <a:lnTo>
                      <a:pt x="42" y="8"/>
                    </a:lnTo>
                    <a:lnTo>
                      <a:pt x="34" y="11"/>
                    </a:lnTo>
                    <a:lnTo>
                      <a:pt x="26" y="16"/>
                    </a:lnTo>
                    <a:lnTo>
                      <a:pt x="19" y="19"/>
                    </a:lnTo>
                    <a:lnTo>
                      <a:pt x="14" y="24"/>
                    </a:lnTo>
                    <a:lnTo>
                      <a:pt x="11" y="27"/>
                    </a:lnTo>
                    <a:lnTo>
                      <a:pt x="10" y="32"/>
                    </a:lnTo>
                    <a:lnTo>
                      <a:pt x="8" y="36"/>
                    </a:lnTo>
                    <a:lnTo>
                      <a:pt x="8" y="40"/>
                    </a:lnTo>
                    <a:lnTo>
                      <a:pt x="10" y="44"/>
                    </a:lnTo>
                    <a:lnTo>
                      <a:pt x="11" y="47"/>
                    </a:lnTo>
                    <a:lnTo>
                      <a:pt x="14" y="52"/>
                    </a:lnTo>
                    <a:lnTo>
                      <a:pt x="21" y="55"/>
                    </a:lnTo>
                    <a:lnTo>
                      <a:pt x="28" y="55"/>
                    </a:lnTo>
                    <a:lnTo>
                      <a:pt x="37" y="5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2" name="Freeform 85">
                <a:extLst>
                  <a:ext uri="{FF2B5EF4-FFF2-40B4-BE49-F238E27FC236}">
                    <a16:creationId xmlns:a16="http://schemas.microsoft.com/office/drawing/2014/main" id="{46200EB7-84BF-0310-E78C-38B2CC2A3CD1}"/>
                  </a:ext>
                </a:extLst>
              </p:cNvPr>
              <p:cNvSpPr>
                <a:spLocks noEditPoints="1"/>
              </p:cNvSpPr>
              <p:nvPr/>
            </p:nvSpPr>
            <p:spPr bwMode="auto">
              <a:xfrm>
                <a:off x="82550" y="707390"/>
                <a:ext cx="50800" cy="43815"/>
              </a:xfrm>
              <a:custGeom>
                <a:avLst/>
                <a:gdLst>
                  <a:gd name="T0" fmla="*/ 0 w 80"/>
                  <a:gd name="T1" fmla="*/ 24 h 69"/>
                  <a:gd name="T2" fmla="*/ 75 w 80"/>
                  <a:gd name="T3" fmla="*/ 0 h 69"/>
                  <a:gd name="T4" fmla="*/ 80 w 80"/>
                  <a:gd name="T5" fmla="*/ 6 h 69"/>
                  <a:gd name="T6" fmla="*/ 34 w 80"/>
                  <a:gd name="T7" fmla="*/ 69 h 69"/>
                  <a:gd name="T8" fmla="*/ 29 w 80"/>
                  <a:gd name="T9" fmla="*/ 61 h 69"/>
                  <a:gd name="T10" fmla="*/ 42 w 80"/>
                  <a:gd name="T11" fmla="*/ 43 h 69"/>
                  <a:gd name="T12" fmla="*/ 28 w 80"/>
                  <a:gd name="T13" fmla="*/ 22 h 69"/>
                  <a:gd name="T14" fmla="*/ 5 w 80"/>
                  <a:gd name="T15" fmla="*/ 30 h 69"/>
                  <a:gd name="T16" fmla="*/ 0 w 80"/>
                  <a:gd name="T17" fmla="*/ 24 h 69"/>
                  <a:gd name="T18" fmla="*/ 36 w 80"/>
                  <a:gd name="T19" fmla="*/ 21 h 69"/>
                  <a:gd name="T20" fmla="*/ 49 w 80"/>
                  <a:gd name="T21" fmla="*/ 37 h 69"/>
                  <a:gd name="T22" fmla="*/ 62 w 80"/>
                  <a:gd name="T23" fmla="*/ 19 h 69"/>
                  <a:gd name="T24" fmla="*/ 67 w 80"/>
                  <a:gd name="T25" fmla="*/ 13 h 69"/>
                  <a:gd name="T26" fmla="*/ 72 w 80"/>
                  <a:gd name="T27" fmla="*/ 8 h 69"/>
                  <a:gd name="T28" fmla="*/ 65 w 80"/>
                  <a:gd name="T29" fmla="*/ 11 h 69"/>
                  <a:gd name="T30" fmla="*/ 57 w 80"/>
                  <a:gd name="T31" fmla="*/ 13 h 69"/>
                  <a:gd name="T32" fmla="*/ 36 w 80"/>
                  <a:gd name="T33" fmla="*/ 2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0" h="69">
                    <a:moveTo>
                      <a:pt x="0" y="24"/>
                    </a:moveTo>
                    <a:lnTo>
                      <a:pt x="75" y="0"/>
                    </a:lnTo>
                    <a:lnTo>
                      <a:pt x="80" y="6"/>
                    </a:lnTo>
                    <a:lnTo>
                      <a:pt x="34" y="69"/>
                    </a:lnTo>
                    <a:lnTo>
                      <a:pt x="29" y="61"/>
                    </a:lnTo>
                    <a:lnTo>
                      <a:pt x="42" y="43"/>
                    </a:lnTo>
                    <a:lnTo>
                      <a:pt x="28" y="22"/>
                    </a:lnTo>
                    <a:lnTo>
                      <a:pt x="5" y="30"/>
                    </a:lnTo>
                    <a:lnTo>
                      <a:pt x="0" y="24"/>
                    </a:lnTo>
                    <a:close/>
                    <a:moveTo>
                      <a:pt x="36" y="21"/>
                    </a:moveTo>
                    <a:lnTo>
                      <a:pt x="49" y="37"/>
                    </a:lnTo>
                    <a:lnTo>
                      <a:pt x="62" y="19"/>
                    </a:lnTo>
                    <a:lnTo>
                      <a:pt x="67" y="13"/>
                    </a:lnTo>
                    <a:lnTo>
                      <a:pt x="72" y="8"/>
                    </a:lnTo>
                    <a:lnTo>
                      <a:pt x="65" y="11"/>
                    </a:lnTo>
                    <a:lnTo>
                      <a:pt x="57" y="13"/>
                    </a:lnTo>
                    <a:lnTo>
                      <a:pt x="36" y="2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3" name="Freeform 86">
                <a:extLst>
                  <a:ext uri="{FF2B5EF4-FFF2-40B4-BE49-F238E27FC236}">
                    <a16:creationId xmlns:a16="http://schemas.microsoft.com/office/drawing/2014/main" id="{EC4C461F-B004-B157-0C83-99FF65BFC154}"/>
                  </a:ext>
                </a:extLst>
              </p:cNvPr>
              <p:cNvSpPr>
                <a:spLocks/>
              </p:cNvSpPr>
              <p:nvPr/>
            </p:nvSpPr>
            <p:spPr bwMode="auto">
              <a:xfrm>
                <a:off x="113665" y="727710"/>
                <a:ext cx="55880" cy="52705"/>
              </a:xfrm>
              <a:custGeom>
                <a:avLst/>
                <a:gdLst>
                  <a:gd name="T0" fmla="*/ 0 w 88"/>
                  <a:gd name="T1" fmla="*/ 49 h 83"/>
                  <a:gd name="T2" fmla="*/ 55 w 88"/>
                  <a:gd name="T3" fmla="*/ 0 h 83"/>
                  <a:gd name="T4" fmla="*/ 60 w 88"/>
                  <a:gd name="T5" fmla="*/ 5 h 83"/>
                  <a:gd name="T6" fmla="*/ 41 w 88"/>
                  <a:gd name="T7" fmla="*/ 67 h 83"/>
                  <a:gd name="T8" fmla="*/ 83 w 88"/>
                  <a:gd name="T9" fmla="*/ 28 h 83"/>
                  <a:gd name="T10" fmla="*/ 88 w 88"/>
                  <a:gd name="T11" fmla="*/ 34 h 83"/>
                  <a:gd name="T12" fmla="*/ 34 w 88"/>
                  <a:gd name="T13" fmla="*/ 83 h 83"/>
                  <a:gd name="T14" fmla="*/ 28 w 88"/>
                  <a:gd name="T15" fmla="*/ 78 h 83"/>
                  <a:gd name="T16" fmla="*/ 49 w 88"/>
                  <a:gd name="T17" fmla="*/ 16 h 83"/>
                  <a:gd name="T18" fmla="*/ 5 w 88"/>
                  <a:gd name="T19" fmla="*/ 55 h 83"/>
                  <a:gd name="T20" fmla="*/ 0 w 88"/>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83">
                    <a:moveTo>
                      <a:pt x="0" y="49"/>
                    </a:moveTo>
                    <a:lnTo>
                      <a:pt x="55" y="0"/>
                    </a:lnTo>
                    <a:lnTo>
                      <a:pt x="60" y="5"/>
                    </a:lnTo>
                    <a:lnTo>
                      <a:pt x="41" y="67"/>
                    </a:lnTo>
                    <a:lnTo>
                      <a:pt x="83" y="28"/>
                    </a:lnTo>
                    <a:lnTo>
                      <a:pt x="88" y="34"/>
                    </a:lnTo>
                    <a:lnTo>
                      <a:pt x="34" y="83"/>
                    </a:lnTo>
                    <a:lnTo>
                      <a:pt x="28" y="78"/>
                    </a:lnTo>
                    <a:lnTo>
                      <a:pt x="49" y="16"/>
                    </a:lnTo>
                    <a:lnTo>
                      <a:pt x="5" y="55"/>
                    </a:lnTo>
                    <a:lnTo>
                      <a:pt x="0"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4" name="Freeform 87">
                <a:extLst>
                  <a:ext uri="{FF2B5EF4-FFF2-40B4-BE49-F238E27FC236}">
                    <a16:creationId xmlns:a16="http://schemas.microsoft.com/office/drawing/2014/main" id="{714F5E71-9DF0-6ED5-CDC3-E67B2B7DD89A}"/>
                  </a:ext>
                </a:extLst>
              </p:cNvPr>
              <p:cNvSpPr>
                <a:spLocks/>
              </p:cNvSpPr>
              <p:nvPr/>
            </p:nvSpPr>
            <p:spPr bwMode="auto">
              <a:xfrm>
                <a:off x="158115" y="765810"/>
                <a:ext cx="54610" cy="54610"/>
              </a:xfrm>
              <a:custGeom>
                <a:avLst/>
                <a:gdLst>
                  <a:gd name="T0" fmla="*/ 0 w 86"/>
                  <a:gd name="T1" fmla="*/ 55 h 86"/>
                  <a:gd name="T2" fmla="*/ 50 w 86"/>
                  <a:gd name="T3" fmla="*/ 0 h 86"/>
                  <a:gd name="T4" fmla="*/ 57 w 86"/>
                  <a:gd name="T5" fmla="*/ 7 h 86"/>
                  <a:gd name="T6" fmla="*/ 36 w 86"/>
                  <a:gd name="T7" fmla="*/ 28 h 86"/>
                  <a:gd name="T8" fmla="*/ 60 w 86"/>
                  <a:gd name="T9" fmla="*/ 49 h 86"/>
                  <a:gd name="T10" fmla="*/ 80 w 86"/>
                  <a:gd name="T11" fmla="*/ 26 h 86"/>
                  <a:gd name="T12" fmla="*/ 86 w 86"/>
                  <a:gd name="T13" fmla="*/ 31 h 86"/>
                  <a:gd name="T14" fmla="*/ 37 w 86"/>
                  <a:gd name="T15" fmla="*/ 86 h 86"/>
                  <a:gd name="T16" fmla="*/ 31 w 86"/>
                  <a:gd name="T17" fmla="*/ 81 h 86"/>
                  <a:gd name="T18" fmla="*/ 54 w 86"/>
                  <a:gd name="T19" fmla="*/ 55 h 86"/>
                  <a:gd name="T20" fmla="*/ 29 w 86"/>
                  <a:gd name="T21" fmla="*/ 34 h 86"/>
                  <a:gd name="T22" fmla="*/ 6 w 86"/>
                  <a:gd name="T23" fmla="*/ 60 h 86"/>
                  <a:gd name="T24" fmla="*/ 0 w 86"/>
                  <a:gd name="T25" fmla="*/ 55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6" h="86">
                    <a:moveTo>
                      <a:pt x="0" y="55"/>
                    </a:moveTo>
                    <a:lnTo>
                      <a:pt x="50" y="0"/>
                    </a:lnTo>
                    <a:lnTo>
                      <a:pt x="57" y="7"/>
                    </a:lnTo>
                    <a:lnTo>
                      <a:pt x="36" y="28"/>
                    </a:lnTo>
                    <a:lnTo>
                      <a:pt x="60" y="49"/>
                    </a:lnTo>
                    <a:lnTo>
                      <a:pt x="80" y="26"/>
                    </a:lnTo>
                    <a:lnTo>
                      <a:pt x="86" y="31"/>
                    </a:lnTo>
                    <a:lnTo>
                      <a:pt x="37" y="86"/>
                    </a:lnTo>
                    <a:lnTo>
                      <a:pt x="31" y="81"/>
                    </a:lnTo>
                    <a:lnTo>
                      <a:pt x="54" y="55"/>
                    </a:lnTo>
                    <a:lnTo>
                      <a:pt x="29" y="34"/>
                    </a:lnTo>
                    <a:lnTo>
                      <a:pt x="6" y="60"/>
                    </a:lnTo>
                    <a:lnTo>
                      <a:pt x="0" y="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5" name="Freeform 88">
                <a:extLst>
                  <a:ext uri="{FF2B5EF4-FFF2-40B4-BE49-F238E27FC236}">
                    <a16:creationId xmlns:a16="http://schemas.microsoft.com/office/drawing/2014/main" id="{218811B9-4767-D1F3-BA23-7A5119FB00B9}"/>
                  </a:ext>
                </a:extLst>
              </p:cNvPr>
              <p:cNvSpPr>
                <a:spLocks noEditPoints="1"/>
              </p:cNvSpPr>
              <p:nvPr/>
            </p:nvSpPr>
            <p:spPr bwMode="auto">
              <a:xfrm>
                <a:off x="201295" y="798830"/>
                <a:ext cx="42545" cy="44450"/>
              </a:xfrm>
              <a:custGeom>
                <a:avLst/>
                <a:gdLst>
                  <a:gd name="T0" fmla="*/ 10 w 67"/>
                  <a:gd name="T1" fmla="*/ 19 h 70"/>
                  <a:gd name="T2" fmla="*/ 15 w 67"/>
                  <a:gd name="T3" fmla="*/ 13 h 70"/>
                  <a:gd name="T4" fmla="*/ 21 w 67"/>
                  <a:gd name="T5" fmla="*/ 7 h 70"/>
                  <a:gd name="T6" fmla="*/ 26 w 67"/>
                  <a:gd name="T7" fmla="*/ 3 h 70"/>
                  <a:gd name="T8" fmla="*/ 33 w 67"/>
                  <a:gd name="T9" fmla="*/ 0 h 70"/>
                  <a:gd name="T10" fmla="*/ 39 w 67"/>
                  <a:gd name="T11" fmla="*/ 0 h 70"/>
                  <a:gd name="T12" fmla="*/ 46 w 67"/>
                  <a:gd name="T13" fmla="*/ 0 h 70"/>
                  <a:gd name="T14" fmla="*/ 51 w 67"/>
                  <a:gd name="T15" fmla="*/ 2 h 70"/>
                  <a:gd name="T16" fmla="*/ 57 w 67"/>
                  <a:gd name="T17" fmla="*/ 5 h 70"/>
                  <a:gd name="T18" fmla="*/ 62 w 67"/>
                  <a:gd name="T19" fmla="*/ 10 h 70"/>
                  <a:gd name="T20" fmla="*/ 65 w 67"/>
                  <a:gd name="T21" fmla="*/ 16 h 70"/>
                  <a:gd name="T22" fmla="*/ 67 w 67"/>
                  <a:gd name="T23" fmla="*/ 24 h 70"/>
                  <a:gd name="T24" fmla="*/ 67 w 67"/>
                  <a:gd name="T25" fmla="*/ 32 h 70"/>
                  <a:gd name="T26" fmla="*/ 64 w 67"/>
                  <a:gd name="T27" fmla="*/ 42 h 70"/>
                  <a:gd name="T28" fmla="*/ 59 w 67"/>
                  <a:gd name="T29" fmla="*/ 50 h 70"/>
                  <a:gd name="T30" fmla="*/ 54 w 67"/>
                  <a:gd name="T31" fmla="*/ 57 h 70"/>
                  <a:gd name="T32" fmla="*/ 47 w 67"/>
                  <a:gd name="T33" fmla="*/ 62 h 70"/>
                  <a:gd name="T34" fmla="*/ 42 w 67"/>
                  <a:gd name="T35" fmla="*/ 65 h 70"/>
                  <a:gd name="T36" fmla="*/ 36 w 67"/>
                  <a:gd name="T37" fmla="*/ 68 h 70"/>
                  <a:gd name="T38" fmla="*/ 29 w 67"/>
                  <a:gd name="T39" fmla="*/ 70 h 70"/>
                  <a:gd name="T40" fmla="*/ 23 w 67"/>
                  <a:gd name="T41" fmla="*/ 70 h 70"/>
                  <a:gd name="T42" fmla="*/ 18 w 67"/>
                  <a:gd name="T43" fmla="*/ 68 h 70"/>
                  <a:gd name="T44" fmla="*/ 12 w 67"/>
                  <a:gd name="T45" fmla="*/ 65 h 70"/>
                  <a:gd name="T46" fmla="*/ 7 w 67"/>
                  <a:gd name="T47" fmla="*/ 62 h 70"/>
                  <a:gd name="T48" fmla="*/ 3 w 67"/>
                  <a:gd name="T49" fmla="*/ 57 h 70"/>
                  <a:gd name="T50" fmla="*/ 2 w 67"/>
                  <a:gd name="T51" fmla="*/ 50 h 70"/>
                  <a:gd name="T52" fmla="*/ 0 w 67"/>
                  <a:gd name="T53" fmla="*/ 44 h 70"/>
                  <a:gd name="T54" fmla="*/ 2 w 67"/>
                  <a:gd name="T55" fmla="*/ 37 h 70"/>
                  <a:gd name="T56" fmla="*/ 3 w 67"/>
                  <a:gd name="T57" fmla="*/ 31 h 70"/>
                  <a:gd name="T58" fmla="*/ 5 w 67"/>
                  <a:gd name="T59" fmla="*/ 26 h 70"/>
                  <a:gd name="T60" fmla="*/ 10 w 67"/>
                  <a:gd name="T61" fmla="*/ 19 h 70"/>
                  <a:gd name="T62" fmla="*/ 16 w 67"/>
                  <a:gd name="T63" fmla="*/ 24 h 70"/>
                  <a:gd name="T64" fmla="*/ 13 w 67"/>
                  <a:gd name="T65" fmla="*/ 29 h 70"/>
                  <a:gd name="T66" fmla="*/ 10 w 67"/>
                  <a:gd name="T67" fmla="*/ 34 h 70"/>
                  <a:gd name="T68" fmla="*/ 8 w 67"/>
                  <a:gd name="T69" fmla="*/ 39 h 70"/>
                  <a:gd name="T70" fmla="*/ 8 w 67"/>
                  <a:gd name="T71" fmla="*/ 44 h 70"/>
                  <a:gd name="T72" fmla="*/ 10 w 67"/>
                  <a:gd name="T73" fmla="*/ 49 h 70"/>
                  <a:gd name="T74" fmla="*/ 12 w 67"/>
                  <a:gd name="T75" fmla="*/ 52 h 70"/>
                  <a:gd name="T76" fmla="*/ 13 w 67"/>
                  <a:gd name="T77" fmla="*/ 55 h 70"/>
                  <a:gd name="T78" fmla="*/ 16 w 67"/>
                  <a:gd name="T79" fmla="*/ 58 h 70"/>
                  <a:gd name="T80" fmla="*/ 20 w 67"/>
                  <a:gd name="T81" fmla="*/ 60 h 70"/>
                  <a:gd name="T82" fmla="*/ 25 w 67"/>
                  <a:gd name="T83" fmla="*/ 62 h 70"/>
                  <a:gd name="T84" fmla="*/ 29 w 67"/>
                  <a:gd name="T85" fmla="*/ 62 h 70"/>
                  <a:gd name="T86" fmla="*/ 33 w 67"/>
                  <a:gd name="T87" fmla="*/ 60 h 70"/>
                  <a:gd name="T88" fmla="*/ 38 w 67"/>
                  <a:gd name="T89" fmla="*/ 58 h 70"/>
                  <a:gd name="T90" fmla="*/ 42 w 67"/>
                  <a:gd name="T91" fmla="*/ 55 h 70"/>
                  <a:gd name="T92" fmla="*/ 47 w 67"/>
                  <a:gd name="T93" fmla="*/ 52 h 70"/>
                  <a:gd name="T94" fmla="*/ 52 w 67"/>
                  <a:gd name="T95" fmla="*/ 45 h 70"/>
                  <a:gd name="T96" fmla="*/ 56 w 67"/>
                  <a:gd name="T97" fmla="*/ 39 h 70"/>
                  <a:gd name="T98" fmla="*/ 59 w 67"/>
                  <a:gd name="T99" fmla="*/ 31 h 70"/>
                  <a:gd name="T100" fmla="*/ 59 w 67"/>
                  <a:gd name="T101" fmla="*/ 24 h 70"/>
                  <a:gd name="T102" fmla="*/ 59 w 67"/>
                  <a:gd name="T103" fmla="*/ 19 h 70"/>
                  <a:gd name="T104" fmla="*/ 56 w 67"/>
                  <a:gd name="T105" fmla="*/ 15 h 70"/>
                  <a:gd name="T106" fmla="*/ 52 w 67"/>
                  <a:gd name="T107" fmla="*/ 11 h 70"/>
                  <a:gd name="T108" fmla="*/ 47 w 67"/>
                  <a:gd name="T109" fmla="*/ 8 h 70"/>
                  <a:gd name="T110" fmla="*/ 44 w 67"/>
                  <a:gd name="T111" fmla="*/ 8 h 70"/>
                  <a:gd name="T112" fmla="*/ 39 w 67"/>
                  <a:gd name="T113" fmla="*/ 8 h 70"/>
                  <a:gd name="T114" fmla="*/ 34 w 67"/>
                  <a:gd name="T115" fmla="*/ 8 h 70"/>
                  <a:gd name="T116" fmla="*/ 29 w 67"/>
                  <a:gd name="T117" fmla="*/ 11 h 70"/>
                  <a:gd name="T118" fmla="*/ 26 w 67"/>
                  <a:gd name="T119" fmla="*/ 15 h 70"/>
                  <a:gd name="T120" fmla="*/ 21 w 67"/>
                  <a:gd name="T121" fmla="*/ 18 h 70"/>
                  <a:gd name="T122" fmla="*/ 16 w 67"/>
                  <a:gd name="T123" fmla="*/ 2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7" h="70">
                    <a:moveTo>
                      <a:pt x="10" y="19"/>
                    </a:moveTo>
                    <a:lnTo>
                      <a:pt x="15" y="13"/>
                    </a:lnTo>
                    <a:lnTo>
                      <a:pt x="21" y="7"/>
                    </a:lnTo>
                    <a:lnTo>
                      <a:pt x="26" y="3"/>
                    </a:lnTo>
                    <a:lnTo>
                      <a:pt x="33" y="0"/>
                    </a:lnTo>
                    <a:lnTo>
                      <a:pt x="39" y="0"/>
                    </a:lnTo>
                    <a:lnTo>
                      <a:pt x="46" y="0"/>
                    </a:lnTo>
                    <a:lnTo>
                      <a:pt x="51" y="2"/>
                    </a:lnTo>
                    <a:lnTo>
                      <a:pt x="57" y="5"/>
                    </a:lnTo>
                    <a:lnTo>
                      <a:pt x="62" y="10"/>
                    </a:lnTo>
                    <a:lnTo>
                      <a:pt x="65" y="16"/>
                    </a:lnTo>
                    <a:lnTo>
                      <a:pt x="67" y="24"/>
                    </a:lnTo>
                    <a:lnTo>
                      <a:pt x="67" y="32"/>
                    </a:lnTo>
                    <a:lnTo>
                      <a:pt x="64" y="42"/>
                    </a:lnTo>
                    <a:lnTo>
                      <a:pt x="59" y="50"/>
                    </a:lnTo>
                    <a:lnTo>
                      <a:pt x="54" y="57"/>
                    </a:lnTo>
                    <a:lnTo>
                      <a:pt x="47" y="62"/>
                    </a:lnTo>
                    <a:lnTo>
                      <a:pt x="42" y="65"/>
                    </a:lnTo>
                    <a:lnTo>
                      <a:pt x="36" y="68"/>
                    </a:lnTo>
                    <a:lnTo>
                      <a:pt x="29" y="70"/>
                    </a:lnTo>
                    <a:lnTo>
                      <a:pt x="23" y="70"/>
                    </a:lnTo>
                    <a:lnTo>
                      <a:pt x="18" y="68"/>
                    </a:lnTo>
                    <a:lnTo>
                      <a:pt x="12" y="65"/>
                    </a:lnTo>
                    <a:lnTo>
                      <a:pt x="7" y="62"/>
                    </a:lnTo>
                    <a:lnTo>
                      <a:pt x="3" y="57"/>
                    </a:lnTo>
                    <a:lnTo>
                      <a:pt x="2" y="50"/>
                    </a:lnTo>
                    <a:lnTo>
                      <a:pt x="0" y="44"/>
                    </a:lnTo>
                    <a:lnTo>
                      <a:pt x="2" y="37"/>
                    </a:lnTo>
                    <a:lnTo>
                      <a:pt x="3" y="31"/>
                    </a:lnTo>
                    <a:lnTo>
                      <a:pt x="5" y="26"/>
                    </a:lnTo>
                    <a:lnTo>
                      <a:pt x="10" y="19"/>
                    </a:lnTo>
                    <a:close/>
                    <a:moveTo>
                      <a:pt x="16" y="24"/>
                    </a:moveTo>
                    <a:lnTo>
                      <a:pt x="13" y="29"/>
                    </a:lnTo>
                    <a:lnTo>
                      <a:pt x="10" y="34"/>
                    </a:lnTo>
                    <a:lnTo>
                      <a:pt x="8" y="39"/>
                    </a:lnTo>
                    <a:lnTo>
                      <a:pt x="8" y="44"/>
                    </a:lnTo>
                    <a:lnTo>
                      <a:pt x="10" y="49"/>
                    </a:lnTo>
                    <a:lnTo>
                      <a:pt x="12" y="52"/>
                    </a:lnTo>
                    <a:lnTo>
                      <a:pt x="13" y="55"/>
                    </a:lnTo>
                    <a:lnTo>
                      <a:pt x="16" y="58"/>
                    </a:lnTo>
                    <a:lnTo>
                      <a:pt x="20" y="60"/>
                    </a:lnTo>
                    <a:lnTo>
                      <a:pt x="25" y="62"/>
                    </a:lnTo>
                    <a:lnTo>
                      <a:pt x="29" y="62"/>
                    </a:lnTo>
                    <a:lnTo>
                      <a:pt x="33" y="60"/>
                    </a:lnTo>
                    <a:lnTo>
                      <a:pt x="38" y="58"/>
                    </a:lnTo>
                    <a:lnTo>
                      <a:pt x="42" y="55"/>
                    </a:lnTo>
                    <a:lnTo>
                      <a:pt x="47" y="52"/>
                    </a:lnTo>
                    <a:lnTo>
                      <a:pt x="52" y="45"/>
                    </a:lnTo>
                    <a:lnTo>
                      <a:pt x="56" y="39"/>
                    </a:lnTo>
                    <a:lnTo>
                      <a:pt x="59" y="31"/>
                    </a:lnTo>
                    <a:lnTo>
                      <a:pt x="59" y="24"/>
                    </a:lnTo>
                    <a:lnTo>
                      <a:pt x="59" y="19"/>
                    </a:lnTo>
                    <a:lnTo>
                      <a:pt x="56" y="15"/>
                    </a:lnTo>
                    <a:lnTo>
                      <a:pt x="52" y="11"/>
                    </a:lnTo>
                    <a:lnTo>
                      <a:pt x="47" y="8"/>
                    </a:lnTo>
                    <a:lnTo>
                      <a:pt x="44" y="8"/>
                    </a:lnTo>
                    <a:lnTo>
                      <a:pt x="39" y="8"/>
                    </a:lnTo>
                    <a:lnTo>
                      <a:pt x="34" y="8"/>
                    </a:lnTo>
                    <a:lnTo>
                      <a:pt x="29" y="11"/>
                    </a:lnTo>
                    <a:lnTo>
                      <a:pt x="26" y="15"/>
                    </a:lnTo>
                    <a:lnTo>
                      <a:pt x="21" y="18"/>
                    </a:lnTo>
                    <a:lnTo>
                      <a:pt x="16" y="2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6" name="Freeform 89">
                <a:extLst>
                  <a:ext uri="{FF2B5EF4-FFF2-40B4-BE49-F238E27FC236}">
                    <a16:creationId xmlns:a16="http://schemas.microsoft.com/office/drawing/2014/main" id="{26D3B2A5-5ED4-0DA0-4FC0-D27F3C1758A5}"/>
                  </a:ext>
                </a:extLst>
              </p:cNvPr>
              <p:cNvSpPr>
                <a:spLocks/>
              </p:cNvSpPr>
              <p:nvPr/>
            </p:nvSpPr>
            <p:spPr bwMode="auto">
              <a:xfrm>
                <a:off x="242570" y="819150"/>
                <a:ext cx="46355" cy="50800"/>
              </a:xfrm>
              <a:custGeom>
                <a:avLst/>
                <a:gdLst>
                  <a:gd name="T0" fmla="*/ 67 w 73"/>
                  <a:gd name="T1" fmla="*/ 22 h 80"/>
                  <a:gd name="T2" fmla="*/ 73 w 73"/>
                  <a:gd name="T3" fmla="*/ 26 h 80"/>
                  <a:gd name="T4" fmla="*/ 49 w 73"/>
                  <a:gd name="T5" fmla="*/ 62 h 80"/>
                  <a:gd name="T6" fmla="*/ 44 w 73"/>
                  <a:gd name="T7" fmla="*/ 69 h 80"/>
                  <a:gd name="T8" fmla="*/ 38 w 73"/>
                  <a:gd name="T9" fmla="*/ 75 h 80"/>
                  <a:gd name="T10" fmla="*/ 33 w 73"/>
                  <a:gd name="T11" fmla="*/ 78 h 80"/>
                  <a:gd name="T12" fmla="*/ 26 w 73"/>
                  <a:gd name="T13" fmla="*/ 80 h 80"/>
                  <a:gd name="T14" fmla="*/ 18 w 73"/>
                  <a:gd name="T15" fmla="*/ 78 h 80"/>
                  <a:gd name="T16" fmla="*/ 12 w 73"/>
                  <a:gd name="T17" fmla="*/ 75 h 80"/>
                  <a:gd name="T18" fmla="*/ 7 w 73"/>
                  <a:gd name="T19" fmla="*/ 72 h 80"/>
                  <a:gd name="T20" fmla="*/ 4 w 73"/>
                  <a:gd name="T21" fmla="*/ 69 h 80"/>
                  <a:gd name="T22" fmla="*/ 2 w 73"/>
                  <a:gd name="T23" fmla="*/ 64 h 80"/>
                  <a:gd name="T24" fmla="*/ 0 w 73"/>
                  <a:gd name="T25" fmla="*/ 61 h 80"/>
                  <a:gd name="T26" fmla="*/ 0 w 73"/>
                  <a:gd name="T27" fmla="*/ 56 h 80"/>
                  <a:gd name="T28" fmla="*/ 2 w 73"/>
                  <a:gd name="T29" fmla="*/ 49 h 80"/>
                  <a:gd name="T30" fmla="*/ 5 w 73"/>
                  <a:gd name="T31" fmla="*/ 43 h 80"/>
                  <a:gd name="T32" fmla="*/ 8 w 73"/>
                  <a:gd name="T33" fmla="*/ 36 h 80"/>
                  <a:gd name="T34" fmla="*/ 33 w 73"/>
                  <a:gd name="T35" fmla="*/ 0 h 80"/>
                  <a:gd name="T36" fmla="*/ 39 w 73"/>
                  <a:gd name="T37" fmla="*/ 5 h 80"/>
                  <a:gd name="T38" fmla="*/ 17 w 73"/>
                  <a:gd name="T39" fmla="*/ 41 h 80"/>
                  <a:gd name="T40" fmla="*/ 12 w 73"/>
                  <a:gd name="T41" fmla="*/ 48 h 80"/>
                  <a:gd name="T42" fmla="*/ 8 w 73"/>
                  <a:gd name="T43" fmla="*/ 52 h 80"/>
                  <a:gd name="T44" fmla="*/ 8 w 73"/>
                  <a:gd name="T45" fmla="*/ 57 h 80"/>
                  <a:gd name="T46" fmla="*/ 10 w 73"/>
                  <a:gd name="T47" fmla="*/ 62 h 80"/>
                  <a:gd name="T48" fmla="*/ 12 w 73"/>
                  <a:gd name="T49" fmla="*/ 65 h 80"/>
                  <a:gd name="T50" fmla="*/ 17 w 73"/>
                  <a:gd name="T51" fmla="*/ 69 h 80"/>
                  <a:gd name="T52" fmla="*/ 23 w 73"/>
                  <a:gd name="T53" fmla="*/ 70 h 80"/>
                  <a:gd name="T54" fmla="*/ 30 w 73"/>
                  <a:gd name="T55" fmla="*/ 70 h 80"/>
                  <a:gd name="T56" fmla="*/ 36 w 73"/>
                  <a:gd name="T57" fmla="*/ 67 h 80"/>
                  <a:gd name="T58" fmla="*/ 43 w 73"/>
                  <a:gd name="T59" fmla="*/ 57 h 80"/>
                  <a:gd name="T60" fmla="*/ 67 w 73"/>
                  <a:gd name="T61" fmla="*/ 22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3" h="80">
                    <a:moveTo>
                      <a:pt x="67" y="22"/>
                    </a:moveTo>
                    <a:lnTo>
                      <a:pt x="73" y="26"/>
                    </a:lnTo>
                    <a:lnTo>
                      <a:pt x="49" y="62"/>
                    </a:lnTo>
                    <a:lnTo>
                      <a:pt x="44" y="69"/>
                    </a:lnTo>
                    <a:lnTo>
                      <a:pt x="38" y="75"/>
                    </a:lnTo>
                    <a:lnTo>
                      <a:pt x="33" y="78"/>
                    </a:lnTo>
                    <a:lnTo>
                      <a:pt x="26" y="80"/>
                    </a:lnTo>
                    <a:lnTo>
                      <a:pt x="18" y="78"/>
                    </a:lnTo>
                    <a:lnTo>
                      <a:pt x="12" y="75"/>
                    </a:lnTo>
                    <a:lnTo>
                      <a:pt x="7" y="72"/>
                    </a:lnTo>
                    <a:lnTo>
                      <a:pt x="4" y="69"/>
                    </a:lnTo>
                    <a:lnTo>
                      <a:pt x="2" y="64"/>
                    </a:lnTo>
                    <a:lnTo>
                      <a:pt x="0" y="61"/>
                    </a:lnTo>
                    <a:lnTo>
                      <a:pt x="0" y="56"/>
                    </a:lnTo>
                    <a:lnTo>
                      <a:pt x="2" y="49"/>
                    </a:lnTo>
                    <a:lnTo>
                      <a:pt x="5" y="43"/>
                    </a:lnTo>
                    <a:lnTo>
                      <a:pt x="8" y="36"/>
                    </a:lnTo>
                    <a:lnTo>
                      <a:pt x="33" y="0"/>
                    </a:lnTo>
                    <a:lnTo>
                      <a:pt x="39" y="5"/>
                    </a:lnTo>
                    <a:lnTo>
                      <a:pt x="17" y="41"/>
                    </a:lnTo>
                    <a:lnTo>
                      <a:pt x="12" y="48"/>
                    </a:lnTo>
                    <a:lnTo>
                      <a:pt x="8" y="52"/>
                    </a:lnTo>
                    <a:lnTo>
                      <a:pt x="8" y="57"/>
                    </a:lnTo>
                    <a:lnTo>
                      <a:pt x="10" y="62"/>
                    </a:lnTo>
                    <a:lnTo>
                      <a:pt x="12" y="65"/>
                    </a:lnTo>
                    <a:lnTo>
                      <a:pt x="17" y="69"/>
                    </a:lnTo>
                    <a:lnTo>
                      <a:pt x="23" y="70"/>
                    </a:lnTo>
                    <a:lnTo>
                      <a:pt x="30" y="70"/>
                    </a:lnTo>
                    <a:lnTo>
                      <a:pt x="36" y="67"/>
                    </a:lnTo>
                    <a:lnTo>
                      <a:pt x="43" y="57"/>
                    </a:lnTo>
                    <a:lnTo>
                      <a:pt x="67" y="2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7" name="Freeform 90">
                <a:extLst>
                  <a:ext uri="{FF2B5EF4-FFF2-40B4-BE49-F238E27FC236}">
                    <a16:creationId xmlns:a16="http://schemas.microsoft.com/office/drawing/2014/main" id="{99BE22BB-DFBB-0EF6-CBAD-DC6A40072D31}"/>
                  </a:ext>
                </a:extLst>
              </p:cNvPr>
              <p:cNvSpPr>
                <a:spLocks/>
              </p:cNvSpPr>
              <p:nvPr/>
            </p:nvSpPr>
            <p:spPr bwMode="auto">
              <a:xfrm>
                <a:off x="281940" y="846455"/>
                <a:ext cx="39370" cy="45085"/>
              </a:xfrm>
              <a:custGeom>
                <a:avLst/>
                <a:gdLst>
                  <a:gd name="T0" fmla="*/ 10 w 62"/>
                  <a:gd name="T1" fmla="*/ 37 h 71"/>
                  <a:gd name="T2" fmla="*/ 8 w 62"/>
                  <a:gd name="T3" fmla="*/ 47 h 71"/>
                  <a:gd name="T4" fmla="*/ 10 w 62"/>
                  <a:gd name="T5" fmla="*/ 55 h 71"/>
                  <a:gd name="T6" fmla="*/ 18 w 62"/>
                  <a:gd name="T7" fmla="*/ 61 h 71"/>
                  <a:gd name="T8" fmla="*/ 29 w 62"/>
                  <a:gd name="T9" fmla="*/ 63 h 71"/>
                  <a:gd name="T10" fmla="*/ 37 w 62"/>
                  <a:gd name="T11" fmla="*/ 58 h 71"/>
                  <a:gd name="T12" fmla="*/ 39 w 62"/>
                  <a:gd name="T13" fmla="*/ 52 h 71"/>
                  <a:gd name="T14" fmla="*/ 37 w 62"/>
                  <a:gd name="T15" fmla="*/ 47 h 71"/>
                  <a:gd name="T16" fmla="*/ 28 w 62"/>
                  <a:gd name="T17" fmla="*/ 37 h 71"/>
                  <a:gd name="T18" fmla="*/ 20 w 62"/>
                  <a:gd name="T19" fmla="*/ 26 h 71"/>
                  <a:gd name="T20" fmla="*/ 18 w 62"/>
                  <a:gd name="T21" fmla="*/ 18 h 71"/>
                  <a:gd name="T22" fmla="*/ 21 w 62"/>
                  <a:gd name="T23" fmla="*/ 9 h 71"/>
                  <a:gd name="T24" fmla="*/ 26 w 62"/>
                  <a:gd name="T25" fmla="*/ 3 h 71"/>
                  <a:gd name="T26" fmla="*/ 34 w 62"/>
                  <a:gd name="T27" fmla="*/ 0 h 71"/>
                  <a:gd name="T28" fmla="*/ 42 w 62"/>
                  <a:gd name="T29" fmla="*/ 0 h 71"/>
                  <a:gd name="T30" fmla="*/ 50 w 62"/>
                  <a:gd name="T31" fmla="*/ 3 h 71"/>
                  <a:gd name="T32" fmla="*/ 59 w 62"/>
                  <a:gd name="T33" fmla="*/ 11 h 71"/>
                  <a:gd name="T34" fmla="*/ 62 w 62"/>
                  <a:gd name="T35" fmla="*/ 21 h 71"/>
                  <a:gd name="T36" fmla="*/ 59 w 62"/>
                  <a:gd name="T37" fmla="*/ 32 h 71"/>
                  <a:gd name="T38" fmla="*/ 54 w 62"/>
                  <a:gd name="T39" fmla="*/ 22 h 71"/>
                  <a:gd name="T40" fmla="*/ 50 w 62"/>
                  <a:gd name="T41" fmla="*/ 14 h 71"/>
                  <a:gd name="T42" fmla="*/ 41 w 62"/>
                  <a:gd name="T43" fmla="*/ 8 h 71"/>
                  <a:gd name="T44" fmla="*/ 31 w 62"/>
                  <a:gd name="T45" fmla="*/ 9 h 71"/>
                  <a:gd name="T46" fmla="*/ 26 w 62"/>
                  <a:gd name="T47" fmla="*/ 16 h 71"/>
                  <a:gd name="T48" fmla="*/ 29 w 62"/>
                  <a:gd name="T49" fmla="*/ 24 h 71"/>
                  <a:gd name="T50" fmla="*/ 41 w 62"/>
                  <a:gd name="T51" fmla="*/ 35 h 71"/>
                  <a:gd name="T52" fmla="*/ 47 w 62"/>
                  <a:gd name="T53" fmla="*/ 45 h 71"/>
                  <a:gd name="T54" fmla="*/ 47 w 62"/>
                  <a:gd name="T55" fmla="*/ 55 h 71"/>
                  <a:gd name="T56" fmla="*/ 41 w 62"/>
                  <a:gd name="T57" fmla="*/ 65 h 71"/>
                  <a:gd name="T58" fmla="*/ 31 w 62"/>
                  <a:gd name="T59" fmla="*/ 71 h 71"/>
                  <a:gd name="T60" fmla="*/ 18 w 62"/>
                  <a:gd name="T61" fmla="*/ 71 h 71"/>
                  <a:gd name="T62" fmla="*/ 8 w 62"/>
                  <a:gd name="T63" fmla="*/ 65 h 71"/>
                  <a:gd name="T64" fmla="*/ 2 w 62"/>
                  <a:gd name="T65" fmla="*/ 58 h 71"/>
                  <a:gd name="T66" fmla="*/ 0 w 62"/>
                  <a:gd name="T67" fmla="*/ 48 h 71"/>
                  <a:gd name="T68" fmla="*/ 2 w 62"/>
                  <a:gd name="T69" fmla="*/ 39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2" h="71">
                    <a:moveTo>
                      <a:pt x="3" y="34"/>
                    </a:moveTo>
                    <a:lnTo>
                      <a:pt x="10" y="37"/>
                    </a:lnTo>
                    <a:lnTo>
                      <a:pt x="8" y="42"/>
                    </a:lnTo>
                    <a:lnTo>
                      <a:pt x="8" y="47"/>
                    </a:lnTo>
                    <a:lnTo>
                      <a:pt x="8" y="50"/>
                    </a:lnTo>
                    <a:lnTo>
                      <a:pt x="10" y="55"/>
                    </a:lnTo>
                    <a:lnTo>
                      <a:pt x="13" y="58"/>
                    </a:lnTo>
                    <a:lnTo>
                      <a:pt x="18" y="61"/>
                    </a:lnTo>
                    <a:lnTo>
                      <a:pt x="23" y="63"/>
                    </a:lnTo>
                    <a:lnTo>
                      <a:pt x="29" y="63"/>
                    </a:lnTo>
                    <a:lnTo>
                      <a:pt x="34" y="61"/>
                    </a:lnTo>
                    <a:lnTo>
                      <a:pt x="37" y="58"/>
                    </a:lnTo>
                    <a:lnTo>
                      <a:pt x="39" y="55"/>
                    </a:lnTo>
                    <a:lnTo>
                      <a:pt x="39" y="52"/>
                    </a:lnTo>
                    <a:lnTo>
                      <a:pt x="37" y="48"/>
                    </a:lnTo>
                    <a:lnTo>
                      <a:pt x="37" y="47"/>
                    </a:lnTo>
                    <a:lnTo>
                      <a:pt x="34" y="42"/>
                    </a:lnTo>
                    <a:lnTo>
                      <a:pt x="28" y="37"/>
                    </a:lnTo>
                    <a:lnTo>
                      <a:pt x="23" y="31"/>
                    </a:lnTo>
                    <a:lnTo>
                      <a:pt x="20" y="26"/>
                    </a:lnTo>
                    <a:lnTo>
                      <a:pt x="18" y="22"/>
                    </a:lnTo>
                    <a:lnTo>
                      <a:pt x="18" y="18"/>
                    </a:lnTo>
                    <a:lnTo>
                      <a:pt x="20" y="14"/>
                    </a:lnTo>
                    <a:lnTo>
                      <a:pt x="21" y="9"/>
                    </a:lnTo>
                    <a:lnTo>
                      <a:pt x="23" y="6"/>
                    </a:lnTo>
                    <a:lnTo>
                      <a:pt x="26" y="3"/>
                    </a:lnTo>
                    <a:lnTo>
                      <a:pt x="29" y="1"/>
                    </a:lnTo>
                    <a:lnTo>
                      <a:pt x="34" y="0"/>
                    </a:lnTo>
                    <a:lnTo>
                      <a:pt x="37" y="0"/>
                    </a:lnTo>
                    <a:lnTo>
                      <a:pt x="42" y="0"/>
                    </a:lnTo>
                    <a:lnTo>
                      <a:pt x="46" y="1"/>
                    </a:lnTo>
                    <a:lnTo>
                      <a:pt x="50" y="3"/>
                    </a:lnTo>
                    <a:lnTo>
                      <a:pt x="55" y="6"/>
                    </a:lnTo>
                    <a:lnTo>
                      <a:pt x="59" y="11"/>
                    </a:lnTo>
                    <a:lnTo>
                      <a:pt x="62" y="16"/>
                    </a:lnTo>
                    <a:lnTo>
                      <a:pt x="62" y="21"/>
                    </a:lnTo>
                    <a:lnTo>
                      <a:pt x="62" y="27"/>
                    </a:lnTo>
                    <a:lnTo>
                      <a:pt x="59" y="32"/>
                    </a:lnTo>
                    <a:lnTo>
                      <a:pt x="52" y="29"/>
                    </a:lnTo>
                    <a:lnTo>
                      <a:pt x="54" y="22"/>
                    </a:lnTo>
                    <a:lnTo>
                      <a:pt x="54" y="18"/>
                    </a:lnTo>
                    <a:lnTo>
                      <a:pt x="50" y="14"/>
                    </a:lnTo>
                    <a:lnTo>
                      <a:pt x="46" y="9"/>
                    </a:lnTo>
                    <a:lnTo>
                      <a:pt x="41" y="8"/>
                    </a:lnTo>
                    <a:lnTo>
                      <a:pt x="36" y="8"/>
                    </a:lnTo>
                    <a:lnTo>
                      <a:pt x="31" y="9"/>
                    </a:lnTo>
                    <a:lnTo>
                      <a:pt x="28" y="13"/>
                    </a:lnTo>
                    <a:lnTo>
                      <a:pt x="26" y="16"/>
                    </a:lnTo>
                    <a:lnTo>
                      <a:pt x="28" y="19"/>
                    </a:lnTo>
                    <a:lnTo>
                      <a:pt x="29" y="24"/>
                    </a:lnTo>
                    <a:lnTo>
                      <a:pt x="34" y="29"/>
                    </a:lnTo>
                    <a:lnTo>
                      <a:pt x="41" y="35"/>
                    </a:lnTo>
                    <a:lnTo>
                      <a:pt x="44" y="39"/>
                    </a:lnTo>
                    <a:lnTo>
                      <a:pt x="47" y="45"/>
                    </a:lnTo>
                    <a:lnTo>
                      <a:pt x="47" y="50"/>
                    </a:lnTo>
                    <a:lnTo>
                      <a:pt x="47" y="55"/>
                    </a:lnTo>
                    <a:lnTo>
                      <a:pt x="44" y="60"/>
                    </a:lnTo>
                    <a:lnTo>
                      <a:pt x="41" y="65"/>
                    </a:lnTo>
                    <a:lnTo>
                      <a:pt x="36" y="69"/>
                    </a:lnTo>
                    <a:lnTo>
                      <a:pt x="31" y="71"/>
                    </a:lnTo>
                    <a:lnTo>
                      <a:pt x="24" y="71"/>
                    </a:lnTo>
                    <a:lnTo>
                      <a:pt x="18" y="71"/>
                    </a:lnTo>
                    <a:lnTo>
                      <a:pt x="13" y="68"/>
                    </a:lnTo>
                    <a:lnTo>
                      <a:pt x="8" y="65"/>
                    </a:lnTo>
                    <a:lnTo>
                      <a:pt x="5" y="61"/>
                    </a:lnTo>
                    <a:lnTo>
                      <a:pt x="2" y="58"/>
                    </a:lnTo>
                    <a:lnTo>
                      <a:pt x="0" y="53"/>
                    </a:lnTo>
                    <a:lnTo>
                      <a:pt x="0" y="48"/>
                    </a:lnTo>
                    <a:lnTo>
                      <a:pt x="0" y="44"/>
                    </a:lnTo>
                    <a:lnTo>
                      <a:pt x="2" y="39"/>
                    </a:lnTo>
                    <a:lnTo>
                      <a:pt x="3"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8" name="Freeform 91">
                <a:extLst>
                  <a:ext uri="{FF2B5EF4-FFF2-40B4-BE49-F238E27FC236}">
                    <a16:creationId xmlns:a16="http://schemas.microsoft.com/office/drawing/2014/main" id="{D3DF5A6A-9374-A47C-393E-FB7EE30F5908}"/>
                  </a:ext>
                </a:extLst>
              </p:cNvPr>
              <p:cNvSpPr>
                <a:spLocks/>
              </p:cNvSpPr>
              <p:nvPr/>
            </p:nvSpPr>
            <p:spPr bwMode="auto">
              <a:xfrm>
                <a:off x="318135" y="862965"/>
                <a:ext cx="26670" cy="41910"/>
              </a:xfrm>
              <a:custGeom>
                <a:avLst/>
                <a:gdLst>
                  <a:gd name="T0" fmla="*/ 0 w 42"/>
                  <a:gd name="T1" fmla="*/ 63 h 66"/>
                  <a:gd name="T2" fmla="*/ 36 w 42"/>
                  <a:gd name="T3" fmla="*/ 0 h 66"/>
                  <a:gd name="T4" fmla="*/ 42 w 42"/>
                  <a:gd name="T5" fmla="*/ 3 h 66"/>
                  <a:gd name="T6" fmla="*/ 7 w 42"/>
                  <a:gd name="T7" fmla="*/ 66 h 66"/>
                  <a:gd name="T8" fmla="*/ 0 w 42"/>
                  <a:gd name="T9" fmla="*/ 63 h 66"/>
                </a:gdLst>
                <a:ahLst/>
                <a:cxnLst>
                  <a:cxn ang="0">
                    <a:pos x="T0" y="T1"/>
                  </a:cxn>
                  <a:cxn ang="0">
                    <a:pos x="T2" y="T3"/>
                  </a:cxn>
                  <a:cxn ang="0">
                    <a:pos x="T4" y="T5"/>
                  </a:cxn>
                  <a:cxn ang="0">
                    <a:pos x="T6" y="T7"/>
                  </a:cxn>
                  <a:cxn ang="0">
                    <a:pos x="T8" y="T9"/>
                  </a:cxn>
                </a:cxnLst>
                <a:rect l="0" t="0" r="r" b="b"/>
                <a:pathLst>
                  <a:path w="42" h="66">
                    <a:moveTo>
                      <a:pt x="0" y="63"/>
                    </a:moveTo>
                    <a:lnTo>
                      <a:pt x="36" y="0"/>
                    </a:lnTo>
                    <a:lnTo>
                      <a:pt x="42" y="3"/>
                    </a:lnTo>
                    <a:lnTo>
                      <a:pt x="7" y="66"/>
                    </a:lnTo>
                    <a:lnTo>
                      <a:pt x="0" y="6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59" name="Freeform 92">
                <a:extLst>
                  <a:ext uri="{FF2B5EF4-FFF2-40B4-BE49-F238E27FC236}">
                    <a16:creationId xmlns:a16="http://schemas.microsoft.com/office/drawing/2014/main" id="{6EE51FE3-9E04-8190-AE6D-91AB317CD833}"/>
                  </a:ext>
                </a:extLst>
              </p:cNvPr>
              <p:cNvSpPr>
                <a:spLocks/>
              </p:cNvSpPr>
              <p:nvPr/>
            </p:nvSpPr>
            <p:spPr bwMode="auto">
              <a:xfrm>
                <a:off x="339090" y="871220"/>
                <a:ext cx="48260" cy="53340"/>
              </a:xfrm>
              <a:custGeom>
                <a:avLst/>
                <a:gdLst>
                  <a:gd name="T0" fmla="*/ 0 w 76"/>
                  <a:gd name="T1" fmla="*/ 65 h 84"/>
                  <a:gd name="T2" fmla="*/ 32 w 76"/>
                  <a:gd name="T3" fmla="*/ 0 h 84"/>
                  <a:gd name="T4" fmla="*/ 40 w 76"/>
                  <a:gd name="T5" fmla="*/ 3 h 84"/>
                  <a:gd name="T6" fmla="*/ 43 w 76"/>
                  <a:gd name="T7" fmla="*/ 68 h 84"/>
                  <a:gd name="T8" fmla="*/ 69 w 76"/>
                  <a:gd name="T9" fmla="*/ 16 h 84"/>
                  <a:gd name="T10" fmla="*/ 76 w 76"/>
                  <a:gd name="T11" fmla="*/ 19 h 84"/>
                  <a:gd name="T12" fmla="*/ 43 w 76"/>
                  <a:gd name="T13" fmla="*/ 84 h 84"/>
                  <a:gd name="T14" fmla="*/ 35 w 76"/>
                  <a:gd name="T15" fmla="*/ 81 h 84"/>
                  <a:gd name="T16" fmla="*/ 32 w 76"/>
                  <a:gd name="T17" fmla="*/ 16 h 84"/>
                  <a:gd name="T18" fmla="*/ 6 w 76"/>
                  <a:gd name="T19" fmla="*/ 68 h 84"/>
                  <a:gd name="T20" fmla="*/ 0 w 76"/>
                  <a:gd name="T21" fmla="*/ 65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84">
                    <a:moveTo>
                      <a:pt x="0" y="65"/>
                    </a:moveTo>
                    <a:lnTo>
                      <a:pt x="32" y="0"/>
                    </a:lnTo>
                    <a:lnTo>
                      <a:pt x="40" y="3"/>
                    </a:lnTo>
                    <a:lnTo>
                      <a:pt x="43" y="68"/>
                    </a:lnTo>
                    <a:lnTo>
                      <a:pt x="69" y="16"/>
                    </a:lnTo>
                    <a:lnTo>
                      <a:pt x="76" y="19"/>
                    </a:lnTo>
                    <a:lnTo>
                      <a:pt x="43" y="84"/>
                    </a:lnTo>
                    <a:lnTo>
                      <a:pt x="35" y="81"/>
                    </a:lnTo>
                    <a:lnTo>
                      <a:pt x="32" y="16"/>
                    </a:lnTo>
                    <a:lnTo>
                      <a:pt x="6" y="68"/>
                    </a:lnTo>
                    <a:lnTo>
                      <a:pt x="0" y="6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0" name="Freeform 93">
                <a:extLst>
                  <a:ext uri="{FF2B5EF4-FFF2-40B4-BE49-F238E27FC236}">
                    <a16:creationId xmlns:a16="http://schemas.microsoft.com/office/drawing/2014/main" id="{D13349AD-3611-944E-FC39-9AC4A022F986}"/>
                  </a:ext>
                </a:extLst>
              </p:cNvPr>
              <p:cNvSpPr>
                <a:spLocks/>
              </p:cNvSpPr>
              <p:nvPr/>
            </p:nvSpPr>
            <p:spPr bwMode="auto">
              <a:xfrm>
                <a:off x="387350" y="892810"/>
                <a:ext cx="40005" cy="46355"/>
              </a:xfrm>
              <a:custGeom>
                <a:avLst/>
                <a:gdLst>
                  <a:gd name="T0" fmla="*/ 29 w 63"/>
                  <a:gd name="T1" fmla="*/ 44 h 73"/>
                  <a:gd name="T2" fmla="*/ 33 w 63"/>
                  <a:gd name="T3" fmla="*/ 35 h 73"/>
                  <a:gd name="T4" fmla="*/ 57 w 63"/>
                  <a:gd name="T5" fmla="*/ 45 h 73"/>
                  <a:gd name="T6" fmla="*/ 47 w 63"/>
                  <a:gd name="T7" fmla="*/ 70 h 73"/>
                  <a:gd name="T8" fmla="*/ 39 w 63"/>
                  <a:gd name="T9" fmla="*/ 71 h 73"/>
                  <a:gd name="T10" fmla="*/ 33 w 63"/>
                  <a:gd name="T11" fmla="*/ 73 h 73"/>
                  <a:gd name="T12" fmla="*/ 24 w 63"/>
                  <a:gd name="T13" fmla="*/ 73 h 73"/>
                  <a:gd name="T14" fmla="*/ 18 w 63"/>
                  <a:gd name="T15" fmla="*/ 71 h 73"/>
                  <a:gd name="T16" fmla="*/ 11 w 63"/>
                  <a:gd name="T17" fmla="*/ 66 h 73"/>
                  <a:gd name="T18" fmla="*/ 5 w 63"/>
                  <a:gd name="T19" fmla="*/ 61 h 73"/>
                  <a:gd name="T20" fmla="*/ 2 w 63"/>
                  <a:gd name="T21" fmla="*/ 53 h 73"/>
                  <a:gd name="T22" fmla="*/ 0 w 63"/>
                  <a:gd name="T23" fmla="*/ 45 h 73"/>
                  <a:gd name="T24" fmla="*/ 0 w 63"/>
                  <a:gd name="T25" fmla="*/ 35 h 73"/>
                  <a:gd name="T26" fmla="*/ 3 w 63"/>
                  <a:gd name="T27" fmla="*/ 26 h 73"/>
                  <a:gd name="T28" fmla="*/ 10 w 63"/>
                  <a:gd name="T29" fmla="*/ 14 h 73"/>
                  <a:gd name="T30" fmla="*/ 16 w 63"/>
                  <a:gd name="T31" fmla="*/ 8 h 73"/>
                  <a:gd name="T32" fmla="*/ 23 w 63"/>
                  <a:gd name="T33" fmla="*/ 1 h 73"/>
                  <a:gd name="T34" fmla="*/ 31 w 63"/>
                  <a:gd name="T35" fmla="*/ 0 h 73"/>
                  <a:gd name="T36" fmla="*/ 39 w 63"/>
                  <a:gd name="T37" fmla="*/ 0 h 73"/>
                  <a:gd name="T38" fmla="*/ 47 w 63"/>
                  <a:gd name="T39" fmla="*/ 1 h 73"/>
                  <a:gd name="T40" fmla="*/ 52 w 63"/>
                  <a:gd name="T41" fmla="*/ 5 h 73"/>
                  <a:gd name="T42" fmla="*/ 57 w 63"/>
                  <a:gd name="T43" fmla="*/ 8 h 73"/>
                  <a:gd name="T44" fmla="*/ 60 w 63"/>
                  <a:gd name="T45" fmla="*/ 13 h 73"/>
                  <a:gd name="T46" fmla="*/ 62 w 63"/>
                  <a:gd name="T47" fmla="*/ 18 h 73"/>
                  <a:gd name="T48" fmla="*/ 63 w 63"/>
                  <a:gd name="T49" fmla="*/ 22 h 73"/>
                  <a:gd name="T50" fmla="*/ 62 w 63"/>
                  <a:gd name="T51" fmla="*/ 31 h 73"/>
                  <a:gd name="T52" fmla="*/ 54 w 63"/>
                  <a:gd name="T53" fmla="*/ 29 h 73"/>
                  <a:gd name="T54" fmla="*/ 55 w 63"/>
                  <a:gd name="T55" fmla="*/ 24 h 73"/>
                  <a:gd name="T56" fmla="*/ 54 w 63"/>
                  <a:gd name="T57" fmla="*/ 19 h 73"/>
                  <a:gd name="T58" fmla="*/ 54 w 63"/>
                  <a:gd name="T59" fmla="*/ 16 h 73"/>
                  <a:gd name="T60" fmla="*/ 50 w 63"/>
                  <a:gd name="T61" fmla="*/ 13 h 73"/>
                  <a:gd name="T62" fmla="*/ 47 w 63"/>
                  <a:gd name="T63" fmla="*/ 11 h 73"/>
                  <a:gd name="T64" fmla="*/ 44 w 63"/>
                  <a:gd name="T65" fmla="*/ 9 h 73"/>
                  <a:gd name="T66" fmla="*/ 37 w 63"/>
                  <a:gd name="T67" fmla="*/ 8 h 73"/>
                  <a:gd name="T68" fmla="*/ 33 w 63"/>
                  <a:gd name="T69" fmla="*/ 8 h 73"/>
                  <a:gd name="T70" fmla="*/ 26 w 63"/>
                  <a:gd name="T71" fmla="*/ 9 h 73"/>
                  <a:gd name="T72" fmla="*/ 21 w 63"/>
                  <a:gd name="T73" fmla="*/ 14 h 73"/>
                  <a:gd name="T74" fmla="*/ 16 w 63"/>
                  <a:gd name="T75" fmla="*/ 19 h 73"/>
                  <a:gd name="T76" fmla="*/ 11 w 63"/>
                  <a:gd name="T77" fmla="*/ 27 h 73"/>
                  <a:gd name="T78" fmla="*/ 10 w 63"/>
                  <a:gd name="T79" fmla="*/ 34 h 73"/>
                  <a:gd name="T80" fmla="*/ 8 w 63"/>
                  <a:gd name="T81" fmla="*/ 40 h 73"/>
                  <a:gd name="T82" fmla="*/ 8 w 63"/>
                  <a:gd name="T83" fmla="*/ 45 h 73"/>
                  <a:gd name="T84" fmla="*/ 10 w 63"/>
                  <a:gd name="T85" fmla="*/ 50 h 73"/>
                  <a:gd name="T86" fmla="*/ 11 w 63"/>
                  <a:gd name="T87" fmla="*/ 55 h 73"/>
                  <a:gd name="T88" fmla="*/ 13 w 63"/>
                  <a:gd name="T89" fmla="*/ 58 h 73"/>
                  <a:gd name="T90" fmla="*/ 18 w 63"/>
                  <a:gd name="T91" fmla="*/ 60 h 73"/>
                  <a:gd name="T92" fmla="*/ 21 w 63"/>
                  <a:gd name="T93" fmla="*/ 63 h 73"/>
                  <a:gd name="T94" fmla="*/ 26 w 63"/>
                  <a:gd name="T95" fmla="*/ 63 h 73"/>
                  <a:gd name="T96" fmla="*/ 31 w 63"/>
                  <a:gd name="T97" fmla="*/ 65 h 73"/>
                  <a:gd name="T98" fmla="*/ 37 w 63"/>
                  <a:gd name="T99" fmla="*/ 63 h 73"/>
                  <a:gd name="T100" fmla="*/ 41 w 63"/>
                  <a:gd name="T101" fmla="*/ 61 h 73"/>
                  <a:gd name="T102" fmla="*/ 46 w 63"/>
                  <a:gd name="T103" fmla="*/ 50 h 73"/>
                  <a:gd name="T104" fmla="*/ 29 w 63"/>
                  <a:gd name="T105" fmla="*/ 4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3" h="73">
                    <a:moveTo>
                      <a:pt x="29" y="44"/>
                    </a:moveTo>
                    <a:lnTo>
                      <a:pt x="33" y="35"/>
                    </a:lnTo>
                    <a:lnTo>
                      <a:pt x="57" y="45"/>
                    </a:lnTo>
                    <a:lnTo>
                      <a:pt x="47" y="70"/>
                    </a:lnTo>
                    <a:lnTo>
                      <a:pt x="39" y="71"/>
                    </a:lnTo>
                    <a:lnTo>
                      <a:pt x="33" y="73"/>
                    </a:lnTo>
                    <a:lnTo>
                      <a:pt x="24" y="73"/>
                    </a:lnTo>
                    <a:lnTo>
                      <a:pt x="18" y="71"/>
                    </a:lnTo>
                    <a:lnTo>
                      <a:pt x="11" y="66"/>
                    </a:lnTo>
                    <a:lnTo>
                      <a:pt x="5" y="61"/>
                    </a:lnTo>
                    <a:lnTo>
                      <a:pt x="2" y="53"/>
                    </a:lnTo>
                    <a:lnTo>
                      <a:pt x="0" y="45"/>
                    </a:lnTo>
                    <a:lnTo>
                      <a:pt x="0" y="35"/>
                    </a:lnTo>
                    <a:lnTo>
                      <a:pt x="3" y="26"/>
                    </a:lnTo>
                    <a:lnTo>
                      <a:pt x="10" y="14"/>
                    </a:lnTo>
                    <a:lnTo>
                      <a:pt x="16" y="8"/>
                    </a:lnTo>
                    <a:lnTo>
                      <a:pt x="23" y="1"/>
                    </a:lnTo>
                    <a:lnTo>
                      <a:pt x="31" y="0"/>
                    </a:lnTo>
                    <a:lnTo>
                      <a:pt x="39" y="0"/>
                    </a:lnTo>
                    <a:lnTo>
                      <a:pt x="47" y="1"/>
                    </a:lnTo>
                    <a:lnTo>
                      <a:pt x="52" y="5"/>
                    </a:lnTo>
                    <a:lnTo>
                      <a:pt x="57" y="8"/>
                    </a:lnTo>
                    <a:lnTo>
                      <a:pt x="60" y="13"/>
                    </a:lnTo>
                    <a:lnTo>
                      <a:pt x="62" y="18"/>
                    </a:lnTo>
                    <a:lnTo>
                      <a:pt x="63" y="22"/>
                    </a:lnTo>
                    <a:lnTo>
                      <a:pt x="62" y="31"/>
                    </a:lnTo>
                    <a:lnTo>
                      <a:pt x="54" y="29"/>
                    </a:lnTo>
                    <a:lnTo>
                      <a:pt x="55" y="24"/>
                    </a:lnTo>
                    <a:lnTo>
                      <a:pt x="54" y="19"/>
                    </a:lnTo>
                    <a:lnTo>
                      <a:pt x="54" y="16"/>
                    </a:lnTo>
                    <a:lnTo>
                      <a:pt x="50" y="13"/>
                    </a:lnTo>
                    <a:lnTo>
                      <a:pt x="47" y="11"/>
                    </a:lnTo>
                    <a:lnTo>
                      <a:pt x="44" y="9"/>
                    </a:lnTo>
                    <a:lnTo>
                      <a:pt x="37" y="8"/>
                    </a:lnTo>
                    <a:lnTo>
                      <a:pt x="33" y="8"/>
                    </a:lnTo>
                    <a:lnTo>
                      <a:pt x="26" y="9"/>
                    </a:lnTo>
                    <a:lnTo>
                      <a:pt x="21" y="14"/>
                    </a:lnTo>
                    <a:lnTo>
                      <a:pt x="16" y="19"/>
                    </a:lnTo>
                    <a:lnTo>
                      <a:pt x="11" y="27"/>
                    </a:lnTo>
                    <a:lnTo>
                      <a:pt x="10" y="34"/>
                    </a:lnTo>
                    <a:lnTo>
                      <a:pt x="8" y="40"/>
                    </a:lnTo>
                    <a:lnTo>
                      <a:pt x="8" y="45"/>
                    </a:lnTo>
                    <a:lnTo>
                      <a:pt x="10" y="50"/>
                    </a:lnTo>
                    <a:lnTo>
                      <a:pt x="11" y="55"/>
                    </a:lnTo>
                    <a:lnTo>
                      <a:pt x="13" y="58"/>
                    </a:lnTo>
                    <a:lnTo>
                      <a:pt x="18" y="60"/>
                    </a:lnTo>
                    <a:lnTo>
                      <a:pt x="21" y="63"/>
                    </a:lnTo>
                    <a:lnTo>
                      <a:pt x="26" y="63"/>
                    </a:lnTo>
                    <a:lnTo>
                      <a:pt x="31" y="65"/>
                    </a:lnTo>
                    <a:lnTo>
                      <a:pt x="37" y="63"/>
                    </a:lnTo>
                    <a:lnTo>
                      <a:pt x="41" y="61"/>
                    </a:lnTo>
                    <a:lnTo>
                      <a:pt x="46" y="50"/>
                    </a:lnTo>
                    <a:lnTo>
                      <a:pt x="29"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1" name="Freeform 94">
                <a:extLst>
                  <a:ext uri="{FF2B5EF4-FFF2-40B4-BE49-F238E27FC236}">
                    <a16:creationId xmlns:a16="http://schemas.microsoft.com/office/drawing/2014/main" id="{0210B00C-34F7-E367-847E-7E833A1152F5}"/>
                  </a:ext>
                </a:extLst>
              </p:cNvPr>
              <p:cNvSpPr>
                <a:spLocks/>
              </p:cNvSpPr>
              <p:nvPr/>
            </p:nvSpPr>
            <p:spPr bwMode="auto">
              <a:xfrm>
                <a:off x="448310" y="909320"/>
                <a:ext cx="40005" cy="50165"/>
              </a:xfrm>
              <a:custGeom>
                <a:avLst/>
                <a:gdLst>
                  <a:gd name="T0" fmla="*/ 55 w 63"/>
                  <a:gd name="T1" fmla="*/ 13 h 79"/>
                  <a:gd name="T2" fmla="*/ 63 w 63"/>
                  <a:gd name="T3" fmla="*/ 14 h 79"/>
                  <a:gd name="T4" fmla="*/ 49 w 63"/>
                  <a:gd name="T5" fmla="*/ 55 h 79"/>
                  <a:gd name="T6" fmla="*/ 46 w 63"/>
                  <a:gd name="T7" fmla="*/ 63 h 79"/>
                  <a:gd name="T8" fmla="*/ 42 w 63"/>
                  <a:gd name="T9" fmla="*/ 70 h 79"/>
                  <a:gd name="T10" fmla="*/ 37 w 63"/>
                  <a:gd name="T11" fmla="*/ 74 h 79"/>
                  <a:gd name="T12" fmla="*/ 31 w 63"/>
                  <a:gd name="T13" fmla="*/ 78 h 79"/>
                  <a:gd name="T14" fmla="*/ 24 w 63"/>
                  <a:gd name="T15" fmla="*/ 79 h 79"/>
                  <a:gd name="T16" fmla="*/ 16 w 63"/>
                  <a:gd name="T17" fmla="*/ 78 h 79"/>
                  <a:gd name="T18" fmla="*/ 11 w 63"/>
                  <a:gd name="T19" fmla="*/ 74 h 79"/>
                  <a:gd name="T20" fmla="*/ 6 w 63"/>
                  <a:gd name="T21" fmla="*/ 73 h 79"/>
                  <a:gd name="T22" fmla="*/ 3 w 63"/>
                  <a:gd name="T23" fmla="*/ 70 h 79"/>
                  <a:gd name="T24" fmla="*/ 2 w 63"/>
                  <a:gd name="T25" fmla="*/ 65 h 79"/>
                  <a:gd name="T26" fmla="*/ 0 w 63"/>
                  <a:gd name="T27" fmla="*/ 60 h 79"/>
                  <a:gd name="T28" fmla="*/ 0 w 63"/>
                  <a:gd name="T29" fmla="*/ 55 h 79"/>
                  <a:gd name="T30" fmla="*/ 2 w 63"/>
                  <a:gd name="T31" fmla="*/ 48 h 79"/>
                  <a:gd name="T32" fmla="*/ 3 w 63"/>
                  <a:gd name="T33" fmla="*/ 40 h 79"/>
                  <a:gd name="T34" fmla="*/ 16 w 63"/>
                  <a:gd name="T35" fmla="*/ 0 h 79"/>
                  <a:gd name="T36" fmla="*/ 24 w 63"/>
                  <a:gd name="T37" fmla="*/ 3 h 79"/>
                  <a:gd name="T38" fmla="*/ 11 w 63"/>
                  <a:gd name="T39" fmla="*/ 42 h 79"/>
                  <a:gd name="T40" fmla="*/ 8 w 63"/>
                  <a:gd name="T41" fmla="*/ 50 h 79"/>
                  <a:gd name="T42" fmla="*/ 8 w 63"/>
                  <a:gd name="T43" fmla="*/ 57 h 79"/>
                  <a:gd name="T44" fmla="*/ 8 w 63"/>
                  <a:gd name="T45" fmla="*/ 60 h 79"/>
                  <a:gd name="T46" fmla="*/ 11 w 63"/>
                  <a:gd name="T47" fmla="*/ 65 h 79"/>
                  <a:gd name="T48" fmla="*/ 15 w 63"/>
                  <a:gd name="T49" fmla="*/ 66 h 79"/>
                  <a:gd name="T50" fmla="*/ 18 w 63"/>
                  <a:gd name="T51" fmla="*/ 70 h 79"/>
                  <a:gd name="T52" fmla="*/ 26 w 63"/>
                  <a:gd name="T53" fmla="*/ 70 h 79"/>
                  <a:gd name="T54" fmla="*/ 32 w 63"/>
                  <a:gd name="T55" fmla="*/ 68 h 79"/>
                  <a:gd name="T56" fmla="*/ 37 w 63"/>
                  <a:gd name="T57" fmla="*/ 63 h 79"/>
                  <a:gd name="T58" fmla="*/ 42 w 63"/>
                  <a:gd name="T59" fmla="*/ 52 h 79"/>
                  <a:gd name="T60" fmla="*/ 55 w 63"/>
                  <a:gd name="T61" fmla="*/ 13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3" h="79">
                    <a:moveTo>
                      <a:pt x="55" y="13"/>
                    </a:moveTo>
                    <a:lnTo>
                      <a:pt x="63" y="14"/>
                    </a:lnTo>
                    <a:lnTo>
                      <a:pt x="49" y="55"/>
                    </a:lnTo>
                    <a:lnTo>
                      <a:pt x="46" y="63"/>
                    </a:lnTo>
                    <a:lnTo>
                      <a:pt x="42" y="70"/>
                    </a:lnTo>
                    <a:lnTo>
                      <a:pt x="37" y="74"/>
                    </a:lnTo>
                    <a:lnTo>
                      <a:pt x="31" y="78"/>
                    </a:lnTo>
                    <a:lnTo>
                      <a:pt x="24" y="79"/>
                    </a:lnTo>
                    <a:lnTo>
                      <a:pt x="16" y="78"/>
                    </a:lnTo>
                    <a:lnTo>
                      <a:pt x="11" y="74"/>
                    </a:lnTo>
                    <a:lnTo>
                      <a:pt x="6" y="73"/>
                    </a:lnTo>
                    <a:lnTo>
                      <a:pt x="3" y="70"/>
                    </a:lnTo>
                    <a:lnTo>
                      <a:pt x="2" y="65"/>
                    </a:lnTo>
                    <a:lnTo>
                      <a:pt x="0" y="60"/>
                    </a:lnTo>
                    <a:lnTo>
                      <a:pt x="0" y="55"/>
                    </a:lnTo>
                    <a:lnTo>
                      <a:pt x="2" y="48"/>
                    </a:lnTo>
                    <a:lnTo>
                      <a:pt x="3" y="40"/>
                    </a:lnTo>
                    <a:lnTo>
                      <a:pt x="16" y="0"/>
                    </a:lnTo>
                    <a:lnTo>
                      <a:pt x="24" y="3"/>
                    </a:lnTo>
                    <a:lnTo>
                      <a:pt x="11" y="42"/>
                    </a:lnTo>
                    <a:lnTo>
                      <a:pt x="8" y="50"/>
                    </a:lnTo>
                    <a:lnTo>
                      <a:pt x="8" y="57"/>
                    </a:lnTo>
                    <a:lnTo>
                      <a:pt x="8" y="60"/>
                    </a:lnTo>
                    <a:lnTo>
                      <a:pt x="11" y="65"/>
                    </a:lnTo>
                    <a:lnTo>
                      <a:pt x="15" y="66"/>
                    </a:lnTo>
                    <a:lnTo>
                      <a:pt x="18" y="70"/>
                    </a:lnTo>
                    <a:lnTo>
                      <a:pt x="26" y="70"/>
                    </a:lnTo>
                    <a:lnTo>
                      <a:pt x="32" y="68"/>
                    </a:lnTo>
                    <a:lnTo>
                      <a:pt x="37" y="63"/>
                    </a:lnTo>
                    <a:lnTo>
                      <a:pt x="42" y="52"/>
                    </a:lnTo>
                    <a:lnTo>
                      <a:pt x="55" y="1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2" name="Freeform 95">
                <a:extLst>
                  <a:ext uri="{FF2B5EF4-FFF2-40B4-BE49-F238E27FC236}">
                    <a16:creationId xmlns:a16="http://schemas.microsoft.com/office/drawing/2014/main" id="{9659E6EF-962C-CD83-0366-CCA05EE86361}"/>
                  </a:ext>
                </a:extLst>
              </p:cNvPr>
              <p:cNvSpPr>
                <a:spLocks/>
              </p:cNvSpPr>
              <p:nvPr/>
            </p:nvSpPr>
            <p:spPr bwMode="auto">
              <a:xfrm>
                <a:off x="489585" y="922655"/>
                <a:ext cx="43180" cy="51435"/>
              </a:xfrm>
              <a:custGeom>
                <a:avLst/>
                <a:gdLst>
                  <a:gd name="T0" fmla="*/ 0 w 68"/>
                  <a:gd name="T1" fmla="*/ 70 h 81"/>
                  <a:gd name="T2" fmla="*/ 21 w 68"/>
                  <a:gd name="T3" fmla="*/ 0 h 81"/>
                  <a:gd name="T4" fmla="*/ 29 w 68"/>
                  <a:gd name="T5" fmla="*/ 1 h 81"/>
                  <a:gd name="T6" fmla="*/ 44 w 68"/>
                  <a:gd name="T7" fmla="*/ 65 h 81"/>
                  <a:gd name="T8" fmla="*/ 60 w 68"/>
                  <a:gd name="T9" fmla="*/ 10 h 81"/>
                  <a:gd name="T10" fmla="*/ 68 w 68"/>
                  <a:gd name="T11" fmla="*/ 13 h 81"/>
                  <a:gd name="T12" fmla="*/ 47 w 68"/>
                  <a:gd name="T13" fmla="*/ 81 h 81"/>
                  <a:gd name="T14" fmla="*/ 39 w 68"/>
                  <a:gd name="T15" fmla="*/ 79 h 81"/>
                  <a:gd name="T16" fmla="*/ 24 w 68"/>
                  <a:gd name="T17" fmla="*/ 16 h 81"/>
                  <a:gd name="T18" fmla="*/ 8 w 68"/>
                  <a:gd name="T19" fmla="*/ 71 h 81"/>
                  <a:gd name="T20" fmla="*/ 0 w 68"/>
                  <a:gd name="T21" fmla="*/ 7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 h="81">
                    <a:moveTo>
                      <a:pt x="0" y="70"/>
                    </a:moveTo>
                    <a:lnTo>
                      <a:pt x="21" y="0"/>
                    </a:lnTo>
                    <a:lnTo>
                      <a:pt x="29" y="1"/>
                    </a:lnTo>
                    <a:lnTo>
                      <a:pt x="44" y="65"/>
                    </a:lnTo>
                    <a:lnTo>
                      <a:pt x="60" y="10"/>
                    </a:lnTo>
                    <a:lnTo>
                      <a:pt x="68" y="13"/>
                    </a:lnTo>
                    <a:lnTo>
                      <a:pt x="47" y="81"/>
                    </a:lnTo>
                    <a:lnTo>
                      <a:pt x="39" y="79"/>
                    </a:lnTo>
                    <a:lnTo>
                      <a:pt x="24" y="16"/>
                    </a:lnTo>
                    <a:lnTo>
                      <a:pt x="8" y="71"/>
                    </a:lnTo>
                    <a:lnTo>
                      <a:pt x="0" y="7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3" name="Freeform 96">
                <a:extLst>
                  <a:ext uri="{FF2B5EF4-FFF2-40B4-BE49-F238E27FC236}">
                    <a16:creationId xmlns:a16="http://schemas.microsoft.com/office/drawing/2014/main" id="{FBABF5FD-EA12-66FE-D229-D43D5659DA9F}"/>
                  </a:ext>
                </a:extLst>
              </p:cNvPr>
              <p:cNvSpPr>
                <a:spLocks/>
              </p:cNvSpPr>
              <p:nvPr/>
            </p:nvSpPr>
            <p:spPr bwMode="auto">
              <a:xfrm>
                <a:off x="537210" y="934085"/>
                <a:ext cx="16510" cy="46355"/>
              </a:xfrm>
              <a:custGeom>
                <a:avLst/>
                <a:gdLst>
                  <a:gd name="T0" fmla="*/ 0 w 26"/>
                  <a:gd name="T1" fmla="*/ 69 h 73"/>
                  <a:gd name="T2" fmla="*/ 18 w 26"/>
                  <a:gd name="T3" fmla="*/ 0 h 73"/>
                  <a:gd name="T4" fmla="*/ 26 w 26"/>
                  <a:gd name="T5" fmla="*/ 1 h 73"/>
                  <a:gd name="T6" fmla="*/ 6 w 26"/>
                  <a:gd name="T7" fmla="*/ 73 h 73"/>
                  <a:gd name="T8" fmla="*/ 0 w 26"/>
                  <a:gd name="T9" fmla="*/ 69 h 73"/>
                </a:gdLst>
                <a:ahLst/>
                <a:cxnLst>
                  <a:cxn ang="0">
                    <a:pos x="T0" y="T1"/>
                  </a:cxn>
                  <a:cxn ang="0">
                    <a:pos x="T2" y="T3"/>
                  </a:cxn>
                  <a:cxn ang="0">
                    <a:pos x="T4" y="T5"/>
                  </a:cxn>
                  <a:cxn ang="0">
                    <a:pos x="T6" y="T7"/>
                  </a:cxn>
                  <a:cxn ang="0">
                    <a:pos x="T8" y="T9"/>
                  </a:cxn>
                </a:cxnLst>
                <a:rect l="0" t="0" r="r" b="b"/>
                <a:pathLst>
                  <a:path w="26" h="73">
                    <a:moveTo>
                      <a:pt x="0" y="69"/>
                    </a:moveTo>
                    <a:lnTo>
                      <a:pt x="18" y="0"/>
                    </a:lnTo>
                    <a:lnTo>
                      <a:pt x="26" y="1"/>
                    </a:lnTo>
                    <a:lnTo>
                      <a:pt x="6" y="73"/>
                    </a:lnTo>
                    <a:lnTo>
                      <a:pt x="0" y="6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4" name="Freeform 97">
                <a:extLst>
                  <a:ext uri="{FF2B5EF4-FFF2-40B4-BE49-F238E27FC236}">
                    <a16:creationId xmlns:a16="http://schemas.microsoft.com/office/drawing/2014/main" id="{7E3CBA34-0796-90ED-308A-CF768DB57A2B}"/>
                  </a:ext>
                </a:extLst>
              </p:cNvPr>
              <p:cNvSpPr>
                <a:spLocks noEditPoints="1"/>
              </p:cNvSpPr>
              <p:nvPr/>
            </p:nvSpPr>
            <p:spPr bwMode="auto">
              <a:xfrm>
                <a:off x="560705" y="941070"/>
                <a:ext cx="38100" cy="47625"/>
              </a:xfrm>
              <a:custGeom>
                <a:avLst/>
                <a:gdLst>
                  <a:gd name="T0" fmla="*/ 2 w 60"/>
                  <a:gd name="T1" fmla="*/ 32 h 75"/>
                  <a:gd name="T2" fmla="*/ 4 w 60"/>
                  <a:gd name="T3" fmla="*/ 23 h 75"/>
                  <a:gd name="T4" fmla="*/ 7 w 60"/>
                  <a:gd name="T5" fmla="*/ 16 h 75"/>
                  <a:gd name="T6" fmla="*/ 12 w 60"/>
                  <a:gd name="T7" fmla="*/ 10 h 75"/>
                  <a:gd name="T8" fmla="*/ 17 w 60"/>
                  <a:gd name="T9" fmla="*/ 7 h 75"/>
                  <a:gd name="T10" fmla="*/ 21 w 60"/>
                  <a:gd name="T11" fmla="*/ 2 h 75"/>
                  <a:gd name="T12" fmla="*/ 28 w 60"/>
                  <a:gd name="T13" fmla="*/ 0 h 75"/>
                  <a:gd name="T14" fmla="*/ 33 w 60"/>
                  <a:gd name="T15" fmla="*/ 0 h 75"/>
                  <a:gd name="T16" fmla="*/ 39 w 60"/>
                  <a:gd name="T17" fmla="*/ 0 h 75"/>
                  <a:gd name="T18" fmla="*/ 46 w 60"/>
                  <a:gd name="T19" fmla="*/ 3 h 75"/>
                  <a:gd name="T20" fmla="*/ 52 w 60"/>
                  <a:gd name="T21" fmla="*/ 8 h 75"/>
                  <a:gd name="T22" fmla="*/ 57 w 60"/>
                  <a:gd name="T23" fmla="*/ 15 h 75"/>
                  <a:gd name="T24" fmla="*/ 60 w 60"/>
                  <a:gd name="T25" fmla="*/ 23 h 75"/>
                  <a:gd name="T26" fmla="*/ 60 w 60"/>
                  <a:gd name="T27" fmla="*/ 32 h 75"/>
                  <a:gd name="T28" fmla="*/ 60 w 60"/>
                  <a:gd name="T29" fmla="*/ 42 h 75"/>
                  <a:gd name="T30" fmla="*/ 57 w 60"/>
                  <a:gd name="T31" fmla="*/ 50 h 75"/>
                  <a:gd name="T32" fmla="*/ 54 w 60"/>
                  <a:gd name="T33" fmla="*/ 57 h 75"/>
                  <a:gd name="T34" fmla="*/ 51 w 60"/>
                  <a:gd name="T35" fmla="*/ 62 h 75"/>
                  <a:gd name="T36" fmla="*/ 47 w 60"/>
                  <a:gd name="T37" fmla="*/ 67 h 75"/>
                  <a:gd name="T38" fmla="*/ 41 w 60"/>
                  <a:gd name="T39" fmla="*/ 71 h 75"/>
                  <a:gd name="T40" fmla="*/ 36 w 60"/>
                  <a:gd name="T41" fmla="*/ 73 h 75"/>
                  <a:gd name="T42" fmla="*/ 30 w 60"/>
                  <a:gd name="T43" fmla="*/ 75 h 75"/>
                  <a:gd name="T44" fmla="*/ 23 w 60"/>
                  <a:gd name="T45" fmla="*/ 73 h 75"/>
                  <a:gd name="T46" fmla="*/ 17 w 60"/>
                  <a:gd name="T47" fmla="*/ 71 h 75"/>
                  <a:gd name="T48" fmla="*/ 12 w 60"/>
                  <a:gd name="T49" fmla="*/ 68 h 75"/>
                  <a:gd name="T50" fmla="*/ 7 w 60"/>
                  <a:gd name="T51" fmla="*/ 63 h 75"/>
                  <a:gd name="T52" fmla="*/ 4 w 60"/>
                  <a:gd name="T53" fmla="*/ 58 h 75"/>
                  <a:gd name="T54" fmla="*/ 2 w 60"/>
                  <a:gd name="T55" fmla="*/ 52 h 75"/>
                  <a:gd name="T56" fmla="*/ 0 w 60"/>
                  <a:gd name="T57" fmla="*/ 45 h 75"/>
                  <a:gd name="T58" fmla="*/ 0 w 60"/>
                  <a:gd name="T59" fmla="*/ 39 h 75"/>
                  <a:gd name="T60" fmla="*/ 2 w 60"/>
                  <a:gd name="T61" fmla="*/ 32 h 75"/>
                  <a:gd name="T62" fmla="*/ 10 w 60"/>
                  <a:gd name="T63" fmla="*/ 34 h 75"/>
                  <a:gd name="T64" fmla="*/ 8 w 60"/>
                  <a:gd name="T65" fmla="*/ 41 h 75"/>
                  <a:gd name="T66" fmla="*/ 8 w 60"/>
                  <a:gd name="T67" fmla="*/ 45 h 75"/>
                  <a:gd name="T68" fmla="*/ 10 w 60"/>
                  <a:gd name="T69" fmla="*/ 50 h 75"/>
                  <a:gd name="T70" fmla="*/ 12 w 60"/>
                  <a:gd name="T71" fmla="*/ 55 h 75"/>
                  <a:gd name="T72" fmla="*/ 13 w 60"/>
                  <a:gd name="T73" fmla="*/ 58 h 75"/>
                  <a:gd name="T74" fmla="*/ 17 w 60"/>
                  <a:gd name="T75" fmla="*/ 62 h 75"/>
                  <a:gd name="T76" fmla="*/ 20 w 60"/>
                  <a:gd name="T77" fmla="*/ 65 h 75"/>
                  <a:gd name="T78" fmla="*/ 25 w 60"/>
                  <a:gd name="T79" fmla="*/ 65 h 75"/>
                  <a:gd name="T80" fmla="*/ 30 w 60"/>
                  <a:gd name="T81" fmla="*/ 67 h 75"/>
                  <a:gd name="T82" fmla="*/ 33 w 60"/>
                  <a:gd name="T83" fmla="*/ 65 h 75"/>
                  <a:gd name="T84" fmla="*/ 38 w 60"/>
                  <a:gd name="T85" fmla="*/ 63 h 75"/>
                  <a:gd name="T86" fmla="*/ 41 w 60"/>
                  <a:gd name="T87" fmla="*/ 62 h 75"/>
                  <a:gd name="T88" fmla="*/ 44 w 60"/>
                  <a:gd name="T89" fmla="*/ 57 h 75"/>
                  <a:gd name="T90" fmla="*/ 47 w 60"/>
                  <a:gd name="T91" fmla="*/ 54 h 75"/>
                  <a:gd name="T92" fmla="*/ 49 w 60"/>
                  <a:gd name="T93" fmla="*/ 47 h 75"/>
                  <a:gd name="T94" fmla="*/ 52 w 60"/>
                  <a:gd name="T95" fmla="*/ 41 h 75"/>
                  <a:gd name="T96" fmla="*/ 52 w 60"/>
                  <a:gd name="T97" fmla="*/ 32 h 75"/>
                  <a:gd name="T98" fmla="*/ 52 w 60"/>
                  <a:gd name="T99" fmla="*/ 24 h 75"/>
                  <a:gd name="T100" fmla="*/ 51 w 60"/>
                  <a:gd name="T101" fmla="*/ 18 h 75"/>
                  <a:gd name="T102" fmla="*/ 47 w 60"/>
                  <a:gd name="T103" fmla="*/ 13 h 75"/>
                  <a:gd name="T104" fmla="*/ 43 w 60"/>
                  <a:gd name="T105" fmla="*/ 10 h 75"/>
                  <a:gd name="T106" fmla="*/ 38 w 60"/>
                  <a:gd name="T107" fmla="*/ 8 h 75"/>
                  <a:gd name="T108" fmla="*/ 33 w 60"/>
                  <a:gd name="T109" fmla="*/ 8 h 75"/>
                  <a:gd name="T110" fmla="*/ 28 w 60"/>
                  <a:gd name="T111" fmla="*/ 8 h 75"/>
                  <a:gd name="T112" fmla="*/ 25 w 60"/>
                  <a:gd name="T113" fmla="*/ 10 h 75"/>
                  <a:gd name="T114" fmla="*/ 21 w 60"/>
                  <a:gd name="T115" fmla="*/ 13 h 75"/>
                  <a:gd name="T116" fmla="*/ 17 w 60"/>
                  <a:gd name="T117" fmla="*/ 16 h 75"/>
                  <a:gd name="T118" fmla="*/ 15 w 60"/>
                  <a:gd name="T119" fmla="*/ 21 h 75"/>
                  <a:gd name="T120" fmla="*/ 12 w 60"/>
                  <a:gd name="T121" fmla="*/ 26 h 75"/>
                  <a:gd name="T122" fmla="*/ 10 w 60"/>
                  <a:gd name="T123" fmla="*/ 3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 h="75">
                    <a:moveTo>
                      <a:pt x="2" y="32"/>
                    </a:moveTo>
                    <a:lnTo>
                      <a:pt x="4" y="23"/>
                    </a:lnTo>
                    <a:lnTo>
                      <a:pt x="7" y="16"/>
                    </a:lnTo>
                    <a:lnTo>
                      <a:pt x="12" y="10"/>
                    </a:lnTo>
                    <a:lnTo>
                      <a:pt x="17" y="7"/>
                    </a:lnTo>
                    <a:lnTo>
                      <a:pt x="21" y="2"/>
                    </a:lnTo>
                    <a:lnTo>
                      <a:pt x="28" y="0"/>
                    </a:lnTo>
                    <a:lnTo>
                      <a:pt x="33" y="0"/>
                    </a:lnTo>
                    <a:lnTo>
                      <a:pt x="39" y="0"/>
                    </a:lnTo>
                    <a:lnTo>
                      <a:pt x="46" y="3"/>
                    </a:lnTo>
                    <a:lnTo>
                      <a:pt x="52" y="8"/>
                    </a:lnTo>
                    <a:lnTo>
                      <a:pt x="57" y="15"/>
                    </a:lnTo>
                    <a:lnTo>
                      <a:pt x="60" y="23"/>
                    </a:lnTo>
                    <a:lnTo>
                      <a:pt x="60" y="32"/>
                    </a:lnTo>
                    <a:lnTo>
                      <a:pt x="60" y="42"/>
                    </a:lnTo>
                    <a:lnTo>
                      <a:pt x="57" y="50"/>
                    </a:lnTo>
                    <a:lnTo>
                      <a:pt x="54" y="57"/>
                    </a:lnTo>
                    <a:lnTo>
                      <a:pt x="51" y="62"/>
                    </a:lnTo>
                    <a:lnTo>
                      <a:pt x="47" y="67"/>
                    </a:lnTo>
                    <a:lnTo>
                      <a:pt x="41" y="71"/>
                    </a:lnTo>
                    <a:lnTo>
                      <a:pt x="36" y="73"/>
                    </a:lnTo>
                    <a:lnTo>
                      <a:pt x="30" y="75"/>
                    </a:lnTo>
                    <a:lnTo>
                      <a:pt x="23" y="73"/>
                    </a:lnTo>
                    <a:lnTo>
                      <a:pt x="17" y="71"/>
                    </a:lnTo>
                    <a:lnTo>
                      <a:pt x="12" y="68"/>
                    </a:lnTo>
                    <a:lnTo>
                      <a:pt x="7" y="63"/>
                    </a:lnTo>
                    <a:lnTo>
                      <a:pt x="4" y="58"/>
                    </a:lnTo>
                    <a:lnTo>
                      <a:pt x="2" y="52"/>
                    </a:lnTo>
                    <a:lnTo>
                      <a:pt x="0" y="45"/>
                    </a:lnTo>
                    <a:lnTo>
                      <a:pt x="0" y="39"/>
                    </a:lnTo>
                    <a:lnTo>
                      <a:pt x="2" y="32"/>
                    </a:lnTo>
                    <a:close/>
                    <a:moveTo>
                      <a:pt x="10" y="34"/>
                    </a:moveTo>
                    <a:lnTo>
                      <a:pt x="8" y="41"/>
                    </a:lnTo>
                    <a:lnTo>
                      <a:pt x="8" y="45"/>
                    </a:lnTo>
                    <a:lnTo>
                      <a:pt x="10" y="50"/>
                    </a:lnTo>
                    <a:lnTo>
                      <a:pt x="12" y="55"/>
                    </a:lnTo>
                    <a:lnTo>
                      <a:pt x="13" y="58"/>
                    </a:lnTo>
                    <a:lnTo>
                      <a:pt x="17" y="62"/>
                    </a:lnTo>
                    <a:lnTo>
                      <a:pt x="20" y="65"/>
                    </a:lnTo>
                    <a:lnTo>
                      <a:pt x="25" y="65"/>
                    </a:lnTo>
                    <a:lnTo>
                      <a:pt x="30" y="67"/>
                    </a:lnTo>
                    <a:lnTo>
                      <a:pt x="33" y="65"/>
                    </a:lnTo>
                    <a:lnTo>
                      <a:pt x="38" y="63"/>
                    </a:lnTo>
                    <a:lnTo>
                      <a:pt x="41" y="62"/>
                    </a:lnTo>
                    <a:lnTo>
                      <a:pt x="44" y="57"/>
                    </a:lnTo>
                    <a:lnTo>
                      <a:pt x="47" y="54"/>
                    </a:lnTo>
                    <a:lnTo>
                      <a:pt x="49" y="47"/>
                    </a:lnTo>
                    <a:lnTo>
                      <a:pt x="52" y="41"/>
                    </a:lnTo>
                    <a:lnTo>
                      <a:pt x="52" y="32"/>
                    </a:lnTo>
                    <a:lnTo>
                      <a:pt x="52" y="24"/>
                    </a:lnTo>
                    <a:lnTo>
                      <a:pt x="51" y="18"/>
                    </a:lnTo>
                    <a:lnTo>
                      <a:pt x="47" y="13"/>
                    </a:lnTo>
                    <a:lnTo>
                      <a:pt x="43" y="10"/>
                    </a:lnTo>
                    <a:lnTo>
                      <a:pt x="38" y="8"/>
                    </a:lnTo>
                    <a:lnTo>
                      <a:pt x="33" y="8"/>
                    </a:lnTo>
                    <a:lnTo>
                      <a:pt x="28" y="8"/>
                    </a:lnTo>
                    <a:lnTo>
                      <a:pt x="25" y="10"/>
                    </a:lnTo>
                    <a:lnTo>
                      <a:pt x="21" y="13"/>
                    </a:lnTo>
                    <a:lnTo>
                      <a:pt x="17" y="16"/>
                    </a:lnTo>
                    <a:lnTo>
                      <a:pt x="15" y="21"/>
                    </a:lnTo>
                    <a:lnTo>
                      <a:pt x="12" y="26"/>
                    </a:lnTo>
                    <a:lnTo>
                      <a:pt x="1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5" name="Freeform 98">
                <a:extLst>
                  <a:ext uri="{FF2B5EF4-FFF2-40B4-BE49-F238E27FC236}">
                    <a16:creationId xmlns:a16="http://schemas.microsoft.com/office/drawing/2014/main" id="{3DE0BE26-17A3-BD77-E778-1A903CFBCB1C}"/>
                  </a:ext>
                </a:extLst>
              </p:cNvPr>
              <p:cNvSpPr>
                <a:spLocks/>
              </p:cNvSpPr>
              <p:nvPr/>
            </p:nvSpPr>
            <p:spPr bwMode="auto">
              <a:xfrm>
                <a:off x="608330" y="947420"/>
                <a:ext cx="39370" cy="50165"/>
              </a:xfrm>
              <a:custGeom>
                <a:avLst/>
                <a:gdLst>
                  <a:gd name="T0" fmla="*/ 0 w 62"/>
                  <a:gd name="T1" fmla="*/ 71 h 79"/>
                  <a:gd name="T2" fmla="*/ 13 w 62"/>
                  <a:gd name="T3" fmla="*/ 0 h 79"/>
                  <a:gd name="T4" fmla="*/ 21 w 62"/>
                  <a:gd name="T5" fmla="*/ 1 h 79"/>
                  <a:gd name="T6" fmla="*/ 44 w 62"/>
                  <a:gd name="T7" fmla="*/ 63 h 79"/>
                  <a:gd name="T8" fmla="*/ 54 w 62"/>
                  <a:gd name="T9" fmla="*/ 8 h 79"/>
                  <a:gd name="T10" fmla="*/ 62 w 62"/>
                  <a:gd name="T11" fmla="*/ 8 h 79"/>
                  <a:gd name="T12" fmla="*/ 49 w 62"/>
                  <a:gd name="T13" fmla="*/ 79 h 79"/>
                  <a:gd name="T14" fmla="*/ 39 w 62"/>
                  <a:gd name="T15" fmla="*/ 78 h 79"/>
                  <a:gd name="T16" fmla="*/ 18 w 62"/>
                  <a:gd name="T17" fmla="*/ 18 h 79"/>
                  <a:gd name="T18" fmla="*/ 8 w 62"/>
                  <a:gd name="T19" fmla="*/ 73 h 79"/>
                  <a:gd name="T20" fmla="*/ 0 w 62"/>
                  <a:gd name="T21" fmla="*/ 71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 h="79">
                    <a:moveTo>
                      <a:pt x="0" y="71"/>
                    </a:moveTo>
                    <a:lnTo>
                      <a:pt x="13" y="0"/>
                    </a:lnTo>
                    <a:lnTo>
                      <a:pt x="21" y="1"/>
                    </a:lnTo>
                    <a:lnTo>
                      <a:pt x="44" y="63"/>
                    </a:lnTo>
                    <a:lnTo>
                      <a:pt x="54" y="8"/>
                    </a:lnTo>
                    <a:lnTo>
                      <a:pt x="62" y="8"/>
                    </a:lnTo>
                    <a:lnTo>
                      <a:pt x="49" y="79"/>
                    </a:lnTo>
                    <a:lnTo>
                      <a:pt x="39" y="78"/>
                    </a:lnTo>
                    <a:lnTo>
                      <a:pt x="18" y="18"/>
                    </a:lnTo>
                    <a:lnTo>
                      <a:pt x="8" y="73"/>
                    </a:lnTo>
                    <a:lnTo>
                      <a:pt x="0" y="7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6" name="Freeform 99">
                <a:extLst>
                  <a:ext uri="{FF2B5EF4-FFF2-40B4-BE49-F238E27FC236}">
                    <a16:creationId xmlns:a16="http://schemas.microsoft.com/office/drawing/2014/main" id="{70E00094-F254-0B10-CF48-08FAD9E8140C}"/>
                  </a:ext>
                </a:extLst>
              </p:cNvPr>
              <p:cNvSpPr>
                <a:spLocks noEditPoints="1"/>
              </p:cNvSpPr>
              <p:nvPr/>
            </p:nvSpPr>
            <p:spPr bwMode="auto">
              <a:xfrm>
                <a:off x="1525905" y="223520"/>
                <a:ext cx="43180" cy="43180"/>
              </a:xfrm>
              <a:custGeom>
                <a:avLst/>
                <a:gdLst>
                  <a:gd name="T0" fmla="*/ 56 w 68"/>
                  <a:gd name="T1" fmla="*/ 52 h 68"/>
                  <a:gd name="T2" fmla="*/ 50 w 68"/>
                  <a:gd name="T3" fmla="*/ 59 h 68"/>
                  <a:gd name="T4" fmla="*/ 43 w 68"/>
                  <a:gd name="T5" fmla="*/ 64 h 68"/>
                  <a:gd name="T6" fmla="*/ 37 w 68"/>
                  <a:gd name="T7" fmla="*/ 67 h 68"/>
                  <a:gd name="T8" fmla="*/ 30 w 68"/>
                  <a:gd name="T9" fmla="*/ 68 h 68"/>
                  <a:gd name="T10" fmla="*/ 24 w 68"/>
                  <a:gd name="T11" fmla="*/ 68 h 68"/>
                  <a:gd name="T12" fmla="*/ 17 w 68"/>
                  <a:gd name="T13" fmla="*/ 67 h 68"/>
                  <a:gd name="T14" fmla="*/ 13 w 68"/>
                  <a:gd name="T15" fmla="*/ 65 h 68"/>
                  <a:gd name="T16" fmla="*/ 8 w 68"/>
                  <a:gd name="T17" fmla="*/ 62 h 68"/>
                  <a:gd name="T18" fmla="*/ 3 w 68"/>
                  <a:gd name="T19" fmla="*/ 55 h 68"/>
                  <a:gd name="T20" fmla="*/ 0 w 68"/>
                  <a:gd name="T21" fmla="*/ 49 h 68"/>
                  <a:gd name="T22" fmla="*/ 0 w 68"/>
                  <a:gd name="T23" fmla="*/ 41 h 68"/>
                  <a:gd name="T24" fmla="*/ 1 w 68"/>
                  <a:gd name="T25" fmla="*/ 33 h 68"/>
                  <a:gd name="T26" fmla="*/ 6 w 68"/>
                  <a:gd name="T27" fmla="*/ 23 h 68"/>
                  <a:gd name="T28" fmla="*/ 13 w 68"/>
                  <a:gd name="T29" fmla="*/ 15 h 68"/>
                  <a:gd name="T30" fmla="*/ 17 w 68"/>
                  <a:gd name="T31" fmla="*/ 10 h 68"/>
                  <a:gd name="T32" fmla="*/ 24 w 68"/>
                  <a:gd name="T33" fmla="*/ 5 h 68"/>
                  <a:gd name="T34" fmla="*/ 30 w 68"/>
                  <a:gd name="T35" fmla="*/ 2 h 68"/>
                  <a:gd name="T36" fmla="*/ 37 w 68"/>
                  <a:gd name="T37" fmla="*/ 0 h 68"/>
                  <a:gd name="T38" fmla="*/ 43 w 68"/>
                  <a:gd name="T39" fmla="*/ 0 h 68"/>
                  <a:gd name="T40" fmla="*/ 50 w 68"/>
                  <a:gd name="T41" fmla="*/ 0 h 68"/>
                  <a:gd name="T42" fmla="*/ 55 w 68"/>
                  <a:gd name="T43" fmla="*/ 3 h 68"/>
                  <a:gd name="T44" fmla="*/ 60 w 68"/>
                  <a:gd name="T45" fmla="*/ 7 h 68"/>
                  <a:gd name="T46" fmla="*/ 65 w 68"/>
                  <a:gd name="T47" fmla="*/ 12 h 68"/>
                  <a:gd name="T48" fmla="*/ 68 w 68"/>
                  <a:gd name="T49" fmla="*/ 16 h 68"/>
                  <a:gd name="T50" fmla="*/ 68 w 68"/>
                  <a:gd name="T51" fmla="*/ 23 h 68"/>
                  <a:gd name="T52" fmla="*/ 68 w 68"/>
                  <a:gd name="T53" fmla="*/ 29 h 68"/>
                  <a:gd name="T54" fmla="*/ 66 w 68"/>
                  <a:gd name="T55" fmla="*/ 36 h 68"/>
                  <a:gd name="T56" fmla="*/ 65 w 68"/>
                  <a:gd name="T57" fmla="*/ 41 h 68"/>
                  <a:gd name="T58" fmla="*/ 61 w 68"/>
                  <a:gd name="T59" fmla="*/ 47 h 68"/>
                  <a:gd name="T60" fmla="*/ 56 w 68"/>
                  <a:gd name="T61" fmla="*/ 52 h 68"/>
                  <a:gd name="T62" fmla="*/ 50 w 68"/>
                  <a:gd name="T63" fmla="*/ 47 h 68"/>
                  <a:gd name="T64" fmla="*/ 55 w 68"/>
                  <a:gd name="T65" fmla="*/ 42 h 68"/>
                  <a:gd name="T66" fmla="*/ 58 w 68"/>
                  <a:gd name="T67" fmla="*/ 38 h 68"/>
                  <a:gd name="T68" fmla="*/ 60 w 68"/>
                  <a:gd name="T69" fmla="*/ 33 h 68"/>
                  <a:gd name="T70" fmla="*/ 60 w 68"/>
                  <a:gd name="T71" fmla="*/ 28 h 68"/>
                  <a:gd name="T72" fmla="*/ 60 w 68"/>
                  <a:gd name="T73" fmla="*/ 23 h 68"/>
                  <a:gd name="T74" fmla="*/ 60 w 68"/>
                  <a:gd name="T75" fmla="*/ 20 h 68"/>
                  <a:gd name="T76" fmla="*/ 58 w 68"/>
                  <a:gd name="T77" fmla="*/ 16 h 68"/>
                  <a:gd name="T78" fmla="*/ 55 w 68"/>
                  <a:gd name="T79" fmla="*/ 13 h 68"/>
                  <a:gd name="T80" fmla="*/ 52 w 68"/>
                  <a:gd name="T81" fmla="*/ 10 h 68"/>
                  <a:gd name="T82" fmla="*/ 47 w 68"/>
                  <a:gd name="T83" fmla="*/ 8 h 68"/>
                  <a:gd name="T84" fmla="*/ 43 w 68"/>
                  <a:gd name="T85" fmla="*/ 8 h 68"/>
                  <a:gd name="T86" fmla="*/ 39 w 68"/>
                  <a:gd name="T87" fmla="*/ 8 h 68"/>
                  <a:gd name="T88" fmla="*/ 34 w 68"/>
                  <a:gd name="T89" fmla="*/ 10 h 68"/>
                  <a:gd name="T90" fmla="*/ 29 w 68"/>
                  <a:gd name="T91" fmla="*/ 12 h 68"/>
                  <a:gd name="T92" fmla="*/ 24 w 68"/>
                  <a:gd name="T93" fmla="*/ 15 h 68"/>
                  <a:gd name="T94" fmla="*/ 19 w 68"/>
                  <a:gd name="T95" fmla="*/ 20 h 68"/>
                  <a:gd name="T96" fmla="*/ 13 w 68"/>
                  <a:gd name="T97" fmla="*/ 28 h 68"/>
                  <a:gd name="T98" fmla="*/ 9 w 68"/>
                  <a:gd name="T99" fmla="*/ 34 h 68"/>
                  <a:gd name="T100" fmla="*/ 8 w 68"/>
                  <a:gd name="T101" fmla="*/ 41 h 68"/>
                  <a:gd name="T102" fmla="*/ 8 w 68"/>
                  <a:gd name="T103" fmla="*/ 46 h 68"/>
                  <a:gd name="T104" fmla="*/ 9 w 68"/>
                  <a:gd name="T105" fmla="*/ 51 h 68"/>
                  <a:gd name="T106" fmla="*/ 13 w 68"/>
                  <a:gd name="T107" fmla="*/ 55 h 68"/>
                  <a:gd name="T108" fmla="*/ 17 w 68"/>
                  <a:gd name="T109" fmla="*/ 59 h 68"/>
                  <a:gd name="T110" fmla="*/ 21 w 68"/>
                  <a:gd name="T111" fmla="*/ 59 h 68"/>
                  <a:gd name="T112" fmla="*/ 26 w 68"/>
                  <a:gd name="T113" fmla="*/ 60 h 68"/>
                  <a:gd name="T114" fmla="*/ 29 w 68"/>
                  <a:gd name="T115" fmla="*/ 60 h 68"/>
                  <a:gd name="T116" fmla="*/ 34 w 68"/>
                  <a:gd name="T117" fmla="*/ 59 h 68"/>
                  <a:gd name="T118" fmla="*/ 40 w 68"/>
                  <a:gd name="T119" fmla="*/ 55 h 68"/>
                  <a:gd name="T120" fmla="*/ 45 w 68"/>
                  <a:gd name="T121" fmla="*/ 52 h 68"/>
                  <a:gd name="T122" fmla="*/ 50 w 68"/>
                  <a:gd name="T123" fmla="*/ 4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8" h="68">
                    <a:moveTo>
                      <a:pt x="56" y="52"/>
                    </a:moveTo>
                    <a:lnTo>
                      <a:pt x="50" y="59"/>
                    </a:lnTo>
                    <a:lnTo>
                      <a:pt x="43" y="64"/>
                    </a:lnTo>
                    <a:lnTo>
                      <a:pt x="37" y="67"/>
                    </a:lnTo>
                    <a:lnTo>
                      <a:pt x="30" y="68"/>
                    </a:lnTo>
                    <a:lnTo>
                      <a:pt x="24" y="68"/>
                    </a:lnTo>
                    <a:lnTo>
                      <a:pt x="17" y="67"/>
                    </a:lnTo>
                    <a:lnTo>
                      <a:pt x="13" y="65"/>
                    </a:lnTo>
                    <a:lnTo>
                      <a:pt x="8" y="62"/>
                    </a:lnTo>
                    <a:lnTo>
                      <a:pt x="3" y="55"/>
                    </a:lnTo>
                    <a:lnTo>
                      <a:pt x="0" y="49"/>
                    </a:lnTo>
                    <a:lnTo>
                      <a:pt x="0" y="41"/>
                    </a:lnTo>
                    <a:lnTo>
                      <a:pt x="1" y="33"/>
                    </a:lnTo>
                    <a:lnTo>
                      <a:pt x="6" y="23"/>
                    </a:lnTo>
                    <a:lnTo>
                      <a:pt x="13" y="15"/>
                    </a:lnTo>
                    <a:lnTo>
                      <a:pt x="17" y="10"/>
                    </a:lnTo>
                    <a:lnTo>
                      <a:pt x="24" y="5"/>
                    </a:lnTo>
                    <a:lnTo>
                      <a:pt x="30" y="2"/>
                    </a:lnTo>
                    <a:lnTo>
                      <a:pt x="37" y="0"/>
                    </a:lnTo>
                    <a:lnTo>
                      <a:pt x="43" y="0"/>
                    </a:lnTo>
                    <a:lnTo>
                      <a:pt x="50" y="0"/>
                    </a:lnTo>
                    <a:lnTo>
                      <a:pt x="55" y="3"/>
                    </a:lnTo>
                    <a:lnTo>
                      <a:pt x="60" y="7"/>
                    </a:lnTo>
                    <a:lnTo>
                      <a:pt x="65" y="12"/>
                    </a:lnTo>
                    <a:lnTo>
                      <a:pt x="68" y="16"/>
                    </a:lnTo>
                    <a:lnTo>
                      <a:pt x="68" y="23"/>
                    </a:lnTo>
                    <a:lnTo>
                      <a:pt x="68" y="29"/>
                    </a:lnTo>
                    <a:lnTo>
                      <a:pt x="66" y="36"/>
                    </a:lnTo>
                    <a:lnTo>
                      <a:pt x="65" y="41"/>
                    </a:lnTo>
                    <a:lnTo>
                      <a:pt x="61" y="47"/>
                    </a:lnTo>
                    <a:lnTo>
                      <a:pt x="56" y="52"/>
                    </a:lnTo>
                    <a:close/>
                    <a:moveTo>
                      <a:pt x="50" y="47"/>
                    </a:moveTo>
                    <a:lnTo>
                      <a:pt x="55" y="42"/>
                    </a:lnTo>
                    <a:lnTo>
                      <a:pt x="58" y="38"/>
                    </a:lnTo>
                    <a:lnTo>
                      <a:pt x="60" y="33"/>
                    </a:lnTo>
                    <a:lnTo>
                      <a:pt x="60" y="28"/>
                    </a:lnTo>
                    <a:lnTo>
                      <a:pt x="60" y="23"/>
                    </a:lnTo>
                    <a:lnTo>
                      <a:pt x="60" y="20"/>
                    </a:lnTo>
                    <a:lnTo>
                      <a:pt x="58" y="16"/>
                    </a:lnTo>
                    <a:lnTo>
                      <a:pt x="55" y="13"/>
                    </a:lnTo>
                    <a:lnTo>
                      <a:pt x="52" y="10"/>
                    </a:lnTo>
                    <a:lnTo>
                      <a:pt x="47" y="8"/>
                    </a:lnTo>
                    <a:lnTo>
                      <a:pt x="43" y="8"/>
                    </a:lnTo>
                    <a:lnTo>
                      <a:pt x="39" y="8"/>
                    </a:lnTo>
                    <a:lnTo>
                      <a:pt x="34" y="10"/>
                    </a:lnTo>
                    <a:lnTo>
                      <a:pt x="29" y="12"/>
                    </a:lnTo>
                    <a:lnTo>
                      <a:pt x="24" y="15"/>
                    </a:lnTo>
                    <a:lnTo>
                      <a:pt x="19" y="20"/>
                    </a:lnTo>
                    <a:lnTo>
                      <a:pt x="13" y="28"/>
                    </a:lnTo>
                    <a:lnTo>
                      <a:pt x="9" y="34"/>
                    </a:lnTo>
                    <a:lnTo>
                      <a:pt x="8" y="41"/>
                    </a:lnTo>
                    <a:lnTo>
                      <a:pt x="8" y="46"/>
                    </a:lnTo>
                    <a:lnTo>
                      <a:pt x="9" y="51"/>
                    </a:lnTo>
                    <a:lnTo>
                      <a:pt x="13" y="55"/>
                    </a:lnTo>
                    <a:lnTo>
                      <a:pt x="17" y="59"/>
                    </a:lnTo>
                    <a:lnTo>
                      <a:pt x="21" y="59"/>
                    </a:lnTo>
                    <a:lnTo>
                      <a:pt x="26" y="60"/>
                    </a:lnTo>
                    <a:lnTo>
                      <a:pt x="29" y="60"/>
                    </a:lnTo>
                    <a:lnTo>
                      <a:pt x="34" y="59"/>
                    </a:lnTo>
                    <a:lnTo>
                      <a:pt x="40" y="55"/>
                    </a:lnTo>
                    <a:lnTo>
                      <a:pt x="45" y="52"/>
                    </a:lnTo>
                    <a:lnTo>
                      <a:pt x="50" y="4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7" name="Freeform 100">
                <a:extLst>
                  <a:ext uri="{FF2B5EF4-FFF2-40B4-BE49-F238E27FC236}">
                    <a16:creationId xmlns:a16="http://schemas.microsoft.com/office/drawing/2014/main" id="{78A16D80-7F25-E9A5-8AB6-DB693384CCF4}"/>
                  </a:ext>
                </a:extLst>
              </p:cNvPr>
              <p:cNvSpPr>
                <a:spLocks noEditPoints="1"/>
              </p:cNvSpPr>
              <p:nvPr/>
            </p:nvSpPr>
            <p:spPr bwMode="auto">
              <a:xfrm>
                <a:off x="1548130" y="250190"/>
                <a:ext cx="60960" cy="54610"/>
              </a:xfrm>
              <a:custGeom>
                <a:avLst/>
                <a:gdLst>
                  <a:gd name="T0" fmla="*/ 96 w 96"/>
                  <a:gd name="T1" fmla="*/ 41 h 86"/>
                  <a:gd name="T2" fmla="*/ 25 w 96"/>
                  <a:gd name="T3" fmla="*/ 72 h 86"/>
                  <a:gd name="T4" fmla="*/ 18 w 96"/>
                  <a:gd name="T5" fmla="*/ 65 h 86"/>
                  <a:gd name="T6" fmla="*/ 59 w 96"/>
                  <a:gd name="T7" fmla="*/ 0 h 86"/>
                  <a:gd name="T8" fmla="*/ 65 w 96"/>
                  <a:gd name="T9" fmla="*/ 7 h 86"/>
                  <a:gd name="T10" fmla="*/ 52 w 96"/>
                  <a:gd name="T11" fmla="*/ 26 h 86"/>
                  <a:gd name="T12" fmla="*/ 69 w 96"/>
                  <a:gd name="T13" fmla="*/ 44 h 86"/>
                  <a:gd name="T14" fmla="*/ 91 w 96"/>
                  <a:gd name="T15" fmla="*/ 35 h 86"/>
                  <a:gd name="T16" fmla="*/ 96 w 96"/>
                  <a:gd name="T17" fmla="*/ 41 h 86"/>
                  <a:gd name="T18" fmla="*/ 62 w 96"/>
                  <a:gd name="T19" fmla="*/ 48 h 86"/>
                  <a:gd name="T20" fmla="*/ 48 w 96"/>
                  <a:gd name="T21" fmla="*/ 33 h 86"/>
                  <a:gd name="T22" fmla="*/ 36 w 96"/>
                  <a:gd name="T23" fmla="*/ 51 h 86"/>
                  <a:gd name="T24" fmla="*/ 31 w 96"/>
                  <a:gd name="T25" fmla="*/ 57 h 86"/>
                  <a:gd name="T26" fmla="*/ 28 w 96"/>
                  <a:gd name="T27" fmla="*/ 64 h 86"/>
                  <a:gd name="T28" fmla="*/ 34 w 96"/>
                  <a:gd name="T29" fmla="*/ 61 h 86"/>
                  <a:gd name="T30" fmla="*/ 41 w 96"/>
                  <a:gd name="T31" fmla="*/ 57 h 86"/>
                  <a:gd name="T32" fmla="*/ 62 w 96"/>
                  <a:gd name="T33" fmla="*/ 48 h 86"/>
                  <a:gd name="T34" fmla="*/ 26 w 96"/>
                  <a:gd name="T35" fmla="*/ 83 h 86"/>
                  <a:gd name="T36" fmla="*/ 23 w 96"/>
                  <a:gd name="T37" fmla="*/ 85 h 86"/>
                  <a:gd name="T38" fmla="*/ 18 w 96"/>
                  <a:gd name="T39" fmla="*/ 86 h 86"/>
                  <a:gd name="T40" fmla="*/ 15 w 96"/>
                  <a:gd name="T41" fmla="*/ 85 h 86"/>
                  <a:gd name="T42" fmla="*/ 13 w 96"/>
                  <a:gd name="T43" fmla="*/ 83 h 86"/>
                  <a:gd name="T44" fmla="*/ 12 w 96"/>
                  <a:gd name="T45" fmla="*/ 82 h 86"/>
                  <a:gd name="T46" fmla="*/ 10 w 96"/>
                  <a:gd name="T47" fmla="*/ 77 h 86"/>
                  <a:gd name="T48" fmla="*/ 10 w 96"/>
                  <a:gd name="T49" fmla="*/ 75 h 86"/>
                  <a:gd name="T50" fmla="*/ 8 w 96"/>
                  <a:gd name="T51" fmla="*/ 73 h 86"/>
                  <a:gd name="T52" fmla="*/ 8 w 96"/>
                  <a:gd name="T53" fmla="*/ 72 h 86"/>
                  <a:gd name="T54" fmla="*/ 7 w 96"/>
                  <a:gd name="T55" fmla="*/ 72 h 86"/>
                  <a:gd name="T56" fmla="*/ 5 w 96"/>
                  <a:gd name="T57" fmla="*/ 72 h 86"/>
                  <a:gd name="T58" fmla="*/ 4 w 96"/>
                  <a:gd name="T59" fmla="*/ 73 h 86"/>
                  <a:gd name="T60" fmla="*/ 0 w 96"/>
                  <a:gd name="T61" fmla="*/ 70 h 86"/>
                  <a:gd name="T62" fmla="*/ 4 w 96"/>
                  <a:gd name="T63" fmla="*/ 67 h 86"/>
                  <a:gd name="T64" fmla="*/ 8 w 96"/>
                  <a:gd name="T65" fmla="*/ 65 h 86"/>
                  <a:gd name="T66" fmla="*/ 12 w 96"/>
                  <a:gd name="T67" fmla="*/ 67 h 86"/>
                  <a:gd name="T68" fmla="*/ 13 w 96"/>
                  <a:gd name="T69" fmla="*/ 69 h 86"/>
                  <a:gd name="T70" fmla="*/ 15 w 96"/>
                  <a:gd name="T71" fmla="*/ 70 h 86"/>
                  <a:gd name="T72" fmla="*/ 17 w 96"/>
                  <a:gd name="T73" fmla="*/ 75 h 86"/>
                  <a:gd name="T74" fmla="*/ 17 w 96"/>
                  <a:gd name="T75" fmla="*/ 78 h 86"/>
                  <a:gd name="T76" fmla="*/ 18 w 96"/>
                  <a:gd name="T77" fmla="*/ 80 h 86"/>
                  <a:gd name="T78" fmla="*/ 18 w 96"/>
                  <a:gd name="T79" fmla="*/ 80 h 86"/>
                  <a:gd name="T80" fmla="*/ 20 w 96"/>
                  <a:gd name="T81" fmla="*/ 80 h 86"/>
                  <a:gd name="T82" fmla="*/ 21 w 96"/>
                  <a:gd name="T83" fmla="*/ 80 h 86"/>
                  <a:gd name="T84" fmla="*/ 23 w 96"/>
                  <a:gd name="T85" fmla="*/ 78 h 86"/>
                  <a:gd name="T86" fmla="*/ 26 w 96"/>
                  <a:gd name="T87" fmla="*/ 8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6" h="86">
                    <a:moveTo>
                      <a:pt x="96" y="41"/>
                    </a:moveTo>
                    <a:lnTo>
                      <a:pt x="25" y="72"/>
                    </a:lnTo>
                    <a:lnTo>
                      <a:pt x="18" y="65"/>
                    </a:lnTo>
                    <a:lnTo>
                      <a:pt x="59" y="0"/>
                    </a:lnTo>
                    <a:lnTo>
                      <a:pt x="65" y="7"/>
                    </a:lnTo>
                    <a:lnTo>
                      <a:pt x="52" y="26"/>
                    </a:lnTo>
                    <a:lnTo>
                      <a:pt x="69" y="44"/>
                    </a:lnTo>
                    <a:lnTo>
                      <a:pt x="91" y="35"/>
                    </a:lnTo>
                    <a:lnTo>
                      <a:pt x="96" y="41"/>
                    </a:lnTo>
                    <a:close/>
                    <a:moveTo>
                      <a:pt x="62" y="48"/>
                    </a:moveTo>
                    <a:lnTo>
                      <a:pt x="48" y="33"/>
                    </a:lnTo>
                    <a:lnTo>
                      <a:pt x="36" y="51"/>
                    </a:lnTo>
                    <a:lnTo>
                      <a:pt x="31" y="57"/>
                    </a:lnTo>
                    <a:lnTo>
                      <a:pt x="28" y="64"/>
                    </a:lnTo>
                    <a:lnTo>
                      <a:pt x="34" y="61"/>
                    </a:lnTo>
                    <a:lnTo>
                      <a:pt x="41" y="57"/>
                    </a:lnTo>
                    <a:lnTo>
                      <a:pt x="62" y="48"/>
                    </a:lnTo>
                    <a:close/>
                    <a:moveTo>
                      <a:pt x="26" y="83"/>
                    </a:moveTo>
                    <a:lnTo>
                      <a:pt x="23" y="85"/>
                    </a:lnTo>
                    <a:lnTo>
                      <a:pt x="18" y="86"/>
                    </a:lnTo>
                    <a:lnTo>
                      <a:pt x="15" y="85"/>
                    </a:lnTo>
                    <a:lnTo>
                      <a:pt x="13" y="83"/>
                    </a:lnTo>
                    <a:lnTo>
                      <a:pt x="12" y="82"/>
                    </a:lnTo>
                    <a:lnTo>
                      <a:pt x="10" y="77"/>
                    </a:lnTo>
                    <a:lnTo>
                      <a:pt x="10" y="75"/>
                    </a:lnTo>
                    <a:lnTo>
                      <a:pt x="8" y="73"/>
                    </a:lnTo>
                    <a:lnTo>
                      <a:pt x="8" y="72"/>
                    </a:lnTo>
                    <a:lnTo>
                      <a:pt x="7" y="72"/>
                    </a:lnTo>
                    <a:lnTo>
                      <a:pt x="5" y="72"/>
                    </a:lnTo>
                    <a:lnTo>
                      <a:pt x="4" y="73"/>
                    </a:lnTo>
                    <a:lnTo>
                      <a:pt x="0" y="70"/>
                    </a:lnTo>
                    <a:lnTo>
                      <a:pt x="4" y="67"/>
                    </a:lnTo>
                    <a:lnTo>
                      <a:pt x="8" y="65"/>
                    </a:lnTo>
                    <a:lnTo>
                      <a:pt x="12" y="67"/>
                    </a:lnTo>
                    <a:lnTo>
                      <a:pt x="13" y="69"/>
                    </a:lnTo>
                    <a:lnTo>
                      <a:pt x="15" y="70"/>
                    </a:lnTo>
                    <a:lnTo>
                      <a:pt x="17" y="75"/>
                    </a:lnTo>
                    <a:lnTo>
                      <a:pt x="17" y="78"/>
                    </a:lnTo>
                    <a:lnTo>
                      <a:pt x="18" y="80"/>
                    </a:lnTo>
                    <a:lnTo>
                      <a:pt x="18" y="80"/>
                    </a:lnTo>
                    <a:lnTo>
                      <a:pt x="20" y="80"/>
                    </a:lnTo>
                    <a:lnTo>
                      <a:pt x="21" y="80"/>
                    </a:lnTo>
                    <a:lnTo>
                      <a:pt x="23" y="78"/>
                    </a:lnTo>
                    <a:lnTo>
                      <a:pt x="26" y="8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8" name="Freeform 101">
                <a:extLst>
                  <a:ext uri="{FF2B5EF4-FFF2-40B4-BE49-F238E27FC236}">
                    <a16:creationId xmlns:a16="http://schemas.microsoft.com/office/drawing/2014/main" id="{CC08C972-A58D-0136-5E6B-9383ED90F57C}"/>
                  </a:ext>
                </a:extLst>
              </p:cNvPr>
              <p:cNvSpPr>
                <a:spLocks noEditPoints="1"/>
              </p:cNvSpPr>
              <p:nvPr/>
            </p:nvSpPr>
            <p:spPr bwMode="auto">
              <a:xfrm>
                <a:off x="1583690" y="289560"/>
                <a:ext cx="57785" cy="42545"/>
              </a:xfrm>
              <a:custGeom>
                <a:avLst/>
                <a:gdLst>
                  <a:gd name="T0" fmla="*/ 34 w 91"/>
                  <a:gd name="T1" fmla="*/ 7 h 67"/>
                  <a:gd name="T2" fmla="*/ 55 w 91"/>
                  <a:gd name="T3" fmla="*/ 3 h 67"/>
                  <a:gd name="T4" fmla="*/ 63 w 91"/>
                  <a:gd name="T5" fmla="*/ 7 h 67"/>
                  <a:gd name="T6" fmla="*/ 70 w 91"/>
                  <a:gd name="T7" fmla="*/ 13 h 67"/>
                  <a:gd name="T8" fmla="*/ 74 w 91"/>
                  <a:gd name="T9" fmla="*/ 28 h 67"/>
                  <a:gd name="T10" fmla="*/ 68 w 91"/>
                  <a:gd name="T11" fmla="*/ 42 h 67"/>
                  <a:gd name="T12" fmla="*/ 52 w 91"/>
                  <a:gd name="T13" fmla="*/ 57 h 67"/>
                  <a:gd name="T14" fmla="*/ 32 w 91"/>
                  <a:gd name="T15" fmla="*/ 65 h 67"/>
                  <a:gd name="T16" fmla="*/ 16 w 91"/>
                  <a:gd name="T17" fmla="*/ 63 h 67"/>
                  <a:gd name="T18" fmla="*/ 5 w 91"/>
                  <a:gd name="T19" fmla="*/ 55 h 67"/>
                  <a:gd name="T20" fmla="*/ 0 w 91"/>
                  <a:gd name="T21" fmla="*/ 39 h 67"/>
                  <a:gd name="T22" fmla="*/ 9 w 91"/>
                  <a:gd name="T23" fmla="*/ 23 h 67"/>
                  <a:gd name="T24" fmla="*/ 11 w 91"/>
                  <a:gd name="T25" fmla="*/ 34 h 67"/>
                  <a:gd name="T26" fmla="*/ 9 w 91"/>
                  <a:gd name="T27" fmla="*/ 46 h 67"/>
                  <a:gd name="T28" fmla="*/ 16 w 91"/>
                  <a:gd name="T29" fmla="*/ 54 h 67"/>
                  <a:gd name="T30" fmla="*/ 26 w 91"/>
                  <a:gd name="T31" fmla="*/ 59 h 67"/>
                  <a:gd name="T32" fmla="*/ 39 w 91"/>
                  <a:gd name="T33" fmla="*/ 55 h 67"/>
                  <a:gd name="T34" fmla="*/ 53 w 91"/>
                  <a:gd name="T35" fmla="*/ 47 h 67"/>
                  <a:gd name="T36" fmla="*/ 61 w 91"/>
                  <a:gd name="T37" fmla="*/ 37 h 67"/>
                  <a:gd name="T38" fmla="*/ 65 w 91"/>
                  <a:gd name="T39" fmla="*/ 29 h 67"/>
                  <a:gd name="T40" fmla="*/ 65 w 91"/>
                  <a:gd name="T41" fmla="*/ 21 h 67"/>
                  <a:gd name="T42" fmla="*/ 58 w 91"/>
                  <a:gd name="T43" fmla="*/ 13 h 67"/>
                  <a:gd name="T44" fmla="*/ 45 w 91"/>
                  <a:gd name="T45" fmla="*/ 11 h 67"/>
                  <a:gd name="T46" fmla="*/ 78 w 91"/>
                  <a:gd name="T47" fmla="*/ 15 h 67"/>
                  <a:gd name="T48" fmla="*/ 66 w 91"/>
                  <a:gd name="T49" fmla="*/ 13 h 67"/>
                  <a:gd name="T50" fmla="*/ 71 w 91"/>
                  <a:gd name="T51" fmla="*/ 8 h 67"/>
                  <a:gd name="T52" fmla="*/ 71 w 91"/>
                  <a:gd name="T53" fmla="*/ 3 h 67"/>
                  <a:gd name="T54" fmla="*/ 78 w 91"/>
                  <a:gd name="T55" fmla="*/ 0 h 67"/>
                  <a:gd name="T56" fmla="*/ 86 w 91"/>
                  <a:gd name="T57" fmla="*/ 3 h 67"/>
                  <a:gd name="T58" fmla="*/ 91 w 91"/>
                  <a:gd name="T59" fmla="*/ 10 h 67"/>
                  <a:gd name="T60" fmla="*/ 86 w 91"/>
                  <a:gd name="T61" fmla="*/ 15 h 67"/>
                  <a:gd name="T62" fmla="*/ 84 w 91"/>
                  <a:gd name="T63" fmla="*/ 11 h 67"/>
                  <a:gd name="T64" fmla="*/ 81 w 91"/>
                  <a:gd name="T65" fmla="*/ 8 h 67"/>
                  <a:gd name="T66" fmla="*/ 78 w 91"/>
                  <a:gd name="T67" fmla="*/ 8 h 67"/>
                  <a:gd name="T68" fmla="*/ 76 w 91"/>
                  <a:gd name="T69" fmla="*/ 10 h 67"/>
                  <a:gd name="T70" fmla="*/ 78 w 91"/>
                  <a:gd name="T71" fmla="*/ 1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 h="67">
                    <a:moveTo>
                      <a:pt x="35" y="15"/>
                    </a:moveTo>
                    <a:lnTo>
                      <a:pt x="34" y="7"/>
                    </a:lnTo>
                    <a:lnTo>
                      <a:pt x="45" y="3"/>
                    </a:lnTo>
                    <a:lnTo>
                      <a:pt x="55" y="3"/>
                    </a:lnTo>
                    <a:lnTo>
                      <a:pt x="58" y="5"/>
                    </a:lnTo>
                    <a:lnTo>
                      <a:pt x="63" y="7"/>
                    </a:lnTo>
                    <a:lnTo>
                      <a:pt x="66" y="10"/>
                    </a:lnTo>
                    <a:lnTo>
                      <a:pt x="70" y="13"/>
                    </a:lnTo>
                    <a:lnTo>
                      <a:pt x="73" y="20"/>
                    </a:lnTo>
                    <a:lnTo>
                      <a:pt x="74" y="28"/>
                    </a:lnTo>
                    <a:lnTo>
                      <a:pt x="73" y="34"/>
                    </a:lnTo>
                    <a:lnTo>
                      <a:pt x="68" y="42"/>
                    </a:lnTo>
                    <a:lnTo>
                      <a:pt x="61" y="50"/>
                    </a:lnTo>
                    <a:lnTo>
                      <a:pt x="52" y="57"/>
                    </a:lnTo>
                    <a:lnTo>
                      <a:pt x="42" y="63"/>
                    </a:lnTo>
                    <a:lnTo>
                      <a:pt x="32" y="65"/>
                    </a:lnTo>
                    <a:lnTo>
                      <a:pt x="24" y="67"/>
                    </a:lnTo>
                    <a:lnTo>
                      <a:pt x="16" y="63"/>
                    </a:lnTo>
                    <a:lnTo>
                      <a:pt x="9" y="60"/>
                    </a:lnTo>
                    <a:lnTo>
                      <a:pt x="5" y="55"/>
                    </a:lnTo>
                    <a:lnTo>
                      <a:pt x="1" y="47"/>
                    </a:lnTo>
                    <a:lnTo>
                      <a:pt x="0" y="39"/>
                    </a:lnTo>
                    <a:lnTo>
                      <a:pt x="3" y="31"/>
                    </a:lnTo>
                    <a:lnTo>
                      <a:pt x="9" y="23"/>
                    </a:lnTo>
                    <a:lnTo>
                      <a:pt x="14" y="29"/>
                    </a:lnTo>
                    <a:lnTo>
                      <a:pt x="11" y="34"/>
                    </a:lnTo>
                    <a:lnTo>
                      <a:pt x="9" y="41"/>
                    </a:lnTo>
                    <a:lnTo>
                      <a:pt x="9" y="46"/>
                    </a:lnTo>
                    <a:lnTo>
                      <a:pt x="11" y="50"/>
                    </a:lnTo>
                    <a:lnTo>
                      <a:pt x="16" y="54"/>
                    </a:lnTo>
                    <a:lnTo>
                      <a:pt x="19" y="57"/>
                    </a:lnTo>
                    <a:lnTo>
                      <a:pt x="26" y="59"/>
                    </a:lnTo>
                    <a:lnTo>
                      <a:pt x="32" y="57"/>
                    </a:lnTo>
                    <a:lnTo>
                      <a:pt x="39" y="55"/>
                    </a:lnTo>
                    <a:lnTo>
                      <a:pt x="47" y="50"/>
                    </a:lnTo>
                    <a:lnTo>
                      <a:pt x="53" y="47"/>
                    </a:lnTo>
                    <a:lnTo>
                      <a:pt x="58" y="42"/>
                    </a:lnTo>
                    <a:lnTo>
                      <a:pt x="61" y="37"/>
                    </a:lnTo>
                    <a:lnTo>
                      <a:pt x="63" y="34"/>
                    </a:lnTo>
                    <a:lnTo>
                      <a:pt x="65" y="29"/>
                    </a:lnTo>
                    <a:lnTo>
                      <a:pt x="65" y="26"/>
                    </a:lnTo>
                    <a:lnTo>
                      <a:pt x="65" y="21"/>
                    </a:lnTo>
                    <a:lnTo>
                      <a:pt x="61" y="18"/>
                    </a:lnTo>
                    <a:lnTo>
                      <a:pt x="58" y="13"/>
                    </a:lnTo>
                    <a:lnTo>
                      <a:pt x="52" y="11"/>
                    </a:lnTo>
                    <a:lnTo>
                      <a:pt x="45" y="11"/>
                    </a:lnTo>
                    <a:lnTo>
                      <a:pt x="35" y="15"/>
                    </a:lnTo>
                    <a:close/>
                    <a:moveTo>
                      <a:pt x="78" y="15"/>
                    </a:moveTo>
                    <a:lnTo>
                      <a:pt x="70" y="18"/>
                    </a:lnTo>
                    <a:lnTo>
                      <a:pt x="66" y="13"/>
                    </a:lnTo>
                    <a:lnTo>
                      <a:pt x="71" y="11"/>
                    </a:lnTo>
                    <a:lnTo>
                      <a:pt x="71" y="8"/>
                    </a:lnTo>
                    <a:lnTo>
                      <a:pt x="71" y="7"/>
                    </a:lnTo>
                    <a:lnTo>
                      <a:pt x="71" y="3"/>
                    </a:lnTo>
                    <a:lnTo>
                      <a:pt x="74" y="2"/>
                    </a:lnTo>
                    <a:lnTo>
                      <a:pt x="78" y="0"/>
                    </a:lnTo>
                    <a:lnTo>
                      <a:pt x="81" y="0"/>
                    </a:lnTo>
                    <a:lnTo>
                      <a:pt x="86" y="3"/>
                    </a:lnTo>
                    <a:lnTo>
                      <a:pt x="89" y="7"/>
                    </a:lnTo>
                    <a:lnTo>
                      <a:pt x="91" y="10"/>
                    </a:lnTo>
                    <a:lnTo>
                      <a:pt x="91" y="11"/>
                    </a:lnTo>
                    <a:lnTo>
                      <a:pt x="86" y="15"/>
                    </a:lnTo>
                    <a:lnTo>
                      <a:pt x="86" y="13"/>
                    </a:lnTo>
                    <a:lnTo>
                      <a:pt x="84" y="11"/>
                    </a:lnTo>
                    <a:lnTo>
                      <a:pt x="83" y="8"/>
                    </a:lnTo>
                    <a:lnTo>
                      <a:pt x="81" y="8"/>
                    </a:lnTo>
                    <a:lnTo>
                      <a:pt x="79" y="8"/>
                    </a:lnTo>
                    <a:lnTo>
                      <a:pt x="78" y="8"/>
                    </a:lnTo>
                    <a:lnTo>
                      <a:pt x="76" y="8"/>
                    </a:lnTo>
                    <a:lnTo>
                      <a:pt x="76" y="10"/>
                    </a:lnTo>
                    <a:lnTo>
                      <a:pt x="76" y="13"/>
                    </a:lnTo>
                    <a:lnTo>
                      <a:pt x="78" y="1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69" name="Freeform 102">
                <a:extLst>
                  <a:ext uri="{FF2B5EF4-FFF2-40B4-BE49-F238E27FC236}">
                    <a16:creationId xmlns:a16="http://schemas.microsoft.com/office/drawing/2014/main" id="{0E3D8683-37C9-529F-C6CD-92A1F0C20525}"/>
                  </a:ext>
                </a:extLst>
              </p:cNvPr>
              <p:cNvSpPr>
                <a:spLocks noEditPoints="1"/>
              </p:cNvSpPr>
              <p:nvPr/>
            </p:nvSpPr>
            <p:spPr bwMode="auto">
              <a:xfrm>
                <a:off x="1609090" y="322580"/>
                <a:ext cx="52070" cy="41275"/>
              </a:xfrm>
              <a:custGeom>
                <a:avLst/>
                <a:gdLst>
                  <a:gd name="T0" fmla="*/ 82 w 82"/>
                  <a:gd name="T1" fmla="*/ 49 h 65"/>
                  <a:gd name="T2" fmla="*/ 5 w 82"/>
                  <a:gd name="T3" fmla="*/ 65 h 65"/>
                  <a:gd name="T4" fmla="*/ 0 w 82"/>
                  <a:gd name="T5" fmla="*/ 59 h 65"/>
                  <a:gd name="T6" fmla="*/ 52 w 82"/>
                  <a:gd name="T7" fmla="*/ 0 h 65"/>
                  <a:gd name="T8" fmla="*/ 57 w 82"/>
                  <a:gd name="T9" fmla="*/ 8 h 65"/>
                  <a:gd name="T10" fmla="*/ 41 w 82"/>
                  <a:gd name="T11" fmla="*/ 26 h 65"/>
                  <a:gd name="T12" fmla="*/ 54 w 82"/>
                  <a:gd name="T13" fmla="*/ 47 h 65"/>
                  <a:gd name="T14" fmla="*/ 77 w 82"/>
                  <a:gd name="T15" fmla="*/ 42 h 65"/>
                  <a:gd name="T16" fmla="*/ 82 w 82"/>
                  <a:gd name="T17" fmla="*/ 49 h 65"/>
                  <a:gd name="T18" fmla="*/ 46 w 82"/>
                  <a:gd name="T19" fmla="*/ 49 h 65"/>
                  <a:gd name="T20" fmla="*/ 36 w 82"/>
                  <a:gd name="T21" fmla="*/ 31 h 65"/>
                  <a:gd name="T22" fmla="*/ 21 w 82"/>
                  <a:gd name="T23" fmla="*/ 47 h 65"/>
                  <a:gd name="T24" fmla="*/ 15 w 82"/>
                  <a:gd name="T25" fmla="*/ 54 h 65"/>
                  <a:gd name="T26" fmla="*/ 10 w 82"/>
                  <a:gd name="T27" fmla="*/ 59 h 65"/>
                  <a:gd name="T28" fmla="*/ 17 w 82"/>
                  <a:gd name="T29" fmla="*/ 55 h 65"/>
                  <a:gd name="T30" fmla="*/ 23 w 82"/>
                  <a:gd name="T31" fmla="*/ 54 h 65"/>
                  <a:gd name="T32" fmla="*/ 46 w 82"/>
                  <a:gd name="T33" fmla="*/ 4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 h="65">
                    <a:moveTo>
                      <a:pt x="82" y="49"/>
                    </a:moveTo>
                    <a:lnTo>
                      <a:pt x="5" y="65"/>
                    </a:lnTo>
                    <a:lnTo>
                      <a:pt x="0" y="59"/>
                    </a:lnTo>
                    <a:lnTo>
                      <a:pt x="52" y="0"/>
                    </a:lnTo>
                    <a:lnTo>
                      <a:pt x="57" y="8"/>
                    </a:lnTo>
                    <a:lnTo>
                      <a:pt x="41" y="26"/>
                    </a:lnTo>
                    <a:lnTo>
                      <a:pt x="54" y="47"/>
                    </a:lnTo>
                    <a:lnTo>
                      <a:pt x="77" y="42"/>
                    </a:lnTo>
                    <a:lnTo>
                      <a:pt x="82" y="49"/>
                    </a:lnTo>
                    <a:close/>
                    <a:moveTo>
                      <a:pt x="46" y="49"/>
                    </a:moveTo>
                    <a:lnTo>
                      <a:pt x="36" y="31"/>
                    </a:lnTo>
                    <a:lnTo>
                      <a:pt x="21" y="47"/>
                    </a:lnTo>
                    <a:lnTo>
                      <a:pt x="15" y="54"/>
                    </a:lnTo>
                    <a:lnTo>
                      <a:pt x="10" y="59"/>
                    </a:lnTo>
                    <a:lnTo>
                      <a:pt x="17" y="55"/>
                    </a:lnTo>
                    <a:lnTo>
                      <a:pt x="23" y="54"/>
                    </a:lnTo>
                    <a:lnTo>
                      <a:pt x="46"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0" name="Freeform 103">
                <a:extLst>
                  <a:ext uri="{FF2B5EF4-FFF2-40B4-BE49-F238E27FC236}">
                    <a16:creationId xmlns:a16="http://schemas.microsoft.com/office/drawing/2014/main" id="{F7A64E9B-D39B-7E68-0790-E0E5B60635E8}"/>
                  </a:ext>
                </a:extLst>
              </p:cNvPr>
              <p:cNvSpPr>
                <a:spLocks/>
              </p:cNvSpPr>
              <p:nvPr/>
            </p:nvSpPr>
            <p:spPr bwMode="auto">
              <a:xfrm>
                <a:off x="1619885" y="370840"/>
                <a:ext cx="50165" cy="33020"/>
              </a:xfrm>
              <a:custGeom>
                <a:avLst/>
                <a:gdLst>
                  <a:gd name="T0" fmla="*/ 79 w 79"/>
                  <a:gd name="T1" fmla="*/ 7 h 52"/>
                  <a:gd name="T2" fmla="*/ 19 w 79"/>
                  <a:gd name="T3" fmla="*/ 31 h 52"/>
                  <a:gd name="T4" fmla="*/ 26 w 79"/>
                  <a:gd name="T5" fmla="*/ 49 h 52"/>
                  <a:gd name="T6" fmla="*/ 17 w 79"/>
                  <a:gd name="T7" fmla="*/ 52 h 52"/>
                  <a:gd name="T8" fmla="*/ 0 w 79"/>
                  <a:gd name="T9" fmla="*/ 8 h 52"/>
                  <a:gd name="T10" fmla="*/ 8 w 79"/>
                  <a:gd name="T11" fmla="*/ 5 h 52"/>
                  <a:gd name="T12" fmla="*/ 16 w 79"/>
                  <a:gd name="T13" fmla="*/ 25 h 52"/>
                  <a:gd name="T14" fmla="*/ 78 w 79"/>
                  <a:gd name="T15" fmla="*/ 0 h 52"/>
                  <a:gd name="T16" fmla="*/ 79 w 79"/>
                  <a:gd name="T17" fmla="*/ 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52">
                    <a:moveTo>
                      <a:pt x="79" y="7"/>
                    </a:moveTo>
                    <a:lnTo>
                      <a:pt x="19" y="31"/>
                    </a:lnTo>
                    <a:lnTo>
                      <a:pt x="26" y="49"/>
                    </a:lnTo>
                    <a:lnTo>
                      <a:pt x="17" y="52"/>
                    </a:lnTo>
                    <a:lnTo>
                      <a:pt x="0" y="8"/>
                    </a:lnTo>
                    <a:lnTo>
                      <a:pt x="8" y="5"/>
                    </a:lnTo>
                    <a:lnTo>
                      <a:pt x="16" y="25"/>
                    </a:lnTo>
                    <a:lnTo>
                      <a:pt x="78" y="0"/>
                    </a:lnTo>
                    <a:lnTo>
                      <a:pt x="79" y="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1" name="Freeform 104">
                <a:extLst>
                  <a:ext uri="{FF2B5EF4-FFF2-40B4-BE49-F238E27FC236}">
                    <a16:creationId xmlns:a16="http://schemas.microsoft.com/office/drawing/2014/main" id="{2773B582-A29D-95FC-992E-86C8756C39F9}"/>
                  </a:ext>
                </a:extLst>
              </p:cNvPr>
              <p:cNvSpPr>
                <a:spLocks/>
              </p:cNvSpPr>
              <p:nvPr/>
            </p:nvSpPr>
            <p:spPr bwMode="auto">
              <a:xfrm>
                <a:off x="1635125" y="401955"/>
                <a:ext cx="47625" cy="17780"/>
              </a:xfrm>
              <a:custGeom>
                <a:avLst/>
                <a:gdLst>
                  <a:gd name="T0" fmla="*/ 75 w 75"/>
                  <a:gd name="T1" fmla="*/ 7 h 28"/>
                  <a:gd name="T2" fmla="*/ 2 w 75"/>
                  <a:gd name="T3" fmla="*/ 28 h 28"/>
                  <a:gd name="T4" fmla="*/ 0 w 75"/>
                  <a:gd name="T5" fmla="*/ 21 h 28"/>
                  <a:gd name="T6" fmla="*/ 72 w 75"/>
                  <a:gd name="T7" fmla="*/ 0 h 28"/>
                  <a:gd name="T8" fmla="*/ 75 w 75"/>
                  <a:gd name="T9" fmla="*/ 7 h 28"/>
                </a:gdLst>
                <a:ahLst/>
                <a:cxnLst>
                  <a:cxn ang="0">
                    <a:pos x="T0" y="T1"/>
                  </a:cxn>
                  <a:cxn ang="0">
                    <a:pos x="T2" y="T3"/>
                  </a:cxn>
                  <a:cxn ang="0">
                    <a:pos x="T4" y="T5"/>
                  </a:cxn>
                  <a:cxn ang="0">
                    <a:pos x="T6" y="T7"/>
                  </a:cxn>
                  <a:cxn ang="0">
                    <a:pos x="T8" y="T9"/>
                  </a:cxn>
                </a:cxnLst>
                <a:rect l="0" t="0" r="r" b="b"/>
                <a:pathLst>
                  <a:path w="75" h="28">
                    <a:moveTo>
                      <a:pt x="75" y="7"/>
                    </a:moveTo>
                    <a:lnTo>
                      <a:pt x="2" y="28"/>
                    </a:lnTo>
                    <a:lnTo>
                      <a:pt x="0" y="21"/>
                    </a:lnTo>
                    <a:lnTo>
                      <a:pt x="72" y="0"/>
                    </a:lnTo>
                    <a:lnTo>
                      <a:pt x="75" y="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2" name="Freeform 105">
                <a:extLst>
                  <a:ext uri="{FF2B5EF4-FFF2-40B4-BE49-F238E27FC236}">
                    <a16:creationId xmlns:a16="http://schemas.microsoft.com/office/drawing/2014/main" id="{27A2816B-E619-9D73-19D8-25DDE1EC95A5}"/>
                  </a:ext>
                </a:extLst>
              </p:cNvPr>
              <p:cNvSpPr>
                <a:spLocks noEditPoints="1"/>
              </p:cNvSpPr>
              <p:nvPr/>
            </p:nvSpPr>
            <p:spPr bwMode="auto">
              <a:xfrm>
                <a:off x="1643380" y="425450"/>
                <a:ext cx="50800" cy="35560"/>
              </a:xfrm>
              <a:custGeom>
                <a:avLst/>
                <a:gdLst>
                  <a:gd name="T0" fmla="*/ 80 w 80"/>
                  <a:gd name="T1" fmla="*/ 39 h 56"/>
                  <a:gd name="T2" fmla="*/ 6 w 80"/>
                  <a:gd name="T3" fmla="*/ 56 h 56"/>
                  <a:gd name="T4" fmla="*/ 2 w 80"/>
                  <a:gd name="T5" fmla="*/ 34 h 56"/>
                  <a:gd name="T6" fmla="*/ 0 w 80"/>
                  <a:gd name="T7" fmla="*/ 28 h 56"/>
                  <a:gd name="T8" fmla="*/ 2 w 80"/>
                  <a:gd name="T9" fmla="*/ 23 h 56"/>
                  <a:gd name="T10" fmla="*/ 3 w 80"/>
                  <a:gd name="T11" fmla="*/ 20 h 56"/>
                  <a:gd name="T12" fmla="*/ 6 w 80"/>
                  <a:gd name="T13" fmla="*/ 15 h 56"/>
                  <a:gd name="T14" fmla="*/ 10 w 80"/>
                  <a:gd name="T15" fmla="*/ 13 h 56"/>
                  <a:gd name="T16" fmla="*/ 16 w 80"/>
                  <a:gd name="T17" fmla="*/ 10 h 56"/>
                  <a:gd name="T18" fmla="*/ 21 w 80"/>
                  <a:gd name="T19" fmla="*/ 10 h 56"/>
                  <a:gd name="T20" fmla="*/ 24 w 80"/>
                  <a:gd name="T21" fmla="*/ 12 h 56"/>
                  <a:gd name="T22" fmla="*/ 29 w 80"/>
                  <a:gd name="T23" fmla="*/ 13 h 56"/>
                  <a:gd name="T24" fmla="*/ 33 w 80"/>
                  <a:gd name="T25" fmla="*/ 15 h 56"/>
                  <a:gd name="T26" fmla="*/ 34 w 80"/>
                  <a:gd name="T27" fmla="*/ 10 h 56"/>
                  <a:gd name="T28" fmla="*/ 37 w 80"/>
                  <a:gd name="T29" fmla="*/ 7 h 56"/>
                  <a:gd name="T30" fmla="*/ 42 w 80"/>
                  <a:gd name="T31" fmla="*/ 4 h 56"/>
                  <a:gd name="T32" fmla="*/ 49 w 80"/>
                  <a:gd name="T33" fmla="*/ 0 h 56"/>
                  <a:gd name="T34" fmla="*/ 55 w 80"/>
                  <a:gd name="T35" fmla="*/ 0 h 56"/>
                  <a:gd name="T36" fmla="*/ 60 w 80"/>
                  <a:gd name="T37" fmla="*/ 0 h 56"/>
                  <a:gd name="T38" fmla="*/ 65 w 80"/>
                  <a:gd name="T39" fmla="*/ 4 h 56"/>
                  <a:gd name="T40" fmla="*/ 70 w 80"/>
                  <a:gd name="T41" fmla="*/ 7 h 56"/>
                  <a:gd name="T42" fmla="*/ 72 w 80"/>
                  <a:gd name="T43" fmla="*/ 10 h 56"/>
                  <a:gd name="T44" fmla="*/ 75 w 80"/>
                  <a:gd name="T45" fmla="*/ 18 h 56"/>
                  <a:gd name="T46" fmla="*/ 80 w 80"/>
                  <a:gd name="T47" fmla="*/ 39 h 56"/>
                  <a:gd name="T48" fmla="*/ 36 w 80"/>
                  <a:gd name="T49" fmla="*/ 41 h 56"/>
                  <a:gd name="T50" fmla="*/ 33 w 80"/>
                  <a:gd name="T51" fmla="*/ 30 h 56"/>
                  <a:gd name="T52" fmla="*/ 31 w 80"/>
                  <a:gd name="T53" fmla="*/ 25 h 56"/>
                  <a:gd name="T54" fmla="*/ 31 w 80"/>
                  <a:gd name="T55" fmla="*/ 22 h 56"/>
                  <a:gd name="T56" fmla="*/ 28 w 80"/>
                  <a:gd name="T57" fmla="*/ 20 h 56"/>
                  <a:gd name="T58" fmla="*/ 26 w 80"/>
                  <a:gd name="T59" fmla="*/ 18 h 56"/>
                  <a:gd name="T60" fmla="*/ 23 w 80"/>
                  <a:gd name="T61" fmla="*/ 18 h 56"/>
                  <a:gd name="T62" fmla="*/ 18 w 80"/>
                  <a:gd name="T63" fmla="*/ 18 h 56"/>
                  <a:gd name="T64" fmla="*/ 15 w 80"/>
                  <a:gd name="T65" fmla="*/ 20 h 56"/>
                  <a:gd name="T66" fmla="*/ 11 w 80"/>
                  <a:gd name="T67" fmla="*/ 22 h 56"/>
                  <a:gd name="T68" fmla="*/ 10 w 80"/>
                  <a:gd name="T69" fmla="*/ 23 h 56"/>
                  <a:gd name="T70" fmla="*/ 10 w 80"/>
                  <a:gd name="T71" fmla="*/ 26 h 56"/>
                  <a:gd name="T72" fmla="*/ 10 w 80"/>
                  <a:gd name="T73" fmla="*/ 30 h 56"/>
                  <a:gd name="T74" fmla="*/ 11 w 80"/>
                  <a:gd name="T75" fmla="*/ 34 h 56"/>
                  <a:gd name="T76" fmla="*/ 13 w 80"/>
                  <a:gd name="T77" fmla="*/ 46 h 56"/>
                  <a:gd name="T78" fmla="*/ 36 w 80"/>
                  <a:gd name="T79" fmla="*/ 41 h 56"/>
                  <a:gd name="T80" fmla="*/ 70 w 80"/>
                  <a:gd name="T81" fmla="*/ 34 h 56"/>
                  <a:gd name="T82" fmla="*/ 67 w 80"/>
                  <a:gd name="T83" fmla="*/ 20 h 56"/>
                  <a:gd name="T84" fmla="*/ 65 w 80"/>
                  <a:gd name="T85" fmla="*/ 15 h 56"/>
                  <a:gd name="T86" fmla="*/ 63 w 80"/>
                  <a:gd name="T87" fmla="*/ 13 h 56"/>
                  <a:gd name="T88" fmla="*/ 60 w 80"/>
                  <a:gd name="T89" fmla="*/ 10 h 56"/>
                  <a:gd name="T90" fmla="*/ 59 w 80"/>
                  <a:gd name="T91" fmla="*/ 9 h 56"/>
                  <a:gd name="T92" fmla="*/ 54 w 80"/>
                  <a:gd name="T93" fmla="*/ 9 h 56"/>
                  <a:gd name="T94" fmla="*/ 50 w 80"/>
                  <a:gd name="T95" fmla="*/ 9 h 56"/>
                  <a:gd name="T96" fmla="*/ 46 w 80"/>
                  <a:gd name="T97" fmla="*/ 10 h 56"/>
                  <a:gd name="T98" fmla="*/ 44 w 80"/>
                  <a:gd name="T99" fmla="*/ 12 h 56"/>
                  <a:gd name="T100" fmla="*/ 41 w 80"/>
                  <a:gd name="T101" fmla="*/ 15 h 56"/>
                  <a:gd name="T102" fmla="*/ 41 w 80"/>
                  <a:gd name="T103" fmla="*/ 17 h 56"/>
                  <a:gd name="T104" fmla="*/ 41 w 80"/>
                  <a:gd name="T105" fmla="*/ 22 h 56"/>
                  <a:gd name="T106" fmla="*/ 41 w 80"/>
                  <a:gd name="T107" fmla="*/ 26 h 56"/>
                  <a:gd name="T108" fmla="*/ 44 w 80"/>
                  <a:gd name="T109" fmla="*/ 39 h 56"/>
                  <a:gd name="T110" fmla="*/ 70 w 80"/>
                  <a:gd name="T111" fmla="*/ 3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56">
                    <a:moveTo>
                      <a:pt x="80" y="39"/>
                    </a:moveTo>
                    <a:lnTo>
                      <a:pt x="6" y="56"/>
                    </a:lnTo>
                    <a:lnTo>
                      <a:pt x="2" y="34"/>
                    </a:lnTo>
                    <a:lnTo>
                      <a:pt x="0" y="28"/>
                    </a:lnTo>
                    <a:lnTo>
                      <a:pt x="2" y="23"/>
                    </a:lnTo>
                    <a:lnTo>
                      <a:pt x="3" y="20"/>
                    </a:lnTo>
                    <a:lnTo>
                      <a:pt x="6" y="15"/>
                    </a:lnTo>
                    <a:lnTo>
                      <a:pt x="10" y="13"/>
                    </a:lnTo>
                    <a:lnTo>
                      <a:pt x="16" y="10"/>
                    </a:lnTo>
                    <a:lnTo>
                      <a:pt x="21" y="10"/>
                    </a:lnTo>
                    <a:lnTo>
                      <a:pt x="24" y="12"/>
                    </a:lnTo>
                    <a:lnTo>
                      <a:pt x="29" y="13"/>
                    </a:lnTo>
                    <a:lnTo>
                      <a:pt x="33" y="15"/>
                    </a:lnTo>
                    <a:lnTo>
                      <a:pt x="34" y="10"/>
                    </a:lnTo>
                    <a:lnTo>
                      <a:pt x="37" y="7"/>
                    </a:lnTo>
                    <a:lnTo>
                      <a:pt x="42" y="4"/>
                    </a:lnTo>
                    <a:lnTo>
                      <a:pt x="49" y="0"/>
                    </a:lnTo>
                    <a:lnTo>
                      <a:pt x="55" y="0"/>
                    </a:lnTo>
                    <a:lnTo>
                      <a:pt x="60" y="0"/>
                    </a:lnTo>
                    <a:lnTo>
                      <a:pt x="65" y="4"/>
                    </a:lnTo>
                    <a:lnTo>
                      <a:pt x="70" y="7"/>
                    </a:lnTo>
                    <a:lnTo>
                      <a:pt x="72" y="10"/>
                    </a:lnTo>
                    <a:lnTo>
                      <a:pt x="75" y="18"/>
                    </a:lnTo>
                    <a:lnTo>
                      <a:pt x="80" y="39"/>
                    </a:lnTo>
                    <a:close/>
                    <a:moveTo>
                      <a:pt x="36" y="41"/>
                    </a:moveTo>
                    <a:lnTo>
                      <a:pt x="33" y="30"/>
                    </a:lnTo>
                    <a:lnTo>
                      <a:pt x="31" y="25"/>
                    </a:lnTo>
                    <a:lnTo>
                      <a:pt x="31" y="22"/>
                    </a:lnTo>
                    <a:lnTo>
                      <a:pt x="28" y="20"/>
                    </a:lnTo>
                    <a:lnTo>
                      <a:pt x="26" y="18"/>
                    </a:lnTo>
                    <a:lnTo>
                      <a:pt x="23" y="18"/>
                    </a:lnTo>
                    <a:lnTo>
                      <a:pt x="18" y="18"/>
                    </a:lnTo>
                    <a:lnTo>
                      <a:pt x="15" y="20"/>
                    </a:lnTo>
                    <a:lnTo>
                      <a:pt x="11" y="22"/>
                    </a:lnTo>
                    <a:lnTo>
                      <a:pt x="10" y="23"/>
                    </a:lnTo>
                    <a:lnTo>
                      <a:pt x="10" y="26"/>
                    </a:lnTo>
                    <a:lnTo>
                      <a:pt x="10" y="30"/>
                    </a:lnTo>
                    <a:lnTo>
                      <a:pt x="11" y="34"/>
                    </a:lnTo>
                    <a:lnTo>
                      <a:pt x="13" y="46"/>
                    </a:lnTo>
                    <a:lnTo>
                      <a:pt x="36" y="41"/>
                    </a:lnTo>
                    <a:close/>
                    <a:moveTo>
                      <a:pt x="70" y="34"/>
                    </a:moveTo>
                    <a:lnTo>
                      <a:pt x="67" y="20"/>
                    </a:lnTo>
                    <a:lnTo>
                      <a:pt x="65" y="15"/>
                    </a:lnTo>
                    <a:lnTo>
                      <a:pt x="63" y="13"/>
                    </a:lnTo>
                    <a:lnTo>
                      <a:pt x="60" y="10"/>
                    </a:lnTo>
                    <a:lnTo>
                      <a:pt x="59" y="9"/>
                    </a:lnTo>
                    <a:lnTo>
                      <a:pt x="54" y="9"/>
                    </a:lnTo>
                    <a:lnTo>
                      <a:pt x="50" y="9"/>
                    </a:lnTo>
                    <a:lnTo>
                      <a:pt x="46" y="10"/>
                    </a:lnTo>
                    <a:lnTo>
                      <a:pt x="44" y="12"/>
                    </a:lnTo>
                    <a:lnTo>
                      <a:pt x="41" y="15"/>
                    </a:lnTo>
                    <a:lnTo>
                      <a:pt x="41" y="17"/>
                    </a:lnTo>
                    <a:lnTo>
                      <a:pt x="41" y="22"/>
                    </a:lnTo>
                    <a:lnTo>
                      <a:pt x="41" y="26"/>
                    </a:lnTo>
                    <a:lnTo>
                      <a:pt x="44" y="39"/>
                    </a:lnTo>
                    <a:lnTo>
                      <a:pt x="70" y="3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3" name="Freeform 106">
                <a:extLst>
                  <a:ext uri="{FF2B5EF4-FFF2-40B4-BE49-F238E27FC236}">
                    <a16:creationId xmlns:a16="http://schemas.microsoft.com/office/drawing/2014/main" id="{7A81FB98-20C9-8254-1611-DFE4068F3BF8}"/>
                  </a:ext>
                </a:extLst>
              </p:cNvPr>
              <p:cNvSpPr>
                <a:spLocks noEditPoints="1"/>
              </p:cNvSpPr>
              <p:nvPr/>
            </p:nvSpPr>
            <p:spPr bwMode="auto">
              <a:xfrm>
                <a:off x="1650365" y="463550"/>
                <a:ext cx="48895" cy="35560"/>
              </a:xfrm>
              <a:custGeom>
                <a:avLst/>
                <a:gdLst>
                  <a:gd name="T0" fmla="*/ 77 w 77"/>
                  <a:gd name="T1" fmla="*/ 56 h 56"/>
                  <a:gd name="T2" fmla="*/ 0 w 77"/>
                  <a:gd name="T3" fmla="*/ 36 h 56"/>
                  <a:gd name="T4" fmla="*/ 0 w 77"/>
                  <a:gd name="T5" fmla="*/ 28 h 56"/>
                  <a:gd name="T6" fmla="*/ 74 w 77"/>
                  <a:gd name="T7" fmla="*/ 0 h 56"/>
                  <a:gd name="T8" fmla="*/ 74 w 77"/>
                  <a:gd name="T9" fmla="*/ 9 h 56"/>
                  <a:gd name="T10" fmla="*/ 51 w 77"/>
                  <a:gd name="T11" fmla="*/ 17 h 56"/>
                  <a:gd name="T12" fmla="*/ 52 w 77"/>
                  <a:gd name="T13" fmla="*/ 41 h 56"/>
                  <a:gd name="T14" fmla="*/ 75 w 77"/>
                  <a:gd name="T15" fmla="*/ 48 h 56"/>
                  <a:gd name="T16" fmla="*/ 77 w 77"/>
                  <a:gd name="T17" fmla="*/ 56 h 56"/>
                  <a:gd name="T18" fmla="*/ 44 w 77"/>
                  <a:gd name="T19" fmla="*/ 39 h 56"/>
                  <a:gd name="T20" fmla="*/ 44 w 77"/>
                  <a:gd name="T21" fmla="*/ 20 h 56"/>
                  <a:gd name="T22" fmla="*/ 23 w 77"/>
                  <a:gd name="T23" fmla="*/ 26 h 56"/>
                  <a:gd name="T24" fmla="*/ 15 w 77"/>
                  <a:gd name="T25" fmla="*/ 30 h 56"/>
                  <a:gd name="T26" fmla="*/ 9 w 77"/>
                  <a:gd name="T27" fmla="*/ 31 h 56"/>
                  <a:gd name="T28" fmla="*/ 15 w 77"/>
                  <a:gd name="T29" fmla="*/ 33 h 56"/>
                  <a:gd name="T30" fmla="*/ 22 w 77"/>
                  <a:gd name="T31" fmla="*/ 35 h 56"/>
                  <a:gd name="T32" fmla="*/ 44 w 77"/>
                  <a:gd name="T33" fmla="*/ 39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56">
                    <a:moveTo>
                      <a:pt x="77" y="56"/>
                    </a:moveTo>
                    <a:lnTo>
                      <a:pt x="0" y="36"/>
                    </a:lnTo>
                    <a:lnTo>
                      <a:pt x="0" y="28"/>
                    </a:lnTo>
                    <a:lnTo>
                      <a:pt x="74" y="0"/>
                    </a:lnTo>
                    <a:lnTo>
                      <a:pt x="74" y="9"/>
                    </a:lnTo>
                    <a:lnTo>
                      <a:pt x="51" y="17"/>
                    </a:lnTo>
                    <a:lnTo>
                      <a:pt x="52" y="41"/>
                    </a:lnTo>
                    <a:lnTo>
                      <a:pt x="75" y="48"/>
                    </a:lnTo>
                    <a:lnTo>
                      <a:pt x="77" y="56"/>
                    </a:lnTo>
                    <a:close/>
                    <a:moveTo>
                      <a:pt x="44" y="39"/>
                    </a:moveTo>
                    <a:lnTo>
                      <a:pt x="44" y="20"/>
                    </a:lnTo>
                    <a:lnTo>
                      <a:pt x="23" y="26"/>
                    </a:lnTo>
                    <a:lnTo>
                      <a:pt x="15" y="30"/>
                    </a:lnTo>
                    <a:lnTo>
                      <a:pt x="9" y="31"/>
                    </a:lnTo>
                    <a:lnTo>
                      <a:pt x="15" y="33"/>
                    </a:lnTo>
                    <a:lnTo>
                      <a:pt x="22" y="35"/>
                    </a:lnTo>
                    <a:lnTo>
                      <a:pt x="44" y="3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4" name="Freeform 107">
                <a:extLst>
                  <a:ext uri="{FF2B5EF4-FFF2-40B4-BE49-F238E27FC236}">
                    <a16:creationId xmlns:a16="http://schemas.microsoft.com/office/drawing/2014/main" id="{133CCAA1-5C63-5817-7DAC-C72E99793CF7}"/>
                  </a:ext>
                </a:extLst>
              </p:cNvPr>
              <p:cNvSpPr>
                <a:spLocks/>
              </p:cNvSpPr>
              <p:nvPr/>
            </p:nvSpPr>
            <p:spPr bwMode="auto">
              <a:xfrm>
                <a:off x="1650365" y="511175"/>
                <a:ext cx="48895" cy="31115"/>
              </a:xfrm>
              <a:custGeom>
                <a:avLst/>
                <a:gdLst>
                  <a:gd name="T0" fmla="*/ 75 w 77"/>
                  <a:gd name="T1" fmla="*/ 49 h 49"/>
                  <a:gd name="T2" fmla="*/ 0 w 77"/>
                  <a:gd name="T3" fmla="*/ 46 h 49"/>
                  <a:gd name="T4" fmla="*/ 0 w 77"/>
                  <a:gd name="T5" fmla="*/ 39 h 49"/>
                  <a:gd name="T6" fmla="*/ 31 w 77"/>
                  <a:gd name="T7" fmla="*/ 39 h 49"/>
                  <a:gd name="T8" fmla="*/ 31 w 77"/>
                  <a:gd name="T9" fmla="*/ 8 h 49"/>
                  <a:gd name="T10" fmla="*/ 0 w 77"/>
                  <a:gd name="T11" fmla="*/ 8 h 49"/>
                  <a:gd name="T12" fmla="*/ 2 w 77"/>
                  <a:gd name="T13" fmla="*/ 0 h 49"/>
                  <a:gd name="T14" fmla="*/ 77 w 77"/>
                  <a:gd name="T15" fmla="*/ 2 h 49"/>
                  <a:gd name="T16" fmla="*/ 77 w 77"/>
                  <a:gd name="T17" fmla="*/ 10 h 49"/>
                  <a:gd name="T18" fmla="*/ 41 w 77"/>
                  <a:gd name="T19" fmla="*/ 8 h 49"/>
                  <a:gd name="T20" fmla="*/ 39 w 77"/>
                  <a:gd name="T21" fmla="*/ 39 h 49"/>
                  <a:gd name="T22" fmla="*/ 75 w 77"/>
                  <a:gd name="T23" fmla="*/ 41 h 49"/>
                  <a:gd name="T24" fmla="*/ 75 w 77"/>
                  <a:gd name="T25"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7" h="49">
                    <a:moveTo>
                      <a:pt x="75" y="49"/>
                    </a:moveTo>
                    <a:lnTo>
                      <a:pt x="0" y="46"/>
                    </a:lnTo>
                    <a:lnTo>
                      <a:pt x="0" y="39"/>
                    </a:lnTo>
                    <a:lnTo>
                      <a:pt x="31" y="39"/>
                    </a:lnTo>
                    <a:lnTo>
                      <a:pt x="31" y="8"/>
                    </a:lnTo>
                    <a:lnTo>
                      <a:pt x="0" y="8"/>
                    </a:lnTo>
                    <a:lnTo>
                      <a:pt x="2" y="0"/>
                    </a:lnTo>
                    <a:lnTo>
                      <a:pt x="77" y="2"/>
                    </a:lnTo>
                    <a:lnTo>
                      <a:pt x="77" y="10"/>
                    </a:lnTo>
                    <a:lnTo>
                      <a:pt x="41" y="8"/>
                    </a:lnTo>
                    <a:lnTo>
                      <a:pt x="39" y="39"/>
                    </a:lnTo>
                    <a:lnTo>
                      <a:pt x="75" y="41"/>
                    </a:lnTo>
                    <a:lnTo>
                      <a:pt x="75" y="4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5" name="Freeform 108">
                <a:extLst>
                  <a:ext uri="{FF2B5EF4-FFF2-40B4-BE49-F238E27FC236}">
                    <a16:creationId xmlns:a16="http://schemas.microsoft.com/office/drawing/2014/main" id="{ED62FEA3-453D-9345-3120-C349718DEB63}"/>
                  </a:ext>
                </a:extLst>
              </p:cNvPr>
              <p:cNvSpPr>
                <a:spLocks noEditPoints="1"/>
              </p:cNvSpPr>
              <p:nvPr/>
            </p:nvSpPr>
            <p:spPr bwMode="auto">
              <a:xfrm>
                <a:off x="1642110" y="567055"/>
                <a:ext cx="52070" cy="34925"/>
              </a:xfrm>
              <a:custGeom>
                <a:avLst/>
                <a:gdLst>
                  <a:gd name="T0" fmla="*/ 69 w 82"/>
                  <a:gd name="T1" fmla="*/ 55 h 55"/>
                  <a:gd name="T2" fmla="*/ 0 w 82"/>
                  <a:gd name="T3" fmla="*/ 18 h 55"/>
                  <a:gd name="T4" fmla="*/ 2 w 82"/>
                  <a:gd name="T5" fmla="*/ 10 h 55"/>
                  <a:gd name="T6" fmla="*/ 82 w 82"/>
                  <a:gd name="T7" fmla="*/ 0 h 55"/>
                  <a:gd name="T8" fmla="*/ 80 w 82"/>
                  <a:gd name="T9" fmla="*/ 10 h 55"/>
                  <a:gd name="T10" fmla="*/ 56 w 82"/>
                  <a:gd name="T11" fmla="*/ 11 h 55"/>
                  <a:gd name="T12" fmla="*/ 51 w 82"/>
                  <a:gd name="T13" fmla="*/ 35 h 55"/>
                  <a:gd name="T14" fmla="*/ 70 w 82"/>
                  <a:gd name="T15" fmla="*/ 47 h 55"/>
                  <a:gd name="T16" fmla="*/ 69 w 82"/>
                  <a:gd name="T17" fmla="*/ 55 h 55"/>
                  <a:gd name="T18" fmla="*/ 43 w 82"/>
                  <a:gd name="T19" fmla="*/ 31 h 55"/>
                  <a:gd name="T20" fmla="*/ 48 w 82"/>
                  <a:gd name="T21" fmla="*/ 11 h 55"/>
                  <a:gd name="T22" fmla="*/ 25 w 82"/>
                  <a:gd name="T23" fmla="*/ 14 h 55"/>
                  <a:gd name="T24" fmla="*/ 17 w 82"/>
                  <a:gd name="T25" fmla="*/ 14 h 55"/>
                  <a:gd name="T26" fmla="*/ 8 w 82"/>
                  <a:gd name="T27" fmla="*/ 14 h 55"/>
                  <a:gd name="T28" fmla="*/ 17 w 82"/>
                  <a:gd name="T29" fmla="*/ 18 h 55"/>
                  <a:gd name="T30" fmla="*/ 23 w 82"/>
                  <a:gd name="T31" fmla="*/ 21 h 55"/>
                  <a:gd name="T32" fmla="*/ 43 w 82"/>
                  <a:gd name="T33" fmla="*/ 3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 h="55">
                    <a:moveTo>
                      <a:pt x="69" y="55"/>
                    </a:moveTo>
                    <a:lnTo>
                      <a:pt x="0" y="18"/>
                    </a:lnTo>
                    <a:lnTo>
                      <a:pt x="2" y="10"/>
                    </a:lnTo>
                    <a:lnTo>
                      <a:pt x="82" y="0"/>
                    </a:lnTo>
                    <a:lnTo>
                      <a:pt x="80" y="10"/>
                    </a:lnTo>
                    <a:lnTo>
                      <a:pt x="56" y="11"/>
                    </a:lnTo>
                    <a:lnTo>
                      <a:pt x="51" y="35"/>
                    </a:lnTo>
                    <a:lnTo>
                      <a:pt x="70" y="47"/>
                    </a:lnTo>
                    <a:lnTo>
                      <a:pt x="69" y="55"/>
                    </a:lnTo>
                    <a:close/>
                    <a:moveTo>
                      <a:pt x="43" y="31"/>
                    </a:moveTo>
                    <a:lnTo>
                      <a:pt x="48" y="11"/>
                    </a:lnTo>
                    <a:lnTo>
                      <a:pt x="25" y="14"/>
                    </a:lnTo>
                    <a:lnTo>
                      <a:pt x="17" y="14"/>
                    </a:lnTo>
                    <a:lnTo>
                      <a:pt x="8" y="14"/>
                    </a:lnTo>
                    <a:lnTo>
                      <a:pt x="17" y="18"/>
                    </a:lnTo>
                    <a:lnTo>
                      <a:pt x="23" y="21"/>
                    </a:lnTo>
                    <a:lnTo>
                      <a:pt x="43" y="3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6" name="Freeform 109">
                <a:extLst>
                  <a:ext uri="{FF2B5EF4-FFF2-40B4-BE49-F238E27FC236}">
                    <a16:creationId xmlns:a16="http://schemas.microsoft.com/office/drawing/2014/main" id="{1918C63B-73C3-71F2-F1E9-C8F455E01A50}"/>
                  </a:ext>
                </a:extLst>
              </p:cNvPr>
              <p:cNvSpPr>
                <a:spLocks noEditPoints="1"/>
              </p:cNvSpPr>
              <p:nvPr/>
            </p:nvSpPr>
            <p:spPr bwMode="auto">
              <a:xfrm>
                <a:off x="1628140" y="616585"/>
                <a:ext cx="52705" cy="34925"/>
              </a:xfrm>
              <a:custGeom>
                <a:avLst/>
                <a:gdLst>
                  <a:gd name="T0" fmla="*/ 61 w 83"/>
                  <a:gd name="T1" fmla="*/ 55 h 55"/>
                  <a:gd name="T2" fmla="*/ 0 w 83"/>
                  <a:gd name="T3" fmla="*/ 6 h 55"/>
                  <a:gd name="T4" fmla="*/ 3 w 83"/>
                  <a:gd name="T5" fmla="*/ 0 h 55"/>
                  <a:gd name="T6" fmla="*/ 83 w 83"/>
                  <a:gd name="T7" fmla="*/ 3 h 55"/>
                  <a:gd name="T8" fmla="*/ 79 w 83"/>
                  <a:gd name="T9" fmla="*/ 11 h 55"/>
                  <a:gd name="T10" fmla="*/ 55 w 83"/>
                  <a:gd name="T11" fmla="*/ 9 h 55"/>
                  <a:gd name="T12" fmla="*/ 47 w 83"/>
                  <a:gd name="T13" fmla="*/ 32 h 55"/>
                  <a:gd name="T14" fmla="*/ 65 w 83"/>
                  <a:gd name="T15" fmla="*/ 47 h 55"/>
                  <a:gd name="T16" fmla="*/ 61 w 83"/>
                  <a:gd name="T17" fmla="*/ 55 h 55"/>
                  <a:gd name="T18" fmla="*/ 39 w 83"/>
                  <a:gd name="T19" fmla="*/ 27 h 55"/>
                  <a:gd name="T20" fmla="*/ 47 w 83"/>
                  <a:gd name="T21" fmla="*/ 9 h 55"/>
                  <a:gd name="T22" fmla="*/ 26 w 83"/>
                  <a:gd name="T23" fmla="*/ 8 h 55"/>
                  <a:gd name="T24" fmla="*/ 16 w 83"/>
                  <a:gd name="T25" fmla="*/ 6 h 55"/>
                  <a:gd name="T26" fmla="*/ 9 w 83"/>
                  <a:gd name="T27" fmla="*/ 6 h 55"/>
                  <a:gd name="T28" fmla="*/ 16 w 83"/>
                  <a:gd name="T29" fmla="*/ 9 h 55"/>
                  <a:gd name="T30" fmla="*/ 21 w 83"/>
                  <a:gd name="T31" fmla="*/ 14 h 55"/>
                  <a:gd name="T32" fmla="*/ 39 w 83"/>
                  <a:gd name="T33"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 h="55">
                    <a:moveTo>
                      <a:pt x="61" y="55"/>
                    </a:moveTo>
                    <a:lnTo>
                      <a:pt x="0" y="6"/>
                    </a:lnTo>
                    <a:lnTo>
                      <a:pt x="3" y="0"/>
                    </a:lnTo>
                    <a:lnTo>
                      <a:pt x="83" y="3"/>
                    </a:lnTo>
                    <a:lnTo>
                      <a:pt x="79" y="11"/>
                    </a:lnTo>
                    <a:lnTo>
                      <a:pt x="55" y="9"/>
                    </a:lnTo>
                    <a:lnTo>
                      <a:pt x="47" y="32"/>
                    </a:lnTo>
                    <a:lnTo>
                      <a:pt x="65" y="47"/>
                    </a:lnTo>
                    <a:lnTo>
                      <a:pt x="61" y="55"/>
                    </a:lnTo>
                    <a:close/>
                    <a:moveTo>
                      <a:pt x="39" y="27"/>
                    </a:moveTo>
                    <a:lnTo>
                      <a:pt x="47" y="9"/>
                    </a:lnTo>
                    <a:lnTo>
                      <a:pt x="26" y="8"/>
                    </a:lnTo>
                    <a:lnTo>
                      <a:pt x="16" y="6"/>
                    </a:lnTo>
                    <a:lnTo>
                      <a:pt x="9" y="6"/>
                    </a:lnTo>
                    <a:lnTo>
                      <a:pt x="16" y="9"/>
                    </a:lnTo>
                    <a:lnTo>
                      <a:pt x="21" y="14"/>
                    </a:lnTo>
                    <a:lnTo>
                      <a:pt x="39" y="2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7" name="Freeform 110">
                <a:extLst>
                  <a:ext uri="{FF2B5EF4-FFF2-40B4-BE49-F238E27FC236}">
                    <a16:creationId xmlns:a16="http://schemas.microsoft.com/office/drawing/2014/main" id="{AB3FB8A7-822F-A95A-4477-9486670370EB}"/>
                  </a:ext>
                </a:extLst>
              </p:cNvPr>
              <p:cNvSpPr>
                <a:spLocks noEditPoints="1"/>
              </p:cNvSpPr>
              <p:nvPr/>
            </p:nvSpPr>
            <p:spPr bwMode="auto">
              <a:xfrm>
                <a:off x="1604010" y="645160"/>
                <a:ext cx="59055" cy="44450"/>
              </a:xfrm>
              <a:custGeom>
                <a:avLst/>
                <a:gdLst>
                  <a:gd name="T0" fmla="*/ 67 w 93"/>
                  <a:gd name="T1" fmla="*/ 70 h 70"/>
                  <a:gd name="T2" fmla="*/ 0 w 93"/>
                  <a:gd name="T3" fmla="*/ 36 h 70"/>
                  <a:gd name="T4" fmla="*/ 13 w 93"/>
                  <a:gd name="T5" fmla="*/ 12 h 70"/>
                  <a:gd name="T6" fmla="*/ 18 w 93"/>
                  <a:gd name="T7" fmla="*/ 7 h 70"/>
                  <a:gd name="T8" fmla="*/ 21 w 93"/>
                  <a:gd name="T9" fmla="*/ 2 h 70"/>
                  <a:gd name="T10" fmla="*/ 26 w 93"/>
                  <a:gd name="T11" fmla="*/ 0 h 70"/>
                  <a:gd name="T12" fmla="*/ 31 w 93"/>
                  <a:gd name="T13" fmla="*/ 0 h 70"/>
                  <a:gd name="T14" fmla="*/ 38 w 93"/>
                  <a:gd name="T15" fmla="*/ 2 h 70"/>
                  <a:gd name="T16" fmla="*/ 42 w 93"/>
                  <a:gd name="T17" fmla="*/ 3 h 70"/>
                  <a:gd name="T18" fmla="*/ 49 w 93"/>
                  <a:gd name="T19" fmla="*/ 8 h 70"/>
                  <a:gd name="T20" fmla="*/ 52 w 93"/>
                  <a:gd name="T21" fmla="*/ 13 h 70"/>
                  <a:gd name="T22" fmla="*/ 54 w 93"/>
                  <a:gd name="T23" fmla="*/ 20 h 70"/>
                  <a:gd name="T24" fmla="*/ 52 w 93"/>
                  <a:gd name="T25" fmla="*/ 28 h 70"/>
                  <a:gd name="T26" fmla="*/ 55 w 93"/>
                  <a:gd name="T27" fmla="*/ 26 h 70"/>
                  <a:gd name="T28" fmla="*/ 59 w 93"/>
                  <a:gd name="T29" fmla="*/ 25 h 70"/>
                  <a:gd name="T30" fmla="*/ 64 w 93"/>
                  <a:gd name="T31" fmla="*/ 25 h 70"/>
                  <a:gd name="T32" fmla="*/ 70 w 93"/>
                  <a:gd name="T33" fmla="*/ 25 h 70"/>
                  <a:gd name="T34" fmla="*/ 93 w 93"/>
                  <a:gd name="T35" fmla="*/ 25 h 70"/>
                  <a:gd name="T36" fmla="*/ 88 w 93"/>
                  <a:gd name="T37" fmla="*/ 33 h 70"/>
                  <a:gd name="T38" fmla="*/ 70 w 93"/>
                  <a:gd name="T39" fmla="*/ 33 h 70"/>
                  <a:gd name="T40" fmla="*/ 62 w 93"/>
                  <a:gd name="T41" fmla="*/ 33 h 70"/>
                  <a:gd name="T42" fmla="*/ 55 w 93"/>
                  <a:gd name="T43" fmla="*/ 33 h 70"/>
                  <a:gd name="T44" fmla="*/ 52 w 93"/>
                  <a:gd name="T45" fmla="*/ 34 h 70"/>
                  <a:gd name="T46" fmla="*/ 51 w 93"/>
                  <a:gd name="T47" fmla="*/ 36 h 70"/>
                  <a:gd name="T48" fmla="*/ 47 w 93"/>
                  <a:gd name="T49" fmla="*/ 37 h 70"/>
                  <a:gd name="T50" fmla="*/ 46 w 93"/>
                  <a:gd name="T51" fmla="*/ 39 h 70"/>
                  <a:gd name="T52" fmla="*/ 41 w 93"/>
                  <a:gd name="T53" fmla="*/ 47 h 70"/>
                  <a:gd name="T54" fmla="*/ 70 w 93"/>
                  <a:gd name="T55" fmla="*/ 63 h 70"/>
                  <a:gd name="T56" fmla="*/ 67 w 93"/>
                  <a:gd name="T57" fmla="*/ 70 h 70"/>
                  <a:gd name="T58" fmla="*/ 34 w 93"/>
                  <a:gd name="T59" fmla="*/ 44 h 70"/>
                  <a:gd name="T60" fmla="*/ 42 w 93"/>
                  <a:gd name="T61" fmla="*/ 29 h 70"/>
                  <a:gd name="T62" fmla="*/ 44 w 93"/>
                  <a:gd name="T63" fmla="*/ 25 h 70"/>
                  <a:gd name="T64" fmla="*/ 46 w 93"/>
                  <a:gd name="T65" fmla="*/ 21 h 70"/>
                  <a:gd name="T66" fmla="*/ 46 w 93"/>
                  <a:gd name="T67" fmla="*/ 18 h 70"/>
                  <a:gd name="T68" fmla="*/ 44 w 93"/>
                  <a:gd name="T69" fmla="*/ 15 h 70"/>
                  <a:gd name="T70" fmla="*/ 41 w 93"/>
                  <a:gd name="T71" fmla="*/ 13 h 70"/>
                  <a:gd name="T72" fmla="*/ 39 w 93"/>
                  <a:gd name="T73" fmla="*/ 10 h 70"/>
                  <a:gd name="T74" fmla="*/ 34 w 93"/>
                  <a:gd name="T75" fmla="*/ 8 h 70"/>
                  <a:gd name="T76" fmla="*/ 29 w 93"/>
                  <a:gd name="T77" fmla="*/ 8 h 70"/>
                  <a:gd name="T78" fmla="*/ 25 w 93"/>
                  <a:gd name="T79" fmla="*/ 12 h 70"/>
                  <a:gd name="T80" fmla="*/ 21 w 93"/>
                  <a:gd name="T81" fmla="*/ 16 h 70"/>
                  <a:gd name="T82" fmla="*/ 12 w 93"/>
                  <a:gd name="T83" fmla="*/ 33 h 70"/>
                  <a:gd name="T84" fmla="*/ 34 w 93"/>
                  <a:gd name="T85" fmla="*/ 4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3" h="70">
                    <a:moveTo>
                      <a:pt x="67" y="70"/>
                    </a:moveTo>
                    <a:lnTo>
                      <a:pt x="0" y="36"/>
                    </a:lnTo>
                    <a:lnTo>
                      <a:pt x="13" y="12"/>
                    </a:lnTo>
                    <a:lnTo>
                      <a:pt x="18" y="7"/>
                    </a:lnTo>
                    <a:lnTo>
                      <a:pt x="21" y="2"/>
                    </a:lnTo>
                    <a:lnTo>
                      <a:pt x="26" y="0"/>
                    </a:lnTo>
                    <a:lnTo>
                      <a:pt x="31" y="0"/>
                    </a:lnTo>
                    <a:lnTo>
                      <a:pt x="38" y="2"/>
                    </a:lnTo>
                    <a:lnTo>
                      <a:pt x="42" y="3"/>
                    </a:lnTo>
                    <a:lnTo>
                      <a:pt x="49" y="8"/>
                    </a:lnTo>
                    <a:lnTo>
                      <a:pt x="52" y="13"/>
                    </a:lnTo>
                    <a:lnTo>
                      <a:pt x="54" y="20"/>
                    </a:lnTo>
                    <a:lnTo>
                      <a:pt x="52" y="28"/>
                    </a:lnTo>
                    <a:lnTo>
                      <a:pt x="55" y="26"/>
                    </a:lnTo>
                    <a:lnTo>
                      <a:pt x="59" y="25"/>
                    </a:lnTo>
                    <a:lnTo>
                      <a:pt x="64" y="25"/>
                    </a:lnTo>
                    <a:lnTo>
                      <a:pt x="70" y="25"/>
                    </a:lnTo>
                    <a:lnTo>
                      <a:pt x="93" y="25"/>
                    </a:lnTo>
                    <a:lnTo>
                      <a:pt x="88" y="33"/>
                    </a:lnTo>
                    <a:lnTo>
                      <a:pt x="70" y="33"/>
                    </a:lnTo>
                    <a:lnTo>
                      <a:pt x="62" y="33"/>
                    </a:lnTo>
                    <a:lnTo>
                      <a:pt x="55" y="33"/>
                    </a:lnTo>
                    <a:lnTo>
                      <a:pt x="52" y="34"/>
                    </a:lnTo>
                    <a:lnTo>
                      <a:pt x="51" y="36"/>
                    </a:lnTo>
                    <a:lnTo>
                      <a:pt x="47" y="37"/>
                    </a:lnTo>
                    <a:lnTo>
                      <a:pt x="46" y="39"/>
                    </a:lnTo>
                    <a:lnTo>
                      <a:pt x="41" y="47"/>
                    </a:lnTo>
                    <a:lnTo>
                      <a:pt x="70" y="63"/>
                    </a:lnTo>
                    <a:lnTo>
                      <a:pt x="67" y="70"/>
                    </a:lnTo>
                    <a:close/>
                    <a:moveTo>
                      <a:pt x="34" y="44"/>
                    </a:moveTo>
                    <a:lnTo>
                      <a:pt x="42" y="29"/>
                    </a:lnTo>
                    <a:lnTo>
                      <a:pt x="44" y="25"/>
                    </a:lnTo>
                    <a:lnTo>
                      <a:pt x="46" y="21"/>
                    </a:lnTo>
                    <a:lnTo>
                      <a:pt x="46" y="18"/>
                    </a:lnTo>
                    <a:lnTo>
                      <a:pt x="44" y="15"/>
                    </a:lnTo>
                    <a:lnTo>
                      <a:pt x="41" y="13"/>
                    </a:lnTo>
                    <a:lnTo>
                      <a:pt x="39" y="10"/>
                    </a:lnTo>
                    <a:lnTo>
                      <a:pt x="34" y="8"/>
                    </a:lnTo>
                    <a:lnTo>
                      <a:pt x="29" y="8"/>
                    </a:lnTo>
                    <a:lnTo>
                      <a:pt x="25" y="12"/>
                    </a:lnTo>
                    <a:lnTo>
                      <a:pt x="21" y="16"/>
                    </a:lnTo>
                    <a:lnTo>
                      <a:pt x="12" y="33"/>
                    </a:lnTo>
                    <a:lnTo>
                      <a:pt x="34"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8" name="Freeform 111">
                <a:extLst>
                  <a:ext uri="{FF2B5EF4-FFF2-40B4-BE49-F238E27FC236}">
                    <a16:creationId xmlns:a16="http://schemas.microsoft.com/office/drawing/2014/main" id="{9ACC6A18-EC98-3D74-01AD-FC800BA65E41}"/>
                  </a:ext>
                </a:extLst>
              </p:cNvPr>
              <p:cNvSpPr>
                <a:spLocks noEditPoints="1"/>
              </p:cNvSpPr>
              <p:nvPr/>
            </p:nvSpPr>
            <p:spPr bwMode="auto">
              <a:xfrm>
                <a:off x="1586865" y="688340"/>
                <a:ext cx="51435" cy="42545"/>
              </a:xfrm>
              <a:custGeom>
                <a:avLst/>
                <a:gdLst>
                  <a:gd name="T0" fmla="*/ 50 w 81"/>
                  <a:gd name="T1" fmla="*/ 67 h 67"/>
                  <a:gd name="T2" fmla="*/ 0 w 81"/>
                  <a:gd name="T3" fmla="*/ 8 h 67"/>
                  <a:gd name="T4" fmla="*/ 4 w 81"/>
                  <a:gd name="T5" fmla="*/ 0 h 67"/>
                  <a:gd name="T6" fmla="*/ 81 w 81"/>
                  <a:gd name="T7" fmla="*/ 20 h 67"/>
                  <a:gd name="T8" fmla="*/ 76 w 81"/>
                  <a:gd name="T9" fmla="*/ 28 h 67"/>
                  <a:gd name="T10" fmla="*/ 53 w 81"/>
                  <a:gd name="T11" fmla="*/ 21 h 67"/>
                  <a:gd name="T12" fmla="*/ 39 w 81"/>
                  <a:gd name="T13" fmla="*/ 43 h 67"/>
                  <a:gd name="T14" fmla="*/ 55 w 81"/>
                  <a:gd name="T15" fmla="*/ 60 h 67"/>
                  <a:gd name="T16" fmla="*/ 50 w 81"/>
                  <a:gd name="T17" fmla="*/ 67 h 67"/>
                  <a:gd name="T18" fmla="*/ 34 w 81"/>
                  <a:gd name="T19" fmla="*/ 36 h 67"/>
                  <a:gd name="T20" fmla="*/ 45 w 81"/>
                  <a:gd name="T21" fmla="*/ 20 h 67"/>
                  <a:gd name="T22" fmla="*/ 24 w 81"/>
                  <a:gd name="T23" fmla="*/ 13 h 67"/>
                  <a:gd name="T24" fmla="*/ 16 w 81"/>
                  <a:gd name="T25" fmla="*/ 12 h 67"/>
                  <a:gd name="T26" fmla="*/ 9 w 81"/>
                  <a:gd name="T27" fmla="*/ 8 h 67"/>
                  <a:gd name="T28" fmla="*/ 14 w 81"/>
                  <a:gd name="T29" fmla="*/ 13 h 67"/>
                  <a:gd name="T30" fmla="*/ 19 w 81"/>
                  <a:gd name="T31" fmla="*/ 20 h 67"/>
                  <a:gd name="T32" fmla="*/ 34 w 81"/>
                  <a:gd name="T33" fmla="*/ 36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 h="67">
                    <a:moveTo>
                      <a:pt x="50" y="67"/>
                    </a:moveTo>
                    <a:lnTo>
                      <a:pt x="0" y="8"/>
                    </a:lnTo>
                    <a:lnTo>
                      <a:pt x="4" y="0"/>
                    </a:lnTo>
                    <a:lnTo>
                      <a:pt x="81" y="20"/>
                    </a:lnTo>
                    <a:lnTo>
                      <a:pt x="76" y="28"/>
                    </a:lnTo>
                    <a:lnTo>
                      <a:pt x="53" y="21"/>
                    </a:lnTo>
                    <a:lnTo>
                      <a:pt x="39" y="43"/>
                    </a:lnTo>
                    <a:lnTo>
                      <a:pt x="55" y="60"/>
                    </a:lnTo>
                    <a:lnTo>
                      <a:pt x="50" y="67"/>
                    </a:lnTo>
                    <a:close/>
                    <a:moveTo>
                      <a:pt x="34" y="36"/>
                    </a:moveTo>
                    <a:lnTo>
                      <a:pt x="45" y="20"/>
                    </a:lnTo>
                    <a:lnTo>
                      <a:pt x="24" y="13"/>
                    </a:lnTo>
                    <a:lnTo>
                      <a:pt x="16" y="12"/>
                    </a:lnTo>
                    <a:lnTo>
                      <a:pt x="9" y="8"/>
                    </a:lnTo>
                    <a:lnTo>
                      <a:pt x="14" y="13"/>
                    </a:lnTo>
                    <a:lnTo>
                      <a:pt x="19" y="20"/>
                    </a:lnTo>
                    <a:lnTo>
                      <a:pt x="34"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79" name="Freeform 112">
                <a:extLst>
                  <a:ext uri="{FF2B5EF4-FFF2-40B4-BE49-F238E27FC236}">
                    <a16:creationId xmlns:a16="http://schemas.microsoft.com/office/drawing/2014/main" id="{56BBAA5E-30A0-F1B2-878F-B217E34D49D0}"/>
                  </a:ext>
                </a:extLst>
              </p:cNvPr>
              <p:cNvSpPr>
                <a:spLocks noEditPoints="1"/>
              </p:cNvSpPr>
              <p:nvPr/>
            </p:nvSpPr>
            <p:spPr bwMode="auto">
              <a:xfrm>
                <a:off x="1557655" y="711200"/>
                <a:ext cx="40005" cy="47625"/>
              </a:xfrm>
              <a:custGeom>
                <a:avLst/>
                <a:gdLst>
                  <a:gd name="T0" fmla="*/ 59 w 63"/>
                  <a:gd name="T1" fmla="*/ 75 h 75"/>
                  <a:gd name="T2" fmla="*/ 0 w 63"/>
                  <a:gd name="T3" fmla="*/ 28 h 75"/>
                  <a:gd name="T4" fmla="*/ 15 w 63"/>
                  <a:gd name="T5" fmla="*/ 10 h 75"/>
                  <a:gd name="T6" fmla="*/ 19 w 63"/>
                  <a:gd name="T7" fmla="*/ 5 h 75"/>
                  <a:gd name="T8" fmla="*/ 24 w 63"/>
                  <a:gd name="T9" fmla="*/ 3 h 75"/>
                  <a:gd name="T10" fmla="*/ 29 w 63"/>
                  <a:gd name="T11" fmla="*/ 0 h 75"/>
                  <a:gd name="T12" fmla="*/ 36 w 63"/>
                  <a:gd name="T13" fmla="*/ 0 h 75"/>
                  <a:gd name="T14" fmla="*/ 41 w 63"/>
                  <a:gd name="T15" fmla="*/ 3 h 75"/>
                  <a:gd name="T16" fmla="*/ 47 w 63"/>
                  <a:gd name="T17" fmla="*/ 7 h 75"/>
                  <a:gd name="T18" fmla="*/ 54 w 63"/>
                  <a:gd name="T19" fmla="*/ 13 h 75"/>
                  <a:gd name="T20" fmla="*/ 57 w 63"/>
                  <a:gd name="T21" fmla="*/ 21 h 75"/>
                  <a:gd name="T22" fmla="*/ 57 w 63"/>
                  <a:gd name="T23" fmla="*/ 24 h 75"/>
                  <a:gd name="T24" fmla="*/ 55 w 63"/>
                  <a:gd name="T25" fmla="*/ 29 h 75"/>
                  <a:gd name="T26" fmla="*/ 54 w 63"/>
                  <a:gd name="T27" fmla="*/ 33 h 75"/>
                  <a:gd name="T28" fmla="*/ 50 w 63"/>
                  <a:gd name="T29" fmla="*/ 37 h 75"/>
                  <a:gd name="T30" fmla="*/ 41 w 63"/>
                  <a:gd name="T31" fmla="*/ 49 h 75"/>
                  <a:gd name="T32" fmla="*/ 63 w 63"/>
                  <a:gd name="T33" fmla="*/ 68 h 75"/>
                  <a:gd name="T34" fmla="*/ 59 w 63"/>
                  <a:gd name="T35" fmla="*/ 75 h 75"/>
                  <a:gd name="T36" fmla="*/ 33 w 63"/>
                  <a:gd name="T37" fmla="*/ 44 h 75"/>
                  <a:gd name="T38" fmla="*/ 44 w 63"/>
                  <a:gd name="T39" fmla="*/ 33 h 75"/>
                  <a:gd name="T40" fmla="*/ 47 w 63"/>
                  <a:gd name="T41" fmla="*/ 26 h 75"/>
                  <a:gd name="T42" fmla="*/ 47 w 63"/>
                  <a:gd name="T43" fmla="*/ 21 h 75"/>
                  <a:gd name="T44" fmla="*/ 46 w 63"/>
                  <a:gd name="T45" fmla="*/ 18 h 75"/>
                  <a:gd name="T46" fmla="*/ 42 w 63"/>
                  <a:gd name="T47" fmla="*/ 13 h 75"/>
                  <a:gd name="T48" fmla="*/ 39 w 63"/>
                  <a:gd name="T49" fmla="*/ 10 h 75"/>
                  <a:gd name="T50" fmla="*/ 36 w 63"/>
                  <a:gd name="T51" fmla="*/ 10 h 75"/>
                  <a:gd name="T52" fmla="*/ 33 w 63"/>
                  <a:gd name="T53" fmla="*/ 10 h 75"/>
                  <a:gd name="T54" fmla="*/ 29 w 63"/>
                  <a:gd name="T55" fmla="*/ 10 h 75"/>
                  <a:gd name="T56" fmla="*/ 26 w 63"/>
                  <a:gd name="T57" fmla="*/ 11 h 75"/>
                  <a:gd name="T58" fmla="*/ 23 w 63"/>
                  <a:gd name="T59" fmla="*/ 16 h 75"/>
                  <a:gd name="T60" fmla="*/ 13 w 63"/>
                  <a:gd name="T61" fmla="*/ 28 h 75"/>
                  <a:gd name="T62" fmla="*/ 33 w 63"/>
                  <a:gd name="T63" fmla="*/ 4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3" h="75">
                    <a:moveTo>
                      <a:pt x="59" y="75"/>
                    </a:moveTo>
                    <a:lnTo>
                      <a:pt x="0" y="28"/>
                    </a:lnTo>
                    <a:lnTo>
                      <a:pt x="15" y="10"/>
                    </a:lnTo>
                    <a:lnTo>
                      <a:pt x="19" y="5"/>
                    </a:lnTo>
                    <a:lnTo>
                      <a:pt x="24" y="3"/>
                    </a:lnTo>
                    <a:lnTo>
                      <a:pt x="29" y="0"/>
                    </a:lnTo>
                    <a:lnTo>
                      <a:pt x="36" y="0"/>
                    </a:lnTo>
                    <a:lnTo>
                      <a:pt x="41" y="3"/>
                    </a:lnTo>
                    <a:lnTo>
                      <a:pt x="47" y="7"/>
                    </a:lnTo>
                    <a:lnTo>
                      <a:pt x="54" y="13"/>
                    </a:lnTo>
                    <a:lnTo>
                      <a:pt x="57" y="21"/>
                    </a:lnTo>
                    <a:lnTo>
                      <a:pt x="57" y="24"/>
                    </a:lnTo>
                    <a:lnTo>
                      <a:pt x="55" y="29"/>
                    </a:lnTo>
                    <a:lnTo>
                      <a:pt x="54" y="33"/>
                    </a:lnTo>
                    <a:lnTo>
                      <a:pt x="50" y="37"/>
                    </a:lnTo>
                    <a:lnTo>
                      <a:pt x="41" y="49"/>
                    </a:lnTo>
                    <a:lnTo>
                      <a:pt x="63" y="68"/>
                    </a:lnTo>
                    <a:lnTo>
                      <a:pt x="59" y="75"/>
                    </a:lnTo>
                    <a:close/>
                    <a:moveTo>
                      <a:pt x="33" y="44"/>
                    </a:moveTo>
                    <a:lnTo>
                      <a:pt x="44" y="33"/>
                    </a:lnTo>
                    <a:lnTo>
                      <a:pt x="47" y="26"/>
                    </a:lnTo>
                    <a:lnTo>
                      <a:pt x="47" y="21"/>
                    </a:lnTo>
                    <a:lnTo>
                      <a:pt x="46" y="18"/>
                    </a:lnTo>
                    <a:lnTo>
                      <a:pt x="42" y="13"/>
                    </a:lnTo>
                    <a:lnTo>
                      <a:pt x="39" y="10"/>
                    </a:lnTo>
                    <a:lnTo>
                      <a:pt x="36" y="10"/>
                    </a:lnTo>
                    <a:lnTo>
                      <a:pt x="33" y="10"/>
                    </a:lnTo>
                    <a:lnTo>
                      <a:pt x="29" y="10"/>
                    </a:lnTo>
                    <a:lnTo>
                      <a:pt x="26" y="11"/>
                    </a:lnTo>
                    <a:lnTo>
                      <a:pt x="23" y="16"/>
                    </a:lnTo>
                    <a:lnTo>
                      <a:pt x="13" y="28"/>
                    </a:lnTo>
                    <a:lnTo>
                      <a:pt x="33" y="4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0" name="Freeform 113">
                <a:extLst>
                  <a:ext uri="{FF2B5EF4-FFF2-40B4-BE49-F238E27FC236}">
                    <a16:creationId xmlns:a16="http://schemas.microsoft.com/office/drawing/2014/main" id="{AE5BB243-F14D-415C-C540-7755F96ECE42}"/>
                  </a:ext>
                </a:extLst>
              </p:cNvPr>
              <p:cNvSpPr>
                <a:spLocks noEditPoints="1"/>
              </p:cNvSpPr>
              <p:nvPr/>
            </p:nvSpPr>
            <p:spPr bwMode="auto">
              <a:xfrm>
                <a:off x="1528445" y="754380"/>
                <a:ext cx="48895" cy="46355"/>
              </a:xfrm>
              <a:custGeom>
                <a:avLst/>
                <a:gdLst>
                  <a:gd name="T0" fmla="*/ 35 w 77"/>
                  <a:gd name="T1" fmla="*/ 73 h 73"/>
                  <a:gd name="T2" fmla="*/ 0 w 77"/>
                  <a:gd name="T3" fmla="*/ 7 h 73"/>
                  <a:gd name="T4" fmla="*/ 5 w 77"/>
                  <a:gd name="T5" fmla="*/ 0 h 73"/>
                  <a:gd name="T6" fmla="*/ 77 w 77"/>
                  <a:gd name="T7" fmla="*/ 36 h 73"/>
                  <a:gd name="T8" fmla="*/ 70 w 77"/>
                  <a:gd name="T9" fmla="*/ 41 h 73"/>
                  <a:gd name="T10" fmla="*/ 49 w 77"/>
                  <a:gd name="T11" fmla="*/ 31 h 73"/>
                  <a:gd name="T12" fmla="*/ 30 w 77"/>
                  <a:gd name="T13" fmla="*/ 47 h 73"/>
                  <a:gd name="T14" fmla="*/ 41 w 77"/>
                  <a:gd name="T15" fmla="*/ 68 h 73"/>
                  <a:gd name="T16" fmla="*/ 35 w 77"/>
                  <a:gd name="T17" fmla="*/ 73 h 73"/>
                  <a:gd name="T18" fmla="*/ 26 w 77"/>
                  <a:gd name="T19" fmla="*/ 41 h 73"/>
                  <a:gd name="T20" fmla="*/ 41 w 77"/>
                  <a:gd name="T21" fmla="*/ 26 h 73"/>
                  <a:gd name="T22" fmla="*/ 22 w 77"/>
                  <a:gd name="T23" fmla="*/ 16 h 73"/>
                  <a:gd name="T24" fmla="*/ 15 w 77"/>
                  <a:gd name="T25" fmla="*/ 12 h 73"/>
                  <a:gd name="T26" fmla="*/ 9 w 77"/>
                  <a:gd name="T27" fmla="*/ 8 h 73"/>
                  <a:gd name="T28" fmla="*/ 12 w 77"/>
                  <a:gd name="T29" fmla="*/ 15 h 73"/>
                  <a:gd name="T30" fmla="*/ 17 w 77"/>
                  <a:gd name="T31" fmla="*/ 21 h 73"/>
                  <a:gd name="T32" fmla="*/ 26 w 77"/>
                  <a:gd name="T33" fmla="*/ 41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7" h="73">
                    <a:moveTo>
                      <a:pt x="35" y="73"/>
                    </a:moveTo>
                    <a:lnTo>
                      <a:pt x="0" y="7"/>
                    </a:lnTo>
                    <a:lnTo>
                      <a:pt x="5" y="0"/>
                    </a:lnTo>
                    <a:lnTo>
                      <a:pt x="77" y="36"/>
                    </a:lnTo>
                    <a:lnTo>
                      <a:pt x="70" y="41"/>
                    </a:lnTo>
                    <a:lnTo>
                      <a:pt x="49" y="31"/>
                    </a:lnTo>
                    <a:lnTo>
                      <a:pt x="30" y="47"/>
                    </a:lnTo>
                    <a:lnTo>
                      <a:pt x="41" y="68"/>
                    </a:lnTo>
                    <a:lnTo>
                      <a:pt x="35" y="73"/>
                    </a:lnTo>
                    <a:close/>
                    <a:moveTo>
                      <a:pt x="26" y="41"/>
                    </a:moveTo>
                    <a:lnTo>
                      <a:pt x="41" y="26"/>
                    </a:lnTo>
                    <a:lnTo>
                      <a:pt x="22" y="16"/>
                    </a:lnTo>
                    <a:lnTo>
                      <a:pt x="15" y="12"/>
                    </a:lnTo>
                    <a:lnTo>
                      <a:pt x="9" y="8"/>
                    </a:lnTo>
                    <a:lnTo>
                      <a:pt x="12" y="15"/>
                    </a:lnTo>
                    <a:lnTo>
                      <a:pt x="17" y="21"/>
                    </a:lnTo>
                    <a:lnTo>
                      <a:pt x="26" y="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1" name="Freeform 114">
                <a:extLst>
                  <a:ext uri="{FF2B5EF4-FFF2-40B4-BE49-F238E27FC236}">
                    <a16:creationId xmlns:a16="http://schemas.microsoft.com/office/drawing/2014/main" id="{D677C4EA-DA10-76E8-ED77-01CEA68610E8}"/>
                  </a:ext>
                </a:extLst>
              </p:cNvPr>
              <p:cNvSpPr>
                <a:spLocks/>
              </p:cNvSpPr>
              <p:nvPr/>
            </p:nvSpPr>
            <p:spPr bwMode="auto">
              <a:xfrm>
                <a:off x="1485265" y="775335"/>
                <a:ext cx="54610" cy="54610"/>
              </a:xfrm>
              <a:custGeom>
                <a:avLst/>
                <a:gdLst>
                  <a:gd name="T0" fmla="*/ 49 w 86"/>
                  <a:gd name="T1" fmla="*/ 86 h 86"/>
                  <a:gd name="T2" fmla="*/ 0 w 86"/>
                  <a:gd name="T3" fmla="*/ 31 h 86"/>
                  <a:gd name="T4" fmla="*/ 7 w 86"/>
                  <a:gd name="T5" fmla="*/ 26 h 86"/>
                  <a:gd name="T6" fmla="*/ 70 w 86"/>
                  <a:gd name="T7" fmla="*/ 48 h 86"/>
                  <a:gd name="T8" fmla="*/ 31 w 86"/>
                  <a:gd name="T9" fmla="*/ 5 h 86"/>
                  <a:gd name="T10" fmla="*/ 36 w 86"/>
                  <a:gd name="T11" fmla="*/ 0 h 86"/>
                  <a:gd name="T12" fmla="*/ 86 w 86"/>
                  <a:gd name="T13" fmla="*/ 55 h 86"/>
                  <a:gd name="T14" fmla="*/ 80 w 86"/>
                  <a:gd name="T15" fmla="*/ 60 h 86"/>
                  <a:gd name="T16" fmla="*/ 16 w 86"/>
                  <a:gd name="T17" fmla="*/ 37 h 86"/>
                  <a:gd name="T18" fmla="*/ 55 w 86"/>
                  <a:gd name="T19" fmla="*/ 81 h 86"/>
                  <a:gd name="T20" fmla="*/ 49 w 86"/>
                  <a:gd name="T21"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86">
                    <a:moveTo>
                      <a:pt x="49" y="86"/>
                    </a:moveTo>
                    <a:lnTo>
                      <a:pt x="0" y="31"/>
                    </a:lnTo>
                    <a:lnTo>
                      <a:pt x="7" y="26"/>
                    </a:lnTo>
                    <a:lnTo>
                      <a:pt x="70" y="48"/>
                    </a:lnTo>
                    <a:lnTo>
                      <a:pt x="31" y="5"/>
                    </a:lnTo>
                    <a:lnTo>
                      <a:pt x="36" y="0"/>
                    </a:lnTo>
                    <a:lnTo>
                      <a:pt x="86" y="55"/>
                    </a:lnTo>
                    <a:lnTo>
                      <a:pt x="80" y="60"/>
                    </a:lnTo>
                    <a:lnTo>
                      <a:pt x="16" y="37"/>
                    </a:lnTo>
                    <a:lnTo>
                      <a:pt x="55" y="81"/>
                    </a:lnTo>
                    <a:lnTo>
                      <a:pt x="49" y="8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2" name="Freeform 115">
                <a:extLst>
                  <a:ext uri="{FF2B5EF4-FFF2-40B4-BE49-F238E27FC236}">
                    <a16:creationId xmlns:a16="http://schemas.microsoft.com/office/drawing/2014/main" id="{B71FA20B-1A68-4A7C-C2AD-2D740968BA29}"/>
                  </a:ext>
                </a:extLst>
              </p:cNvPr>
              <p:cNvSpPr>
                <a:spLocks noEditPoints="1"/>
              </p:cNvSpPr>
              <p:nvPr/>
            </p:nvSpPr>
            <p:spPr bwMode="auto">
              <a:xfrm>
                <a:off x="1460500" y="808990"/>
                <a:ext cx="44450" cy="48895"/>
              </a:xfrm>
              <a:custGeom>
                <a:avLst/>
                <a:gdLst>
                  <a:gd name="T0" fmla="*/ 23 w 70"/>
                  <a:gd name="T1" fmla="*/ 77 h 77"/>
                  <a:gd name="T2" fmla="*/ 0 w 70"/>
                  <a:gd name="T3" fmla="*/ 5 h 77"/>
                  <a:gd name="T4" fmla="*/ 7 w 70"/>
                  <a:gd name="T5" fmla="*/ 0 h 77"/>
                  <a:gd name="T6" fmla="*/ 70 w 70"/>
                  <a:gd name="T7" fmla="*/ 46 h 77"/>
                  <a:gd name="T8" fmla="*/ 64 w 70"/>
                  <a:gd name="T9" fmla="*/ 51 h 77"/>
                  <a:gd name="T10" fmla="*/ 44 w 70"/>
                  <a:gd name="T11" fmla="*/ 36 h 77"/>
                  <a:gd name="T12" fmla="*/ 23 w 70"/>
                  <a:gd name="T13" fmla="*/ 51 h 77"/>
                  <a:gd name="T14" fmla="*/ 31 w 70"/>
                  <a:gd name="T15" fmla="*/ 72 h 77"/>
                  <a:gd name="T16" fmla="*/ 23 w 70"/>
                  <a:gd name="T17" fmla="*/ 77 h 77"/>
                  <a:gd name="T18" fmla="*/ 20 w 70"/>
                  <a:gd name="T19" fmla="*/ 42 h 77"/>
                  <a:gd name="T20" fmla="*/ 37 w 70"/>
                  <a:gd name="T21" fmla="*/ 31 h 77"/>
                  <a:gd name="T22" fmla="*/ 20 w 70"/>
                  <a:gd name="T23" fmla="*/ 18 h 77"/>
                  <a:gd name="T24" fmla="*/ 13 w 70"/>
                  <a:gd name="T25" fmla="*/ 13 h 77"/>
                  <a:gd name="T26" fmla="*/ 8 w 70"/>
                  <a:gd name="T27" fmla="*/ 8 h 77"/>
                  <a:gd name="T28" fmla="*/ 10 w 70"/>
                  <a:gd name="T29" fmla="*/ 15 h 77"/>
                  <a:gd name="T30" fmla="*/ 13 w 70"/>
                  <a:gd name="T31" fmla="*/ 21 h 77"/>
                  <a:gd name="T32" fmla="*/ 20 w 70"/>
                  <a:gd name="T33" fmla="*/ 42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77">
                    <a:moveTo>
                      <a:pt x="23" y="77"/>
                    </a:moveTo>
                    <a:lnTo>
                      <a:pt x="0" y="5"/>
                    </a:lnTo>
                    <a:lnTo>
                      <a:pt x="7" y="0"/>
                    </a:lnTo>
                    <a:lnTo>
                      <a:pt x="70" y="46"/>
                    </a:lnTo>
                    <a:lnTo>
                      <a:pt x="64" y="51"/>
                    </a:lnTo>
                    <a:lnTo>
                      <a:pt x="44" y="36"/>
                    </a:lnTo>
                    <a:lnTo>
                      <a:pt x="23" y="51"/>
                    </a:lnTo>
                    <a:lnTo>
                      <a:pt x="31" y="72"/>
                    </a:lnTo>
                    <a:lnTo>
                      <a:pt x="23" y="77"/>
                    </a:lnTo>
                    <a:close/>
                    <a:moveTo>
                      <a:pt x="20" y="42"/>
                    </a:moveTo>
                    <a:lnTo>
                      <a:pt x="37" y="31"/>
                    </a:lnTo>
                    <a:lnTo>
                      <a:pt x="20" y="18"/>
                    </a:lnTo>
                    <a:lnTo>
                      <a:pt x="13" y="13"/>
                    </a:lnTo>
                    <a:lnTo>
                      <a:pt x="8" y="8"/>
                    </a:lnTo>
                    <a:lnTo>
                      <a:pt x="10" y="15"/>
                    </a:lnTo>
                    <a:lnTo>
                      <a:pt x="13" y="21"/>
                    </a:lnTo>
                    <a:lnTo>
                      <a:pt x="20" y="4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3" name="Freeform 116">
                <a:extLst>
                  <a:ext uri="{FF2B5EF4-FFF2-40B4-BE49-F238E27FC236}">
                    <a16:creationId xmlns:a16="http://schemas.microsoft.com/office/drawing/2014/main" id="{794D6872-501B-6AE5-0003-AA02FDE2F179}"/>
                  </a:ext>
                </a:extLst>
              </p:cNvPr>
              <p:cNvSpPr>
                <a:spLocks/>
              </p:cNvSpPr>
              <p:nvPr/>
            </p:nvSpPr>
            <p:spPr bwMode="auto">
              <a:xfrm>
                <a:off x="1417320" y="830580"/>
                <a:ext cx="41275" cy="45720"/>
              </a:xfrm>
              <a:custGeom>
                <a:avLst/>
                <a:gdLst>
                  <a:gd name="T0" fmla="*/ 55 w 65"/>
                  <a:gd name="T1" fmla="*/ 36 h 72"/>
                  <a:gd name="T2" fmla="*/ 63 w 65"/>
                  <a:gd name="T3" fmla="*/ 33 h 72"/>
                  <a:gd name="T4" fmla="*/ 65 w 65"/>
                  <a:gd name="T5" fmla="*/ 39 h 72"/>
                  <a:gd name="T6" fmla="*/ 65 w 65"/>
                  <a:gd name="T7" fmla="*/ 44 h 72"/>
                  <a:gd name="T8" fmla="*/ 65 w 65"/>
                  <a:gd name="T9" fmla="*/ 49 h 72"/>
                  <a:gd name="T10" fmla="*/ 65 w 65"/>
                  <a:gd name="T11" fmla="*/ 54 h 72"/>
                  <a:gd name="T12" fmla="*/ 63 w 65"/>
                  <a:gd name="T13" fmla="*/ 57 h 72"/>
                  <a:gd name="T14" fmla="*/ 62 w 65"/>
                  <a:gd name="T15" fmla="*/ 60 h 72"/>
                  <a:gd name="T16" fmla="*/ 58 w 65"/>
                  <a:gd name="T17" fmla="*/ 64 h 72"/>
                  <a:gd name="T18" fmla="*/ 55 w 65"/>
                  <a:gd name="T19" fmla="*/ 67 h 72"/>
                  <a:gd name="T20" fmla="*/ 47 w 65"/>
                  <a:gd name="T21" fmla="*/ 70 h 72"/>
                  <a:gd name="T22" fmla="*/ 40 w 65"/>
                  <a:gd name="T23" fmla="*/ 72 h 72"/>
                  <a:gd name="T24" fmla="*/ 32 w 65"/>
                  <a:gd name="T25" fmla="*/ 70 h 72"/>
                  <a:gd name="T26" fmla="*/ 24 w 65"/>
                  <a:gd name="T27" fmla="*/ 65 h 72"/>
                  <a:gd name="T28" fmla="*/ 16 w 65"/>
                  <a:gd name="T29" fmla="*/ 59 h 72"/>
                  <a:gd name="T30" fmla="*/ 10 w 65"/>
                  <a:gd name="T31" fmla="*/ 51 h 72"/>
                  <a:gd name="T32" fmla="*/ 3 w 65"/>
                  <a:gd name="T33" fmla="*/ 41 h 72"/>
                  <a:gd name="T34" fmla="*/ 1 w 65"/>
                  <a:gd name="T35" fmla="*/ 31 h 72"/>
                  <a:gd name="T36" fmla="*/ 0 w 65"/>
                  <a:gd name="T37" fmla="*/ 23 h 72"/>
                  <a:gd name="T38" fmla="*/ 3 w 65"/>
                  <a:gd name="T39" fmla="*/ 15 h 72"/>
                  <a:gd name="T40" fmla="*/ 6 w 65"/>
                  <a:gd name="T41" fmla="*/ 8 h 72"/>
                  <a:gd name="T42" fmla="*/ 13 w 65"/>
                  <a:gd name="T43" fmla="*/ 4 h 72"/>
                  <a:gd name="T44" fmla="*/ 21 w 65"/>
                  <a:gd name="T45" fmla="*/ 0 h 72"/>
                  <a:gd name="T46" fmla="*/ 29 w 65"/>
                  <a:gd name="T47" fmla="*/ 0 h 72"/>
                  <a:gd name="T48" fmla="*/ 37 w 65"/>
                  <a:gd name="T49" fmla="*/ 4 h 72"/>
                  <a:gd name="T50" fmla="*/ 45 w 65"/>
                  <a:gd name="T51" fmla="*/ 8 h 72"/>
                  <a:gd name="T52" fmla="*/ 39 w 65"/>
                  <a:gd name="T53" fmla="*/ 15 h 72"/>
                  <a:gd name="T54" fmla="*/ 34 w 65"/>
                  <a:gd name="T55" fmla="*/ 12 h 72"/>
                  <a:gd name="T56" fmla="*/ 27 w 65"/>
                  <a:gd name="T57" fmla="*/ 8 h 72"/>
                  <a:gd name="T58" fmla="*/ 23 w 65"/>
                  <a:gd name="T59" fmla="*/ 8 h 72"/>
                  <a:gd name="T60" fmla="*/ 18 w 65"/>
                  <a:gd name="T61" fmla="*/ 12 h 72"/>
                  <a:gd name="T62" fmla="*/ 13 w 65"/>
                  <a:gd name="T63" fmla="*/ 15 h 72"/>
                  <a:gd name="T64" fmla="*/ 10 w 65"/>
                  <a:gd name="T65" fmla="*/ 20 h 72"/>
                  <a:gd name="T66" fmla="*/ 8 w 65"/>
                  <a:gd name="T67" fmla="*/ 25 h 72"/>
                  <a:gd name="T68" fmla="*/ 10 w 65"/>
                  <a:gd name="T69" fmla="*/ 31 h 72"/>
                  <a:gd name="T70" fmla="*/ 11 w 65"/>
                  <a:gd name="T71" fmla="*/ 38 h 72"/>
                  <a:gd name="T72" fmla="*/ 16 w 65"/>
                  <a:gd name="T73" fmla="*/ 46 h 72"/>
                  <a:gd name="T74" fmla="*/ 21 w 65"/>
                  <a:gd name="T75" fmla="*/ 52 h 72"/>
                  <a:gd name="T76" fmla="*/ 24 w 65"/>
                  <a:gd name="T77" fmla="*/ 56 h 72"/>
                  <a:gd name="T78" fmla="*/ 29 w 65"/>
                  <a:gd name="T79" fmla="*/ 59 h 72"/>
                  <a:gd name="T80" fmla="*/ 34 w 65"/>
                  <a:gd name="T81" fmla="*/ 62 h 72"/>
                  <a:gd name="T82" fmla="*/ 37 w 65"/>
                  <a:gd name="T83" fmla="*/ 64 h 72"/>
                  <a:gd name="T84" fmla="*/ 42 w 65"/>
                  <a:gd name="T85" fmla="*/ 64 h 72"/>
                  <a:gd name="T86" fmla="*/ 45 w 65"/>
                  <a:gd name="T87" fmla="*/ 62 h 72"/>
                  <a:gd name="T88" fmla="*/ 50 w 65"/>
                  <a:gd name="T89" fmla="*/ 60 h 72"/>
                  <a:gd name="T90" fmla="*/ 53 w 65"/>
                  <a:gd name="T91" fmla="*/ 56 h 72"/>
                  <a:gd name="T92" fmla="*/ 57 w 65"/>
                  <a:gd name="T93" fmla="*/ 51 h 72"/>
                  <a:gd name="T94" fmla="*/ 57 w 65"/>
                  <a:gd name="T95" fmla="*/ 44 h 72"/>
                  <a:gd name="T96" fmla="*/ 55 w 65"/>
                  <a:gd name="T97"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5" h="72">
                    <a:moveTo>
                      <a:pt x="55" y="36"/>
                    </a:moveTo>
                    <a:lnTo>
                      <a:pt x="63" y="33"/>
                    </a:lnTo>
                    <a:lnTo>
                      <a:pt x="65" y="39"/>
                    </a:lnTo>
                    <a:lnTo>
                      <a:pt x="65" y="44"/>
                    </a:lnTo>
                    <a:lnTo>
                      <a:pt x="65" y="49"/>
                    </a:lnTo>
                    <a:lnTo>
                      <a:pt x="65" y="54"/>
                    </a:lnTo>
                    <a:lnTo>
                      <a:pt x="63" y="57"/>
                    </a:lnTo>
                    <a:lnTo>
                      <a:pt x="62" y="60"/>
                    </a:lnTo>
                    <a:lnTo>
                      <a:pt x="58" y="64"/>
                    </a:lnTo>
                    <a:lnTo>
                      <a:pt x="55" y="67"/>
                    </a:lnTo>
                    <a:lnTo>
                      <a:pt x="47" y="70"/>
                    </a:lnTo>
                    <a:lnTo>
                      <a:pt x="40" y="72"/>
                    </a:lnTo>
                    <a:lnTo>
                      <a:pt x="32" y="70"/>
                    </a:lnTo>
                    <a:lnTo>
                      <a:pt x="24" y="65"/>
                    </a:lnTo>
                    <a:lnTo>
                      <a:pt x="16" y="59"/>
                    </a:lnTo>
                    <a:lnTo>
                      <a:pt x="10" y="51"/>
                    </a:lnTo>
                    <a:lnTo>
                      <a:pt x="3" y="41"/>
                    </a:lnTo>
                    <a:lnTo>
                      <a:pt x="1" y="31"/>
                    </a:lnTo>
                    <a:lnTo>
                      <a:pt x="0" y="23"/>
                    </a:lnTo>
                    <a:lnTo>
                      <a:pt x="3" y="15"/>
                    </a:lnTo>
                    <a:lnTo>
                      <a:pt x="6" y="8"/>
                    </a:lnTo>
                    <a:lnTo>
                      <a:pt x="13" y="4"/>
                    </a:lnTo>
                    <a:lnTo>
                      <a:pt x="21" y="0"/>
                    </a:lnTo>
                    <a:lnTo>
                      <a:pt x="29" y="0"/>
                    </a:lnTo>
                    <a:lnTo>
                      <a:pt x="37" y="4"/>
                    </a:lnTo>
                    <a:lnTo>
                      <a:pt x="45" y="8"/>
                    </a:lnTo>
                    <a:lnTo>
                      <a:pt x="39" y="15"/>
                    </a:lnTo>
                    <a:lnTo>
                      <a:pt x="34" y="12"/>
                    </a:lnTo>
                    <a:lnTo>
                      <a:pt x="27" y="8"/>
                    </a:lnTo>
                    <a:lnTo>
                      <a:pt x="23" y="8"/>
                    </a:lnTo>
                    <a:lnTo>
                      <a:pt x="18" y="12"/>
                    </a:lnTo>
                    <a:lnTo>
                      <a:pt x="13" y="15"/>
                    </a:lnTo>
                    <a:lnTo>
                      <a:pt x="10" y="20"/>
                    </a:lnTo>
                    <a:lnTo>
                      <a:pt x="8" y="25"/>
                    </a:lnTo>
                    <a:lnTo>
                      <a:pt x="10" y="31"/>
                    </a:lnTo>
                    <a:lnTo>
                      <a:pt x="11" y="38"/>
                    </a:lnTo>
                    <a:lnTo>
                      <a:pt x="16" y="46"/>
                    </a:lnTo>
                    <a:lnTo>
                      <a:pt x="21" y="52"/>
                    </a:lnTo>
                    <a:lnTo>
                      <a:pt x="24" y="56"/>
                    </a:lnTo>
                    <a:lnTo>
                      <a:pt x="29" y="59"/>
                    </a:lnTo>
                    <a:lnTo>
                      <a:pt x="34" y="62"/>
                    </a:lnTo>
                    <a:lnTo>
                      <a:pt x="37" y="64"/>
                    </a:lnTo>
                    <a:lnTo>
                      <a:pt x="42" y="64"/>
                    </a:lnTo>
                    <a:lnTo>
                      <a:pt x="45" y="62"/>
                    </a:lnTo>
                    <a:lnTo>
                      <a:pt x="50" y="60"/>
                    </a:lnTo>
                    <a:lnTo>
                      <a:pt x="53" y="56"/>
                    </a:lnTo>
                    <a:lnTo>
                      <a:pt x="57" y="51"/>
                    </a:lnTo>
                    <a:lnTo>
                      <a:pt x="57" y="44"/>
                    </a:lnTo>
                    <a:lnTo>
                      <a:pt x="55" y="3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4" name="Freeform 117">
                <a:extLst>
                  <a:ext uri="{FF2B5EF4-FFF2-40B4-BE49-F238E27FC236}">
                    <a16:creationId xmlns:a16="http://schemas.microsoft.com/office/drawing/2014/main" id="{033C5558-3986-89B7-3EB3-98583F61A178}"/>
                  </a:ext>
                </a:extLst>
              </p:cNvPr>
              <p:cNvSpPr>
                <a:spLocks/>
              </p:cNvSpPr>
              <p:nvPr/>
            </p:nvSpPr>
            <p:spPr bwMode="auto">
              <a:xfrm>
                <a:off x="1393190" y="850265"/>
                <a:ext cx="27940" cy="42545"/>
              </a:xfrm>
              <a:custGeom>
                <a:avLst/>
                <a:gdLst>
                  <a:gd name="T0" fmla="*/ 38 w 44"/>
                  <a:gd name="T1" fmla="*/ 67 h 67"/>
                  <a:gd name="T2" fmla="*/ 0 w 44"/>
                  <a:gd name="T3" fmla="*/ 3 h 67"/>
                  <a:gd name="T4" fmla="*/ 7 w 44"/>
                  <a:gd name="T5" fmla="*/ 0 h 67"/>
                  <a:gd name="T6" fmla="*/ 44 w 44"/>
                  <a:gd name="T7" fmla="*/ 62 h 67"/>
                  <a:gd name="T8" fmla="*/ 38 w 44"/>
                  <a:gd name="T9" fmla="*/ 67 h 67"/>
                </a:gdLst>
                <a:ahLst/>
                <a:cxnLst>
                  <a:cxn ang="0">
                    <a:pos x="T0" y="T1"/>
                  </a:cxn>
                  <a:cxn ang="0">
                    <a:pos x="T2" y="T3"/>
                  </a:cxn>
                  <a:cxn ang="0">
                    <a:pos x="T4" y="T5"/>
                  </a:cxn>
                  <a:cxn ang="0">
                    <a:pos x="T6" y="T7"/>
                  </a:cxn>
                  <a:cxn ang="0">
                    <a:pos x="T8" y="T9"/>
                  </a:cxn>
                </a:cxnLst>
                <a:rect l="0" t="0" r="r" b="b"/>
                <a:pathLst>
                  <a:path w="44" h="67">
                    <a:moveTo>
                      <a:pt x="38" y="67"/>
                    </a:moveTo>
                    <a:lnTo>
                      <a:pt x="0" y="3"/>
                    </a:lnTo>
                    <a:lnTo>
                      <a:pt x="7" y="0"/>
                    </a:lnTo>
                    <a:lnTo>
                      <a:pt x="44" y="62"/>
                    </a:lnTo>
                    <a:lnTo>
                      <a:pt x="38" y="6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5" name="Freeform 118">
                <a:extLst>
                  <a:ext uri="{FF2B5EF4-FFF2-40B4-BE49-F238E27FC236}">
                    <a16:creationId xmlns:a16="http://schemas.microsoft.com/office/drawing/2014/main" id="{A389420F-BD43-B57F-CC55-194E53A53FD4}"/>
                  </a:ext>
                </a:extLst>
              </p:cNvPr>
              <p:cNvSpPr>
                <a:spLocks noEditPoints="1"/>
              </p:cNvSpPr>
              <p:nvPr/>
            </p:nvSpPr>
            <p:spPr bwMode="auto">
              <a:xfrm>
                <a:off x="1350010" y="864870"/>
                <a:ext cx="52705" cy="50165"/>
              </a:xfrm>
              <a:custGeom>
                <a:avLst/>
                <a:gdLst>
                  <a:gd name="T0" fmla="*/ 36 w 83"/>
                  <a:gd name="T1" fmla="*/ 79 h 79"/>
                  <a:gd name="T2" fmla="*/ 0 w 83"/>
                  <a:gd name="T3" fmla="*/ 16 h 79"/>
                  <a:gd name="T4" fmla="*/ 24 w 83"/>
                  <a:gd name="T5" fmla="*/ 3 h 79"/>
                  <a:gd name="T6" fmla="*/ 31 w 83"/>
                  <a:gd name="T7" fmla="*/ 2 h 79"/>
                  <a:gd name="T8" fmla="*/ 36 w 83"/>
                  <a:gd name="T9" fmla="*/ 0 h 79"/>
                  <a:gd name="T10" fmla="*/ 41 w 83"/>
                  <a:gd name="T11" fmla="*/ 0 h 79"/>
                  <a:gd name="T12" fmla="*/ 46 w 83"/>
                  <a:gd name="T13" fmla="*/ 3 h 79"/>
                  <a:gd name="T14" fmla="*/ 49 w 83"/>
                  <a:gd name="T15" fmla="*/ 6 h 79"/>
                  <a:gd name="T16" fmla="*/ 52 w 83"/>
                  <a:gd name="T17" fmla="*/ 11 h 79"/>
                  <a:gd name="T18" fmla="*/ 55 w 83"/>
                  <a:gd name="T19" fmla="*/ 18 h 79"/>
                  <a:gd name="T20" fmla="*/ 55 w 83"/>
                  <a:gd name="T21" fmla="*/ 24 h 79"/>
                  <a:gd name="T22" fmla="*/ 52 w 83"/>
                  <a:gd name="T23" fmla="*/ 31 h 79"/>
                  <a:gd name="T24" fmla="*/ 47 w 83"/>
                  <a:gd name="T25" fmla="*/ 36 h 79"/>
                  <a:gd name="T26" fmla="*/ 50 w 83"/>
                  <a:gd name="T27" fmla="*/ 37 h 79"/>
                  <a:gd name="T28" fmla="*/ 54 w 83"/>
                  <a:gd name="T29" fmla="*/ 37 h 79"/>
                  <a:gd name="T30" fmla="*/ 59 w 83"/>
                  <a:gd name="T31" fmla="*/ 40 h 79"/>
                  <a:gd name="T32" fmla="*/ 63 w 83"/>
                  <a:gd name="T33" fmla="*/ 42 h 79"/>
                  <a:gd name="T34" fmla="*/ 83 w 83"/>
                  <a:gd name="T35" fmla="*/ 55 h 79"/>
                  <a:gd name="T36" fmla="*/ 73 w 83"/>
                  <a:gd name="T37" fmla="*/ 60 h 79"/>
                  <a:gd name="T38" fmla="*/ 60 w 83"/>
                  <a:gd name="T39" fmla="*/ 50 h 79"/>
                  <a:gd name="T40" fmla="*/ 52 w 83"/>
                  <a:gd name="T41" fmla="*/ 45 h 79"/>
                  <a:gd name="T42" fmla="*/ 47 w 83"/>
                  <a:gd name="T43" fmla="*/ 44 h 79"/>
                  <a:gd name="T44" fmla="*/ 44 w 83"/>
                  <a:gd name="T45" fmla="*/ 42 h 79"/>
                  <a:gd name="T46" fmla="*/ 41 w 83"/>
                  <a:gd name="T47" fmla="*/ 42 h 79"/>
                  <a:gd name="T48" fmla="*/ 37 w 83"/>
                  <a:gd name="T49" fmla="*/ 42 h 79"/>
                  <a:gd name="T50" fmla="*/ 34 w 83"/>
                  <a:gd name="T51" fmla="*/ 44 h 79"/>
                  <a:gd name="T52" fmla="*/ 26 w 83"/>
                  <a:gd name="T53" fmla="*/ 47 h 79"/>
                  <a:gd name="T54" fmla="*/ 42 w 83"/>
                  <a:gd name="T55" fmla="*/ 76 h 79"/>
                  <a:gd name="T56" fmla="*/ 36 w 83"/>
                  <a:gd name="T57" fmla="*/ 79 h 79"/>
                  <a:gd name="T58" fmla="*/ 23 w 83"/>
                  <a:gd name="T59" fmla="*/ 40 h 79"/>
                  <a:gd name="T60" fmla="*/ 37 w 83"/>
                  <a:gd name="T61" fmla="*/ 32 h 79"/>
                  <a:gd name="T62" fmla="*/ 42 w 83"/>
                  <a:gd name="T63" fmla="*/ 31 h 79"/>
                  <a:gd name="T64" fmla="*/ 46 w 83"/>
                  <a:gd name="T65" fmla="*/ 27 h 79"/>
                  <a:gd name="T66" fmla="*/ 47 w 83"/>
                  <a:gd name="T67" fmla="*/ 24 h 79"/>
                  <a:gd name="T68" fmla="*/ 47 w 83"/>
                  <a:gd name="T69" fmla="*/ 21 h 79"/>
                  <a:gd name="T70" fmla="*/ 47 w 83"/>
                  <a:gd name="T71" fmla="*/ 18 h 79"/>
                  <a:gd name="T72" fmla="*/ 46 w 83"/>
                  <a:gd name="T73" fmla="*/ 15 h 79"/>
                  <a:gd name="T74" fmla="*/ 42 w 83"/>
                  <a:gd name="T75" fmla="*/ 11 h 79"/>
                  <a:gd name="T76" fmla="*/ 39 w 83"/>
                  <a:gd name="T77" fmla="*/ 10 h 79"/>
                  <a:gd name="T78" fmla="*/ 34 w 83"/>
                  <a:gd name="T79" fmla="*/ 8 h 79"/>
                  <a:gd name="T80" fmla="*/ 28 w 83"/>
                  <a:gd name="T81" fmla="*/ 11 h 79"/>
                  <a:gd name="T82" fmla="*/ 11 w 83"/>
                  <a:gd name="T83" fmla="*/ 19 h 79"/>
                  <a:gd name="T84" fmla="*/ 23 w 83"/>
                  <a:gd name="T85" fmla="*/ 4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3" h="79">
                    <a:moveTo>
                      <a:pt x="36" y="79"/>
                    </a:moveTo>
                    <a:lnTo>
                      <a:pt x="0" y="16"/>
                    </a:lnTo>
                    <a:lnTo>
                      <a:pt x="24" y="3"/>
                    </a:lnTo>
                    <a:lnTo>
                      <a:pt x="31" y="2"/>
                    </a:lnTo>
                    <a:lnTo>
                      <a:pt x="36" y="0"/>
                    </a:lnTo>
                    <a:lnTo>
                      <a:pt x="41" y="0"/>
                    </a:lnTo>
                    <a:lnTo>
                      <a:pt x="46" y="3"/>
                    </a:lnTo>
                    <a:lnTo>
                      <a:pt x="49" y="6"/>
                    </a:lnTo>
                    <a:lnTo>
                      <a:pt x="52" y="11"/>
                    </a:lnTo>
                    <a:lnTo>
                      <a:pt x="55" y="18"/>
                    </a:lnTo>
                    <a:lnTo>
                      <a:pt x="55" y="24"/>
                    </a:lnTo>
                    <a:lnTo>
                      <a:pt x="52" y="31"/>
                    </a:lnTo>
                    <a:lnTo>
                      <a:pt x="47" y="36"/>
                    </a:lnTo>
                    <a:lnTo>
                      <a:pt x="50" y="37"/>
                    </a:lnTo>
                    <a:lnTo>
                      <a:pt x="54" y="37"/>
                    </a:lnTo>
                    <a:lnTo>
                      <a:pt x="59" y="40"/>
                    </a:lnTo>
                    <a:lnTo>
                      <a:pt x="63" y="42"/>
                    </a:lnTo>
                    <a:lnTo>
                      <a:pt x="83" y="55"/>
                    </a:lnTo>
                    <a:lnTo>
                      <a:pt x="73" y="60"/>
                    </a:lnTo>
                    <a:lnTo>
                      <a:pt x="60" y="50"/>
                    </a:lnTo>
                    <a:lnTo>
                      <a:pt x="52" y="45"/>
                    </a:lnTo>
                    <a:lnTo>
                      <a:pt x="47" y="44"/>
                    </a:lnTo>
                    <a:lnTo>
                      <a:pt x="44" y="42"/>
                    </a:lnTo>
                    <a:lnTo>
                      <a:pt x="41" y="42"/>
                    </a:lnTo>
                    <a:lnTo>
                      <a:pt x="37" y="42"/>
                    </a:lnTo>
                    <a:lnTo>
                      <a:pt x="34" y="44"/>
                    </a:lnTo>
                    <a:lnTo>
                      <a:pt x="26" y="47"/>
                    </a:lnTo>
                    <a:lnTo>
                      <a:pt x="42" y="76"/>
                    </a:lnTo>
                    <a:lnTo>
                      <a:pt x="36" y="79"/>
                    </a:lnTo>
                    <a:close/>
                    <a:moveTo>
                      <a:pt x="23" y="40"/>
                    </a:moveTo>
                    <a:lnTo>
                      <a:pt x="37" y="32"/>
                    </a:lnTo>
                    <a:lnTo>
                      <a:pt x="42" y="31"/>
                    </a:lnTo>
                    <a:lnTo>
                      <a:pt x="46" y="27"/>
                    </a:lnTo>
                    <a:lnTo>
                      <a:pt x="47" y="24"/>
                    </a:lnTo>
                    <a:lnTo>
                      <a:pt x="47" y="21"/>
                    </a:lnTo>
                    <a:lnTo>
                      <a:pt x="47" y="18"/>
                    </a:lnTo>
                    <a:lnTo>
                      <a:pt x="46" y="15"/>
                    </a:lnTo>
                    <a:lnTo>
                      <a:pt x="42" y="11"/>
                    </a:lnTo>
                    <a:lnTo>
                      <a:pt x="39" y="10"/>
                    </a:lnTo>
                    <a:lnTo>
                      <a:pt x="34" y="8"/>
                    </a:lnTo>
                    <a:lnTo>
                      <a:pt x="28" y="11"/>
                    </a:lnTo>
                    <a:lnTo>
                      <a:pt x="11" y="19"/>
                    </a:lnTo>
                    <a:lnTo>
                      <a:pt x="23"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6" name="Freeform 119">
                <a:extLst>
                  <a:ext uri="{FF2B5EF4-FFF2-40B4-BE49-F238E27FC236}">
                    <a16:creationId xmlns:a16="http://schemas.microsoft.com/office/drawing/2014/main" id="{269D22B1-FB78-5B52-B858-5E213EB49DA7}"/>
                  </a:ext>
                </a:extLst>
              </p:cNvPr>
              <p:cNvSpPr>
                <a:spLocks/>
              </p:cNvSpPr>
              <p:nvPr/>
            </p:nvSpPr>
            <p:spPr bwMode="auto">
              <a:xfrm>
                <a:off x="1310640" y="880110"/>
                <a:ext cx="46355" cy="53975"/>
              </a:xfrm>
              <a:custGeom>
                <a:avLst/>
                <a:gdLst>
                  <a:gd name="T0" fmla="*/ 31 w 73"/>
                  <a:gd name="T1" fmla="*/ 85 h 85"/>
                  <a:gd name="T2" fmla="*/ 0 w 73"/>
                  <a:gd name="T3" fmla="*/ 18 h 85"/>
                  <a:gd name="T4" fmla="*/ 41 w 73"/>
                  <a:gd name="T5" fmla="*/ 0 h 85"/>
                  <a:gd name="T6" fmla="*/ 44 w 73"/>
                  <a:gd name="T7" fmla="*/ 8 h 85"/>
                  <a:gd name="T8" fmla="*/ 12 w 73"/>
                  <a:gd name="T9" fmla="*/ 23 h 85"/>
                  <a:gd name="T10" fmla="*/ 21 w 73"/>
                  <a:gd name="T11" fmla="*/ 42 h 85"/>
                  <a:gd name="T12" fmla="*/ 52 w 73"/>
                  <a:gd name="T13" fmla="*/ 29 h 85"/>
                  <a:gd name="T14" fmla="*/ 56 w 73"/>
                  <a:gd name="T15" fmla="*/ 38 h 85"/>
                  <a:gd name="T16" fmla="*/ 25 w 73"/>
                  <a:gd name="T17" fmla="*/ 51 h 85"/>
                  <a:gd name="T18" fmla="*/ 34 w 73"/>
                  <a:gd name="T19" fmla="*/ 73 h 85"/>
                  <a:gd name="T20" fmla="*/ 70 w 73"/>
                  <a:gd name="T21" fmla="*/ 59 h 85"/>
                  <a:gd name="T22" fmla="*/ 73 w 73"/>
                  <a:gd name="T23" fmla="*/ 67 h 85"/>
                  <a:gd name="T24" fmla="*/ 31 w 73"/>
                  <a:gd name="T25"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5">
                    <a:moveTo>
                      <a:pt x="31" y="85"/>
                    </a:moveTo>
                    <a:lnTo>
                      <a:pt x="0" y="18"/>
                    </a:lnTo>
                    <a:lnTo>
                      <a:pt x="41" y="0"/>
                    </a:lnTo>
                    <a:lnTo>
                      <a:pt x="44" y="8"/>
                    </a:lnTo>
                    <a:lnTo>
                      <a:pt x="12" y="23"/>
                    </a:lnTo>
                    <a:lnTo>
                      <a:pt x="21" y="42"/>
                    </a:lnTo>
                    <a:lnTo>
                      <a:pt x="52" y="29"/>
                    </a:lnTo>
                    <a:lnTo>
                      <a:pt x="56" y="38"/>
                    </a:lnTo>
                    <a:lnTo>
                      <a:pt x="25" y="51"/>
                    </a:lnTo>
                    <a:lnTo>
                      <a:pt x="34" y="73"/>
                    </a:lnTo>
                    <a:lnTo>
                      <a:pt x="70" y="59"/>
                    </a:lnTo>
                    <a:lnTo>
                      <a:pt x="73" y="67"/>
                    </a:lnTo>
                    <a:lnTo>
                      <a:pt x="31" y="8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7" name="Freeform 120">
                <a:extLst>
                  <a:ext uri="{FF2B5EF4-FFF2-40B4-BE49-F238E27FC236}">
                    <a16:creationId xmlns:a16="http://schemas.microsoft.com/office/drawing/2014/main" id="{9F53B8FD-793E-8BC8-5473-59F9E239C65A}"/>
                  </a:ext>
                </a:extLst>
              </p:cNvPr>
              <p:cNvSpPr>
                <a:spLocks/>
              </p:cNvSpPr>
              <p:nvPr/>
            </p:nvSpPr>
            <p:spPr bwMode="auto">
              <a:xfrm>
                <a:off x="1261110" y="897890"/>
                <a:ext cx="52705" cy="55880"/>
              </a:xfrm>
              <a:custGeom>
                <a:avLst/>
                <a:gdLst>
                  <a:gd name="T0" fmla="*/ 28 w 83"/>
                  <a:gd name="T1" fmla="*/ 88 h 88"/>
                  <a:gd name="T2" fmla="*/ 0 w 83"/>
                  <a:gd name="T3" fmla="*/ 21 h 88"/>
                  <a:gd name="T4" fmla="*/ 12 w 83"/>
                  <a:gd name="T5" fmla="*/ 16 h 88"/>
                  <a:gd name="T6" fmla="*/ 44 w 83"/>
                  <a:gd name="T7" fmla="*/ 58 h 88"/>
                  <a:gd name="T8" fmla="*/ 51 w 83"/>
                  <a:gd name="T9" fmla="*/ 68 h 88"/>
                  <a:gd name="T10" fmla="*/ 51 w 83"/>
                  <a:gd name="T11" fmla="*/ 63 h 88"/>
                  <a:gd name="T12" fmla="*/ 51 w 83"/>
                  <a:gd name="T13" fmla="*/ 57 h 88"/>
                  <a:gd name="T14" fmla="*/ 44 w 83"/>
                  <a:gd name="T15" fmla="*/ 5 h 88"/>
                  <a:gd name="T16" fmla="*/ 54 w 83"/>
                  <a:gd name="T17" fmla="*/ 0 h 88"/>
                  <a:gd name="T18" fmla="*/ 83 w 83"/>
                  <a:gd name="T19" fmla="*/ 66 h 88"/>
                  <a:gd name="T20" fmla="*/ 75 w 83"/>
                  <a:gd name="T21" fmla="*/ 70 h 88"/>
                  <a:gd name="T22" fmla="*/ 52 w 83"/>
                  <a:gd name="T23" fmla="*/ 14 h 88"/>
                  <a:gd name="T24" fmla="*/ 59 w 83"/>
                  <a:gd name="T25" fmla="*/ 76 h 88"/>
                  <a:gd name="T26" fmla="*/ 52 w 83"/>
                  <a:gd name="T27" fmla="*/ 79 h 88"/>
                  <a:gd name="T28" fmla="*/ 12 w 83"/>
                  <a:gd name="T29" fmla="*/ 29 h 88"/>
                  <a:gd name="T30" fmla="*/ 34 w 83"/>
                  <a:gd name="T31" fmla="*/ 86 h 88"/>
                  <a:gd name="T32" fmla="*/ 28 w 83"/>
                  <a:gd name="T33" fmla="*/ 8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3" h="88">
                    <a:moveTo>
                      <a:pt x="28" y="88"/>
                    </a:moveTo>
                    <a:lnTo>
                      <a:pt x="0" y="21"/>
                    </a:lnTo>
                    <a:lnTo>
                      <a:pt x="12" y="16"/>
                    </a:lnTo>
                    <a:lnTo>
                      <a:pt x="44" y="58"/>
                    </a:lnTo>
                    <a:lnTo>
                      <a:pt x="51" y="68"/>
                    </a:lnTo>
                    <a:lnTo>
                      <a:pt x="51" y="63"/>
                    </a:lnTo>
                    <a:lnTo>
                      <a:pt x="51" y="57"/>
                    </a:lnTo>
                    <a:lnTo>
                      <a:pt x="44" y="5"/>
                    </a:lnTo>
                    <a:lnTo>
                      <a:pt x="54" y="0"/>
                    </a:lnTo>
                    <a:lnTo>
                      <a:pt x="83" y="66"/>
                    </a:lnTo>
                    <a:lnTo>
                      <a:pt x="75" y="70"/>
                    </a:lnTo>
                    <a:lnTo>
                      <a:pt x="52" y="14"/>
                    </a:lnTo>
                    <a:lnTo>
                      <a:pt x="59" y="76"/>
                    </a:lnTo>
                    <a:lnTo>
                      <a:pt x="52" y="79"/>
                    </a:lnTo>
                    <a:lnTo>
                      <a:pt x="12" y="29"/>
                    </a:lnTo>
                    <a:lnTo>
                      <a:pt x="34" y="86"/>
                    </a:lnTo>
                    <a:lnTo>
                      <a:pt x="28" y="8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8" name="Freeform 121">
                <a:extLst>
                  <a:ext uri="{FF2B5EF4-FFF2-40B4-BE49-F238E27FC236}">
                    <a16:creationId xmlns:a16="http://schemas.microsoft.com/office/drawing/2014/main" id="{F914A65C-D2F4-0AB4-D82E-42875A007A73}"/>
                  </a:ext>
                </a:extLst>
              </p:cNvPr>
              <p:cNvSpPr>
                <a:spLocks noEditPoints="1"/>
              </p:cNvSpPr>
              <p:nvPr/>
            </p:nvSpPr>
            <p:spPr bwMode="auto">
              <a:xfrm>
                <a:off x="1229360" y="919480"/>
                <a:ext cx="36195" cy="50165"/>
              </a:xfrm>
              <a:custGeom>
                <a:avLst/>
                <a:gdLst>
                  <a:gd name="T0" fmla="*/ 3 w 57"/>
                  <a:gd name="T1" fmla="*/ 79 h 79"/>
                  <a:gd name="T2" fmla="*/ 0 w 57"/>
                  <a:gd name="T3" fmla="*/ 3 h 79"/>
                  <a:gd name="T4" fmla="*/ 8 w 57"/>
                  <a:gd name="T5" fmla="*/ 0 h 79"/>
                  <a:gd name="T6" fmla="*/ 57 w 57"/>
                  <a:gd name="T7" fmla="*/ 60 h 79"/>
                  <a:gd name="T8" fmla="*/ 48 w 57"/>
                  <a:gd name="T9" fmla="*/ 63 h 79"/>
                  <a:gd name="T10" fmla="*/ 34 w 57"/>
                  <a:gd name="T11" fmla="*/ 45 h 79"/>
                  <a:gd name="T12" fmla="*/ 9 w 57"/>
                  <a:gd name="T13" fmla="*/ 54 h 79"/>
                  <a:gd name="T14" fmla="*/ 11 w 57"/>
                  <a:gd name="T15" fmla="*/ 76 h 79"/>
                  <a:gd name="T16" fmla="*/ 3 w 57"/>
                  <a:gd name="T17" fmla="*/ 79 h 79"/>
                  <a:gd name="T18" fmla="*/ 9 w 57"/>
                  <a:gd name="T19" fmla="*/ 45 h 79"/>
                  <a:gd name="T20" fmla="*/ 29 w 57"/>
                  <a:gd name="T21" fmla="*/ 39 h 79"/>
                  <a:gd name="T22" fmla="*/ 16 w 57"/>
                  <a:gd name="T23" fmla="*/ 21 h 79"/>
                  <a:gd name="T24" fmla="*/ 11 w 57"/>
                  <a:gd name="T25" fmla="*/ 15 h 79"/>
                  <a:gd name="T26" fmla="*/ 6 w 57"/>
                  <a:gd name="T27" fmla="*/ 8 h 79"/>
                  <a:gd name="T28" fmla="*/ 8 w 57"/>
                  <a:gd name="T29" fmla="*/ 16 h 79"/>
                  <a:gd name="T30" fmla="*/ 8 w 57"/>
                  <a:gd name="T31" fmla="*/ 23 h 79"/>
                  <a:gd name="T32" fmla="*/ 9 w 57"/>
                  <a:gd name="T33" fmla="*/ 45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79">
                    <a:moveTo>
                      <a:pt x="3" y="79"/>
                    </a:moveTo>
                    <a:lnTo>
                      <a:pt x="0" y="3"/>
                    </a:lnTo>
                    <a:lnTo>
                      <a:pt x="8" y="0"/>
                    </a:lnTo>
                    <a:lnTo>
                      <a:pt x="57" y="60"/>
                    </a:lnTo>
                    <a:lnTo>
                      <a:pt x="48" y="63"/>
                    </a:lnTo>
                    <a:lnTo>
                      <a:pt x="34" y="45"/>
                    </a:lnTo>
                    <a:lnTo>
                      <a:pt x="9" y="54"/>
                    </a:lnTo>
                    <a:lnTo>
                      <a:pt x="11" y="76"/>
                    </a:lnTo>
                    <a:lnTo>
                      <a:pt x="3" y="79"/>
                    </a:lnTo>
                    <a:close/>
                    <a:moveTo>
                      <a:pt x="9" y="45"/>
                    </a:moveTo>
                    <a:lnTo>
                      <a:pt x="29" y="39"/>
                    </a:lnTo>
                    <a:lnTo>
                      <a:pt x="16" y="21"/>
                    </a:lnTo>
                    <a:lnTo>
                      <a:pt x="11" y="15"/>
                    </a:lnTo>
                    <a:lnTo>
                      <a:pt x="6" y="8"/>
                    </a:lnTo>
                    <a:lnTo>
                      <a:pt x="8" y="16"/>
                    </a:lnTo>
                    <a:lnTo>
                      <a:pt x="8" y="23"/>
                    </a:lnTo>
                    <a:lnTo>
                      <a:pt x="9" y="4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89" name="Freeform 122">
                <a:extLst>
                  <a:ext uri="{FF2B5EF4-FFF2-40B4-BE49-F238E27FC236}">
                    <a16:creationId xmlns:a16="http://schemas.microsoft.com/office/drawing/2014/main" id="{FD8CDC86-AA3C-6EFF-D905-216D50FE74B1}"/>
                  </a:ext>
                </a:extLst>
              </p:cNvPr>
              <p:cNvSpPr>
                <a:spLocks noEditPoints="1"/>
              </p:cNvSpPr>
              <p:nvPr/>
            </p:nvSpPr>
            <p:spPr bwMode="auto">
              <a:xfrm>
                <a:off x="1175385" y="931545"/>
                <a:ext cx="45720" cy="49530"/>
              </a:xfrm>
              <a:custGeom>
                <a:avLst/>
                <a:gdLst>
                  <a:gd name="T0" fmla="*/ 20 w 72"/>
                  <a:gd name="T1" fmla="*/ 78 h 78"/>
                  <a:gd name="T2" fmla="*/ 0 w 72"/>
                  <a:gd name="T3" fmla="*/ 9 h 78"/>
                  <a:gd name="T4" fmla="*/ 26 w 72"/>
                  <a:gd name="T5" fmla="*/ 2 h 78"/>
                  <a:gd name="T6" fmla="*/ 33 w 72"/>
                  <a:gd name="T7" fmla="*/ 0 h 78"/>
                  <a:gd name="T8" fmla="*/ 39 w 72"/>
                  <a:gd name="T9" fmla="*/ 0 h 78"/>
                  <a:gd name="T10" fmla="*/ 42 w 72"/>
                  <a:gd name="T11" fmla="*/ 2 h 78"/>
                  <a:gd name="T12" fmla="*/ 47 w 72"/>
                  <a:gd name="T13" fmla="*/ 5 h 78"/>
                  <a:gd name="T14" fmla="*/ 51 w 72"/>
                  <a:gd name="T15" fmla="*/ 9 h 78"/>
                  <a:gd name="T16" fmla="*/ 52 w 72"/>
                  <a:gd name="T17" fmla="*/ 15 h 78"/>
                  <a:gd name="T18" fmla="*/ 54 w 72"/>
                  <a:gd name="T19" fmla="*/ 22 h 78"/>
                  <a:gd name="T20" fmla="*/ 52 w 72"/>
                  <a:gd name="T21" fmla="*/ 28 h 78"/>
                  <a:gd name="T22" fmla="*/ 47 w 72"/>
                  <a:gd name="T23" fmla="*/ 35 h 78"/>
                  <a:gd name="T24" fmla="*/ 41 w 72"/>
                  <a:gd name="T25" fmla="*/ 38 h 78"/>
                  <a:gd name="T26" fmla="*/ 46 w 72"/>
                  <a:gd name="T27" fmla="*/ 39 h 78"/>
                  <a:gd name="T28" fmla="*/ 47 w 72"/>
                  <a:gd name="T29" fmla="*/ 41 h 78"/>
                  <a:gd name="T30" fmla="*/ 52 w 72"/>
                  <a:gd name="T31" fmla="*/ 44 h 78"/>
                  <a:gd name="T32" fmla="*/ 57 w 72"/>
                  <a:gd name="T33" fmla="*/ 47 h 78"/>
                  <a:gd name="T34" fmla="*/ 72 w 72"/>
                  <a:gd name="T35" fmla="*/ 64 h 78"/>
                  <a:gd name="T36" fmla="*/ 62 w 72"/>
                  <a:gd name="T37" fmla="*/ 67 h 78"/>
                  <a:gd name="T38" fmla="*/ 51 w 72"/>
                  <a:gd name="T39" fmla="*/ 54 h 78"/>
                  <a:gd name="T40" fmla="*/ 44 w 72"/>
                  <a:gd name="T41" fmla="*/ 47 h 78"/>
                  <a:gd name="T42" fmla="*/ 41 w 72"/>
                  <a:gd name="T43" fmla="*/ 44 h 78"/>
                  <a:gd name="T44" fmla="*/ 38 w 72"/>
                  <a:gd name="T45" fmla="*/ 43 h 78"/>
                  <a:gd name="T46" fmla="*/ 34 w 72"/>
                  <a:gd name="T47" fmla="*/ 43 h 78"/>
                  <a:gd name="T48" fmla="*/ 31 w 72"/>
                  <a:gd name="T49" fmla="*/ 43 h 78"/>
                  <a:gd name="T50" fmla="*/ 28 w 72"/>
                  <a:gd name="T51" fmla="*/ 43 h 78"/>
                  <a:gd name="T52" fmla="*/ 20 w 72"/>
                  <a:gd name="T53" fmla="*/ 46 h 78"/>
                  <a:gd name="T54" fmla="*/ 28 w 72"/>
                  <a:gd name="T55" fmla="*/ 77 h 78"/>
                  <a:gd name="T56" fmla="*/ 20 w 72"/>
                  <a:gd name="T57" fmla="*/ 78 h 78"/>
                  <a:gd name="T58" fmla="*/ 16 w 72"/>
                  <a:gd name="T59" fmla="*/ 38 h 78"/>
                  <a:gd name="T60" fmla="*/ 33 w 72"/>
                  <a:gd name="T61" fmla="*/ 33 h 78"/>
                  <a:gd name="T62" fmla="*/ 38 w 72"/>
                  <a:gd name="T63" fmla="*/ 31 h 78"/>
                  <a:gd name="T64" fmla="*/ 41 w 72"/>
                  <a:gd name="T65" fmla="*/ 30 h 78"/>
                  <a:gd name="T66" fmla="*/ 44 w 72"/>
                  <a:gd name="T67" fmla="*/ 26 h 78"/>
                  <a:gd name="T68" fmla="*/ 44 w 72"/>
                  <a:gd name="T69" fmla="*/ 23 h 78"/>
                  <a:gd name="T70" fmla="*/ 46 w 72"/>
                  <a:gd name="T71" fmla="*/ 20 h 78"/>
                  <a:gd name="T72" fmla="*/ 44 w 72"/>
                  <a:gd name="T73" fmla="*/ 17 h 78"/>
                  <a:gd name="T74" fmla="*/ 42 w 72"/>
                  <a:gd name="T75" fmla="*/ 12 h 78"/>
                  <a:gd name="T76" fmla="*/ 39 w 72"/>
                  <a:gd name="T77" fmla="*/ 10 h 78"/>
                  <a:gd name="T78" fmla="*/ 34 w 72"/>
                  <a:gd name="T79" fmla="*/ 9 h 78"/>
                  <a:gd name="T80" fmla="*/ 28 w 72"/>
                  <a:gd name="T81" fmla="*/ 9 h 78"/>
                  <a:gd name="T82" fmla="*/ 10 w 72"/>
                  <a:gd name="T83" fmla="*/ 15 h 78"/>
                  <a:gd name="T84" fmla="*/ 16 w 72"/>
                  <a:gd name="T85" fmla="*/ 3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2" h="78">
                    <a:moveTo>
                      <a:pt x="20" y="78"/>
                    </a:moveTo>
                    <a:lnTo>
                      <a:pt x="0" y="9"/>
                    </a:lnTo>
                    <a:lnTo>
                      <a:pt x="26" y="2"/>
                    </a:lnTo>
                    <a:lnTo>
                      <a:pt x="33" y="0"/>
                    </a:lnTo>
                    <a:lnTo>
                      <a:pt x="39" y="0"/>
                    </a:lnTo>
                    <a:lnTo>
                      <a:pt x="42" y="2"/>
                    </a:lnTo>
                    <a:lnTo>
                      <a:pt x="47" y="5"/>
                    </a:lnTo>
                    <a:lnTo>
                      <a:pt x="51" y="9"/>
                    </a:lnTo>
                    <a:lnTo>
                      <a:pt x="52" y="15"/>
                    </a:lnTo>
                    <a:lnTo>
                      <a:pt x="54" y="22"/>
                    </a:lnTo>
                    <a:lnTo>
                      <a:pt x="52" y="28"/>
                    </a:lnTo>
                    <a:lnTo>
                      <a:pt x="47" y="35"/>
                    </a:lnTo>
                    <a:lnTo>
                      <a:pt x="41" y="38"/>
                    </a:lnTo>
                    <a:lnTo>
                      <a:pt x="46" y="39"/>
                    </a:lnTo>
                    <a:lnTo>
                      <a:pt x="47" y="41"/>
                    </a:lnTo>
                    <a:lnTo>
                      <a:pt x="52" y="44"/>
                    </a:lnTo>
                    <a:lnTo>
                      <a:pt x="57" y="47"/>
                    </a:lnTo>
                    <a:lnTo>
                      <a:pt x="72" y="64"/>
                    </a:lnTo>
                    <a:lnTo>
                      <a:pt x="62" y="67"/>
                    </a:lnTo>
                    <a:lnTo>
                      <a:pt x="51" y="54"/>
                    </a:lnTo>
                    <a:lnTo>
                      <a:pt x="44" y="47"/>
                    </a:lnTo>
                    <a:lnTo>
                      <a:pt x="41" y="44"/>
                    </a:lnTo>
                    <a:lnTo>
                      <a:pt x="38" y="43"/>
                    </a:lnTo>
                    <a:lnTo>
                      <a:pt x="34" y="43"/>
                    </a:lnTo>
                    <a:lnTo>
                      <a:pt x="31" y="43"/>
                    </a:lnTo>
                    <a:lnTo>
                      <a:pt x="28" y="43"/>
                    </a:lnTo>
                    <a:lnTo>
                      <a:pt x="20" y="46"/>
                    </a:lnTo>
                    <a:lnTo>
                      <a:pt x="28" y="77"/>
                    </a:lnTo>
                    <a:lnTo>
                      <a:pt x="20" y="78"/>
                    </a:lnTo>
                    <a:close/>
                    <a:moveTo>
                      <a:pt x="16" y="38"/>
                    </a:moveTo>
                    <a:lnTo>
                      <a:pt x="33" y="33"/>
                    </a:lnTo>
                    <a:lnTo>
                      <a:pt x="38" y="31"/>
                    </a:lnTo>
                    <a:lnTo>
                      <a:pt x="41" y="30"/>
                    </a:lnTo>
                    <a:lnTo>
                      <a:pt x="44" y="26"/>
                    </a:lnTo>
                    <a:lnTo>
                      <a:pt x="44" y="23"/>
                    </a:lnTo>
                    <a:lnTo>
                      <a:pt x="46" y="20"/>
                    </a:lnTo>
                    <a:lnTo>
                      <a:pt x="44" y="17"/>
                    </a:lnTo>
                    <a:lnTo>
                      <a:pt x="42" y="12"/>
                    </a:lnTo>
                    <a:lnTo>
                      <a:pt x="39" y="10"/>
                    </a:lnTo>
                    <a:lnTo>
                      <a:pt x="34" y="9"/>
                    </a:lnTo>
                    <a:lnTo>
                      <a:pt x="28" y="9"/>
                    </a:lnTo>
                    <a:lnTo>
                      <a:pt x="10" y="15"/>
                    </a:lnTo>
                    <a:lnTo>
                      <a:pt x="16" y="3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0" name="Freeform 123">
                <a:extLst>
                  <a:ext uri="{FF2B5EF4-FFF2-40B4-BE49-F238E27FC236}">
                    <a16:creationId xmlns:a16="http://schemas.microsoft.com/office/drawing/2014/main" id="{C973B9B0-32A8-B4E1-FC57-19EE867AFE48}"/>
                  </a:ext>
                </a:extLst>
              </p:cNvPr>
              <p:cNvSpPr>
                <a:spLocks/>
              </p:cNvSpPr>
              <p:nvPr/>
            </p:nvSpPr>
            <p:spPr bwMode="auto">
              <a:xfrm>
                <a:off x="1132205" y="941070"/>
                <a:ext cx="39370" cy="51435"/>
              </a:xfrm>
              <a:custGeom>
                <a:avLst/>
                <a:gdLst>
                  <a:gd name="T0" fmla="*/ 18 w 62"/>
                  <a:gd name="T1" fmla="*/ 81 h 81"/>
                  <a:gd name="T2" fmla="*/ 0 w 62"/>
                  <a:gd name="T3" fmla="*/ 10 h 81"/>
                  <a:gd name="T4" fmla="*/ 42 w 62"/>
                  <a:gd name="T5" fmla="*/ 0 h 81"/>
                  <a:gd name="T6" fmla="*/ 45 w 62"/>
                  <a:gd name="T7" fmla="*/ 8 h 81"/>
                  <a:gd name="T8" fmla="*/ 10 w 62"/>
                  <a:gd name="T9" fmla="*/ 16 h 81"/>
                  <a:gd name="T10" fmla="*/ 14 w 62"/>
                  <a:gd name="T11" fmla="*/ 39 h 81"/>
                  <a:gd name="T12" fmla="*/ 49 w 62"/>
                  <a:gd name="T13" fmla="*/ 31 h 81"/>
                  <a:gd name="T14" fmla="*/ 50 w 62"/>
                  <a:gd name="T15" fmla="*/ 39 h 81"/>
                  <a:gd name="T16" fmla="*/ 18 w 62"/>
                  <a:gd name="T17" fmla="*/ 47 h 81"/>
                  <a:gd name="T18" fmla="*/ 24 w 62"/>
                  <a:gd name="T19" fmla="*/ 70 h 81"/>
                  <a:gd name="T20" fmla="*/ 60 w 62"/>
                  <a:gd name="T21" fmla="*/ 62 h 81"/>
                  <a:gd name="T22" fmla="*/ 62 w 62"/>
                  <a:gd name="T23" fmla="*/ 70 h 81"/>
                  <a:gd name="T24" fmla="*/ 18 w 62"/>
                  <a:gd name="T25"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 h="81">
                    <a:moveTo>
                      <a:pt x="18" y="81"/>
                    </a:moveTo>
                    <a:lnTo>
                      <a:pt x="0" y="10"/>
                    </a:lnTo>
                    <a:lnTo>
                      <a:pt x="42" y="0"/>
                    </a:lnTo>
                    <a:lnTo>
                      <a:pt x="45" y="8"/>
                    </a:lnTo>
                    <a:lnTo>
                      <a:pt x="10" y="16"/>
                    </a:lnTo>
                    <a:lnTo>
                      <a:pt x="14" y="39"/>
                    </a:lnTo>
                    <a:lnTo>
                      <a:pt x="49" y="31"/>
                    </a:lnTo>
                    <a:lnTo>
                      <a:pt x="50" y="39"/>
                    </a:lnTo>
                    <a:lnTo>
                      <a:pt x="18" y="47"/>
                    </a:lnTo>
                    <a:lnTo>
                      <a:pt x="24" y="70"/>
                    </a:lnTo>
                    <a:lnTo>
                      <a:pt x="60" y="62"/>
                    </a:lnTo>
                    <a:lnTo>
                      <a:pt x="62" y="70"/>
                    </a:lnTo>
                    <a:lnTo>
                      <a:pt x="18" y="8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1" name="Freeform 124">
                <a:extLst>
                  <a:ext uri="{FF2B5EF4-FFF2-40B4-BE49-F238E27FC236}">
                    <a16:creationId xmlns:a16="http://schemas.microsoft.com/office/drawing/2014/main" id="{061C0BB7-5F5C-9D2F-7EB6-106DD57766E9}"/>
                  </a:ext>
                </a:extLst>
              </p:cNvPr>
              <p:cNvSpPr>
                <a:spLocks/>
              </p:cNvSpPr>
              <p:nvPr/>
            </p:nvSpPr>
            <p:spPr bwMode="auto">
              <a:xfrm>
                <a:off x="1087755" y="950595"/>
                <a:ext cx="31750" cy="48260"/>
              </a:xfrm>
              <a:custGeom>
                <a:avLst/>
                <a:gdLst>
                  <a:gd name="T0" fmla="*/ 36 w 50"/>
                  <a:gd name="T1" fmla="*/ 76 h 76"/>
                  <a:gd name="T2" fmla="*/ 23 w 50"/>
                  <a:gd name="T3" fmla="*/ 13 h 76"/>
                  <a:gd name="T4" fmla="*/ 3 w 50"/>
                  <a:gd name="T5" fmla="*/ 17 h 76"/>
                  <a:gd name="T6" fmla="*/ 0 w 50"/>
                  <a:gd name="T7" fmla="*/ 9 h 76"/>
                  <a:gd name="T8" fmla="*/ 49 w 50"/>
                  <a:gd name="T9" fmla="*/ 0 h 76"/>
                  <a:gd name="T10" fmla="*/ 50 w 50"/>
                  <a:gd name="T11" fmla="*/ 8 h 76"/>
                  <a:gd name="T12" fmla="*/ 31 w 50"/>
                  <a:gd name="T13" fmla="*/ 11 h 76"/>
                  <a:gd name="T14" fmla="*/ 44 w 50"/>
                  <a:gd name="T15" fmla="*/ 74 h 76"/>
                  <a:gd name="T16" fmla="*/ 36 w 50"/>
                  <a:gd name="T17"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76">
                    <a:moveTo>
                      <a:pt x="36" y="76"/>
                    </a:moveTo>
                    <a:lnTo>
                      <a:pt x="23" y="13"/>
                    </a:lnTo>
                    <a:lnTo>
                      <a:pt x="3" y="17"/>
                    </a:lnTo>
                    <a:lnTo>
                      <a:pt x="0" y="9"/>
                    </a:lnTo>
                    <a:lnTo>
                      <a:pt x="49" y="0"/>
                    </a:lnTo>
                    <a:lnTo>
                      <a:pt x="50" y="8"/>
                    </a:lnTo>
                    <a:lnTo>
                      <a:pt x="31" y="11"/>
                    </a:lnTo>
                    <a:lnTo>
                      <a:pt x="44" y="74"/>
                    </a:lnTo>
                    <a:lnTo>
                      <a:pt x="36" y="76"/>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2" name="Freeform 125">
                <a:extLst>
                  <a:ext uri="{FF2B5EF4-FFF2-40B4-BE49-F238E27FC236}">
                    <a16:creationId xmlns:a16="http://schemas.microsoft.com/office/drawing/2014/main" id="{5FBCBC43-01EA-FD8D-54D3-236FB03D685C}"/>
                  </a:ext>
                </a:extLst>
              </p:cNvPr>
              <p:cNvSpPr>
                <a:spLocks/>
              </p:cNvSpPr>
              <p:nvPr/>
            </p:nvSpPr>
            <p:spPr bwMode="auto">
              <a:xfrm>
                <a:off x="1044575" y="958850"/>
                <a:ext cx="38100" cy="50165"/>
              </a:xfrm>
              <a:custGeom>
                <a:avLst/>
                <a:gdLst>
                  <a:gd name="T0" fmla="*/ 13 w 60"/>
                  <a:gd name="T1" fmla="*/ 79 h 79"/>
                  <a:gd name="T2" fmla="*/ 0 w 60"/>
                  <a:gd name="T3" fmla="*/ 8 h 79"/>
                  <a:gd name="T4" fmla="*/ 8 w 60"/>
                  <a:gd name="T5" fmla="*/ 6 h 79"/>
                  <a:gd name="T6" fmla="*/ 50 w 60"/>
                  <a:gd name="T7" fmla="*/ 56 h 79"/>
                  <a:gd name="T8" fmla="*/ 39 w 60"/>
                  <a:gd name="T9" fmla="*/ 0 h 79"/>
                  <a:gd name="T10" fmla="*/ 47 w 60"/>
                  <a:gd name="T11" fmla="*/ 0 h 79"/>
                  <a:gd name="T12" fmla="*/ 60 w 60"/>
                  <a:gd name="T13" fmla="*/ 71 h 79"/>
                  <a:gd name="T14" fmla="*/ 52 w 60"/>
                  <a:gd name="T15" fmla="*/ 71 h 79"/>
                  <a:gd name="T16" fmla="*/ 9 w 60"/>
                  <a:gd name="T17" fmla="*/ 21 h 79"/>
                  <a:gd name="T18" fmla="*/ 19 w 60"/>
                  <a:gd name="T19" fmla="*/ 78 h 79"/>
                  <a:gd name="T20" fmla="*/ 13 w 60"/>
                  <a:gd name="T21"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79">
                    <a:moveTo>
                      <a:pt x="13" y="79"/>
                    </a:moveTo>
                    <a:lnTo>
                      <a:pt x="0" y="8"/>
                    </a:lnTo>
                    <a:lnTo>
                      <a:pt x="8" y="6"/>
                    </a:lnTo>
                    <a:lnTo>
                      <a:pt x="50" y="56"/>
                    </a:lnTo>
                    <a:lnTo>
                      <a:pt x="39" y="0"/>
                    </a:lnTo>
                    <a:lnTo>
                      <a:pt x="47" y="0"/>
                    </a:lnTo>
                    <a:lnTo>
                      <a:pt x="60" y="71"/>
                    </a:lnTo>
                    <a:lnTo>
                      <a:pt x="52" y="71"/>
                    </a:lnTo>
                    <a:lnTo>
                      <a:pt x="9" y="21"/>
                    </a:lnTo>
                    <a:lnTo>
                      <a:pt x="19" y="78"/>
                    </a:lnTo>
                    <a:lnTo>
                      <a:pt x="13" y="7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3" name="Freeform 126">
                <a:extLst>
                  <a:ext uri="{FF2B5EF4-FFF2-40B4-BE49-F238E27FC236}">
                    <a16:creationId xmlns:a16="http://schemas.microsoft.com/office/drawing/2014/main" id="{1B2BAD14-5BAD-6338-223A-F6E2781248E5}"/>
                  </a:ext>
                </a:extLst>
              </p:cNvPr>
              <p:cNvSpPr>
                <a:spLocks/>
              </p:cNvSpPr>
              <p:nvPr/>
            </p:nvSpPr>
            <p:spPr bwMode="auto">
              <a:xfrm>
                <a:off x="1021715" y="965835"/>
                <a:ext cx="12065" cy="46355"/>
              </a:xfrm>
              <a:custGeom>
                <a:avLst/>
                <a:gdLst>
                  <a:gd name="T0" fmla="*/ 11 w 19"/>
                  <a:gd name="T1" fmla="*/ 73 h 73"/>
                  <a:gd name="T2" fmla="*/ 0 w 19"/>
                  <a:gd name="T3" fmla="*/ 2 h 73"/>
                  <a:gd name="T4" fmla="*/ 8 w 19"/>
                  <a:gd name="T5" fmla="*/ 0 h 73"/>
                  <a:gd name="T6" fmla="*/ 19 w 19"/>
                  <a:gd name="T7" fmla="*/ 71 h 73"/>
                  <a:gd name="T8" fmla="*/ 11 w 19"/>
                  <a:gd name="T9" fmla="*/ 73 h 73"/>
                </a:gdLst>
                <a:ahLst/>
                <a:cxnLst>
                  <a:cxn ang="0">
                    <a:pos x="T0" y="T1"/>
                  </a:cxn>
                  <a:cxn ang="0">
                    <a:pos x="T2" y="T3"/>
                  </a:cxn>
                  <a:cxn ang="0">
                    <a:pos x="T4" y="T5"/>
                  </a:cxn>
                  <a:cxn ang="0">
                    <a:pos x="T6" y="T7"/>
                  </a:cxn>
                  <a:cxn ang="0">
                    <a:pos x="T8" y="T9"/>
                  </a:cxn>
                </a:cxnLst>
                <a:rect l="0" t="0" r="r" b="b"/>
                <a:pathLst>
                  <a:path w="19" h="73">
                    <a:moveTo>
                      <a:pt x="11" y="73"/>
                    </a:moveTo>
                    <a:lnTo>
                      <a:pt x="0" y="2"/>
                    </a:lnTo>
                    <a:lnTo>
                      <a:pt x="8" y="0"/>
                    </a:lnTo>
                    <a:lnTo>
                      <a:pt x="19" y="71"/>
                    </a:lnTo>
                    <a:lnTo>
                      <a:pt x="11"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4" name="Freeform 127">
                <a:extLst>
                  <a:ext uri="{FF2B5EF4-FFF2-40B4-BE49-F238E27FC236}">
                    <a16:creationId xmlns:a16="http://schemas.microsoft.com/office/drawing/2014/main" id="{FDEC359A-9F33-4001-8B75-1DEA652045B9}"/>
                  </a:ext>
                </a:extLst>
              </p:cNvPr>
              <p:cNvSpPr>
                <a:spLocks/>
              </p:cNvSpPr>
              <p:nvPr/>
            </p:nvSpPr>
            <p:spPr bwMode="auto">
              <a:xfrm>
                <a:off x="838835" y="977265"/>
                <a:ext cx="31750" cy="46355"/>
              </a:xfrm>
              <a:custGeom>
                <a:avLst/>
                <a:gdLst>
                  <a:gd name="T0" fmla="*/ 1 w 50"/>
                  <a:gd name="T1" fmla="*/ 73 h 73"/>
                  <a:gd name="T2" fmla="*/ 0 w 50"/>
                  <a:gd name="T3" fmla="*/ 1 h 73"/>
                  <a:gd name="T4" fmla="*/ 8 w 50"/>
                  <a:gd name="T5" fmla="*/ 1 h 73"/>
                  <a:gd name="T6" fmla="*/ 42 w 50"/>
                  <a:gd name="T7" fmla="*/ 57 h 73"/>
                  <a:gd name="T8" fmla="*/ 40 w 50"/>
                  <a:gd name="T9" fmla="*/ 0 h 73"/>
                  <a:gd name="T10" fmla="*/ 47 w 50"/>
                  <a:gd name="T11" fmla="*/ 0 h 73"/>
                  <a:gd name="T12" fmla="*/ 50 w 50"/>
                  <a:gd name="T13" fmla="*/ 71 h 73"/>
                  <a:gd name="T14" fmla="*/ 42 w 50"/>
                  <a:gd name="T15" fmla="*/ 73 h 73"/>
                  <a:gd name="T16" fmla="*/ 8 w 50"/>
                  <a:gd name="T17" fmla="*/ 16 h 73"/>
                  <a:gd name="T18" fmla="*/ 10 w 50"/>
                  <a:gd name="T19" fmla="*/ 73 h 73"/>
                  <a:gd name="T20" fmla="*/ 1 w 50"/>
                  <a:gd name="T21"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 h="73">
                    <a:moveTo>
                      <a:pt x="1" y="73"/>
                    </a:moveTo>
                    <a:lnTo>
                      <a:pt x="0" y="1"/>
                    </a:lnTo>
                    <a:lnTo>
                      <a:pt x="8" y="1"/>
                    </a:lnTo>
                    <a:lnTo>
                      <a:pt x="42" y="57"/>
                    </a:lnTo>
                    <a:lnTo>
                      <a:pt x="40" y="0"/>
                    </a:lnTo>
                    <a:lnTo>
                      <a:pt x="47" y="0"/>
                    </a:lnTo>
                    <a:lnTo>
                      <a:pt x="50" y="71"/>
                    </a:lnTo>
                    <a:lnTo>
                      <a:pt x="42" y="73"/>
                    </a:lnTo>
                    <a:lnTo>
                      <a:pt x="8" y="16"/>
                    </a:lnTo>
                    <a:lnTo>
                      <a:pt x="10" y="73"/>
                    </a:lnTo>
                    <a:lnTo>
                      <a:pt x="1"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5" name="Freeform 128">
                <a:extLst>
                  <a:ext uri="{FF2B5EF4-FFF2-40B4-BE49-F238E27FC236}">
                    <a16:creationId xmlns:a16="http://schemas.microsoft.com/office/drawing/2014/main" id="{53900B81-C201-5A57-020F-310A227CCAFF}"/>
                  </a:ext>
                </a:extLst>
              </p:cNvPr>
              <p:cNvSpPr>
                <a:spLocks/>
              </p:cNvSpPr>
              <p:nvPr/>
            </p:nvSpPr>
            <p:spPr bwMode="auto">
              <a:xfrm>
                <a:off x="888365" y="975995"/>
                <a:ext cx="6985" cy="46355"/>
              </a:xfrm>
              <a:custGeom>
                <a:avLst/>
                <a:gdLst>
                  <a:gd name="T0" fmla="*/ 3 w 11"/>
                  <a:gd name="T1" fmla="*/ 73 h 73"/>
                  <a:gd name="T2" fmla="*/ 0 w 11"/>
                  <a:gd name="T3" fmla="*/ 2 h 73"/>
                  <a:gd name="T4" fmla="*/ 8 w 11"/>
                  <a:gd name="T5" fmla="*/ 0 h 73"/>
                  <a:gd name="T6" fmla="*/ 11 w 11"/>
                  <a:gd name="T7" fmla="*/ 73 h 73"/>
                  <a:gd name="T8" fmla="*/ 3 w 11"/>
                  <a:gd name="T9" fmla="*/ 73 h 73"/>
                </a:gdLst>
                <a:ahLst/>
                <a:cxnLst>
                  <a:cxn ang="0">
                    <a:pos x="T0" y="T1"/>
                  </a:cxn>
                  <a:cxn ang="0">
                    <a:pos x="T2" y="T3"/>
                  </a:cxn>
                  <a:cxn ang="0">
                    <a:pos x="T4" y="T5"/>
                  </a:cxn>
                  <a:cxn ang="0">
                    <a:pos x="T6" y="T7"/>
                  </a:cxn>
                  <a:cxn ang="0">
                    <a:pos x="T8" y="T9"/>
                  </a:cxn>
                </a:cxnLst>
                <a:rect l="0" t="0" r="r" b="b"/>
                <a:pathLst>
                  <a:path w="11" h="73">
                    <a:moveTo>
                      <a:pt x="3" y="73"/>
                    </a:moveTo>
                    <a:lnTo>
                      <a:pt x="0" y="2"/>
                    </a:lnTo>
                    <a:lnTo>
                      <a:pt x="8" y="0"/>
                    </a:lnTo>
                    <a:lnTo>
                      <a:pt x="11" y="73"/>
                    </a:lnTo>
                    <a:lnTo>
                      <a:pt x="3" y="7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6" name="Freeform 129">
                <a:extLst>
                  <a:ext uri="{FF2B5EF4-FFF2-40B4-BE49-F238E27FC236}">
                    <a16:creationId xmlns:a16="http://schemas.microsoft.com/office/drawing/2014/main" id="{8F5FBF8F-CD53-B87C-3D30-1D1E67A9D96D}"/>
                  </a:ext>
                </a:extLst>
              </p:cNvPr>
              <p:cNvSpPr>
                <a:spLocks/>
              </p:cNvSpPr>
              <p:nvPr/>
            </p:nvSpPr>
            <p:spPr bwMode="auto">
              <a:xfrm>
                <a:off x="791210" y="975995"/>
                <a:ext cx="31115" cy="47625"/>
              </a:xfrm>
              <a:custGeom>
                <a:avLst/>
                <a:gdLst>
                  <a:gd name="T0" fmla="*/ 41 w 49"/>
                  <a:gd name="T1" fmla="*/ 2 h 75"/>
                  <a:gd name="T2" fmla="*/ 49 w 49"/>
                  <a:gd name="T3" fmla="*/ 2 h 75"/>
                  <a:gd name="T4" fmla="*/ 49 w 49"/>
                  <a:gd name="T5" fmla="*/ 42 h 75"/>
                  <a:gd name="T6" fmla="*/ 47 w 49"/>
                  <a:gd name="T7" fmla="*/ 52 h 75"/>
                  <a:gd name="T8" fmla="*/ 46 w 49"/>
                  <a:gd name="T9" fmla="*/ 60 h 75"/>
                  <a:gd name="T10" fmla="*/ 42 w 49"/>
                  <a:gd name="T11" fmla="*/ 67 h 75"/>
                  <a:gd name="T12" fmla="*/ 37 w 49"/>
                  <a:gd name="T13" fmla="*/ 70 h 75"/>
                  <a:gd name="T14" fmla="*/ 31 w 49"/>
                  <a:gd name="T15" fmla="*/ 73 h 75"/>
                  <a:gd name="T16" fmla="*/ 24 w 49"/>
                  <a:gd name="T17" fmla="*/ 75 h 75"/>
                  <a:gd name="T18" fmla="*/ 18 w 49"/>
                  <a:gd name="T19" fmla="*/ 73 h 75"/>
                  <a:gd name="T20" fmla="*/ 13 w 49"/>
                  <a:gd name="T21" fmla="*/ 73 h 75"/>
                  <a:gd name="T22" fmla="*/ 10 w 49"/>
                  <a:gd name="T23" fmla="*/ 70 h 75"/>
                  <a:gd name="T24" fmla="*/ 5 w 49"/>
                  <a:gd name="T25" fmla="*/ 67 h 75"/>
                  <a:gd name="T26" fmla="*/ 3 w 49"/>
                  <a:gd name="T27" fmla="*/ 64 h 75"/>
                  <a:gd name="T28" fmla="*/ 2 w 49"/>
                  <a:gd name="T29" fmla="*/ 57 h 75"/>
                  <a:gd name="T30" fmla="*/ 0 w 49"/>
                  <a:gd name="T31" fmla="*/ 51 h 75"/>
                  <a:gd name="T32" fmla="*/ 0 w 49"/>
                  <a:gd name="T33" fmla="*/ 42 h 75"/>
                  <a:gd name="T34" fmla="*/ 0 w 49"/>
                  <a:gd name="T35" fmla="*/ 0 h 75"/>
                  <a:gd name="T36" fmla="*/ 8 w 49"/>
                  <a:gd name="T37" fmla="*/ 0 h 75"/>
                  <a:gd name="T38" fmla="*/ 8 w 49"/>
                  <a:gd name="T39" fmla="*/ 42 h 75"/>
                  <a:gd name="T40" fmla="*/ 8 w 49"/>
                  <a:gd name="T41" fmla="*/ 51 h 75"/>
                  <a:gd name="T42" fmla="*/ 10 w 49"/>
                  <a:gd name="T43" fmla="*/ 57 h 75"/>
                  <a:gd name="T44" fmla="*/ 11 w 49"/>
                  <a:gd name="T45" fmla="*/ 60 h 75"/>
                  <a:gd name="T46" fmla="*/ 15 w 49"/>
                  <a:gd name="T47" fmla="*/ 64 h 75"/>
                  <a:gd name="T48" fmla="*/ 18 w 49"/>
                  <a:gd name="T49" fmla="*/ 65 h 75"/>
                  <a:gd name="T50" fmla="*/ 23 w 49"/>
                  <a:gd name="T51" fmla="*/ 65 h 75"/>
                  <a:gd name="T52" fmla="*/ 31 w 49"/>
                  <a:gd name="T53" fmla="*/ 65 h 75"/>
                  <a:gd name="T54" fmla="*/ 36 w 49"/>
                  <a:gd name="T55" fmla="*/ 62 h 75"/>
                  <a:gd name="T56" fmla="*/ 39 w 49"/>
                  <a:gd name="T57" fmla="*/ 54 h 75"/>
                  <a:gd name="T58" fmla="*/ 41 w 49"/>
                  <a:gd name="T59" fmla="*/ 42 h 75"/>
                  <a:gd name="T60" fmla="*/ 41 w 49"/>
                  <a:gd name="T61" fmla="*/ 2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9" h="75">
                    <a:moveTo>
                      <a:pt x="41" y="2"/>
                    </a:moveTo>
                    <a:lnTo>
                      <a:pt x="49" y="2"/>
                    </a:lnTo>
                    <a:lnTo>
                      <a:pt x="49" y="42"/>
                    </a:lnTo>
                    <a:lnTo>
                      <a:pt x="47" y="52"/>
                    </a:lnTo>
                    <a:lnTo>
                      <a:pt x="46" y="60"/>
                    </a:lnTo>
                    <a:lnTo>
                      <a:pt x="42" y="67"/>
                    </a:lnTo>
                    <a:lnTo>
                      <a:pt x="37" y="70"/>
                    </a:lnTo>
                    <a:lnTo>
                      <a:pt x="31" y="73"/>
                    </a:lnTo>
                    <a:lnTo>
                      <a:pt x="24" y="75"/>
                    </a:lnTo>
                    <a:lnTo>
                      <a:pt x="18" y="73"/>
                    </a:lnTo>
                    <a:lnTo>
                      <a:pt x="13" y="73"/>
                    </a:lnTo>
                    <a:lnTo>
                      <a:pt x="10" y="70"/>
                    </a:lnTo>
                    <a:lnTo>
                      <a:pt x="5" y="67"/>
                    </a:lnTo>
                    <a:lnTo>
                      <a:pt x="3" y="64"/>
                    </a:lnTo>
                    <a:lnTo>
                      <a:pt x="2" y="57"/>
                    </a:lnTo>
                    <a:lnTo>
                      <a:pt x="0" y="51"/>
                    </a:lnTo>
                    <a:lnTo>
                      <a:pt x="0" y="42"/>
                    </a:lnTo>
                    <a:lnTo>
                      <a:pt x="0" y="0"/>
                    </a:lnTo>
                    <a:lnTo>
                      <a:pt x="8" y="0"/>
                    </a:lnTo>
                    <a:lnTo>
                      <a:pt x="8" y="42"/>
                    </a:lnTo>
                    <a:lnTo>
                      <a:pt x="8" y="51"/>
                    </a:lnTo>
                    <a:lnTo>
                      <a:pt x="10" y="57"/>
                    </a:lnTo>
                    <a:lnTo>
                      <a:pt x="11" y="60"/>
                    </a:lnTo>
                    <a:lnTo>
                      <a:pt x="15" y="64"/>
                    </a:lnTo>
                    <a:lnTo>
                      <a:pt x="18" y="65"/>
                    </a:lnTo>
                    <a:lnTo>
                      <a:pt x="23" y="65"/>
                    </a:lnTo>
                    <a:lnTo>
                      <a:pt x="31" y="65"/>
                    </a:lnTo>
                    <a:lnTo>
                      <a:pt x="36" y="62"/>
                    </a:lnTo>
                    <a:lnTo>
                      <a:pt x="39" y="54"/>
                    </a:lnTo>
                    <a:lnTo>
                      <a:pt x="41" y="42"/>
                    </a:lnTo>
                    <a:lnTo>
                      <a:pt x="41" y="2"/>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7" name="Freeform 130">
                <a:extLst>
                  <a:ext uri="{FF2B5EF4-FFF2-40B4-BE49-F238E27FC236}">
                    <a16:creationId xmlns:a16="http://schemas.microsoft.com/office/drawing/2014/main" id="{03108089-17DA-A5E3-EF37-E780B117B864}"/>
                  </a:ext>
                </a:extLst>
              </p:cNvPr>
              <p:cNvSpPr>
                <a:spLocks noEditPoints="1"/>
              </p:cNvSpPr>
              <p:nvPr/>
            </p:nvSpPr>
            <p:spPr bwMode="auto">
              <a:xfrm>
                <a:off x="909955" y="963930"/>
                <a:ext cx="36195" cy="57785"/>
              </a:xfrm>
              <a:custGeom>
                <a:avLst/>
                <a:gdLst>
                  <a:gd name="T0" fmla="*/ 0 w 57"/>
                  <a:gd name="T1" fmla="*/ 91 h 91"/>
                  <a:gd name="T2" fmla="*/ 20 w 57"/>
                  <a:gd name="T3" fmla="*/ 18 h 91"/>
                  <a:gd name="T4" fmla="*/ 29 w 57"/>
                  <a:gd name="T5" fmla="*/ 18 h 91"/>
                  <a:gd name="T6" fmla="*/ 57 w 57"/>
                  <a:gd name="T7" fmla="*/ 87 h 91"/>
                  <a:gd name="T8" fmla="*/ 49 w 57"/>
                  <a:gd name="T9" fmla="*/ 89 h 91"/>
                  <a:gd name="T10" fmla="*/ 41 w 57"/>
                  <a:gd name="T11" fmla="*/ 66 h 91"/>
                  <a:gd name="T12" fmla="*/ 15 w 57"/>
                  <a:gd name="T13" fmla="*/ 68 h 91"/>
                  <a:gd name="T14" fmla="*/ 8 w 57"/>
                  <a:gd name="T15" fmla="*/ 91 h 91"/>
                  <a:gd name="T16" fmla="*/ 0 w 57"/>
                  <a:gd name="T17" fmla="*/ 91 h 91"/>
                  <a:gd name="T18" fmla="*/ 16 w 57"/>
                  <a:gd name="T19" fmla="*/ 60 h 91"/>
                  <a:gd name="T20" fmla="*/ 37 w 57"/>
                  <a:gd name="T21" fmla="*/ 60 h 91"/>
                  <a:gd name="T22" fmla="*/ 29 w 57"/>
                  <a:gd name="T23" fmla="*/ 39 h 91"/>
                  <a:gd name="T24" fmla="*/ 26 w 57"/>
                  <a:gd name="T25" fmla="*/ 31 h 91"/>
                  <a:gd name="T26" fmla="*/ 24 w 57"/>
                  <a:gd name="T27" fmla="*/ 24 h 91"/>
                  <a:gd name="T28" fmla="*/ 23 w 57"/>
                  <a:gd name="T29" fmla="*/ 32 h 91"/>
                  <a:gd name="T30" fmla="*/ 21 w 57"/>
                  <a:gd name="T31" fmla="*/ 39 h 91"/>
                  <a:gd name="T32" fmla="*/ 16 w 57"/>
                  <a:gd name="T33" fmla="*/ 60 h 91"/>
                  <a:gd name="T34" fmla="*/ 10 w 57"/>
                  <a:gd name="T35" fmla="*/ 13 h 91"/>
                  <a:gd name="T36" fmla="*/ 10 w 57"/>
                  <a:gd name="T37" fmla="*/ 8 h 91"/>
                  <a:gd name="T38" fmla="*/ 11 w 57"/>
                  <a:gd name="T39" fmla="*/ 5 h 91"/>
                  <a:gd name="T40" fmla="*/ 15 w 57"/>
                  <a:gd name="T41" fmla="*/ 1 h 91"/>
                  <a:gd name="T42" fmla="*/ 18 w 57"/>
                  <a:gd name="T43" fmla="*/ 1 h 91"/>
                  <a:gd name="T44" fmla="*/ 20 w 57"/>
                  <a:gd name="T45" fmla="*/ 1 h 91"/>
                  <a:gd name="T46" fmla="*/ 24 w 57"/>
                  <a:gd name="T47" fmla="*/ 3 h 91"/>
                  <a:gd name="T48" fmla="*/ 26 w 57"/>
                  <a:gd name="T49" fmla="*/ 5 h 91"/>
                  <a:gd name="T50" fmla="*/ 28 w 57"/>
                  <a:gd name="T51" fmla="*/ 5 h 91"/>
                  <a:gd name="T52" fmla="*/ 29 w 57"/>
                  <a:gd name="T53" fmla="*/ 5 h 91"/>
                  <a:gd name="T54" fmla="*/ 31 w 57"/>
                  <a:gd name="T55" fmla="*/ 3 h 91"/>
                  <a:gd name="T56" fmla="*/ 31 w 57"/>
                  <a:gd name="T57" fmla="*/ 3 h 91"/>
                  <a:gd name="T58" fmla="*/ 31 w 57"/>
                  <a:gd name="T59" fmla="*/ 0 h 91"/>
                  <a:gd name="T60" fmla="*/ 37 w 57"/>
                  <a:gd name="T61" fmla="*/ 0 h 91"/>
                  <a:gd name="T62" fmla="*/ 36 w 57"/>
                  <a:gd name="T63" fmla="*/ 5 h 91"/>
                  <a:gd name="T64" fmla="*/ 34 w 57"/>
                  <a:gd name="T65" fmla="*/ 8 h 91"/>
                  <a:gd name="T66" fmla="*/ 33 w 57"/>
                  <a:gd name="T67" fmla="*/ 11 h 91"/>
                  <a:gd name="T68" fmla="*/ 29 w 57"/>
                  <a:gd name="T69" fmla="*/ 11 h 91"/>
                  <a:gd name="T70" fmla="*/ 26 w 57"/>
                  <a:gd name="T71" fmla="*/ 11 h 91"/>
                  <a:gd name="T72" fmla="*/ 23 w 57"/>
                  <a:gd name="T73" fmla="*/ 9 h 91"/>
                  <a:gd name="T74" fmla="*/ 20 w 57"/>
                  <a:gd name="T75" fmla="*/ 8 h 91"/>
                  <a:gd name="T76" fmla="*/ 18 w 57"/>
                  <a:gd name="T77" fmla="*/ 8 h 91"/>
                  <a:gd name="T78" fmla="*/ 16 w 57"/>
                  <a:gd name="T79" fmla="*/ 8 h 91"/>
                  <a:gd name="T80" fmla="*/ 16 w 57"/>
                  <a:gd name="T81" fmla="*/ 9 h 91"/>
                  <a:gd name="T82" fmla="*/ 15 w 57"/>
                  <a:gd name="T83" fmla="*/ 11 h 91"/>
                  <a:gd name="T84" fmla="*/ 15 w 57"/>
                  <a:gd name="T85" fmla="*/ 13 h 91"/>
                  <a:gd name="T86" fmla="*/ 10 w 57"/>
                  <a:gd name="T87" fmla="*/ 13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7" h="91">
                    <a:moveTo>
                      <a:pt x="0" y="91"/>
                    </a:moveTo>
                    <a:lnTo>
                      <a:pt x="20" y="18"/>
                    </a:lnTo>
                    <a:lnTo>
                      <a:pt x="29" y="18"/>
                    </a:lnTo>
                    <a:lnTo>
                      <a:pt x="57" y="87"/>
                    </a:lnTo>
                    <a:lnTo>
                      <a:pt x="49" y="89"/>
                    </a:lnTo>
                    <a:lnTo>
                      <a:pt x="41" y="66"/>
                    </a:lnTo>
                    <a:lnTo>
                      <a:pt x="15" y="68"/>
                    </a:lnTo>
                    <a:lnTo>
                      <a:pt x="8" y="91"/>
                    </a:lnTo>
                    <a:lnTo>
                      <a:pt x="0" y="91"/>
                    </a:lnTo>
                    <a:close/>
                    <a:moveTo>
                      <a:pt x="16" y="60"/>
                    </a:moveTo>
                    <a:lnTo>
                      <a:pt x="37" y="60"/>
                    </a:lnTo>
                    <a:lnTo>
                      <a:pt x="29" y="39"/>
                    </a:lnTo>
                    <a:lnTo>
                      <a:pt x="26" y="31"/>
                    </a:lnTo>
                    <a:lnTo>
                      <a:pt x="24" y="24"/>
                    </a:lnTo>
                    <a:lnTo>
                      <a:pt x="23" y="32"/>
                    </a:lnTo>
                    <a:lnTo>
                      <a:pt x="21" y="39"/>
                    </a:lnTo>
                    <a:lnTo>
                      <a:pt x="16" y="60"/>
                    </a:lnTo>
                    <a:close/>
                    <a:moveTo>
                      <a:pt x="10" y="13"/>
                    </a:moveTo>
                    <a:lnTo>
                      <a:pt x="10" y="8"/>
                    </a:lnTo>
                    <a:lnTo>
                      <a:pt x="11" y="5"/>
                    </a:lnTo>
                    <a:lnTo>
                      <a:pt x="15" y="1"/>
                    </a:lnTo>
                    <a:lnTo>
                      <a:pt x="18" y="1"/>
                    </a:lnTo>
                    <a:lnTo>
                      <a:pt x="20" y="1"/>
                    </a:lnTo>
                    <a:lnTo>
                      <a:pt x="24" y="3"/>
                    </a:lnTo>
                    <a:lnTo>
                      <a:pt x="26" y="5"/>
                    </a:lnTo>
                    <a:lnTo>
                      <a:pt x="28" y="5"/>
                    </a:lnTo>
                    <a:lnTo>
                      <a:pt x="29" y="5"/>
                    </a:lnTo>
                    <a:lnTo>
                      <a:pt x="31" y="3"/>
                    </a:lnTo>
                    <a:lnTo>
                      <a:pt x="31" y="3"/>
                    </a:lnTo>
                    <a:lnTo>
                      <a:pt x="31" y="0"/>
                    </a:lnTo>
                    <a:lnTo>
                      <a:pt x="37" y="0"/>
                    </a:lnTo>
                    <a:lnTo>
                      <a:pt x="36" y="5"/>
                    </a:lnTo>
                    <a:lnTo>
                      <a:pt x="34" y="8"/>
                    </a:lnTo>
                    <a:lnTo>
                      <a:pt x="33" y="11"/>
                    </a:lnTo>
                    <a:lnTo>
                      <a:pt x="29" y="11"/>
                    </a:lnTo>
                    <a:lnTo>
                      <a:pt x="26" y="11"/>
                    </a:lnTo>
                    <a:lnTo>
                      <a:pt x="23" y="9"/>
                    </a:lnTo>
                    <a:lnTo>
                      <a:pt x="20" y="8"/>
                    </a:lnTo>
                    <a:lnTo>
                      <a:pt x="18" y="8"/>
                    </a:lnTo>
                    <a:lnTo>
                      <a:pt x="16" y="8"/>
                    </a:lnTo>
                    <a:lnTo>
                      <a:pt x="16" y="9"/>
                    </a:lnTo>
                    <a:lnTo>
                      <a:pt x="15" y="11"/>
                    </a:lnTo>
                    <a:lnTo>
                      <a:pt x="15" y="13"/>
                    </a:lnTo>
                    <a:lnTo>
                      <a:pt x="10" y="1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8" name="Freeform 131">
                <a:extLst>
                  <a:ext uri="{FF2B5EF4-FFF2-40B4-BE49-F238E27FC236}">
                    <a16:creationId xmlns:a16="http://schemas.microsoft.com/office/drawing/2014/main" id="{221F67FA-C48F-26B6-9023-8A86BF538992}"/>
                  </a:ext>
                </a:extLst>
              </p:cNvPr>
              <p:cNvSpPr>
                <a:spLocks noEditPoints="1"/>
              </p:cNvSpPr>
              <p:nvPr/>
            </p:nvSpPr>
            <p:spPr bwMode="auto">
              <a:xfrm>
                <a:off x="956310" y="970915"/>
                <a:ext cx="37465" cy="47625"/>
              </a:xfrm>
              <a:custGeom>
                <a:avLst/>
                <a:gdLst>
                  <a:gd name="T0" fmla="*/ 0 w 59"/>
                  <a:gd name="T1" fmla="*/ 41 h 75"/>
                  <a:gd name="T2" fmla="*/ 0 w 59"/>
                  <a:gd name="T3" fmla="*/ 33 h 75"/>
                  <a:gd name="T4" fmla="*/ 0 w 59"/>
                  <a:gd name="T5" fmla="*/ 24 h 75"/>
                  <a:gd name="T6" fmla="*/ 4 w 59"/>
                  <a:gd name="T7" fmla="*/ 18 h 75"/>
                  <a:gd name="T8" fmla="*/ 5 w 59"/>
                  <a:gd name="T9" fmla="*/ 11 h 75"/>
                  <a:gd name="T10" fmla="*/ 10 w 59"/>
                  <a:gd name="T11" fmla="*/ 7 h 75"/>
                  <a:gd name="T12" fmla="*/ 15 w 59"/>
                  <a:gd name="T13" fmla="*/ 3 h 75"/>
                  <a:gd name="T14" fmla="*/ 20 w 59"/>
                  <a:gd name="T15" fmla="*/ 2 h 75"/>
                  <a:gd name="T16" fmla="*/ 26 w 59"/>
                  <a:gd name="T17" fmla="*/ 0 h 75"/>
                  <a:gd name="T18" fmla="*/ 33 w 59"/>
                  <a:gd name="T19" fmla="*/ 0 h 75"/>
                  <a:gd name="T20" fmla="*/ 41 w 59"/>
                  <a:gd name="T21" fmla="*/ 3 h 75"/>
                  <a:gd name="T22" fmla="*/ 47 w 59"/>
                  <a:gd name="T23" fmla="*/ 8 h 75"/>
                  <a:gd name="T24" fmla="*/ 52 w 59"/>
                  <a:gd name="T25" fmla="*/ 15 h 75"/>
                  <a:gd name="T26" fmla="*/ 57 w 59"/>
                  <a:gd name="T27" fmla="*/ 24 h 75"/>
                  <a:gd name="T28" fmla="*/ 59 w 59"/>
                  <a:gd name="T29" fmla="*/ 34 h 75"/>
                  <a:gd name="T30" fmla="*/ 59 w 59"/>
                  <a:gd name="T31" fmla="*/ 42 h 75"/>
                  <a:gd name="T32" fmla="*/ 59 w 59"/>
                  <a:gd name="T33" fmla="*/ 49 h 75"/>
                  <a:gd name="T34" fmla="*/ 57 w 59"/>
                  <a:gd name="T35" fmla="*/ 55 h 75"/>
                  <a:gd name="T36" fmla="*/ 54 w 59"/>
                  <a:gd name="T37" fmla="*/ 62 h 75"/>
                  <a:gd name="T38" fmla="*/ 51 w 59"/>
                  <a:gd name="T39" fmla="*/ 67 h 75"/>
                  <a:gd name="T40" fmla="*/ 46 w 59"/>
                  <a:gd name="T41" fmla="*/ 70 h 75"/>
                  <a:gd name="T42" fmla="*/ 41 w 59"/>
                  <a:gd name="T43" fmla="*/ 73 h 75"/>
                  <a:gd name="T44" fmla="*/ 34 w 59"/>
                  <a:gd name="T45" fmla="*/ 75 h 75"/>
                  <a:gd name="T46" fmla="*/ 28 w 59"/>
                  <a:gd name="T47" fmla="*/ 75 h 75"/>
                  <a:gd name="T48" fmla="*/ 21 w 59"/>
                  <a:gd name="T49" fmla="*/ 73 h 75"/>
                  <a:gd name="T50" fmla="*/ 17 w 59"/>
                  <a:gd name="T51" fmla="*/ 70 h 75"/>
                  <a:gd name="T52" fmla="*/ 10 w 59"/>
                  <a:gd name="T53" fmla="*/ 65 h 75"/>
                  <a:gd name="T54" fmla="*/ 7 w 59"/>
                  <a:gd name="T55" fmla="*/ 60 h 75"/>
                  <a:gd name="T56" fmla="*/ 4 w 59"/>
                  <a:gd name="T57" fmla="*/ 55 h 75"/>
                  <a:gd name="T58" fmla="*/ 2 w 59"/>
                  <a:gd name="T59" fmla="*/ 49 h 75"/>
                  <a:gd name="T60" fmla="*/ 0 w 59"/>
                  <a:gd name="T61" fmla="*/ 41 h 75"/>
                  <a:gd name="T62" fmla="*/ 8 w 59"/>
                  <a:gd name="T63" fmla="*/ 41 h 75"/>
                  <a:gd name="T64" fmla="*/ 10 w 59"/>
                  <a:gd name="T65" fmla="*/ 47 h 75"/>
                  <a:gd name="T66" fmla="*/ 12 w 59"/>
                  <a:gd name="T67" fmla="*/ 52 h 75"/>
                  <a:gd name="T68" fmla="*/ 15 w 59"/>
                  <a:gd name="T69" fmla="*/ 57 h 75"/>
                  <a:gd name="T70" fmla="*/ 17 w 59"/>
                  <a:gd name="T71" fmla="*/ 60 h 75"/>
                  <a:gd name="T72" fmla="*/ 21 w 59"/>
                  <a:gd name="T73" fmla="*/ 63 h 75"/>
                  <a:gd name="T74" fmla="*/ 25 w 59"/>
                  <a:gd name="T75" fmla="*/ 65 h 75"/>
                  <a:gd name="T76" fmla="*/ 28 w 59"/>
                  <a:gd name="T77" fmla="*/ 67 h 75"/>
                  <a:gd name="T78" fmla="*/ 33 w 59"/>
                  <a:gd name="T79" fmla="*/ 67 h 75"/>
                  <a:gd name="T80" fmla="*/ 38 w 59"/>
                  <a:gd name="T81" fmla="*/ 65 h 75"/>
                  <a:gd name="T82" fmla="*/ 41 w 59"/>
                  <a:gd name="T83" fmla="*/ 63 h 75"/>
                  <a:gd name="T84" fmla="*/ 44 w 59"/>
                  <a:gd name="T85" fmla="*/ 62 h 75"/>
                  <a:gd name="T86" fmla="*/ 47 w 59"/>
                  <a:gd name="T87" fmla="*/ 57 h 75"/>
                  <a:gd name="T88" fmla="*/ 49 w 59"/>
                  <a:gd name="T89" fmla="*/ 54 h 75"/>
                  <a:gd name="T90" fmla="*/ 51 w 59"/>
                  <a:gd name="T91" fmla="*/ 47 h 75"/>
                  <a:gd name="T92" fmla="*/ 51 w 59"/>
                  <a:gd name="T93" fmla="*/ 42 h 75"/>
                  <a:gd name="T94" fmla="*/ 51 w 59"/>
                  <a:gd name="T95" fmla="*/ 36 h 75"/>
                  <a:gd name="T96" fmla="*/ 49 w 59"/>
                  <a:gd name="T97" fmla="*/ 26 h 75"/>
                  <a:gd name="T98" fmla="*/ 46 w 59"/>
                  <a:gd name="T99" fmla="*/ 20 h 75"/>
                  <a:gd name="T100" fmla="*/ 43 w 59"/>
                  <a:gd name="T101" fmla="*/ 15 h 75"/>
                  <a:gd name="T102" fmla="*/ 38 w 59"/>
                  <a:gd name="T103" fmla="*/ 10 h 75"/>
                  <a:gd name="T104" fmla="*/ 33 w 59"/>
                  <a:gd name="T105" fmla="*/ 8 h 75"/>
                  <a:gd name="T106" fmla="*/ 26 w 59"/>
                  <a:gd name="T107" fmla="*/ 8 h 75"/>
                  <a:gd name="T108" fmla="*/ 23 w 59"/>
                  <a:gd name="T109" fmla="*/ 10 h 75"/>
                  <a:gd name="T110" fmla="*/ 18 w 59"/>
                  <a:gd name="T111" fmla="*/ 11 h 75"/>
                  <a:gd name="T112" fmla="*/ 15 w 59"/>
                  <a:gd name="T113" fmla="*/ 13 h 75"/>
                  <a:gd name="T114" fmla="*/ 12 w 59"/>
                  <a:gd name="T115" fmla="*/ 18 h 75"/>
                  <a:gd name="T116" fmla="*/ 10 w 59"/>
                  <a:gd name="T117" fmla="*/ 21 h 75"/>
                  <a:gd name="T118" fmla="*/ 8 w 59"/>
                  <a:gd name="T119" fmla="*/ 28 h 75"/>
                  <a:gd name="T120" fmla="*/ 8 w 59"/>
                  <a:gd name="T121" fmla="*/ 33 h 75"/>
                  <a:gd name="T122" fmla="*/ 8 w 59"/>
                  <a:gd name="T123" fmla="*/ 4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9" h="75">
                    <a:moveTo>
                      <a:pt x="0" y="41"/>
                    </a:moveTo>
                    <a:lnTo>
                      <a:pt x="0" y="33"/>
                    </a:lnTo>
                    <a:lnTo>
                      <a:pt x="0" y="24"/>
                    </a:lnTo>
                    <a:lnTo>
                      <a:pt x="4" y="18"/>
                    </a:lnTo>
                    <a:lnTo>
                      <a:pt x="5" y="11"/>
                    </a:lnTo>
                    <a:lnTo>
                      <a:pt x="10" y="7"/>
                    </a:lnTo>
                    <a:lnTo>
                      <a:pt x="15" y="3"/>
                    </a:lnTo>
                    <a:lnTo>
                      <a:pt x="20" y="2"/>
                    </a:lnTo>
                    <a:lnTo>
                      <a:pt x="26" y="0"/>
                    </a:lnTo>
                    <a:lnTo>
                      <a:pt x="33" y="0"/>
                    </a:lnTo>
                    <a:lnTo>
                      <a:pt x="41" y="3"/>
                    </a:lnTo>
                    <a:lnTo>
                      <a:pt x="47" y="8"/>
                    </a:lnTo>
                    <a:lnTo>
                      <a:pt x="52" y="15"/>
                    </a:lnTo>
                    <a:lnTo>
                      <a:pt x="57" y="24"/>
                    </a:lnTo>
                    <a:lnTo>
                      <a:pt x="59" y="34"/>
                    </a:lnTo>
                    <a:lnTo>
                      <a:pt x="59" y="42"/>
                    </a:lnTo>
                    <a:lnTo>
                      <a:pt x="59" y="49"/>
                    </a:lnTo>
                    <a:lnTo>
                      <a:pt x="57" y="55"/>
                    </a:lnTo>
                    <a:lnTo>
                      <a:pt x="54" y="62"/>
                    </a:lnTo>
                    <a:lnTo>
                      <a:pt x="51" y="67"/>
                    </a:lnTo>
                    <a:lnTo>
                      <a:pt x="46" y="70"/>
                    </a:lnTo>
                    <a:lnTo>
                      <a:pt x="41" y="73"/>
                    </a:lnTo>
                    <a:lnTo>
                      <a:pt x="34" y="75"/>
                    </a:lnTo>
                    <a:lnTo>
                      <a:pt x="28" y="75"/>
                    </a:lnTo>
                    <a:lnTo>
                      <a:pt x="21" y="73"/>
                    </a:lnTo>
                    <a:lnTo>
                      <a:pt x="17" y="70"/>
                    </a:lnTo>
                    <a:lnTo>
                      <a:pt x="10" y="65"/>
                    </a:lnTo>
                    <a:lnTo>
                      <a:pt x="7" y="60"/>
                    </a:lnTo>
                    <a:lnTo>
                      <a:pt x="4" y="55"/>
                    </a:lnTo>
                    <a:lnTo>
                      <a:pt x="2" y="49"/>
                    </a:lnTo>
                    <a:lnTo>
                      <a:pt x="0" y="41"/>
                    </a:lnTo>
                    <a:close/>
                    <a:moveTo>
                      <a:pt x="8" y="41"/>
                    </a:moveTo>
                    <a:lnTo>
                      <a:pt x="10" y="47"/>
                    </a:lnTo>
                    <a:lnTo>
                      <a:pt x="12" y="52"/>
                    </a:lnTo>
                    <a:lnTo>
                      <a:pt x="15" y="57"/>
                    </a:lnTo>
                    <a:lnTo>
                      <a:pt x="17" y="60"/>
                    </a:lnTo>
                    <a:lnTo>
                      <a:pt x="21" y="63"/>
                    </a:lnTo>
                    <a:lnTo>
                      <a:pt x="25" y="65"/>
                    </a:lnTo>
                    <a:lnTo>
                      <a:pt x="28" y="67"/>
                    </a:lnTo>
                    <a:lnTo>
                      <a:pt x="33" y="67"/>
                    </a:lnTo>
                    <a:lnTo>
                      <a:pt x="38" y="65"/>
                    </a:lnTo>
                    <a:lnTo>
                      <a:pt x="41" y="63"/>
                    </a:lnTo>
                    <a:lnTo>
                      <a:pt x="44" y="62"/>
                    </a:lnTo>
                    <a:lnTo>
                      <a:pt x="47" y="57"/>
                    </a:lnTo>
                    <a:lnTo>
                      <a:pt x="49" y="54"/>
                    </a:lnTo>
                    <a:lnTo>
                      <a:pt x="51" y="47"/>
                    </a:lnTo>
                    <a:lnTo>
                      <a:pt x="51" y="42"/>
                    </a:lnTo>
                    <a:lnTo>
                      <a:pt x="51" y="36"/>
                    </a:lnTo>
                    <a:lnTo>
                      <a:pt x="49" y="26"/>
                    </a:lnTo>
                    <a:lnTo>
                      <a:pt x="46" y="20"/>
                    </a:lnTo>
                    <a:lnTo>
                      <a:pt x="43" y="15"/>
                    </a:lnTo>
                    <a:lnTo>
                      <a:pt x="38" y="10"/>
                    </a:lnTo>
                    <a:lnTo>
                      <a:pt x="33" y="8"/>
                    </a:lnTo>
                    <a:lnTo>
                      <a:pt x="26" y="8"/>
                    </a:lnTo>
                    <a:lnTo>
                      <a:pt x="23" y="10"/>
                    </a:lnTo>
                    <a:lnTo>
                      <a:pt x="18" y="11"/>
                    </a:lnTo>
                    <a:lnTo>
                      <a:pt x="15" y="13"/>
                    </a:lnTo>
                    <a:lnTo>
                      <a:pt x="12" y="18"/>
                    </a:lnTo>
                    <a:lnTo>
                      <a:pt x="10" y="21"/>
                    </a:lnTo>
                    <a:lnTo>
                      <a:pt x="8" y="28"/>
                    </a:lnTo>
                    <a:lnTo>
                      <a:pt x="8" y="33"/>
                    </a:lnTo>
                    <a:lnTo>
                      <a:pt x="8" y="4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99" name="Freeform 132">
                <a:extLst>
                  <a:ext uri="{FF2B5EF4-FFF2-40B4-BE49-F238E27FC236}">
                    <a16:creationId xmlns:a16="http://schemas.microsoft.com/office/drawing/2014/main" id="{FF75E275-3940-4543-9558-FF0F71DE81ED}"/>
                  </a:ext>
                </a:extLst>
              </p:cNvPr>
              <p:cNvSpPr>
                <a:spLocks/>
              </p:cNvSpPr>
              <p:nvPr/>
            </p:nvSpPr>
            <p:spPr bwMode="auto">
              <a:xfrm>
                <a:off x="176530" y="203835"/>
                <a:ext cx="46355" cy="43815"/>
              </a:xfrm>
              <a:custGeom>
                <a:avLst/>
                <a:gdLst>
                  <a:gd name="T0" fmla="*/ 15 w 73"/>
                  <a:gd name="T1" fmla="*/ 0 h 69"/>
                  <a:gd name="T2" fmla="*/ 38 w 73"/>
                  <a:gd name="T3" fmla="*/ 17 h 69"/>
                  <a:gd name="T4" fmla="*/ 60 w 73"/>
                  <a:gd name="T5" fmla="*/ 2 h 69"/>
                  <a:gd name="T6" fmla="*/ 52 w 73"/>
                  <a:gd name="T7" fmla="*/ 28 h 69"/>
                  <a:gd name="T8" fmla="*/ 73 w 73"/>
                  <a:gd name="T9" fmla="*/ 44 h 69"/>
                  <a:gd name="T10" fmla="*/ 46 w 73"/>
                  <a:gd name="T11" fmla="*/ 44 h 69"/>
                  <a:gd name="T12" fmla="*/ 36 w 73"/>
                  <a:gd name="T13" fmla="*/ 69 h 69"/>
                  <a:gd name="T14" fmla="*/ 28 w 73"/>
                  <a:gd name="T15" fmla="*/ 44 h 69"/>
                  <a:gd name="T16" fmla="*/ 0 w 73"/>
                  <a:gd name="T17" fmla="*/ 43 h 69"/>
                  <a:gd name="T18" fmla="*/ 23 w 73"/>
                  <a:gd name="T19" fmla="*/ 26 h 69"/>
                  <a:gd name="T20" fmla="*/ 15 w 73"/>
                  <a:gd name="T21"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 h="69">
                    <a:moveTo>
                      <a:pt x="15" y="0"/>
                    </a:moveTo>
                    <a:lnTo>
                      <a:pt x="38" y="17"/>
                    </a:lnTo>
                    <a:lnTo>
                      <a:pt x="60" y="2"/>
                    </a:lnTo>
                    <a:lnTo>
                      <a:pt x="52" y="28"/>
                    </a:lnTo>
                    <a:lnTo>
                      <a:pt x="73" y="44"/>
                    </a:lnTo>
                    <a:lnTo>
                      <a:pt x="46" y="44"/>
                    </a:lnTo>
                    <a:lnTo>
                      <a:pt x="36" y="69"/>
                    </a:lnTo>
                    <a:lnTo>
                      <a:pt x="28" y="44"/>
                    </a:lnTo>
                    <a:lnTo>
                      <a:pt x="0" y="43"/>
                    </a:lnTo>
                    <a:lnTo>
                      <a:pt x="23" y="26"/>
                    </a:lnTo>
                    <a:lnTo>
                      <a:pt x="15"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0" name="Freeform 133">
                <a:extLst>
                  <a:ext uri="{FF2B5EF4-FFF2-40B4-BE49-F238E27FC236}">
                    <a16:creationId xmlns:a16="http://schemas.microsoft.com/office/drawing/2014/main" id="{7CA76D3C-FFF0-DC52-A8BD-428BFF48B10C}"/>
                  </a:ext>
                </a:extLst>
              </p:cNvPr>
              <p:cNvSpPr>
                <a:spLocks/>
              </p:cNvSpPr>
              <p:nvPr/>
            </p:nvSpPr>
            <p:spPr bwMode="auto">
              <a:xfrm>
                <a:off x="690880" y="975995"/>
                <a:ext cx="46355" cy="44450"/>
              </a:xfrm>
              <a:custGeom>
                <a:avLst/>
                <a:gdLst>
                  <a:gd name="T0" fmla="*/ 39 w 73"/>
                  <a:gd name="T1" fmla="*/ 0 h 70"/>
                  <a:gd name="T2" fmla="*/ 46 w 73"/>
                  <a:gd name="T3" fmla="*/ 26 h 70"/>
                  <a:gd name="T4" fmla="*/ 73 w 73"/>
                  <a:gd name="T5" fmla="*/ 29 h 70"/>
                  <a:gd name="T6" fmla="*/ 49 w 73"/>
                  <a:gd name="T7" fmla="*/ 42 h 70"/>
                  <a:gd name="T8" fmla="*/ 54 w 73"/>
                  <a:gd name="T9" fmla="*/ 70 h 70"/>
                  <a:gd name="T10" fmla="*/ 34 w 73"/>
                  <a:gd name="T11" fmla="*/ 52 h 70"/>
                  <a:gd name="T12" fmla="*/ 8 w 73"/>
                  <a:gd name="T13" fmla="*/ 65 h 70"/>
                  <a:gd name="T14" fmla="*/ 20 w 73"/>
                  <a:gd name="T15" fmla="*/ 39 h 70"/>
                  <a:gd name="T16" fmla="*/ 0 w 73"/>
                  <a:gd name="T17" fmla="*/ 21 h 70"/>
                  <a:gd name="T18" fmla="*/ 28 w 73"/>
                  <a:gd name="T19" fmla="*/ 23 h 70"/>
                  <a:gd name="T20" fmla="*/ 39 w 73"/>
                  <a:gd name="T21"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 h="70">
                    <a:moveTo>
                      <a:pt x="39" y="0"/>
                    </a:moveTo>
                    <a:lnTo>
                      <a:pt x="46" y="26"/>
                    </a:lnTo>
                    <a:lnTo>
                      <a:pt x="73" y="29"/>
                    </a:lnTo>
                    <a:lnTo>
                      <a:pt x="49" y="42"/>
                    </a:lnTo>
                    <a:lnTo>
                      <a:pt x="54" y="70"/>
                    </a:lnTo>
                    <a:lnTo>
                      <a:pt x="34" y="52"/>
                    </a:lnTo>
                    <a:lnTo>
                      <a:pt x="8" y="65"/>
                    </a:lnTo>
                    <a:lnTo>
                      <a:pt x="20" y="39"/>
                    </a:lnTo>
                    <a:lnTo>
                      <a:pt x="0" y="21"/>
                    </a:lnTo>
                    <a:lnTo>
                      <a:pt x="28" y="23"/>
                    </a:lnTo>
                    <a:lnTo>
                      <a:pt x="39"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1" name="Freeform 134">
                <a:extLst>
                  <a:ext uri="{FF2B5EF4-FFF2-40B4-BE49-F238E27FC236}">
                    <a16:creationId xmlns:a16="http://schemas.microsoft.com/office/drawing/2014/main" id="{E820E442-7F23-C781-AD4E-250F1434A688}"/>
                  </a:ext>
                </a:extLst>
              </p:cNvPr>
              <p:cNvSpPr>
                <a:spLocks/>
              </p:cNvSpPr>
              <p:nvPr/>
            </p:nvSpPr>
            <p:spPr bwMode="auto">
              <a:xfrm>
                <a:off x="1473200" y="189865"/>
                <a:ext cx="46990" cy="43180"/>
              </a:xfrm>
              <a:custGeom>
                <a:avLst/>
                <a:gdLst>
                  <a:gd name="T0" fmla="*/ 16 w 74"/>
                  <a:gd name="T1" fmla="*/ 0 h 68"/>
                  <a:gd name="T2" fmla="*/ 39 w 74"/>
                  <a:gd name="T3" fmla="*/ 16 h 68"/>
                  <a:gd name="T4" fmla="*/ 61 w 74"/>
                  <a:gd name="T5" fmla="*/ 1 h 68"/>
                  <a:gd name="T6" fmla="*/ 53 w 74"/>
                  <a:gd name="T7" fmla="*/ 27 h 68"/>
                  <a:gd name="T8" fmla="*/ 74 w 74"/>
                  <a:gd name="T9" fmla="*/ 44 h 68"/>
                  <a:gd name="T10" fmla="*/ 47 w 74"/>
                  <a:gd name="T11" fmla="*/ 44 h 68"/>
                  <a:gd name="T12" fmla="*/ 37 w 74"/>
                  <a:gd name="T13" fmla="*/ 68 h 68"/>
                  <a:gd name="T14" fmla="*/ 27 w 74"/>
                  <a:gd name="T15" fmla="*/ 44 h 68"/>
                  <a:gd name="T16" fmla="*/ 0 w 74"/>
                  <a:gd name="T17" fmla="*/ 42 h 68"/>
                  <a:gd name="T18" fmla="*/ 22 w 74"/>
                  <a:gd name="T19" fmla="*/ 26 h 68"/>
                  <a:gd name="T20" fmla="*/ 16 w 74"/>
                  <a:gd name="T21"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 h="68">
                    <a:moveTo>
                      <a:pt x="16" y="0"/>
                    </a:moveTo>
                    <a:lnTo>
                      <a:pt x="39" y="16"/>
                    </a:lnTo>
                    <a:lnTo>
                      <a:pt x="61" y="1"/>
                    </a:lnTo>
                    <a:lnTo>
                      <a:pt x="53" y="27"/>
                    </a:lnTo>
                    <a:lnTo>
                      <a:pt x="74" y="44"/>
                    </a:lnTo>
                    <a:lnTo>
                      <a:pt x="47" y="44"/>
                    </a:lnTo>
                    <a:lnTo>
                      <a:pt x="37" y="68"/>
                    </a:lnTo>
                    <a:lnTo>
                      <a:pt x="27" y="44"/>
                    </a:lnTo>
                    <a:lnTo>
                      <a:pt x="0" y="42"/>
                    </a:lnTo>
                    <a:lnTo>
                      <a:pt x="22" y="26"/>
                    </a:lnTo>
                    <a:lnTo>
                      <a:pt x="1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2" name="Freeform 135">
                <a:extLst>
                  <a:ext uri="{FF2B5EF4-FFF2-40B4-BE49-F238E27FC236}">
                    <a16:creationId xmlns:a16="http://schemas.microsoft.com/office/drawing/2014/main" id="{930FAD73-68BB-4B18-5B99-70598433B710}"/>
                  </a:ext>
                </a:extLst>
              </p:cNvPr>
              <p:cNvSpPr>
                <a:spLocks noEditPoints="1"/>
              </p:cNvSpPr>
              <p:nvPr/>
            </p:nvSpPr>
            <p:spPr bwMode="auto">
              <a:xfrm>
                <a:off x="147955" y="116205"/>
                <a:ext cx="1410970" cy="798195"/>
              </a:xfrm>
              <a:custGeom>
                <a:avLst/>
                <a:gdLst>
                  <a:gd name="T0" fmla="*/ 1189 w 2222"/>
                  <a:gd name="T1" fmla="*/ 1148 h 1257"/>
                  <a:gd name="T2" fmla="*/ 1277 w 2222"/>
                  <a:gd name="T3" fmla="*/ 1161 h 1257"/>
                  <a:gd name="T4" fmla="*/ 1342 w 2222"/>
                  <a:gd name="T5" fmla="*/ 1182 h 1257"/>
                  <a:gd name="T6" fmla="*/ 1389 w 2222"/>
                  <a:gd name="T7" fmla="*/ 1205 h 1257"/>
                  <a:gd name="T8" fmla="*/ 1416 w 2222"/>
                  <a:gd name="T9" fmla="*/ 1228 h 1257"/>
                  <a:gd name="T10" fmla="*/ 1431 w 2222"/>
                  <a:gd name="T11" fmla="*/ 1244 h 1257"/>
                  <a:gd name="T12" fmla="*/ 1421 w 2222"/>
                  <a:gd name="T13" fmla="*/ 1257 h 1257"/>
                  <a:gd name="T14" fmla="*/ 1416 w 2222"/>
                  <a:gd name="T15" fmla="*/ 1250 h 1257"/>
                  <a:gd name="T16" fmla="*/ 1402 w 2222"/>
                  <a:gd name="T17" fmla="*/ 1234 h 1257"/>
                  <a:gd name="T18" fmla="*/ 1372 w 2222"/>
                  <a:gd name="T19" fmla="*/ 1213 h 1257"/>
                  <a:gd name="T20" fmla="*/ 1325 w 2222"/>
                  <a:gd name="T21" fmla="*/ 1190 h 1257"/>
                  <a:gd name="T22" fmla="*/ 1257 w 2222"/>
                  <a:gd name="T23" fmla="*/ 1172 h 1257"/>
                  <a:gd name="T24" fmla="*/ 1166 w 2222"/>
                  <a:gd name="T25" fmla="*/ 1161 h 1257"/>
                  <a:gd name="T26" fmla="*/ 810 w 2222"/>
                  <a:gd name="T27" fmla="*/ 1241 h 1257"/>
                  <a:gd name="T28" fmla="*/ 816 w 2222"/>
                  <a:gd name="T29" fmla="*/ 1231 h 1257"/>
                  <a:gd name="T30" fmla="*/ 837 w 2222"/>
                  <a:gd name="T31" fmla="*/ 1215 h 1257"/>
                  <a:gd name="T32" fmla="*/ 873 w 2222"/>
                  <a:gd name="T33" fmla="*/ 1192 h 1257"/>
                  <a:gd name="T34" fmla="*/ 927 w 2222"/>
                  <a:gd name="T35" fmla="*/ 1171 h 1257"/>
                  <a:gd name="T36" fmla="*/ 1002 w 2222"/>
                  <a:gd name="T37" fmla="*/ 1153 h 1257"/>
                  <a:gd name="T38" fmla="*/ 1101 w 2222"/>
                  <a:gd name="T39" fmla="*/ 1145 h 1257"/>
                  <a:gd name="T40" fmla="*/ 1059 w 2222"/>
                  <a:gd name="T41" fmla="*/ 1163 h 1257"/>
                  <a:gd name="T42" fmla="*/ 972 w 2222"/>
                  <a:gd name="T43" fmla="*/ 1174 h 1257"/>
                  <a:gd name="T44" fmla="*/ 909 w 2222"/>
                  <a:gd name="T45" fmla="*/ 1194 h 1257"/>
                  <a:gd name="T46" fmla="*/ 865 w 2222"/>
                  <a:gd name="T47" fmla="*/ 1213 h 1257"/>
                  <a:gd name="T48" fmla="*/ 837 w 2222"/>
                  <a:gd name="T49" fmla="*/ 1232 h 1257"/>
                  <a:gd name="T50" fmla="*/ 824 w 2222"/>
                  <a:gd name="T51" fmla="*/ 1245 h 1257"/>
                  <a:gd name="T52" fmla="*/ 2078 w 2222"/>
                  <a:gd name="T53" fmla="*/ 963 h 1257"/>
                  <a:gd name="T54" fmla="*/ 2222 w 2222"/>
                  <a:gd name="T55" fmla="*/ 621 h 1257"/>
                  <a:gd name="T56" fmla="*/ 2077 w 2222"/>
                  <a:gd name="T57" fmla="*/ 314 h 1257"/>
                  <a:gd name="T58" fmla="*/ 1111 w 2222"/>
                  <a:gd name="T59" fmla="*/ 98 h 1257"/>
                  <a:gd name="T60" fmla="*/ 1024 w 2222"/>
                  <a:gd name="T61" fmla="*/ 108 h 1257"/>
                  <a:gd name="T62" fmla="*/ 941 w 2222"/>
                  <a:gd name="T63" fmla="*/ 93 h 1257"/>
                  <a:gd name="T64" fmla="*/ 880 w 2222"/>
                  <a:gd name="T65" fmla="*/ 70 h 1257"/>
                  <a:gd name="T66" fmla="*/ 837 w 2222"/>
                  <a:gd name="T67" fmla="*/ 46 h 1257"/>
                  <a:gd name="T68" fmla="*/ 813 w 2222"/>
                  <a:gd name="T69" fmla="*/ 25 h 1257"/>
                  <a:gd name="T70" fmla="*/ 800 w 2222"/>
                  <a:gd name="T71" fmla="*/ 12 h 1257"/>
                  <a:gd name="T72" fmla="*/ 811 w 2222"/>
                  <a:gd name="T73" fmla="*/ 0 h 1257"/>
                  <a:gd name="T74" fmla="*/ 818 w 2222"/>
                  <a:gd name="T75" fmla="*/ 9 h 1257"/>
                  <a:gd name="T76" fmla="*/ 836 w 2222"/>
                  <a:gd name="T77" fmla="*/ 26 h 1257"/>
                  <a:gd name="T78" fmla="*/ 868 w 2222"/>
                  <a:gd name="T79" fmla="*/ 48 h 1257"/>
                  <a:gd name="T80" fmla="*/ 920 w 2222"/>
                  <a:gd name="T81" fmla="*/ 70 h 1257"/>
                  <a:gd name="T82" fmla="*/ 992 w 2222"/>
                  <a:gd name="T83" fmla="*/ 88 h 1257"/>
                  <a:gd name="T84" fmla="*/ 1088 w 2222"/>
                  <a:gd name="T85" fmla="*/ 96 h 1257"/>
                  <a:gd name="T86" fmla="*/ 1423 w 2222"/>
                  <a:gd name="T87" fmla="*/ 17 h 1257"/>
                  <a:gd name="T88" fmla="*/ 1413 w 2222"/>
                  <a:gd name="T89" fmla="*/ 26 h 1257"/>
                  <a:gd name="T90" fmla="*/ 1390 w 2222"/>
                  <a:gd name="T91" fmla="*/ 46 h 1257"/>
                  <a:gd name="T92" fmla="*/ 1351 w 2222"/>
                  <a:gd name="T93" fmla="*/ 69 h 1257"/>
                  <a:gd name="T94" fmla="*/ 1293 w 2222"/>
                  <a:gd name="T95" fmla="*/ 90 h 1257"/>
                  <a:gd name="T96" fmla="*/ 1213 w 2222"/>
                  <a:gd name="T97" fmla="*/ 106 h 1257"/>
                  <a:gd name="T98" fmla="*/ 1111 w 2222"/>
                  <a:gd name="T99" fmla="*/ 112 h 1257"/>
                  <a:gd name="T100" fmla="*/ 1194 w 2222"/>
                  <a:gd name="T101" fmla="*/ 93 h 1257"/>
                  <a:gd name="T102" fmla="*/ 1275 w 2222"/>
                  <a:gd name="T103" fmla="*/ 80 h 1257"/>
                  <a:gd name="T104" fmla="*/ 1335 w 2222"/>
                  <a:gd name="T105" fmla="*/ 59 h 1257"/>
                  <a:gd name="T106" fmla="*/ 1376 w 2222"/>
                  <a:gd name="T107" fmla="*/ 38 h 1257"/>
                  <a:gd name="T108" fmla="*/ 1399 w 2222"/>
                  <a:gd name="T109" fmla="*/ 20 h 1257"/>
                  <a:gd name="T110" fmla="*/ 1410 w 2222"/>
                  <a:gd name="T111" fmla="*/ 9 h 1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22" h="1257">
                    <a:moveTo>
                      <a:pt x="1124" y="1159"/>
                    </a:moveTo>
                    <a:lnTo>
                      <a:pt x="1124" y="1145"/>
                    </a:lnTo>
                    <a:lnTo>
                      <a:pt x="1146" y="1145"/>
                    </a:lnTo>
                    <a:lnTo>
                      <a:pt x="1168" y="1146"/>
                    </a:lnTo>
                    <a:lnTo>
                      <a:pt x="1189" y="1148"/>
                    </a:lnTo>
                    <a:lnTo>
                      <a:pt x="1208" y="1150"/>
                    </a:lnTo>
                    <a:lnTo>
                      <a:pt x="1226" y="1151"/>
                    </a:lnTo>
                    <a:lnTo>
                      <a:pt x="1244" y="1155"/>
                    </a:lnTo>
                    <a:lnTo>
                      <a:pt x="1260" y="1158"/>
                    </a:lnTo>
                    <a:lnTo>
                      <a:pt x="1277" y="1161"/>
                    </a:lnTo>
                    <a:lnTo>
                      <a:pt x="1291" y="1164"/>
                    </a:lnTo>
                    <a:lnTo>
                      <a:pt x="1306" y="1169"/>
                    </a:lnTo>
                    <a:lnTo>
                      <a:pt x="1319" y="1172"/>
                    </a:lnTo>
                    <a:lnTo>
                      <a:pt x="1330" y="1177"/>
                    </a:lnTo>
                    <a:lnTo>
                      <a:pt x="1342" y="1182"/>
                    </a:lnTo>
                    <a:lnTo>
                      <a:pt x="1353" y="1187"/>
                    </a:lnTo>
                    <a:lnTo>
                      <a:pt x="1363" y="1192"/>
                    </a:lnTo>
                    <a:lnTo>
                      <a:pt x="1372" y="1197"/>
                    </a:lnTo>
                    <a:lnTo>
                      <a:pt x="1381" y="1202"/>
                    </a:lnTo>
                    <a:lnTo>
                      <a:pt x="1389" y="1205"/>
                    </a:lnTo>
                    <a:lnTo>
                      <a:pt x="1395" y="1210"/>
                    </a:lnTo>
                    <a:lnTo>
                      <a:pt x="1402" y="1215"/>
                    </a:lnTo>
                    <a:lnTo>
                      <a:pt x="1407" y="1219"/>
                    </a:lnTo>
                    <a:lnTo>
                      <a:pt x="1412" y="1224"/>
                    </a:lnTo>
                    <a:lnTo>
                      <a:pt x="1416" y="1228"/>
                    </a:lnTo>
                    <a:lnTo>
                      <a:pt x="1421" y="1232"/>
                    </a:lnTo>
                    <a:lnTo>
                      <a:pt x="1425" y="1236"/>
                    </a:lnTo>
                    <a:lnTo>
                      <a:pt x="1428" y="1239"/>
                    </a:lnTo>
                    <a:lnTo>
                      <a:pt x="1429" y="1242"/>
                    </a:lnTo>
                    <a:lnTo>
                      <a:pt x="1431" y="1244"/>
                    </a:lnTo>
                    <a:lnTo>
                      <a:pt x="1433" y="1245"/>
                    </a:lnTo>
                    <a:lnTo>
                      <a:pt x="1434" y="1247"/>
                    </a:lnTo>
                    <a:lnTo>
                      <a:pt x="1434" y="1249"/>
                    </a:lnTo>
                    <a:lnTo>
                      <a:pt x="1434" y="1249"/>
                    </a:lnTo>
                    <a:lnTo>
                      <a:pt x="1421" y="1257"/>
                    </a:lnTo>
                    <a:lnTo>
                      <a:pt x="1421" y="1257"/>
                    </a:lnTo>
                    <a:lnTo>
                      <a:pt x="1421" y="1255"/>
                    </a:lnTo>
                    <a:lnTo>
                      <a:pt x="1420" y="1254"/>
                    </a:lnTo>
                    <a:lnTo>
                      <a:pt x="1418" y="1252"/>
                    </a:lnTo>
                    <a:lnTo>
                      <a:pt x="1416" y="1250"/>
                    </a:lnTo>
                    <a:lnTo>
                      <a:pt x="1415" y="1249"/>
                    </a:lnTo>
                    <a:lnTo>
                      <a:pt x="1413" y="1245"/>
                    </a:lnTo>
                    <a:lnTo>
                      <a:pt x="1410" y="1242"/>
                    </a:lnTo>
                    <a:lnTo>
                      <a:pt x="1407" y="1239"/>
                    </a:lnTo>
                    <a:lnTo>
                      <a:pt x="1402" y="1234"/>
                    </a:lnTo>
                    <a:lnTo>
                      <a:pt x="1397" y="1231"/>
                    </a:lnTo>
                    <a:lnTo>
                      <a:pt x="1392" y="1226"/>
                    </a:lnTo>
                    <a:lnTo>
                      <a:pt x="1386" y="1223"/>
                    </a:lnTo>
                    <a:lnTo>
                      <a:pt x="1379" y="1218"/>
                    </a:lnTo>
                    <a:lnTo>
                      <a:pt x="1372" y="1213"/>
                    </a:lnTo>
                    <a:lnTo>
                      <a:pt x="1364" y="1208"/>
                    </a:lnTo>
                    <a:lnTo>
                      <a:pt x="1356" y="1205"/>
                    </a:lnTo>
                    <a:lnTo>
                      <a:pt x="1346" y="1200"/>
                    </a:lnTo>
                    <a:lnTo>
                      <a:pt x="1337" y="1195"/>
                    </a:lnTo>
                    <a:lnTo>
                      <a:pt x="1325" y="1190"/>
                    </a:lnTo>
                    <a:lnTo>
                      <a:pt x="1314" y="1187"/>
                    </a:lnTo>
                    <a:lnTo>
                      <a:pt x="1301" y="1182"/>
                    </a:lnTo>
                    <a:lnTo>
                      <a:pt x="1288" y="1179"/>
                    </a:lnTo>
                    <a:lnTo>
                      <a:pt x="1273" y="1176"/>
                    </a:lnTo>
                    <a:lnTo>
                      <a:pt x="1257" y="1172"/>
                    </a:lnTo>
                    <a:lnTo>
                      <a:pt x="1241" y="1169"/>
                    </a:lnTo>
                    <a:lnTo>
                      <a:pt x="1224" y="1166"/>
                    </a:lnTo>
                    <a:lnTo>
                      <a:pt x="1207" y="1164"/>
                    </a:lnTo>
                    <a:lnTo>
                      <a:pt x="1187" y="1163"/>
                    </a:lnTo>
                    <a:lnTo>
                      <a:pt x="1166" y="1161"/>
                    </a:lnTo>
                    <a:lnTo>
                      <a:pt x="1145" y="1159"/>
                    </a:lnTo>
                    <a:lnTo>
                      <a:pt x="1124" y="1159"/>
                    </a:lnTo>
                    <a:close/>
                    <a:moveTo>
                      <a:pt x="821" y="1249"/>
                    </a:moveTo>
                    <a:lnTo>
                      <a:pt x="808" y="1241"/>
                    </a:lnTo>
                    <a:lnTo>
                      <a:pt x="810" y="1241"/>
                    </a:lnTo>
                    <a:lnTo>
                      <a:pt x="810" y="1239"/>
                    </a:lnTo>
                    <a:lnTo>
                      <a:pt x="811" y="1239"/>
                    </a:lnTo>
                    <a:lnTo>
                      <a:pt x="813" y="1236"/>
                    </a:lnTo>
                    <a:lnTo>
                      <a:pt x="815" y="1234"/>
                    </a:lnTo>
                    <a:lnTo>
                      <a:pt x="816" y="1231"/>
                    </a:lnTo>
                    <a:lnTo>
                      <a:pt x="819" y="1229"/>
                    </a:lnTo>
                    <a:lnTo>
                      <a:pt x="823" y="1226"/>
                    </a:lnTo>
                    <a:lnTo>
                      <a:pt x="828" y="1221"/>
                    </a:lnTo>
                    <a:lnTo>
                      <a:pt x="832" y="1218"/>
                    </a:lnTo>
                    <a:lnTo>
                      <a:pt x="837" y="1215"/>
                    </a:lnTo>
                    <a:lnTo>
                      <a:pt x="842" y="1210"/>
                    </a:lnTo>
                    <a:lnTo>
                      <a:pt x="849" y="1205"/>
                    </a:lnTo>
                    <a:lnTo>
                      <a:pt x="857" y="1202"/>
                    </a:lnTo>
                    <a:lnTo>
                      <a:pt x="865" y="1197"/>
                    </a:lnTo>
                    <a:lnTo>
                      <a:pt x="873" y="1192"/>
                    </a:lnTo>
                    <a:lnTo>
                      <a:pt x="881" y="1187"/>
                    </a:lnTo>
                    <a:lnTo>
                      <a:pt x="893" y="1184"/>
                    </a:lnTo>
                    <a:lnTo>
                      <a:pt x="902" y="1179"/>
                    </a:lnTo>
                    <a:lnTo>
                      <a:pt x="914" y="1174"/>
                    </a:lnTo>
                    <a:lnTo>
                      <a:pt x="927" y="1171"/>
                    </a:lnTo>
                    <a:lnTo>
                      <a:pt x="940" y="1168"/>
                    </a:lnTo>
                    <a:lnTo>
                      <a:pt x="954" y="1163"/>
                    </a:lnTo>
                    <a:lnTo>
                      <a:pt x="969" y="1159"/>
                    </a:lnTo>
                    <a:lnTo>
                      <a:pt x="985" y="1156"/>
                    </a:lnTo>
                    <a:lnTo>
                      <a:pt x="1002" y="1153"/>
                    </a:lnTo>
                    <a:lnTo>
                      <a:pt x="1020" y="1151"/>
                    </a:lnTo>
                    <a:lnTo>
                      <a:pt x="1037" y="1150"/>
                    </a:lnTo>
                    <a:lnTo>
                      <a:pt x="1057" y="1146"/>
                    </a:lnTo>
                    <a:lnTo>
                      <a:pt x="1078" y="1146"/>
                    </a:lnTo>
                    <a:lnTo>
                      <a:pt x="1101" y="1145"/>
                    </a:lnTo>
                    <a:lnTo>
                      <a:pt x="1124" y="1145"/>
                    </a:lnTo>
                    <a:lnTo>
                      <a:pt x="1124" y="1159"/>
                    </a:lnTo>
                    <a:lnTo>
                      <a:pt x="1101" y="1159"/>
                    </a:lnTo>
                    <a:lnTo>
                      <a:pt x="1080" y="1161"/>
                    </a:lnTo>
                    <a:lnTo>
                      <a:pt x="1059" y="1163"/>
                    </a:lnTo>
                    <a:lnTo>
                      <a:pt x="1039" y="1164"/>
                    </a:lnTo>
                    <a:lnTo>
                      <a:pt x="1021" y="1166"/>
                    </a:lnTo>
                    <a:lnTo>
                      <a:pt x="1003" y="1168"/>
                    </a:lnTo>
                    <a:lnTo>
                      <a:pt x="987" y="1171"/>
                    </a:lnTo>
                    <a:lnTo>
                      <a:pt x="972" y="1174"/>
                    </a:lnTo>
                    <a:lnTo>
                      <a:pt x="958" y="1177"/>
                    </a:lnTo>
                    <a:lnTo>
                      <a:pt x="945" y="1181"/>
                    </a:lnTo>
                    <a:lnTo>
                      <a:pt x="932" y="1185"/>
                    </a:lnTo>
                    <a:lnTo>
                      <a:pt x="920" y="1189"/>
                    </a:lnTo>
                    <a:lnTo>
                      <a:pt x="909" y="1194"/>
                    </a:lnTo>
                    <a:lnTo>
                      <a:pt x="898" y="1197"/>
                    </a:lnTo>
                    <a:lnTo>
                      <a:pt x="889" y="1202"/>
                    </a:lnTo>
                    <a:lnTo>
                      <a:pt x="880" y="1205"/>
                    </a:lnTo>
                    <a:lnTo>
                      <a:pt x="871" y="1210"/>
                    </a:lnTo>
                    <a:lnTo>
                      <a:pt x="865" y="1213"/>
                    </a:lnTo>
                    <a:lnTo>
                      <a:pt x="858" y="1218"/>
                    </a:lnTo>
                    <a:lnTo>
                      <a:pt x="852" y="1221"/>
                    </a:lnTo>
                    <a:lnTo>
                      <a:pt x="847" y="1226"/>
                    </a:lnTo>
                    <a:lnTo>
                      <a:pt x="842" y="1229"/>
                    </a:lnTo>
                    <a:lnTo>
                      <a:pt x="837" y="1232"/>
                    </a:lnTo>
                    <a:lnTo>
                      <a:pt x="834" y="1236"/>
                    </a:lnTo>
                    <a:lnTo>
                      <a:pt x="831" y="1239"/>
                    </a:lnTo>
                    <a:lnTo>
                      <a:pt x="828" y="1242"/>
                    </a:lnTo>
                    <a:lnTo>
                      <a:pt x="826" y="1244"/>
                    </a:lnTo>
                    <a:lnTo>
                      <a:pt x="824" y="1245"/>
                    </a:lnTo>
                    <a:lnTo>
                      <a:pt x="823" y="1247"/>
                    </a:lnTo>
                    <a:lnTo>
                      <a:pt x="823" y="1249"/>
                    </a:lnTo>
                    <a:lnTo>
                      <a:pt x="821" y="1249"/>
                    </a:lnTo>
                    <a:lnTo>
                      <a:pt x="821" y="1249"/>
                    </a:lnTo>
                    <a:close/>
                    <a:moveTo>
                      <a:pt x="2078" y="963"/>
                    </a:moveTo>
                    <a:lnTo>
                      <a:pt x="159" y="963"/>
                    </a:lnTo>
                    <a:lnTo>
                      <a:pt x="159" y="948"/>
                    </a:lnTo>
                    <a:lnTo>
                      <a:pt x="2078" y="948"/>
                    </a:lnTo>
                    <a:lnTo>
                      <a:pt x="2078" y="963"/>
                    </a:lnTo>
                    <a:close/>
                    <a:moveTo>
                      <a:pt x="2222" y="621"/>
                    </a:moveTo>
                    <a:lnTo>
                      <a:pt x="0" y="621"/>
                    </a:lnTo>
                    <a:lnTo>
                      <a:pt x="0" y="606"/>
                    </a:lnTo>
                    <a:lnTo>
                      <a:pt x="2222" y="606"/>
                    </a:lnTo>
                    <a:lnTo>
                      <a:pt x="2222" y="621"/>
                    </a:lnTo>
                    <a:close/>
                    <a:moveTo>
                      <a:pt x="2077" y="314"/>
                    </a:moveTo>
                    <a:lnTo>
                      <a:pt x="122" y="314"/>
                    </a:lnTo>
                    <a:lnTo>
                      <a:pt x="122" y="299"/>
                    </a:lnTo>
                    <a:lnTo>
                      <a:pt x="2077" y="299"/>
                    </a:lnTo>
                    <a:lnTo>
                      <a:pt x="2077" y="314"/>
                    </a:lnTo>
                    <a:close/>
                    <a:moveTo>
                      <a:pt x="1111" y="98"/>
                    </a:moveTo>
                    <a:lnTo>
                      <a:pt x="1111" y="112"/>
                    </a:lnTo>
                    <a:lnTo>
                      <a:pt x="1088" y="112"/>
                    </a:lnTo>
                    <a:lnTo>
                      <a:pt x="1065" y="111"/>
                    </a:lnTo>
                    <a:lnTo>
                      <a:pt x="1046" y="109"/>
                    </a:lnTo>
                    <a:lnTo>
                      <a:pt x="1024" y="108"/>
                    </a:lnTo>
                    <a:lnTo>
                      <a:pt x="1006" y="106"/>
                    </a:lnTo>
                    <a:lnTo>
                      <a:pt x="989" y="103"/>
                    </a:lnTo>
                    <a:lnTo>
                      <a:pt x="972" y="99"/>
                    </a:lnTo>
                    <a:lnTo>
                      <a:pt x="956" y="96"/>
                    </a:lnTo>
                    <a:lnTo>
                      <a:pt x="941" y="93"/>
                    </a:lnTo>
                    <a:lnTo>
                      <a:pt x="927" y="88"/>
                    </a:lnTo>
                    <a:lnTo>
                      <a:pt x="914" y="85"/>
                    </a:lnTo>
                    <a:lnTo>
                      <a:pt x="902" y="80"/>
                    </a:lnTo>
                    <a:lnTo>
                      <a:pt x="891" y="75"/>
                    </a:lnTo>
                    <a:lnTo>
                      <a:pt x="880" y="70"/>
                    </a:lnTo>
                    <a:lnTo>
                      <a:pt x="870" y="65"/>
                    </a:lnTo>
                    <a:lnTo>
                      <a:pt x="862" y="60"/>
                    </a:lnTo>
                    <a:lnTo>
                      <a:pt x="852" y="56"/>
                    </a:lnTo>
                    <a:lnTo>
                      <a:pt x="845" y="51"/>
                    </a:lnTo>
                    <a:lnTo>
                      <a:pt x="837" y="46"/>
                    </a:lnTo>
                    <a:lnTo>
                      <a:pt x="831" y="43"/>
                    </a:lnTo>
                    <a:lnTo>
                      <a:pt x="826" y="38"/>
                    </a:lnTo>
                    <a:lnTo>
                      <a:pt x="821" y="33"/>
                    </a:lnTo>
                    <a:lnTo>
                      <a:pt x="816" y="30"/>
                    </a:lnTo>
                    <a:lnTo>
                      <a:pt x="813" y="25"/>
                    </a:lnTo>
                    <a:lnTo>
                      <a:pt x="808" y="22"/>
                    </a:lnTo>
                    <a:lnTo>
                      <a:pt x="806" y="18"/>
                    </a:lnTo>
                    <a:lnTo>
                      <a:pt x="803" y="15"/>
                    </a:lnTo>
                    <a:lnTo>
                      <a:pt x="802" y="13"/>
                    </a:lnTo>
                    <a:lnTo>
                      <a:pt x="800" y="12"/>
                    </a:lnTo>
                    <a:lnTo>
                      <a:pt x="800" y="10"/>
                    </a:lnTo>
                    <a:lnTo>
                      <a:pt x="798" y="9"/>
                    </a:lnTo>
                    <a:lnTo>
                      <a:pt x="798" y="9"/>
                    </a:lnTo>
                    <a:lnTo>
                      <a:pt x="811" y="0"/>
                    </a:lnTo>
                    <a:lnTo>
                      <a:pt x="811" y="0"/>
                    </a:lnTo>
                    <a:lnTo>
                      <a:pt x="813" y="2"/>
                    </a:lnTo>
                    <a:lnTo>
                      <a:pt x="813" y="2"/>
                    </a:lnTo>
                    <a:lnTo>
                      <a:pt x="815" y="4"/>
                    </a:lnTo>
                    <a:lnTo>
                      <a:pt x="816" y="7"/>
                    </a:lnTo>
                    <a:lnTo>
                      <a:pt x="818" y="9"/>
                    </a:lnTo>
                    <a:lnTo>
                      <a:pt x="821" y="12"/>
                    </a:lnTo>
                    <a:lnTo>
                      <a:pt x="823" y="15"/>
                    </a:lnTo>
                    <a:lnTo>
                      <a:pt x="828" y="18"/>
                    </a:lnTo>
                    <a:lnTo>
                      <a:pt x="831" y="22"/>
                    </a:lnTo>
                    <a:lnTo>
                      <a:pt x="836" y="26"/>
                    </a:lnTo>
                    <a:lnTo>
                      <a:pt x="841" y="30"/>
                    </a:lnTo>
                    <a:lnTo>
                      <a:pt x="847" y="35"/>
                    </a:lnTo>
                    <a:lnTo>
                      <a:pt x="854" y="39"/>
                    </a:lnTo>
                    <a:lnTo>
                      <a:pt x="860" y="43"/>
                    </a:lnTo>
                    <a:lnTo>
                      <a:pt x="868" y="48"/>
                    </a:lnTo>
                    <a:lnTo>
                      <a:pt x="878" y="52"/>
                    </a:lnTo>
                    <a:lnTo>
                      <a:pt x="886" y="57"/>
                    </a:lnTo>
                    <a:lnTo>
                      <a:pt x="898" y="62"/>
                    </a:lnTo>
                    <a:lnTo>
                      <a:pt x="907" y="65"/>
                    </a:lnTo>
                    <a:lnTo>
                      <a:pt x="920" y="70"/>
                    </a:lnTo>
                    <a:lnTo>
                      <a:pt x="932" y="73"/>
                    </a:lnTo>
                    <a:lnTo>
                      <a:pt x="946" y="78"/>
                    </a:lnTo>
                    <a:lnTo>
                      <a:pt x="959" y="82"/>
                    </a:lnTo>
                    <a:lnTo>
                      <a:pt x="976" y="85"/>
                    </a:lnTo>
                    <a:lnTo>
                      <a:pt x="992" y="88"/>
                    </a:lnTo>
                    <a:lnTo>
                      <a:pt x="1008" y="91"/>
                    </a:lnTo>
                    <a:lnTo>
                      <a:pt x="1026" y="93"/>
                    </a:lnTo>
                    <a:lnTo>
                      <a:pt x="1046" y="95"/>
                    </a:lnTo>
                    <a:lnTo>
                      <a:pt x="1067" y="96"/>
                    </a:lnTo>
                    <a:lnTo>
                      <a:pt x="1088" y="96"/>
                    </a:lnTo>
                    <a:lnTo>
                      <a:pt x="1111" y="98"/>
                    </a:lnTo>
                    <a:close/>
                    <a:moveTo>
                      <a:pt x="1412" y="7"/>
                    </a:moveTo>
                    <a:lnTo>
                      <a:pt x="1425" y="15"/>
                    </a:lnTo>
                    <a:lnTo>
                      <a:pt x="1425" y="15"/>
                    </a:lnTo>
                    <a:lnTo>
                      <a:pt x="1423" y="17"/>
                    </a:lnTo>
                    <a:lnTo>
                      <a:pt x="1423" y="17"/>
                    </a:lnTo>
                    <a:lnTo>
                      <a:pt x="1421" y="20"/>
                    </a:lnTo>
                    <a:lnTo>
                      <a:pt x="1418" y="22"/>
                    </a:lnTo>
                    <a:lnTo>
                      <a:pt x="1416" y="25"/>
                    </a:lnTo>
                    <a:lnTo>
                      <a:pt x="1413" y="26"/>
                    </a:lnTo>
                    <a:lnTo>
                      <a:pt x="1410" y="31"/>
                    </a:lnTo>
                    <a:lnTo>
                      <a:pt x="1405" y="35"/>
                    </a:lnTo>
                    <a:lnTo>
                      <a:pt x="1402" y="38"/>
                    </a:lnTo>
                    <a:lnTo>
                      <a:pt x="1395" y="43"/>
                    </a:lnTo>
                    <a:lnTo>
                      <a:pt x="1390" y="46"/>
                    </a:lnTo>
                    <a:lnTo>
                      <a:pt x="1384" y="51"/>
                    </a:lnTo>
                    <a:lnTo>
                      <a:pt x="1376" y="56"/>
                    </a:lnTo>
                    <a:lnTo>
                      <a:pt x="1369" y="59"/>
                    </a:lnTo>
                    <a:lnTo>
                      <a:pt x="1359" y="64"/>
                    </a:lnTo>
                    <a:lnTo>
                      <a:pt x="1351" y="69"/>
                    </a:lnTo>
                    <a:lnTo>
                      <a:pt x="1342" y="73"/>
                    </a:lnTo>
                    <a:lnTo>
                      <a:pt x="1330" y="77"/>
                    </a:lnTo>
                    <a:lnTo>
                      <a:pt x="1319" y="82"/>
                    </a:lnTo>
                    <a:lnTo>
                      <a:pt x="1306" y="86"/>
                    </a:lnTo>
                    <a:lnTo>
                      <a:pt x="1293" y="90"/>
                    </a:lnTo>
                    <a:lnTo>
                      <a:pt x="1280" y="93"/>
                    </a:lnTo>
                    <a:lnTo>
                      <a:pt x="1264" y="98"/>
                    </a:lnTo>
                    <a:lnTo>
                      <a:pt x="1249" y="101"/>
                    </a:lnTo>
                    <a:lnTo>
                      <a:pt x="1231" y="103"/>
                    </a:lnTo>
                    <a:lnTo>
                      <a:pt x="1213" y="106"/>
                    </a:lnTo>
                    <a:lnTo>
                      <a:pt x="1195" y="108"/>
                    </a:lnTo>
                    <a:lnTo>
                      <a:pt x="1176" y="109"/>
                    </a:lnTo>
                    <a:lnTo>
                      <a:pt x="1155" y="111"/>
                    </a:lnTo>
                    <a:lnTo>
                      <a:pt x="1133" y="112"/>
                    </a:lnTo>
                    <a:lnTo>
                      <a:pt x="1111" y="112"/>
                    </a:lnTo>
                    <a:lnTo>
                      <a:pt x="1111" y="98"/>
                    </a:lnTo>
                    <a:lnTo>
                      <a:pt x="1132" y="96"/>
                    </a:lnTo>
                    <a:lnTo>
                      <a:pt x="1155" y="96"/>
                    </a:lnTo>
                    <a:lnTo>
                      <a:pt x="1174" y="95"/>
                    </a:lnTo>
                    <a:lnTo>
                      <a:pt x="1194" y="93"/>
                    </a:lnTo>
                    <a:lnTo>
                      <a:pt x="1211" y="91"/>
                    </a:lnTo>
                    <a:lnTo>
                      <a:pt x="1229" y="88"/>
                    </a:lnTo>
                    <a:lnTo>
                      <a:pt x="1246" y="86"/>
                    </a:lnTo>
                    <a:lnTo>
                      <a:pt x="1260" y="83"/>
                    </a:lnTo>
                    <a:lnTo>
                      <a:pt x="1275" y="80"/>
                    </a:lnTo>
                    <a:lnTo>
                      <a:pt x="1290" y="75"/>
                    </a:lnTo>
                    <a:lnTo>
                      <a:pt x="1301" y="72"/>
                    </a:lnTo>
                    <a:lnTo>
                      <a:pt x="1314" y="67"/>
                    </a:lnTo>
                    <a:lnTo>
                      <a:pt x="1324" y="64"/>
                    </a:lnTo>
                    <a:lnTo>
                      <a:pt x="1335" y="59"/>
                    </a:lnTo>
                    <a:lnTo>
                      <a:pt x="1345" y="56"/>
                    </a:lnTo>
                    <a:lnTo>
                      <a:pt x="1353" y="51"/>
                    </a:lnTo>
                    <a:lnTo>
                      <a:pt x="1361" y="46"/>
                    </a:lnTo>
                    <a:lnTo>
                      <a:pt x="1368" y="43"/>
                    </a:lnTo>
                    <a:lnTo>
                      <a:pt x="1376" y="38"/>
                    </a:lnTo>
                    <a:lnTo>
                      <a:pt x="1381" y="35"/>
                    </a:lnTo>
                    <a:lnTo>
                      <a:pt x="1387" y="30"/>
                    </a:lnTo>
                    <a:lnTo>
                      <a:pt x="1392" y="26"/>
                    </a:lnTo>
                    <a:lnTo>
                      <a:pt x="1395" y="23"/>
                    </a:lnTo>
                    <a:lnTo>
                      <a:pt x="1399" y="20"/>
                    </a:lnTo>
                    <a:lnTo>
                      <a:pt x="1402" y="17"/>
                    </a:lnTo>
                    <a:lnTo>
                      <a:pt x="1405" y="13"/>
                    </a:lnTo>
                    <a:lnTo>
                      <a:pt x="1407" y="12"/>
                    </a:lnTo>
                    <a:lnTo>
                      <a:pt x="1408" y="10"/>
                    </a:lnTo>
                    <a:lnTo>
                      <a:pt x="1410" y="9"/>
                    </a:lnTo>
                    <a:lnTo>
                      <a:pt x="1410" y="7"/>
                    </a:lnTo>
                    <a:lnTo>
                      <a:pt x="1412" y="7"/>
                    </a:lnTo>
                    <a:lnTo>
                      <a:pt x="1412" y="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3" name="Freeform 136">
                <a:extLst>
                  <a:ext uri="{FF2B5EF4-FFF2-40B4-BE49-F238E27FC236}">
                    <a16:creationId xmlns:a16="http://schemas.microsoft.com/office/drawing/2014/main" id="{D6DAE33C-7F75-27BD-DBD1-DC6ED08D4931}"/>
                  </a:ext>
                </a:extLst>
              </p:cNvPr>
              <p:cNvSpPr>
                <a:spLocks/>
              </p:cNvSpPr>
              <p:nvPr/>
            </p:nvSpPr>
            <p:spPr bwMode="auto">
              <a:xfrm>
                <a:off x="899795" y="332740"/>
                <a:ext cx="249555" cy="351790"/>
              </a:xfrm>
              <a:custGeom>
                <a:avLst/>
                <a:gdLst>
                  <a:gd name="T0" fmla="*/ 335 w 393"/>
                  <a:gd name="T1" fmla="*/ 255 h 554"/>
                  <a:gd name="T2" fmla="*/ 335 w 393"/>
                  <a:gd name="T3" fmla="*/ 478 h 554"/>
                  <a:gd name="T4" fmla="*/ 390 w 393"/>
                  <a:gd name="T5" fmla="*/ 478 h 554"/>
                  <a:gd name="T6" fmla="*/ 392 w 393"/>
                  <a:gd name="T7" fmla="*/ 554 h 554"/>
                  <a:gd name="T8" fmla="*/ 104 w 393"/>
                  <a:gd name="T9" fmla="*/ 554 h 554"/>
                  <a:gd name="T10" fmla="*/ 102 w 393"/>
                  <a:gd name="T11" fmla="*/ 526 h 554"/>
                  <a:gd name="T12" fmla="*/ 302 w 393"/>
                  <a:gd name="T13" fmla="*/ 526 h 554"/>
                  <a:gd name="T14" fmla="*/ 302 w 393"/>
                  <a:gd name="T15" fmla="*/ 195 h 554"/>
                  <a:gd name="T16" fmla="*/ 149 w 393"/>
                  <a:gd name="T17" fmla="*/ 127 h 554"/>
                  <a:gd name="T18" fmla="*/ 149 w 393"/>
                  <a:gd name="T19" fmla="*/ 33 h 554"/>
                  <a:gd name="T20" fmla="*/ 88 w 393"/>
                  <a:gd name="T21" fmla="*/ 33 h 554"/>
                  <a:gd name="T22" fmla="*/ 88 w 393"/>
                  <a:gd name="T23" fmla="*/ 111 h 554"/>
                  <a:gd name="T24" fmla="*/ 1 w 393"/>
                  <a:gd name="T25" fmla="*/ 64 h 554"/>
                  <a:gd name="T26" fmla="*/ 0 w 393"/>
                  <a:gd name="T27" fmla="*/ 36 h 554"/>
                  <a:gd name="T28" fmla="*/ 70 w 393"/>
                  <a:gd name="T29" fmla="*/ 60 h 554"/>
                  <a:gd name="T30" fmla="*/ 70 w 393"/>
                  <a:gd name="T31" fmla="*/ 0 h 554"/>
                  <a:gd name="T32" fmla="*/ 182 w 393"/>
                  <a:gd name="T33" fmla="*/ 0 h 554"/>
                  <a:gd name="T34" fmla="*/ 195 w 393"/>
                  <a:gd name="T35" fmla="*/ 98 h 554"/>
                  <a:gd name="T36" fmla="*/ 393 w 393"/>
                  <a:gd name="T37" fmla="*/ 193 h 554"/>
                  <a:gd name="T38" fmla="*/ 393 w 393"/>
                  <a:gd name="T39" fmla="*/ 255 h 554"/>
                  <a:gd name="T40" fmla="*/ 335 w 393"/>
                  <a:gd name="T41" fmla="*/ 255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3" h="554">
                    <a:moveTo>
                      <a:pt x="335" y="255"/>
                    </a:moveTo>
                    <a:lnTo>
                      <a:pt x="335" y="478"/>
                    </a:lnTo>
                    <a:lnTo>
                      <a:pt x="390" y="478"/>
                    </a:lnTo>
                    <a:lnTo>
                      <a:pt x="392" y="554"/>
                    </a:lnTo>
                    <a:lnTo>
                      <a:pt x="104" y="554"/>
                    </a:lnTo>
                    <a:lnTo>
                      <a:pt x="102" y="526"/>
                    </a:lnTo>
                    <a:lnTo>
                      <a:pt x="302" y="526"/>
                    </a:lnTo>
                    <a:lnTo>
                      <a:pt x="302" y="195"/>
                    </a:lnTo>
                    <a:lnTo>
                      <a:pt x="149" y="127"/>
                    </a:lnTo>
                    <a:lnTo>
                      <a:pt x="149" y="33"/>
                    </a:lnTo>
                    <a:lnTo>
                      <a:pt x="88" y="33"/>
                    </a:lnTo>
                    <a:lnTo>
                      <a:pt x="88" y="111"/>
                    </a:lnTo>
                    <a:lnTo>
                      <a:pt x="1" y="64"/>
                    </a:lnTo>
                    <a:lnTo>
                      <a:pt x="0" y="36"/>
                    </a:lnTo>
                    <a:lnTo>
                      <a:pt x="70" y="60"/>
                    </a:lnTo>
                    <a:lnTo>
                      <a:pt x="70" y="0"/>
                    </a:lnTo>
                    <a:lnTo>
                      <a:pt x="182" y="0"/>
                    </a:lnTo>
                    <a:lnTo>
                      <a:pt x="195" y="98"/>
                    </a:lnTo>
                    <a:lnTo>
                      <a:pt x="393" y="193"/>
                    </a:lnTo>
                    <a:lnTo>
                      <a:pt x="393" y="255"/>
                    </a:lnTo>
                    <a:lnTo>
                      <a:pt x="335" y="2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4" name="Freeform 137">
                <a:extLst>
                  <a:ext uri="{FF2B5EF4-FFF2-40B4-BE49-F238E27FC236}">
                    <a16:creationId xmlns:a16="http://schemas.microsoft.com/office/drawing/2014/main" id="{2CB84C41-41AA-C871-AB77-38BF4F5D86EF}"/>
                  </a:ext>
                </a:extLst>
              </p:cNvPr>
              <p:cNvSpPr>
                <a:spLocks/>
              </p:cNvSpPr>
              <p:nvPr/>
            </p:nvSpPr>
            <p:spPr bwMode="auto">
              <a:xfrm>
                <a:off x="558800" y="379095"/>
                <a:ext cx="217170" cy="304165"/>
              </a:xfrm>
              <a:custGeom>
                <a:avLst/>
                <a:gdLst>
                  <a:gd name="T0" fmla="*/ 259 w 342"/>
                  <a:gd name="T1" fmla="*/ 43 h 479"/>
                  <a:gd name="T2" fmla="*/ 88 w 342"/>
                  <a:gd name="T3" fmla="*/ 125 h 479"/>
                  <a:gd name="T4" fmla="*/ 88 w 342"/>
                  <a:gd name="T5" fmla="*/ 448 h 479"/>
                  <a:gd name="T6" fmla="*/ 342 w 342"/>
                  <a:gd name="T7" fmla="*/ 448 h 479"/>
                  <a:gd name="T8" fmla="*/ 342 w 342"/>
                  <a:gd name="T9" fmla="*/ 479 h 479"/>
                  <a:gd name="T10" fmla="*/ 0 w 342"/>
                  <a:gd name="T11" fmla="*/ 479 h 479"/>
                  <a:gd name="T12" fmla="*/ 0 w 342"/>
                  <a:gd name="T13" fmla="*/ 406 h 479"/>
                  <a:gd name="T14" fmla="*/ 57 w 342"/>
                  <a:gd name="T15" fmla="*/ 406 h 479"/>
                  <a:gd name="T16" fmla="*/ 57 w 342"/>
                  <a:gd name="T17" fmla="*/ 184 h 479"/>
                  <a:gd name="T18" fmla="*/ 0 w 342"/>
                  <a:gd name="T19" fmla="*/ 184 h 479"/>
                  <a:gd name="T20" fmla="*/ 0 w 342"/>
                  <a:gd name="T21" fmla="*/ 125 h 479"/>
                  <a:gd name="T22" fmla="*/ 272 w 342"/>
                  <a:gd name="T23" fmla="*/ 0 h 479"/>
                  <a:gd name="T24" fmla="*/ 290 w 342"/>
                  <a:gd name="T25" fmla="*/ 34 h 479"/>
                  <a:gd name="T26" fmla="*/ 259 w 342"/>
                  <a:gd name="T27" fmla="*/ 43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2" h="479">
                    <a:moveTo>
                      <a:pt x="259" y="43"/>
                    </a:moveTo>
                    <a:lnTo>
                      <a:pt x="88" y="125"/>
                    </a:lnTo>
                    <a:lnTo>
                      <a:pt x="88" y="448"/>
                    </a:lnTo>
                    <a:lnTo>
                      <a:pt x="342" y="448"/>
                    </a:lnTo>
                    <a:lnTo>
                      <a:pt x="342" y="479"/>
                    </a:lnTo>
                    <a:lnTo>
                      <a:pt x="0" y="479"/>
                    </a:lnTo>
                    <a:lnTo>
                      <a:pt x="0" y="406"/>
                    </a:lnTo>
                    <a:lnTo>
                      <a:pt x="57" y="406"/>
                    </a:lnTo>
                    <a:lnTo>
                      <a:pt x="57" y="184"/>
                    </a:lnTo>
                    <a:lnTo>
                      <a:pt x="0" y="184"/>
                    </a:lnTo>
                    <a:lnTo>
                      <a:pt x="0" y="125"/>
                    </a:lnTo>
                    <a:lnTo>
                      <a:pt x="272" y="0"/>
                    </a:lnTo>
                    <a:lnTo>
                      <a:pt x="290" y="34"/>
                    </a:lnTo>
                    <a:lnTo>
                      <a:pt x="259" y="43"/>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5" name="Freeform 138">
                <a:extLst>
                  <a:ext uri="{FF2B5EF4-FFF2-40B4-BE49-F238E27FC236}">
                    <a16:creationId xmlns:a16="http://schemas.microsoft.com/office/drawing/2014/main" id="{03A7A752-5D1A-C2D7-3DAD-35C7F40E7E67}"/>
                  </a:ext>
                </a:extLst>
              </p:cNvPr>
              <p:cNvSpPr>
                <a:spLocks noEditPoints="1"/>
              </p:cNvSpPr>
              <p:nvPr/>
            </p:nvSpPr>
            <p:spPr bwMode="auto">
              <a:xfrm>
                <a:off x="666115" y="105410"/>
                <a:ext cx="372745" cy="826135"/>
              </a:xfrm>
              <a:custGeom>
                <a:avLst/>
                <a:gdLst>
                  <a:gd name="T0" fmla="*/ 2 w 587"/>
                  <a:gd name="T1" fmla="*/ 551 h 1301"/>
                  <a:gd name="T2" fmla="*/ 25 w 587"/>
                  <a:gd name="T3" fmla="*/ 384 h 1301"/>
                  <a:gd name="T4" fmla="*/ 62 w 587"/>
                  <a:gd name="T5" fmla="*/ 248 h 1301"/>
                  <a:gd name="T6" fmla="*/ 106 w 587"/>
                  <a:gd name="T7" fmla="*/ 141 h 1301"/>
                  <a:gd name="T8" fmla="*/ 150 w 587"/>
                  <a:gd name="T9" fmla="*/ 63 h 1301"/>
                  <a:gd name="T10" fmla="*/ 182 w 587"/>
                  <a:gd name="T11" fmla="*/ 16 h 1301"/>
                  <a:gd name="T12" fmla="*/ 195 w 587"/>
                  <a:gd name="T13" fmla="*/ 0 h 1301"/>
                  <a:gd name="T14" fmla="*/ 199 w 587"/>
                  <a:gd name="T15" fmla="*/ 19 h 1301"/>
                  <a:gd name="T16" fmla="*/ 171 w 587"/>
                  <a:gd name="T17" fmla="*/ 58 h 1301"/>
                  <a:gd name="T18" fmla="*/ 129 w 587"/>
                  <a:gd name="T19" fmla="*/ 129 h 1301"/>
                  <a:gd name="T20" fmla="*/ 85 w 587"/>
                  <a:gd name="T21" fmla="*/ 228 h 1301"/>
                  <a:gd name="T22" fmla="*/ 46 w 587"/>
                  <a:gd name="T23" fmla="*/ 358 h 1301"/>
                  <a:gd name="T24" fmla="*/ 20 w 587"/>
                  <a:gd name="T25" fmla="*/ 517 h 1301"/>
                  <a:gd name="T26" fmla="*/ 0 w 587"/>
                  <a:gd name="T27" fmla="*/ 626 h 1301"/>
                  <a:gd name="T28" fmla="*/ 252 w 587"/>
                  <a:gd name="T29" fmla="*/ 1300 h 1301"/>
                  <a:gd name="T30" fmla="*/ 213 w 587"/>
                  <a:gd name="T31" fmla="*/ 1258 h 1301"/>
                  <a:gd name="T32" fmla="*/ 164 w 587"/>
                  <a:gd name="T33" fmla="*/ 1194 h 1301"/>
                  <a:gd name="T34" fmla="*/ 114 w 587"/>
                  <a:gd name="T35" fmla="*/ 1108 h 1301"/>
                  <a:gd name="T36" fmla="*/ 67 w 587"/>
                  <a:gd name="T37" fmla="*/ 998 h 1301"/>
                  <a:gd name="T38" fmla="*/ 29 w 587"/>
                  <a:gd name="T39" fmla="*/ 862 h 1301"/>
                  <a:gd name="T40" fmla="*/ 5 w 587"/>
                  <a:gd name="T41" fmla="*/ 699 h 1301"/>
                  <a:gd name="T42" fmla="*/ 20 w 587"/>
                  <a:gd name="T43" fmla="*/ 698 h 1301"/>
                  <a:gd name="T44" fmla="*/ 44 w 587"/>
                  <a:gd name="T45" fmla="*/ 858 h 1301"/>
                  <a:gd name="T46" fmla="*/ 82 w 587"/>
                  <a:gd name="T47" fmla="*/ 993 h 1301"/>
                  <a:gd name="T48" fmla="*/ 129 w 587"/>
                  <a:gd name="T49" fmla="*/ 1102 h 1301"/>
                  <a:gd name="T50" fmla="*/ 177 w 587"/>
                  <a:gd name="T51" fmla="*/ 1186 h 1301"/>
                  <a:gd name="T52" fmla="*/ 225 w 587"/>
                  <a:gd name="T53" fmla="*/ 1248 h 1301"/>
                  <a:gd name="T54" fmla="*/ 264 w 587"/>
                  <a:gd name="T55" fmla="*/ 1288 h 1301"/>
                  <a:gd name="T56" fmla="*/ 568 w 587"/>
                  <a:gd name="T57" fmla="*/ 517 h 1301"/>
                  <a:gd name="T58" fmla="*/ 543 w 587"/>
                  <a:gd name="T59" fmla="*/ 358 h 1301"/>
                  <a:gd name="T60" fmla="*/ 504 w 587"/>
                  <a:gd name="T61" fmla="*/ 230 h 1301"/>
                  <a:gd name="T62" fmla="*/ 459 w 587"/>
                  <a:gd name="T63" fmla="*/ 129 h 1301"/>
                  <a:gd name="T64" fmla="*/ 418 w 587"/>
                  <a:gd name="T65" fmla="*/ 60 h 1301"/>
                  <a:gd name="T66" fmla="*/ 391 w 587"/>
                  <a:gd name="T67" fmla="*/ 21 h 1301"/>
                  <a:gd name="T68" fmla="*/ 394 w 587"/>
                  <a:gd name="T69" fmla="*/ 1 h 1301"/>
                  <a:gd name="T70" fmla="*/ 407 w 587"/>
                  <a:gd name="T71" fmla="*/ 17 h 1301"/>
                  <a:gd name="T72" fmla="*/ 439 w 587"/>
                  <a:gd name="T73" fmla="*/ 65 h 1301"/>
                  <a:gd name="T74" fmla="*/ 482 w 587"/>
                  <a:gd name="T75" fmla="*/ 141 h 1301"/>
                  <a:gd name="T76" fmla="*/ 527 w 587"/>
                  <a:gd name="T77" fmla="*/ 248 h 1301"/>
                  <a:gd name="T78" fmla="*/ 565 w 587"/>
                  <a:gd name="T79" fmla="*/ 386 h 1301"/>
                  <a:gd name="T80" fmla="*/ 586 w 587"/>
                  <a:gd name="T81" fmla="*/ 551 h 1301"/>
                  <a:gd name="T82" fmla="*/ 327 w 587"/>
                  <a:gd name="T83" fmla="*/ 1284 h 1301"/>
                  <a:gd name="T84" fmla="*/ 373 w 587"/>
                  <a:gd name="T85" fmla="*/ 1245 h 1301"/>
                  <a:gd name="T86" fmla="*/ 426 w 587"/>
                  <a:gd name="T87" fmla="*/ 1181 h 1301"/>
                  <a:gd name="T88" fmla="*/ 477 w 587"/>
                  <a:gd name="T89" fmla="*/ 1090 h 1301"/>
                  <a:gd name="T90" fmla="*/ 522 w 587"/>
                  <a:gd name="T91" fmla="*/ 975 h 1301"/>
                  <a:gd name="T92" fmla="*/ 556 w 587"/>
                  <a:gd name="T93" fmla="*/ 832 h 1301"/>
                  <a:gd name="T94" fmla="*/ 573 w 587"/>
                  <a:gd name="T95" fmla="*/ 662 h 1301"/>
                  <a:gd name="T96" fmla="*/ 584 w 587"/>
                  <a:gd name="T97" fmla="*/ 735 h 1301"/>
                  <a:gd name="T98" fmla="*/ 560 w 587"/>
                  <a:gd name="T99" fmla="*/ 896 h 1301"/>
                  <a:gd name="T100" fmla="*/ 521 w 587"/>
                  <a:gd name="T101" fmla="*/ 1030 h 1301"/>
                  <a:gd name="T102" fmla="*/ 470 w 587"/>
                  <a:gd name="T103" fmla="*/ 1137 h 1301"/>
                  <a:gd name="T104" fmla="*/ 417 w 587"/>
                  <a:gd name="T105" fmla="*/ 1219 h 1301"/>
                  <a:gd name="T106" fmla="*/ 365 w 587"/>
                  <a:gd name="T107" fmla="*/ 127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87" h="1301">
                    <a:moveTo>
                      <a:pt x="15" y="625"/>
                    </a:moveTo>
                    <a:lnTo>
                      <a:pt x="0" y="626"/>
                    </a:lnTo>
                    <a:lnTo>
                      <a:pt x="0" y="625"/>
                    </a:lnTo>
                    <a:lnTo>
                      <a:pt x="0" y="587"/>
                    </a:lnTo>
                    <a:lnTo>
                      <a:pt x="2" y="551"/>
                    </a:lnTo>
                    <a:lnTo>
                      <a:pt x="5" y="516"/>
                    </a:lnTo>
                    <a:lnTo>
                      <a:pt x="8" y="482"/>
                    </a:lnTo>
                    <a:lnTo>
                      <a:pt x="13" y="448"/>
                    </a:lnTo>
                    <a:lnTo>
                      <a:pt x="18" y="415"/>
                    </a:lnTo>
                    <a:lnTo>
                      <a:pt x="25" y="384"/>
                    </a:lnTo>
                    <a:lnTo>
                      <a:pt x="31" y="355"/>
                    </a:lnTo>
                    <a:lnTo>
                      <a:pt x="38" y="327"/>
                    </a:lnTo>
                    <a:lnTo>
                      <a:pt x="46" y="300"/>
                    </a:lnTo>
                    <a:lnTo>
                      <a:pt x="54" y="272"/>
                    </a:lnTo>
                    <a:lnTo>
                      <a:pt x="62" y="248"/>
                    </a:lnTo>
                    <a:lnTo>
                      <a:pt x="70" y="224"/>
                    </a:lnTo>
                    <a:lnTo>
                      <a:pt x="80" y="201"/>
                    </a:lnTo>
                    <a:lnTo>
                      <a:pt x="88" y="180"/>
                    </a:lnTo>
                    <a:lnTo>
                      <a:pt x="98" y="160"/>
                    </a:lnTo>
                    <a:lnTo>
                      <a:pt x="106" y="141"/>
                    </a:lnTo>
                    <a:lnTo>
                      <a:pt x="116" y="123"/>
                    </a:lnTo>
                    <a:lnTo>
                      <a:pt x="124" y="105"/>
                    </a:lnTo>
                    <a:lnTo>
                      <a:pt x="134" y="90"/>
                    </a:lnTo>
                    <a:lnTo>
                      <a:pt x="142" y="76"/>
                    </a:lnTo>
                    <a:lnTo>
                      <a:pt x="150" y="63"/>
                    </a:lnTo>
                    <a:lnTo>
                      <a:pt x="158" y="52"/>
                    </a:lnTo>
                    <a:lnTo>
                      <a:pt x="164" y="40"/>
                    </a:lnTo>
                    <a:lnTo>
                      <a:pt x="171" y="30"/>
                    </a:lnTo>
                    <a:lnTo>
                      <a:pt x="177" y="22"/>
                    </a:lnTo>
                    <a:lnTo>
                      <a:pt x="182" y="16"/>
                    </a:lnTo>
                    <a:lnTo>
                      <a:pt x="187" y="9"/>
                    </a:lnTo>
                    <a:lnTo>
                      <a:pt x="190" y="6"/>
                    </a:lnTo>
                    <a:lnTo>
                      <a:pt x="194" y="3"/>
                    </a:lnTo>
                    <a:lnTo>
                      <a:pt x="195" y="0"/>
                    </a:lnTo>
                    <a:lnTo>
                      <a:pt x="195" y="0"/>
                    </a:lnTo>
                    <a:lnTo>
                      <a:pt x="207" y="9"/>
                    </a:lnTo>
                    <a:lnTo>
                      <a:pt x="207" y="9"/>
                    </a:lnTo>
                    <a:lnTo>
                      <a:pt x="205" y="11"/>
                    </a:lnTo>
                    <a:lnTo>
                      <a:pt x="202" y="14"/>
                    </a:lnTo>
                    <a:lnTo>
                      <a:pt x="199" y="19"/>
                    </a:lnTo>
                    <a:lnTo>
                      <a:pt x="195" y="24"/>
                    </a:lnTo>
                    <a:lnTo>
                      <a:pt x="190" y="30"/>
                    </a:lnTo>
                    <a:lnTo>
                      <a:pt x="184" y="39"/>
                    </a:lnTo>
                    <a:lnTo>
                      <a:pt x="177" y="48"/>
                    </a:lnTo>
                    <a:lnTo>
                      <a:pt x="171" y="58"/>
                    </a:lnTo>
                    <a:lnTo>
                      <a:pt x="163" y="71"/>
                    </a:lnTo>
                    <a:lnTo>
                      <a:pt x="155" y="84"/>
                    </a:lnTo>
                    <a:lnTo>
                      <a:pt x="147" y="97"/>
                    </a:lnTo>
                    <a:lnTo>
                      <a:pt x="138" y="113"/>
                    </a:lnTo>
                    <a:lnTo>
                      <a:pt x="129" y="129"/>
                    </a:lnTo>
                    <a:lnTo>
                      <a:pt x="121" y="147"/>
                    </a:lnTo>
                    <a:lnTo>
                      <a:pt x="111" y="165"/>
                    </a:lnTo>
                    <a:lnTo>
                      <a:pt x="103" y="186"/>
                    </a:lnTo>
                    <a:lnTo>
                      <a:pt x="93" y="207"/>
                    </a:lnTo>
                    <a:lnTo>
                      <a:pt x="85" y="228"/>
                    </a:lnTo>
                    <a:lnTo>
                      <a:pt x="77" y="253"/>
                    </a:lnTo>
                    <a:lnTo>
                      <a:pt x="69" y="277"/>
                    </a:lnTo>
                    <a:lnTo>
                      <a:pt x="60" y="303"/>
                    </a:lnTo>
                    <a:lnTo>
                      <a:pt x="52" y="331"/>
                    </a:lnTo>
                    <a:lnTo>
                      <a:pt x="46" y="358"/>
                    </a:lnTo>
                    <a:lnTo>
                      <a:pt x="39" y="388"/>
                    </a:lnTo>
                    <a:lnTo>
                      <a:pt x="33" y="418"/>
                    </a:lnTo>
                    <a:lnTo>
                      <a:pt x="28" y="451"/>
                    </a:lnTo>
                    <a:lnTo>
                      <a:pt x="23" y="483"/>
                    </a:lnTo>
                    <a:lnTo>
                      <a:pt x="20" y="517"/>
                    </a:lnTo>
                    <a:lnTo>
                      <a:pt x="18" y="551"/>
                    </a:lnTo>
                    <a:lnTo>
                      <a:pt x="16" y="587"/>
                    </a:lnTo>
                    <a:lnTo>
                      <a:pt x="15" y="625"/>
                    </a:lnTo>
                    <a:lnTo>
                      <a:pt x="15" y="625"/>
                    </a:lnTo>
                    <a:close/>
                    <a:moveTo>
                      <a:pt x="0" y="626"/>
                    </a:moveTo>
                    <a:lnTo>
                      <a:pt x="0" y="625"/>
                    </a:lnTo>
                    <a:lnTo>
                      <a:pt x="0" y="625"/>
                    </a:lnTo>
                    <a:lnTo>
                      <a:pt x="0" y="626"/>
                    </a:lnTo>
                    <a:close/>
                    <a:moveTo>
                      <a:pt x="264" y="1288"/>
                    </a:moveTo>
                    <a:lnTo>
                      <a:pt x="252" y="1300"/>
                    </a:lnTo>
                    <a:lnTo>
                      <a:pt x="246" y="1292"/>
                    </a:lnTo>
                    <a:lnTo>
                      <a:pt x="238" y="1285"/>
                    </a:lnTo>
                    <a:lnTo>
                      <a:pt x="230" y="1275"/>
                    </a:lnTo>
                    <a:lnTo>
                      <a:pt x="221" y="1267"/>
                    </a:lnTo>
                    <a:lnTo>
                      <a:pt x="213" y="1258"/>
                    </a:lnTo>
                    <a:lnTo>
                      <a:pt x="204" y="1246"/>
                    </a:lnTo>
                    <a:lnTo>
                      <a:pt x="194" y="1235"/>
                    </a:lnTo>
                    <a:lnTo>
                      <a:pt x="184" y="1222"/>
                    </a:lnTo>
                    <a:lnTo>
                      <a:pt x="174" y="1209"/>
                    </a:lnTo>
                    <a:lnTo>
                      <a:pt x="164" y="1194"/>
                    </a:lnTo>
                    <a:lnTo>
                      <a:pt x="155" y="1178"/>
                    </a:lnTo>
                    <a:lnTo>
                      <a:pt x="145" y="1162"/>
                    </a:lnTo>
                    <a:lnTo>
                      <a:pt x="135" y="1146"/>
                    </a:lnTo>
                    <a:lnTo>
                      <a:pt x="124" y="1126"/>
                    </a:lnTo>
                    <a:lnTo>
                      <a:pt x="114" y="1108"/>
                    </a:lnTo>
                    <a:lnTo>
                      <a:pt x="104" y="1087"/>
                    </a:lnTo>
                    <a:lnTo>
                      <a:pt x="95" y="1066"/>
                    </a:lnTo>
                    <a:lnTo>
                      <a:pt x="86" y="1045"/>
                    </a:lnTo>
                    <a:lnTo>
                      <a:pt x="77" y="1022"/>
                    </a:lnTo>
                    <a:lnTo>
                      <a:pt x="67" y="998"/>
                    </a:lnTo>
                    <a:lnTo>
                      <a:pt x="59" y="974"/>
                    </a:lnTo>
                    <a:lnTo>
                      <a:pt x="51" y="946"/>
                    </a:lnTo>
                    <a:lnTo>
                      <a:pt x="42" y="920"/>
                    </a:lnTo>
                    <a:lnTo>
                      <a:pt x="36" y="891"/>
                    </a:lnTo>
                    <a:lnTo>
                      <a:pt x="29" y="862"/>
                    </a:lnTo>
                    <a:lnTo>
                      <a:pt x="23" y="832"/>
                    </a:lnTo>
                    <a:lnTo>
                      <a:pt x="16" y="800"/>
                    </a:lnTo>
                    <a:lnTo>
                      <a:pt x="12" y="767"/>
                    </a:lnTo>
                    <a:lnTo>
                      <a:pt x="8" y="733"/>
                    </a:lnTo>
                    <a:lnTo>
                      <a:pt x="5" y="699"/>
                    </a:lnTo>
                    <a:lnTo>
                      <a:pt x="2" y="662"/>
                    </a:lnTo>
                    <a:lnTo>
                      <a:pt x="0" y="626"/>
                    </a:lnTo>
                    <a:lnTo>
                      <a:pt x="15" y="625"/>
                    </a:lnTo>
                    <a:lnTo>
                      <a:pt x="18" y="662"/>
                    </a:lnTo>
                    <a:lnTo>
                      <a:pt x="20" y="698"/>
                    </a:lnTo>
                    <a:lnTo>
                      <a:pt x="23" y="732"/>
                    </a:lnTo>
                    <a:lnTo>
                      <a:pt x="28" y="766"/>
                    </a:lnTo>
                    <a:lnTo>
                      <a:pt x="33" y="798"/>
                    </a:lnTo>
                    <a:lnTo>
                      <a:pt x="38" y="829"/>
                    </a:lnTo>
                    <a:lnTo>
                      <a:pt x="44" y="858"/>
                    </a:lnTo>
                    <a:lnTo>
                      <a:pt x="51" y="887"/>
                    </a:lnTo>
                    <a:lnTo>
                      <a:pt x="59" y="915"/>
                    </a:lnTo>
                    <a:lnTo>
                      <a:pt x="65" y="943"/>
                    </a:lnTo>
                    <a:lnTo>
                      <a:pt x="73" y="969"/>
                    </a:lnTo>
                    <a:lnTo>
                      <a:pt x="82" y="993"/>
                    </a:lnTo>
                    <a:lnTo>
                      <a:pt x="91" y="1017"/>
                    </a:lnTo>
                    <a:lnTo>
                      <a:pt x="99" y="1038"/>
                    </a:lnTo>
                    <a:lnTo>
                      <a:pt x="109" y="1061"/>
                    </a:lnTo>
                    <a:lnTo>
                      <a:pt x="119" y="1082"/>
                    </a:lnTo>
                    <a:lnTo>
                      <a:pt x="129" y="1102"/>
                    </a:lnTo>
                    <a:lnTo>
                      <a:pt x="138" y="1120"/>
                    </a:lnTo>
                    <a:lnTo>
                      <a:pt x="148" y="1137"/>
                    </a:lnTo>
                    <a:lnTo>
                      <a:pt x="158" y="1155"/>
                    </a:lnTo>
                    <a:lnTo>
                      <a:pt x="168" y="1170"/>
                    </a:lnTo>
                    <a:lnTo>
                      <a:pt x="177" y="1186"/>
                    </a:lnTo>
                    <a:lnTo>
                      <a:pt x="187" y="1199"/>
                    </a:lnTo>
                    <a:lnTo>
                      <a:pt x="197" y="1212"/>
                    </a:lnTo>
                    <a:lnTo>
                      <a:pt x="207" y="1225"/>
                    </a:lnTo>
                    <a:lnTo>
                      <a:pt x="215" y="1236"/>
                    </a:lnTo>
                    <a:lnTo>
                      <a:pt x="225" y="1248"/>
                    </a:lnTo>
                    <a:lnTo>
                      <a:pt x="233" y="1258"/>
                    </a:lnTo>
                    <a:lnTo>
                      <a:pt x="241" y="1266"/>
                    </a:lnTo>
                    <a:lnTo>
                      <a:pt x="249" y="1274"/>
                    </a:lnTo>
                    <a:lnTo>
                      <a:pt x="257" y="1282"/>
                    </a:lnTo>
                    <a:lnTo>
                      <a:pt x="264" y="1288"/>
                    </a:lnTo>
                    <a:close/>
                    <a:moveTo>
                      <a:pt x="587" y="625"/>
                    </a:moveTo>
                    <a:lnTo>
                      <a:pt x="573" y="625"/>
                    </a:lnTo>
                    <a:lnTo>
                      <a:pt x="573" y="587"/>
                    </a:lnTo>
                    <a:lnTo>
                      <a:pt x="571" y="551"/>
                    </a:lnTo>
                    <a:lnTo>
                      <a:pt x="568" y="517"/>
                    </a:lnTo>
                    <a:lnTo>
                      <a:pt x="565" y="483"/>
                    </a:lnTo>
                    <a:lnTo>
                      <a:pt x="560" y="451"/>
                    </a:lnTo>
                    <a:lnTo>
                      <a:pt x="555" y="418"/>
                    </a:lnTo>
                    <a:lnTo>
                      <a:pt x="550" y="388"/>
                    </a:lnTo>
                    <a:lnTo>
                      <a:pt x="543" y="358"/>
                    </a:lnTo>
                    <a:lnTo>
                      <a:pt x="535" y="331"/>
                    </a:lnTo>
                    <a:lnTo>
                      <a:pt x="529" y="303"/>
                    </a:lnTo>
                    <a:lnTo>
                      <a:pt x="521" y="279"/>
                    </a:lnTo>
                    <a:lnTo>
                      <a:pt x="513" y="253"/>
                    </a:lnTo>
                    <a:lnTo>
                      <a:pt x="504" y="230"/>
                    </a:lnTo>
                    <a:lnTo>
                      <a:pt x="495" y="207"/>
                    </a:lnTo>
                    <a:lnTo>
                      <a:pt x="487" y="186"/>
                    </a:lnTo>
                    <a:lnTo>
                      <a:pt x="477" y="167"/>
                    </a:lnTo>
                    <a:lnTo>
                      <a:pt x="469" y="147"/>
                    </a:lnTo>
                    <a:lnTo>
                      <a:pt x="459" y="129"/>
                    </a:lnTo>
                    <a:lnTo>
                      <a:pt x="451" y="113"/>
                    </a:lnTo>
                    <a:lnTo>
                      <a:pt x="443" y="99"/>
                    </a:lnTo>
                    <a:lnTo>
                      <a:pt x="434" y="84"/>
                    </a:lnTo>
                    <a:lnTo>
                      <a:pt x="426" y="73"/>
                    </a:lnTo>
                    <a:lnTo>
                      <a:pt x="418" y="60"/>
                    </a:lnTo>
                    <a:lnTo>
                      <a:pt x="412" y="50"/>
                    </a:lnTo>
                    <a:lnTo>
                      <a:pt x="405" y="40"/>
                    </a:lnTo>
                    <a:lnTo>
                      <a:pt x="399" y="32"/>
                    </a:lnTo>
                    <a:lnTo>
                      <a:pt x="394" y="26"/>
                    </a:lnTo>
                    <a:lnTo>
                      <a:pt x="391" y="21"/>
                    </a:lnTo>
                    <a:lnTo>
                      <a:pt x="387" y="16"/>
                    </a:lnTo>
                    <a:lnTo>
                      <a:pt x="384" y="13"/>
                    </a:lnTo>
                    <a:lnTo>
                      <a:pt x="382" y="11"/>
                    </a:lnTo>
                    <a:lnTo>
                      <a:pt x="382" y="11"/>
                    </a:lnTo>
                    <a:lnTo>
                      <a:pt x="394" y="1"/>
                    </a:lnTo>
                    <a:lnTo>
                      <a:pt x="394" y="1"/>
                    </a:lnTo>
                    <a:lnTo>
                      <a:pt x="395" y="4"/>
                    </a:lnTo>
                    <a:lnTo>
                      <a:pt x="399" y="8"/>
                    </a:lnTo>
                    <a:lnTo>
                      <a:pt x="402" y="11"/>
                    </a:lnTo>
                    <a:lnTo>
                      <a:pt x="407" y="17"/>
                    </a:lnTo>
                    <a:lnTo>
                      <a:pt x="412" y="24"/>
                    </a:lnTo>
                    <a:lnTo>
                      <a:pt x="418" y="32"/>
                    </a:lnTo>
                    <a:lnTo>
                      <a:pt x="425" y="42"/>
                    </a:lnTo>
                    <a:lnTo>
                      <a:pt x="431" y="52"/>
                    </a:lnTo>
                    <a:lnTo>
                      <a:pt x="439" y="65"/>
                    </a:lnTo>
                    <a:lnTo>
                      <a:pt x="448" y="77"/>
                    </a:lnTo>
                    <a:lnTo>
                      <a:pt x="456" y="92"/>
                    </a:lnTo>
                    <a:lnTo>
                      <a:pt x="464" y="107"/>
                    </a:lnTo>
                    <a:lnTo>
                      <a:pt x="474" y="123"/>
                    </a:lnTo>
                    <a:lnTo>
                      <a:pt x="482" y="141"/>
                    </a:lnTo>
                    <a:lnTo>
                      <a:pt x="491" y="160"/>
                    </a:lnTo>
                    <a:lnTo>
                      <a:pt x="500" y="181"/>
                    </a:lnTo>
                    <a:lnTo>
                      <a:pt x="509" y="202"/>
                    </a:lnTo>
                    <a:lnTo>
                      <a:pt x="517" y="225"/>
                    </a:lnTo>
                    <a:lnTo>
                      <a:pt x="527" y="248"/>
                    </a:lnTo>
                    <a:lnTo>
                      <a:pt x="535" y="274"/>
                    </a:lnTo>
                    <a:lnTo>
                      <a:pt x="543" y="300"/>
                    </a:lnTo>
                    <a:lnTo>
                      <a:pt x="552" y="327"/>
                    </a:lnTo>
                    <a:lnTo>
                      <a:pt x="558" y="355"/>
                    </a:lnTo>
                    <a:lnTo>
                      <a:pt x="565" y="386"/>
                    </a:lnTo>
                    <a:lnTo>
                      <a:pt x="570" y="417"/>
                    </a:lnTo>
                    <a:lnTo>
                      <a:pt x="576" y="448"/>
                    </a:lnTo>
                    <a:lnTo>
                      <a:pt x="579" y="482"/>
                    </a:lnTo>
                    <a:lnTo>
                      <a:pt x="584" y="516"/>
                    </a:lnTo>
                    <a:lnTo>
                      <a:pt x="586" y="551"/>
                    </a:lnTo>
                    <a:lnTo>
                      <a:pt x="587" y="587"/>
                    </a:lnTo>
                    <a:lnTo>
                      <a:pt x="587" y="625"/>
                    </a:lnTo>
                    <a:close/>
                    <a:moveTo>
                      <a:pt x="326" y="1301"/>
                    </a:moveTo>
                    <a:lnTo>
                      <a:pt x="319" y="1288"/>
                    </a:lnTo>
                    <a:lnTo>
                      <a:pt x="327" y="1284"/>
                    </a:lnTo>
                    <a:lnTo>
                      <a:pt x="335" y="1277"/>
                    </a:lnTo>
                    <a:lnTo>
                      <a:pt x="343" y="1271"/>
                    </a:lnTo>
                    <a:lnTo>
                      <a:pt x="353" y="1264"/>
                    </a:lnTo>
                    <a:lnTo>
                      <a:pt x="363" y="1254"/>
                    </a:lnTo>
                    <a:lnTo>
                      <a:pt x="373" y="1245"/>
                    </a:lnTo>
                    <a:lnTo>
                      <a:pt x="384" y="1235"/>
                    </a:lnTo>
                    <a:lnTo>
                      <a:pt x="394" y="1222"/>
                    </a:lnTo>
                    <a:lnTo>
                      <a:pt x="405" y="1209"/>
                    </a:lnTo>
                    <a:lnTo>
                      <a:pt x="415" y="1196"/>
                    </a:lnTo>
                    <a:lnTo>
                      <a:pt x="426" y="1181"/>
                    </a:lnTo>
                    <a:lnTo>
                      <a:pt x="436" y="1165"/>
                    </a:lnTo>
                    <a:lnTo>
                      <a:pt x="448" y="1147"/>
                    </a:lnTo>
                    <a:lnTo>
                      <a:pt x="457" y="1129"/>
                    </a:lnTo>
                    <a:lnTo>
                      <a:pt x="467" y="1111"/>
                    </a:lnTo>
                    <a:lnTo>
                      <a:pt x="477" y="1090"/>
                    </a:lnTo>
                    <a:lnTo>
                      <a:pt x="487" y="1069"/>
                    </a:lnTo>
                    <a:lnTo>
                      <a:pt x="496" y="1048"/>
                    </a:lnTo>
                    <a:lnTo>
                      <a:pt x="506" y="1024"/>
                    </a:lnTo>
                    <a:lnTo>
                      <a:pt x="514" y="1001"/>
                    </a:lnTo>
                    <a:lnTo>
                      <a:pt x="522" y="975"/>
                    </a:lnTo>
                    <a:lnTo>
                      <a:pt x="530" y="949"/>
                    </a:lnTo>
                    <a:lnTo>
                      <a:pt x="539" y="922"/>
                    </a:lnTo>
                    <a:lnTo>
                      <a:pt x="545" y="892"/>
                    </a:lnTo>
                    <a:lnTo>
                      <a:pt x="552" y="863"/>
                    </a:lnTo>
                    <a:lnTo>
                      <a:pt x="556" y="832"/>
                    </a:lnTo>
                    <a:lnTo>
                      <a:pt x="561" y="800"/>
                    </a:lnTo>
                    <a:lnTo>
                      <a:pt x="565" y="767"/>
                    </a:lnTo>
                    <a:lnTo>
                      <a:pt x="568" y="733"/>
                    </a:lnTo>
                    <a:lnTo>
                      <a:pt x="571" y="699"/>
                    </a:lnTo>
                    <a:lnTo>
                      <a:pt x="573" y="662"/>
                    </a:lnTo>
                    <a:lnTo>
                      <a:pt x="573" y="625"/>
                    </a:lnTo>
                    <a:lnTo>
                      <a:pt x="587" y="625"/>
                    </a:lnTo>
                    <a:lnTo>
                      <a:pt x="587" y="663"/>
                    </a:lnTo>
                    <a:lnTo>
                      <a:pt x="586" y="699"/>
                    </a:lnTo>
                    <a:lnTo>
                      <a:pt x="584" y="735"/>
                    </a:lnTo>
                    <a:lnTo>
                      <a:pt x="581" y="769"/>
                    </a:lnTo>
                    <a:lnTo>
                      <a:pt x="576" y="803"/>
                    </a:lnTo>
                    <a:lnTo>
                      <a:pt x="571" y="834"/>
                    </a:lnTo>
                    <a:lnTo>
                      <a:pt x="566" y="866"/>
                    </a:lnTo>
                    <a:lnTo>
                      <a:pt x="560" y="896"/>
                    </a:lnTo>
                    <a:lnTo>
                      <a:pt x="553" y="925"/>
                    </a:lnTo>
                    <a:lnTo>
                      <a:pt x="545" y="952"/>
                    </a:lnTo>
                    <a:lnTo>
                      <a:pt x="539" y="980"/>
                    </a:lnTo>
                    <a:lnTo>
                      <a:pt x="529" y="1004"/>
                    </a:lnTo>
                    <a:lnTo>
                      <a:pt x="521" y="1030"/>
                    </a:lnTo>
                    <a:lnTo>
                      <a:pt x="511" y="1053"/>
                    </a:lnTo>
                    <a:lnTo>
                      <a:pt x="501" y="1076"/>
                    </a:lnTo>
                    <a:lnTo>
                      <a:pt x="491" y="1097"/>
                    </a:lnTo>
                    <a:lnTo>
                      <a:pt x="482" y="1118"/>
                    </a:lnTo>
                    <a:lnTo>
                      <a:pt x="470" y="1137"/>
                    </a:lnTo>
                    <a:lnTo>
                      <a:pt x="461" y="1155"/>
                    </a:lnTo>
                    <a:lnTo>
                      <a:pt x="449" y="1173"/>
                    </a:lnTo>
                    <a:lnTo>
                      <a:pt x="438" y="1189"/>
                    </a:lnTo>
                    <a:lnTo>
                      <a:pt x="428" y="1204"/>
                    </a:lnTo>
                    <a:lnTo>
                      <a:pt x="417" y="1219"/>
                    </a:lnTo>
                    <a:lnTo>
                      <a:pt x="405" y="1232"/>
                    </a:lnTo>
                    <a:lnTo>
                      <a:pt x="395" y="1245"/>
                    </a:lnTo>
                    <a:lnTo>
                      <a:pt x="384" y="1256"/>
                    </a:lnTo>
                    <a:lnTo>
                      <a:pt x="374" y="1266"/>
                    </a:lnTo>
                    <a:lnTo>
                      <a:pt x="365" y="1274"/>
                    </a:lnTo>
                    <a:lnTo>
                      <a:pt x="353" y="1282"/>
                    </a:lnTo>
                    <a:lnTo>
                      <a:pt x="345" y="1290"/>
                    </a:lnTo>
                    <a:lnTo>
                      <a:pt x="335" y="1297"/>
                    </a:lnTo>
                    <a:lnTo>
                      <a:pt x="326" y="130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6" name="Freeform 139">
                <a:extLst>
                  <a:ext uri="{FF2B5EF4-FFF2-40B4-BE49-F238E27FC236}">
                    <a16:creationId xmlns:a16="http://schemas.microsoft.com/office/drawing/2014/main" id="{C3FC3797-F455-0E80-3E40-3EBA0DA8A880}"/>
                  </a:ext>
                </a:extLst>
              </p:cNvPr>
              <p:cNvSpPr>
                <a:spLocks/>
              </p:cNvSpPr>
              <p:nvPr/>
            </p:nvSpPr>
            <p:spPr bwMode="auto">
              <a:xfrm>
                <a:off x="687705" y="104140"/>
                <a:ext cx="327660" cy="764540"/>
              </a:xfrm>
              <a:custGeom>
                <a:avLst/>
                <a:gdLst>
                  <a:gd name="T0" fmla="*/ 461 w 516"/>
                  <a:gd name="T1" fmla="*/ 57 h 1204"/>
                  <a:gd name="T2" fmla="*/ 412 w 516"/>
                  <a:gd name="T3" fmla="*/ 104 h 1204"/>
                  <a:gd name="T4" fmla="*/ 378 w 516"/>
                  <a:gd name="T5" fmla="*/ 153 h 1204"/>
                  <a:gd name="T6" fmla="*/ 391 w 516"/>
                  <a:gd name="T7" fmla="*/ 182 h 1204"/>
                  <a:gd name="T8" fmla="*/ 422 w 516"/>
                  <a:gd name="T9" fmla="*/ 162 h 1204"/>
                  <a:gd name="T10" fmla="*/ 461 w 516"/>
                  <a:gd name="T11" fmla="*/ 164 h 1204"/>
                  <a:gd name="T12" fmla="*/ 488 w 516"/>
                  <a:gd name="T13" fmla="*/ 188 h 1204"/>
                  <a:gd name="T14" fmla="*/ 487 w 516"/>
                  <a:gd name="T15" fmla="*/ 253 h 1204"/>
                  <a:gd name="T16" fmla="*/ 470 w 516"/>
                  <a:gd name="T17" fmla="*/ 271 h 1204"/>
                  <a:gd name="T18" fmla="*/ 407 w 516"/>
                  <a:gd name="T19" fmla="*/ 339 h 1204"/>
                  <a:gd name="T20" fmla="*/ 353 w 516"/>
                  <a:gd name="T21" fmla="*/ 409 h 1204"/>
                  <a:gd name="T22" fmla="*/ 326 w 516"/>
                  <a:gd name="T23" fmla="*/ 451 h 1204"/>
                  <a:gd name="T24" fmla="*/ 301 w 516"/>
                  <a:gd name="T25" fmla="*/ 446 h 1204"/>
                  <a:gd name="T26" fmla="*/ 269 w 516"/>
                  <a:gd name="T27" fmla="*/ 476 h 1204"/>
                  <a:gd name="T28" fmla="*/ 231 w 516"/>
                  <a:gd name="T29" fmla="*/ 469 h 1204"/>
                  <a:gd name="T30" fmla="*/ 204 w 516"/>
                  <a:gd name="T31" fmla="*/ 445 h 1204"/>
                  <a:gd name="T32" fmla="*/ 171 w 516"/>
                  <a:gd name="T33" fmla="*/ 450 h 1204"/>
                  <a:gd name="T34" fmla="*/ 178 w 516"/>
                  <a:gd name="T35" fmla="*/ 493 h 1204"/>
                  <a:gd name="T36" fmla="*/ 205 w 516"/>
                  <a:gd name="T37" fmla="*/ 506 h 1204"/>
                  <a:gd name="T38" fmla="*/ 225 w 516"/>
                  <a:gd name="T39" fmla="*/ 537 h 1204"/>
                  <a:gd name="T40" fmla="*/ 288 w 516"/>
                  <a:gd name="T41" fmla="*/ 596 h 1204"/>
                  <a:gd name="T42" fmla="*/ 311 w 516"/>
                  <a:gd name="T43" fmla="*/ 594 h 1204"/>
                  <a:gd name="T44" fmla="*/ 358 w 516"/>
                  <a:gd name="T45" fmla="*/ 618 h 1204"/>
                  <a:gd name="T46" fmla="*/ 389 w 516"/>
                  <a:gd name="T47" fmla="*/ 636 h 1204"/>
                  <a:gd name="T48" fmla="*/ 420 w 516"/>
                  <a:gd name="T49" fmla="*/ 664 h 1204"/>
                  <a:gd name="T50" fmla="*/ 449 w 516"/>
                  <a:gd name="T51" fmla="*/ 695 h 1204"/>
                  <a:gd name="T52" fmla="*/ 495 w 516"/>
                  <a:gd name="T53" fmla="*/ 713 h 1204"/>
                  <a:gd name="T54" fmla="*/ 516 w 516"/>
                  <a:gd name="T55" fmla="*/ 758 h 1204"/>
                  <a:gd name="T56" fmla="*/ 505 w 516"/>
                  <a:gd name="T57" fmla="*/ 787 h 1204"/>
                  <a:gd name="T58" fmla="*/ 474 w 516"/>
                  <a:gd name="T59" fmla="*/ 846 h 1204"/>
                  <a:gd name="T60" fmla="*/ 433 w 516"/>
                  <a:gd name="T61" fmla="*/ 899 h 1204"/>
                  <a:gd name="T62" fmla="*/ 400 w 516"/>
                  <a:gd name="T63" fmla="*/ 909 h 1204"/>
                  <a:gd name="T64" fmla="*/ 347 w 516"/>
                  <a:gd name="T65" fmla="*/ 953 h 1204"/>
                  <a:gd name="T66" fmla="*/ 236 w 516"/>
                  <a:gd name="T67" fmla="*/ 1027 h 1204"/>
                  <a:gd name="T68" fmla="*/ 204 w 516"/>
                  <a:gd name="T69" fmla="*/ 1081 h 1204"/>
                  <a:gd name="T70" fmla="*/ 194 w 516"/>
                  <a:gd name="T71" fmla="*/ 1204 h 1204"/>
                  <a:gd name="T72" fmla="*/ 150 w 516"/>
                  <a:gd name="T73" fmla="*/ 1149 h 1204"/>
                  <a:gd name="T74" fmla="*/ 124 w 516"/>
                  <a:gd name="T75" fmla="*/ 1071 h 1204"/>
                  <a:gd name="T76" fmla="*/ 122 w 516"/>
                  <a:gd name="T77" fmla="*/ 940 h 1204"/>
                  <a:gd name="T78" fmla="*/ 148 w 516"/>
                  <a:gd name="T79" fmla="*/ 854 h 1204"/>
                  <a:gd name="T80" fmla="*/ 122 w 516"/>
                  <a:gd name="T81" fmla="*/ 795 h 1204"/>
                  <a:gd name="T82" fmla="*/ 96 w 516"/>
                  <a:gd name="T83" fmla="*/ 750 h 1204"/>
                  <a:gd name="T84" fmla="*/ 114 w 516"/>
                  <a:gd name="T85" fmla="*/ 683 h 1204"/>
                  <a:gd name="T86" fmla="*/ 130 w 516"/>
                  <a:gd name="T87" fmla="*/ 638 h 1204"/>
                  <a:gd name="T88" fmla="*/ 150 w 516"/>
                  <a:gd name="T89" fmla="*/ 612 h 1204"/>
                  <a:gd name="T90" fmla="*/ 173 w 516"/>
                  <a:gd name="T91" fmla="*/ 570 h 1204"/>
                  <a:gd name="T92" fmla="*/ 156 w 516"/>
                  <a:gd name="T93" fmla="*/ 547 h 1204"/>
                  <a:gd name="T94" fmla="*/ 91 w 516"/>
                  <a:gd name="T95" fmla="*/ 526 h 1204"/>
                  <a:gd name="T96" fmla="*/ 61 w 516"/>
                  <a:gd name="T97" fmla="*/ 472 h 1204"/>
                  <a:gd name="T98" fmla="*/ 39 w 516"/>
                  <a:gd name="T99" fmla="*/ 391 h 1204"/>
                  <a:gd name="T100" fmla="*/ 10 w 516"/>
                  <a:gd name="T101" fmla="*/ 313 h 1204"/>
                  <a:gd name="T102" fmla="*/ 4 w 516"/>
                  <a:gd name="T103" fmla="*/ 226 h 1204"/>
                  <a:gd name="T104" fmla="*/ 28 w 516"/>
                  <a:gd name="T105" fmla="*/ 180 h 1204"/>
                  <a:gd name="T106" fmla="*/ 61 w 516"/>
                  <a:gd name="T107" fmla="*/ 138 h 1204"/>
                  <a:gd name="T108" fmla="*/ 49 w 516"/>
                  <a:gd name="T109" fmla="*/ 83 h 1204"/>
                  <a:gd name="T110" fmla="*/ 5 w 516"/>
                  <a:gd name="T111" fmla="*/ 24 h 1204"/>
                  <a:gd name="T112" fmla="*/ 17 w 516"/>
                  <a:gd name="T113" fmla="*/ 15 h 1204"/>
                  <a:gd name="T114" fmla="*/ 183 w 516"/>
                  <a:gd name="T115" fmla="*/ 3 h 1204"/>
                  <a:gd name="T116" fmla="*/ 457 w 516"/>
                  <a:gd name="T117" fmla="*/ 5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16" h="1204">
                    <a:moveTo>
                      <a:pt x="490" y="11"/>
                    </a:moveTo>
                    <a:lnTo>
                      <a:pt x="487" y="23"/>
                    </a:lnTo>
                    <a:lnTo>
                      <a:pt x="470" y="34"/>
                    </a:lnTo>
                    <a:lnTo>
                      <a:pt x="467" y="41"/>
                    </a:lnTo>
                    <a:lnTo>
                      <a:pt x="461" y="57"/>
                    </a:lnTo>
                    <a:lnTo>
                      <a:pt x="456" y="67"/>
                    </a:lnTo>
                    <a:lnTo>
                      <a:pt x="449" y="76"/>
                    </a:lnTo>
                    <a:lnTo>
                      <a:pt x="441" y="84"/>
                    </a:lnTo>
                    <a:lnTo>
                      <a:pt x="431" y="91"/>
                    </a:lnTo>
                    <a:lnTo>
                      <a:pt x="412" y="104"/>
                    </a:lnTo>
                    <a:lnTo>
                      <a:pt x="397" y="117"/>
                    </a:lnTo>
                    <a:lnTo>
                      <a:pt x="386" y="128"/>
                    </a:lnTo>
                    <a:lnTo>
                      <a:pt x="383" y="131"/>
                    </a:lnTo>
                    <a:lnTo>
                      <a:pt x="381" y="138"/>
                    </a:lnTo>
                    <a:lnTo>
                      <a:pt x="378" y="153"/>
                    </a:lnTo>
                    <a:lnTo>
                      <a:pt x="378" y="161"/>
                    </a:lnTo>
                    <a:lnTo>
                      <a:pt x="378" y="169"/>
                    </a:lnTo>
                    <a:lnTo>
                      <a:pt x="381" y="175"/>
                    </a:lnTo>
                    <a:lnTo>
                      <a:pt x="384" y="179"/>
                    </a:lnTo>
                    <a:lnTo>
                      <a:pt x="391" y="182"/>
                    </a:lnTo>
                    <a:lnTo>
                      <a:pt x="394" y="182"/>
                    </a:lnTo>
                    <a:lnTo>
                      <a:pt x="399" y="179"/>
                    </a:lnTo>
                    <a:lnTo>
                      <a:pt x="402" y="177"/>
                    </a:lnTo>
                    <a:lnTo>
                      <a:pt x="410" y="169"/>
                    </a:lnTo>
                    <a:lnTo>
                      <a:pt x="422" y="162"/>
                    </a:lnTo>
                    <a:lnTo>
                      <a:pt x="430" y="161"/>
                    </a:lnTo>
                    <a:lnTo>
                      <a:pt x="436" y="159"/>
                    </a:lnTo>
                    <a:lnTo>
                      <a:pt x="443" y="161"/>
                    </a:lnTo>
                    <a:lnTo>
                      <a:pt x="449" y="161"/>
                    </a:lnTo>
                    <a:lnTo>
                      <a:pt x="461" y="164"/>
                    </a:lnTo>
                    <a:lnTo>
                      <a:pt x="470" y="167"/>
                    </a:lnTo>
                    <a:lnTo>
                      <a:pt x="477" y="169"/>
                    </a:lnTo>
                    <a:lnTo>
                      <a:pt x="480" y="174"/>
                    </a:lnTo>
                    <a:lnTo>
                      <a:pt x="485" y="180"/>
                    </a:lnTo>
                    <a:lnTo>
                      <a:pt x="488" y="188"/>
                    </a:lnTo>
                    <a:lnTo>
                      <a:pt x="493" y="201"/>
                    </a:lnTo>
                    <a:lnTo>
                      <a:pt x="495" y="208"/>
                    </a:lnTo>
                    <a:lnTo>
                      <a:pt x="493" y="217"/>
                    </a:lnTo>
                    <a:lnTo>
                      <a:pt x="490" y="247"/>
                    </a:lnTo>
                    <a:lnTo>
                      <a:pt x="487" y="253"/>
                    </a:lnTo>
                    <a:lnTo>
                      <a:pt x="485" y="260"/>
                    </a:lnTo>
                    <a:lnTo>
                      <a:pt x="482" y="265"/>
                    </a:lnTo>
                    <a:lnTo>
                      <a:pt x="479" y="268"/>
                    </a:lnTo>
                    <a:lnTo>
                      <a:pt x="474" y="269"/>
                    </a:lnTo>
                    <a:lnTo>
                      <a:pt x="470" y="271"/>
                    </a:lnTo>
                    <a:lnTo>
                      <a:pt x="425" y="276"/>
                    </a:lnTo>
                    <a:lnTo>
                      <a:pt x="415" y="316"/>
                    </a:lnTo>
                    <a:lnTo>
                      <a:pt x="415" y="320"/>
                    </a:lnTo>
                    <a:lnTo>
                      <a:pt x="412" y="328"/>
                    </a:lnTo>
                    <a:lnTo>
                      <a:pt x="407" y="339"/>
                    </a:lnTo>
                    <a:lnTo>
                      <a:pt x="397" y="351"/>
                    </a:lnTo>
                    <a:lnTo>
                      <a:pt x="383" y="370"/>
                    </a:lnTo>
                    <a:lnTo>
                      <a:pt x="373" y="385"/>
                    </a:lnTo>
                    <a:lnTo>
                      <a:pt x="365" y="394"/>
                    </a:lnTo>
                    <a:lnTo>
                      <a:pt x="353" y="409"/>
                    </a:lnTo>
                    <a:lnTo>
                      <a:pt x="344" y="424"/>
                    </a:lnTo>
                    <a:lnTo>
                      <a:pt x="337" y="433"/>
                    </a:lnTo>
                    <a:lnTo>
                      <a:pt x="335" y="441"/>
                    </a:lnTo>
                    <a:lnTo>
                      <a:pt x="331" y="448"/>
                    </a:lnTo>
                    <a:lnTo>
                      <a:pt x="326" y="451"/>
                    </a:lnTo>
                    <a:lnTo>
                      <a:pt x="322" y="453"/>
                    </a:lnTo>
                    <a:lnTo>
                      <a:pt x="318" y="453"/>
                    </a:lnTo>
                    <a:lnTo>
                      <a:pt x="313" y="450"/>
                    </a:lnTo>
                    <a:lnTo>
                      <a:pt x="308" y="448"/>
                    </a:lnTo>
                    <a:lnTo>
                      <a:pt x="301" y="446"/>
                    </a:lnTo>
                    <a:lnTo>
                      <a:pt x="295" y="446"/>
                    </a:lnTo>
                    <a:lnTo>
                      <a:pt x="290" y="446"/>
                    </a:lnTo>
                    <a:lnTo>
                      <a:pt x="280" y="448"/>
                    </a:lnTo>
                    <a:lnTo>
                      <a:pt x="275" y="450"/>
                    </a:lnTo>
                    <a:lnTo>
                      <a:pt x="269" y="476"/>
                    </a:lnTo>
                    <a:lnTo>
                      <a:pt x="262" y="474"/>
                    </a:lnTo>
                    <a:lnTo>
                      <a:pt x="244" y="472"/>
                    </a:lnTo>
                    <a:lnTo>
                      <a:pt x="239" y="472"/>
                    </a:lnTo>
                    <a:lnTo>
                      <a:pt x="236" y="471"/>
                    </a:lnTo>
                    <a:lnTo>
                      <a:pt x="231" y="469"/>
                    </a:lnTo>
                    <a:lnTo>
                      <a:pt x="228" y="466"/>
                    </a:lnTo>
                    <a:lnTo>
                      <a:pt x="222" y="459"/>
                    </a:lnTo>
                    <a:lnTo>
                      <a:pt x="212" y="450"/>
                    </a:lnTo>
                    <a:lnTo>
                      <a:pt x="209" y="446"/>
                    </a:lnTo>
                    <a:lnTo>
                      <a:pt x="204" y="445"/>
                    </a:lnTo>
                    <a:lnTo>
                      <a:pt x="200" y="445"/>
                    </a:lnTo>
                    <a:lnTo>
                      <a:pt x="197" y="445"/>
                    </a:lnTo>
                    <a:lnTo>
                      <a:pt x="189" y="448"/>
                    </a:lnTo>
                    <a:lnTo>
                      <a:pt x="178" y="450"/>
                    </a:lnTo>
                    <a:lnTo>
                      <a:pt x="171" y="450"/>
                    </a:lnTo>
                    <a:lnTo>
                      <a:pt x="168" y="454"/>
                    </a:lnTo>
                    <a:lnTo>
                      <a:pt x="166" y="459"/>
                    </a:lnTo>
                    <a:lnTo>
                      <a:pt x="166" y="466"/>
                    </a:lnTo>
                    <a:lnTo>
                      <a:pt x="171" y="480"/>
                    </a:lnTo>
                    <a:lnTo>
                      <a:pt x="178" y="493"/>
                    </a:lnTo>
                    <a:lnTo>
                      <a:pt x="183" y="498"/>
                    </a:lnTo>
                    <a:lnTo>
                      <a:pt x="187" y="502"/>
                    </a:lnTo>
                    <a:lnTo>
                      <a:pt x="192" y="503"/>
                    </a:lnTo>
                    <a:lnTo>
                      <a:pt x="199" y="505"/>
                    </a:lnTo>
                    <a:lnTo>
                      <a:pt x="205" y="506"/>
                    </a:lnTo>
                    <a:lnTo>
                      <a:pt x="212" y="510"/>
                    </a:lnTo>
                    <a:lnTo>
                      <a:pt x="217" y="513"/>
                    </a:lnTo>
                    <a:lnTo>
                      <a:pt x="220" y="519"/>
                    </a:lnTo>
                    <a:lnTo>
                      <a:pt x="223" y="531"/>
                    </a:lnTo>
                    <a:lnTo>
                      <a:pt x="225" y="537"/>
                    </a:lnTo>
                    <a:lnTo>
                      <a:pt x="230" y="545"/>
                    </a:lnTo>
                    <a:lnTo>
                      <a:pt x="239" y="558"/>
                    </a:lnTo>
                    <a:lnTo>
                      <a:pt x="261" y="575"/>
                    </a:lnTo>
                    <a:lnTo>
                      <a:pt x="282" y="591"/>
                    </a:lnTo>
                    <a:lnTo>
                      <a:pt x="288" y="596"/>
                    </a:lnTo>
                    <a:lnTo>
                      <a:pt x="293" y="597"/>
                    </a:lnTo>
                    <a:lnTo>
                      <a:pt x="296" y="597"/>
                    </a:lnTo>
                    <a:lnTo>
                      <a:pt x="301" y="596"/>
                    </a:lnTo>
                    <a:lnTo>
                      <a:pt x="306" y="594"/>
                    </a:lnTo>
                    <a:lnTo>
                      <a:pt x="311" y="594"/>
                    </a:lnTo>
                    <a:lnTo>
                      <a:pt x="319" y="596"/>
                    </a:lnTo>
                    <a:lnTo>
                      <a:pt x="329" y="602"/>
                    </a:lnTo>
                    <a:lnTo>
                      <a:pt x="339" y="610"/>
                    </a:lnTo>
                    <a:lnTo>
                      <a:pt x="348" y="615"/>
                    </a:lnTo>
                    <a:lnTo>
                      <a:pt x="358" y="618"/>
                    </a:lnTo>
                    <a:lnTo>
                      <a:pt x="366" y="620"/>
                    </a:lnTo>
                    <a:lnTo>
                      <a:pt x="373" y="622"/>
                    </a:lnTo>
                    <a:lnTo>
                      <a:pt x="379" y="625"/>
                    </a:lnTo>
                    <a:lnTo>
                      <a:pt x="384" y="630"/>
                    </a:lnTo>
                    <a:lnTo>
                      <a:pt x="389" y="636"/>
                    </a:lnTo>
                    <a:lnTo>
                      <a:pt x="392" y="644"/>
                    </a:lnTo>
                    <a:lnTo>
                      <a:pt x="399" y="649"/>
                    </a:lnTo>
                    <a:lnTo>
                      <a:pt x="405" y="654"/>
                    </a:lnTo>
                    <a:lnTo>
                      <a:pt x="412" y="659"/>
                    </a:lnTo>
                    <a:lnTo>
                      <a:pt x="420" y="664"/>
                    </a:lnTo>
                    <a:lnTo>
                      <a:pt x="427" y="670"/>
                    </a:lnTo>
                    <a:lnTo>
                      <a:pt x="435" y="677"/>
                    </a:lnTo>
                    <a:lnTo>
                      <a:pt x="440" y="683"/>
                    </a:lnTo>
                    <a:lnTo>
                      <a:pt x="446" y="691"/>
                    </a:lnTo>
                    <a:lnTo>
                      <a:pt x="449" y="695"/>
                    </a:lnTo>
                    <a:lnTo>
                      <a:pt x="453" y="698"/>
                    </a:lnTo>
                    <a:lnTo>
                      <a:pt x="456" y="700"/>
                    </a:lnTo>
                    <a:lnTo>
                      <a:pt x="467" y="701"/>
                    </a:lnTo>
                    <a:lnTo>
                      <a:pt x="485" y="708"/>
                    </a:lnTo>
                    <a:lnTo>
                      <a:pt x="495" y="713"/>
                    </a:lnTo>
                    <a:lnTo>
                      <a:pt x="503" y="719"/>
                    </a:lnTo>
                    <a:lnTo>
                      <a:pt x="508" y="726"/>
                    </a:lnTo>
                    <a:lnTo>
                      <a:pt x="511" y="732"/>
                    </a:lnTo>
                    <a:lnTo>
                      <a:pt x="514" y="747"/>
                    </a:lnTo>
                    <a:lnTo>
                      <a:pt x="516" y="758"/>
                    </a:lnTo>
                    <a:lnTo>
                      <a:pt x="516" y="763"/>
                    </a:lnTo>
                    <a:lnTo>
                      <a:pt x="516" y="769"/>
                    </a:lnTo>
                    <a:lnTo>
                      <a:pt x="514" y="774"/>
                    </a:lnTo>
                    <a:lnTo>
                      <a:pt x="511" y="777"/>
                    </a:lnTo>
                    <a:lnTo>
                      <a:pt x="505" y="787"/>
                    </a:lnTo>
                    <a:lnTo>
                      <a:pt x="498" y="797"/>
                    </a:lnTo>
                    <a:lnTo>
                      <a:pt x="490" y="810"/>
                    </a:lnTo>
                    <a:lnTo>
                      <a:pt x="482" y="826"/>
                    </a:lnTo>
                    <a:lnTo>
                      <a:pt x="477" y="841"/>
                    </a:lnTo>
                    <a:lnTo>
                      <a:pt x="474" y="846"/>
                    </a:lnTo>
                    <a:lnTo>
                      <a:pt x="469" y="855"/>
                    </a:lnTo>
                    <a:lnTo>
                      <a:pt x="456" y="875"/>
                    </a:lnTo>
                    <a:lnTo>
                      <a:pt x="446" y="886"/>
                    </a:lnTo>
                    <a:lnTo>
                      <a:pt x="438" y="896"/>
                    </a:lnTo>
                    <a:lnTo>
                      <a:pt x="433" y="899"/>
                    </a:lnTo>
                    <a:lnTo>
                      <a:pt x="428" y="902"/>
                    </a:lnTo>
                    <a:lnTo>
                      <a:pt x="423" y="904"/>
                    </a:lnTo>
                    <a:lnTo>
                      <a:pt x="418" y="904"/>
                    </a:lnTo>
                    <a:lnTo>
                      <a:pt x="410" y="906"/>
                    </a:lnTo>
                    <a:lnTo>
                      <a:pt x="400" y="909"/>
                    </a:lnTo>
                    <a:lnTo>
                      <a:pt x="392" y="915"/>
                    </a:lnTo>
                    <a:lnTo>
                      <a:pt x="383" y="925"/>
                    </a:lnTo>
                    <a:lnTo>
                      <a:pt x="371" y="935"/>
                    </a:lnTo>
                    <a:lnTo>
                      <a:pt x="360" y="945"/>
                    </a:lnTo>
                    <a:lnTo>
                      <a:pt x="347" y="953"/>
                    </a:lnTo>
                    <a:lnTo>
                      <a:pt x="331" y="961"/>
                    </a:lnTo>
                    <a:lnTo>
                      <a:pt x="303" y="974"/>
                    </a:lnTo>
                    <a:lnTo>
                      <a:pt x="283" y="987"/>
                    </a:lnTo>
                    <a:lnTo>
                      <a:pt x="262" y="1005"/>
                    </a:lnTo>
                    <a:lnTo>
                      <a:pt x="236" y="1027"/>
                    </a:lnTo>
                    <a:lnTo>
                      <a:pt x="228" y="1036"/>
                    </a:lnTo>
                    <a:lnTo>
                      <a:pt x="222" y="1044"/>
                    </a:lnTo>
                    <a:lnTo>
                      <a:pt x="215" y="1052"/>
                    </a:lnTo>
                    <a:lnTo>
                      <a:pt x="210" y="1062"/>
                    </a:lnTo>
                    <a:lnTo>
                      <a:pt x="204" y="1081"/>
                    </a:lnTo>
                    <a:lnTo>
                      <a:pt x="200" y="1101"/>
                    </a:lnTo>
                    <a:lnTo>
                      <a:pt x="199" y="1138"/>
                    </a:lnTo>
                    <a:lnTo>
                      <a:pt x="199" y="1162"/>
                    </a:lnTo>
                    <a:lnTo>
                      <a:pt x="196" y="1193"/>
                    </a:lnTo>
                    <a:lnTo>
                      <a:pt x="194" y="1204"/>
                    </a:lnTo>
                    <a:lnTo>
                      <a:pt x="187" y="1196"/>
                    </a:lnTo>
                    <a:lnTo>
                      <a:pt x="178" y="1183"/>
                    </a:lnTo>
                    <a:lnTo>
                      <a:pt x="170" y="1175"/>
                    </a:lnTo>
                    <a:lnTo>
                      <a:pt x="156" y="1157"/>
                    </a:lnTo>
                    <a:lnTo>
                      <a:pt x="150" y="1149"/>
                    </a:lnTo>
                    <a:lnTo>
                      <a:pt x="143" y="1138"/>
                    </a:lnTo>
                    <a:lnTo>
                      <a:pt x="139" y="1128"/>
                    </a:lnTo>
                    <a:lnTo>
                      <a:pt x="135" y="1120"/>
                    </a:lnTo>
                    <a:lnTo>
                      <a:pt x="130" y="1099"/>
                    </a:lnTo>
                    <a:lnTo>
                      <a:pt x="124" y="1071"/>
                    </a:lnTo>
                    <a:lnTo>
                      <a:pt x="119" y="1039"/>
                    </a:lnTo>
                    <a:lnTo>
                      <a:pt x="114" y="1001"/>
                    </a:lnTo>
                    <a:lnTo>
                      <a:pt x="114" y="982"/>
                    </a:lnTo>
                    <a:lnTo>
                      <a:pt x="117" y="961"/>
                    </a:lnTo>
                    <a:lnTo>
                      <a:pt x="122" y="940"/>
                    </a:lnTo>
                    <a:lnTo>
                      <a:pt x="129" y="920"/>
                    </a:lnTo>
                    <a:lnTo>
                      <a:pt x="140" y="886"/>
                    </a:lnTo>
                    <a:lnTo>
                      <a:pt x="148" y="867"/>
                    </a:lnTo>
                    <a:lnTo>
                      <a:pt x="150" y="862"/>
                    </a:lnTo>
                    <a:lnTo>
                      <a:pt x="148" y="854"/>
                    </a:lnTo>
                    <a:lnTo>
                      <a:pt x="147" y="846"/>
                    </a:lnTo>
                    <a:lnTo>
                      <a:pt x="143" y="836"/>
                    </a:lnTo>
                    <a:lnTo>
                      <a:pt x="139" y="825"/>
                    </a:lnTo>
                    <a:lnTo>
                      <a:pt x="132" y="810"/>
                    </a:lnTo>
                    <a:lnTo>
                      <a:pt x="122" y="795"/>
                    </a:lnTo>
                    <a:lnTo>
                      <a:pt x="111" y="779"/>
                    </a:lnTo>
                    <a:lnTo>
                      <a:pt x="104" y="771"/>
                    </a:lnTo>
                    <a:lnTo>
                      <a:pt x="101" y="763"/>
                    </a:lnTo>
                    <a:lnTo>
                      <a:pt x="98" y="756"/>
                    </a:lnTo>
                    <a:lnTo>
                      <a:pt x="96" y="750"/>
                    </a:lnTo>
                    <a:lnTo>
                      <a:pt x="95" y="737"/>
                    </a:lnTo>
                    <a:lnTo>
                      <a:pt x="95" y="726"/>
                    </a:lnTo>
                    <a:lnTo>
                      <a:pt x="103" y="708"/>
                    </a:lnTo>
                    <a:lnTo>
                      <a:pt x="108" y="693"/>
                    </a:lnTo>
                    <a:lnTo>
                      <a:pt x="114" y="683"/>
                    </a:lnTo>
                    <a:lnTo>
                      <a:pt x="121" y="672"/>
                    </a:lnTo>
                    <a:lnTo>
                      <a:pt x="124" y="665"/>
                    </a:lnTo>
                    <a:lnTo>
                      <a:pt x="127" y="657"/>
                    </a:lnTo>
                    <a:lnTo>
                      <a:pt x="129" y="649"/>
                    </a:lnTo>
                    <a:lnTo>
                      <a:pt x="130" y="638"/>
                    </a:lnTo>
                    <a:lnTo>
                      <a:pt x="132" y="628"/>
                    </a:lnTo>
                    <a:lnTo>
                      <a:pt x="134" y="622"/>
                    </a:lnTo>
                    <a:lnTo>
                      <a:pt x="137" y="617"/>
                    </a:lnTo>
                    <a:lnTo>
                      <a:pt x="142" y="615"/>
                    </a:lnTo>
                    <a:lnTo>
                      <a:pt x="150" y="612"/>
                    </a:lnTo>
                    <a:lnTo>
                      <a:pt x="160" y="609"/>
                    </a:lnTo>
                    <a:lnTo>
                      <a:pt x="166" y="604"/>
                    </a:lnTo>
                    <a:lnTo>
                      <a:pt x="171" y="599"/>
                    </a:lnTo>
                    <a:lnTo>
                      <a:pt x="173" y="589"/>
                    </a:lnTo>
                    <a:lnTo>
                      <a:pt x="173" y="570"/>
                    </a:lnTo>
                    <a:lnTo>
                      <a:pt x="171" y="565"/>
                    </a:lnTo>
                    <a:lnTo>
                      <a:pt x="170" y="560"/>
                    </a:lnTo>
                    <a:lnTo>
                      <a:pt x="168" y="555"/>
                    </a:lnTo>
                    <a:lnTo>
                      <a:pt x="165" y="552"/>
                    </a:lnTo>
                    <a:lnTo>
                      <a:pt x="156" y="547"/>
                    </a:lnTo>
                    <a:lnTo>
                      <a:pt x="147" y="544"/>
                    </a:lnTo>
                    <a:lnTo>
                      <a:pt x="126" y="540"/>
                    </a:lnTo>
                    <a:lnTo>
                      <a:pt x="106" y="537"/>
                    </a:lnTo>
                    <a:lnTo>
                      <a:pt x="98" y="532"/>
                    </a:lnTo>
                    <a:lnTo>
                      <a:pt x="91" y="526"/>
                    </a:lnTo>
                    <a:lnTo>
                      <a:pt x="85" y="519"/>
                    </a:lnTo>
                    <a:lnTo>
                      <a:pt x="80" y="511"/>
                    </a:lnTo>
                    <a:lnTo>
                      <a:pt x="70" y="497"/>
                    </a:lnTo>
                    <a:lnTo>
                      <a:pt x="65" y="485"/>
                    </a:lnTo>
                    <a:lnTo>
                      <a:pt x="61" y="472"/>
                    </a:lnTo>
                    <a:lnTo>
                      <a:pt x="54" y="454"/>
                    </a:lnTo>
                    <a:lnTo>
                      <a:pt x="49" y="435"/>
                    </a:lnTo>
                    <a:lnTo>
                      <a:pt x="46" y="417"/>
                    </a:lnTo>
                    <a:lnTo>
                      <a:pt x="44" y="403"/>
                    </a:lnTo>
                    <a:lnTo>
                      <a:pt x="39" y="391"/>
                    </a:lnTo>
                    <a:lnTo>
                      <a:pt x="35" y="380"/>
                    </a:lnTo>
                    <a:lnTo>
                      <a:pt x="28" y="367"/>
                    </a:lnTo>
                    <a:lnTo>
                      <a:pt x="23" y="352"/>
                    </a:lnTo>
                    <a:lnTo>
                      <a:pt x="17" y="333"/>
                    </a:lnTo>
                    <a:lnTo>
                      <a:pt x="10" y="313"/>
                    </a:lnTo>
                    <a:lnTo>
                      <a:pt x="5" y="294"/>
                    </a:lnTo>
                    <a:lnTo>
                      <a:pt x="2" y="279"/>
                    </a:lnTo>
                    <a:lnTo>
                      <a:pt x="0" y="263"/>
                    </a:lnTo>
                    <a:lnTo>
                      <a:pt x="0" y="247"/>
                    </a:lnTo>
                    <a:lnTo>
                      <a:pt x="4" y="226"/>
                    </a:lnTo>
                    <a:lnTo>
                      <a:pt x="7" y="209"/>
                    </a:lnTo>
                    <a:lnTo>
                      <a:pt x="12" y="198"/>
                    </a:lnTo>
                    <a:lnTo>
                      <a:pt x="15" y="191"/>
                    </a:lnTo>
                    <a:lnTo>
                      <a:pt x="20" y="187"/>
                    </a:lnTo>
                    <a:lnTo>
                      <a:pt x="28" y="180"/>
                    </a:lnTo>
                    <a:lnTo>
                      <a:pt x="38" y="174"/>
                    </a:lnTo>
                    <a:lnTo>
                      <a:pt x="46" y="166"/>
                    </a:lnTo>
                    <a:lnTo>
                      <a:pt x="52" y="156"/>
                    </a:lnTo>
                    <a:lnTo>
                      <a:pt x="57" y="146"/>
                    </a:lnTo>
                    <a:lnTo>
                      <a:pt x="61" y="138"/>
                    </a:lnTo>
                    <a:lnTo>
                      <a:pt x="62" y="122"/>
                    </a:lnTo>
                    <a:lnTo>
                      <a:pt x="64" y="109"/>
                    </a:lnTo>
                    <a:lnTo>
                      <a:pt x="62" y="102"/>
                    </a:lnTo>
                    <a:lnTo>
                      <a:pt x="57" y="94"/>
                    </a:lnTo>
                    <a:lnTo>
                      <a:pt x="49" y="83"/>
                    </a:lnTo>
                    <a:lnTo>
                      <a:pt x="41" y="73"/>
                    </a:lnTo>
                    <a:lnTo>
                      <a:pt x="21" y="50"/>
                    </a:lnTo>
                    <a:lnTo>
                      <a:pt x="10" y="34"/>
                    </a:lnTo>
                    <a:lnTo>
                      <a:pt x="7" y="29"/>
                    </a:lnTo>
                    <a:lnTo>
                      <a:pt x="5" y="24"/>
                    </a:lnTo>
                    <a:lnTo>
                      <a:pt x="5" y="21"/>
                    </a:lnTo>
                    <a:lnTo>
                      <a:pt x="7" y="19"/>
                    </a:lnTo>
                    <a:lnTo>
                      <a:pt x="10" y="16"/>
                    </a:lnTo>
                    <a:lnTo>
                      <a:pt x="10" y="15"/>
                    </a:lnTo>
                    <a:lnTo>
                      <a:pt x="17" y="15"/>
                    </a:lnTo>
                    <a:lnTo>
                      <a:pt x="36" y="13"/>
                    </a:lnTo>
                    <a:lnTo>
                      <a:pt x="64" y="11"/>
                    </a:lnTo>
                    <a:lnTo>
                      <a:pt x="98" y="8"/>
                    </a:lnTo>
                    <a:lnTo>
                      <a:pt x="139" y="5"/>
                    </a:lnTo>
                    <a:lnTo>
                      <a:pt x="183" y="3"/>
                    </a:lnTo>
                    <a:lnTo>
                      <a:pt x="226" y="2"/>
                    </a:lnTo>
                    <a:lnTo>
                      <a:pt x="269" y="0"/>
                    </a:lnTo>
                    <a:lnTo>
                      <a:pt x="347" y="2"/>
                    </a:lnTo>
                    <a:lnTo>
                      <a:pt x="412" y="3"/>
                    </a:lnTo>
                    <a:lnTo>
                      <a:pt x="457" y="5"/>
                    </a:lnTo>
                    <a:lnTo>
                      <a:pt x="474" y="5"/>
                    </a:lnTo>
                    <a:lnTo>
                      <a:pt x="490" y="1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7" name="Freeform 140">
                <a:extLst>
                  <a:ext uri="{FF2B5EF4-FFF2-40B4-BE49-F238E27FC236}">
                    <a16:creationId xmlns:a16="http://schemas.microsoft.com/office/drawing/2014/main" id="{275C4051-AA09-8622-9E1C-C818E3E49CF6}"/>
                  </a:ext>
                </a:extLst>
              </p:cNvPr>
              <p:cNvSpPr>
                <a:spLocks noEditPoints="1"/>
              </p:cNvSpPr>
              <p:nvPr/>
            </p:nvSpPr>
            <p:spPr bwMode="auto">
              <a:xfrm>
                <a:off x="680720" y="130175"/>
                <a:ext cx="344805" cy="696595"/>
              </a:xfrm>
              <a:custGeom>
                <a:avLst/>
                <a:gdLst>
                  <a:gd name="T0" fmla="*/ 57 w 543"/>
                  <a:gd name="T1" fmla="*/ 383 h 1097"/>
                  <a:gd name="T2" fmla="*/ 353 w 543"/>
                  <a:gd name="T3" fmla="*/ 368 h 1097"/>
                  <a:gd name="T4" fmla="*/ 390 w 543"/>
                  <a:gd name="T5" fmla="*/ 339 h 1097"/>
                  <a:gd name="T6" fmla="*/ 42 w 543"/>
                  <a:gd name="T7" fmla="*/ 326 h 1097"/>
                  <a:gd name="T8" fmla="*/ 390 w 543"/>
                  <a:gd name="T9" fmla="*/ 339 h 1097"/>
                  <a:gd name="T10" fmla="*/ 19 w 543"/>
                  <a:gd name="T11" fmla="*/ 292 h 1097"/>
                  <a:gd name="T12" fmla="*/ 426 w 543"/>
                  <a:gd name="T13" fmla="*/ 277 h 1097"/>
                  <a:gd name="T14" fmla="*/ 494 w 543"/>
                  <a:gd name="T15" fmla="*/ 222 h 1097"/>
                  <a:gd name="T16" fmla="*/ 0 w 543"/>
                  <a:gd name="T17" fmla="*/ 207 h 1097"/>
                  <a:gd name="T18" fmla="*/ 494 w 543"/>
                  <a:gd name="T19" fmla="*/ 222 h 1097"/>
                  <a:gd name="T20" fmla="*/ 21 w 543"/>
                  <a:gd name="T21" fmla="*/ 172 h 1097"/>
                  <a:gd name="T22" fmla="*/ 506 w 543"/>
                  <a:gd name="T23" fmla="*/ 157 h 1097"/>
                  <a:gd name="T24" fmla="*/ 397 w 543"/>
                  <a:gd name="T25" fmla="*/ 110 h 1097"/>
                  <a:gd name="T26" fmla="*/ 73 w 543"/>
                  <a:gd name="T27" fmla="*/ 95 h 1097"/>
                  <a:gd name="T28" fmla="*/ 397 w 543"/>
                  <a:gd name="T29" fmla="*/ 110 h 1097"/>
                  <a:gd name="T30" fmla="*/ 68 w 543"/>
                  <a:gd name="T31" fmla="*/ 58 h 1097"/>
                  <a:gd name="T32" fmla="*/ 446 w 543"/>
                  <a:gd name="T33" fmla="*/ 43 h 1097"/>
                  <a:gd name="T34" fmla="*/ 472 w 543"/>
                  <a:gd name="T35" fmla="*/ 13 h 1097"/>
                  <a:gd name="T36" fmla="*/ 29 w 543"/>
                  <a:gd name="T37" fmla="*/ 0 h 1097"/>
                  <a:gd name="T38" fmla="*/ 472 w 543"/>
                  <a:gd name="T39" fmla="*/ 13 h 1097"/>
                  <a:gd name="T40" fmla="*/ 141 w 543"/>
                  <a:gd name="T41" fmla="*/ 599 h 1097"/>
                  <a:gd name="T42" fmla="*/ 400 w 543"/>
                  <a:gd name="T43" fmla="*/ 584 h 1097"/>
                  <a:gd name="T44" fmla="*/ 299 w 543"/>
                  <a:gd name="T45" fmla="*/ 556 h 1097"/>
                  <a:gd name="T46" fmla="*/ 174 w 543"/>
                  <a:gd name="T47" fmla="*/ 542 h 1097"/>
                  <a:gd name="T48" fmla="*/ 299 w 543"/>
                  <a:gd name="T49" fmla="*/ 556 h 1097"/>
                  <a:gd name="T50" fmla="*/ 107 w 543"/>
                  <a:gd name="T51" fmla="*/ 501 h 1097"/>
                  <a:gd name="T52" fmla="*/ 237 w 543"/>
                  <a:gd name="T53" fmla="*/ 487 h 1097"/>
                  <a:gd name="T54" fmla="*/ 192 w 543"/>
                  <a:gd name="T55" fmla="*/ 451 h 1097"/>
                  <a:gd name="T56" fmla="*/ 76 w 543"/>
                  <a:gd name="T57" fmla="*/ 436 h 1097"/>
                  <a:gd name="T58" fmla="*/ 192 w 543"/>
                  <a:gd name="T59" fmla="*/ 451 h 1097"/>
                  <a:gd name="T60" fmla="*/ 119 w 543"/>
                  <a:gd name="T61" fmla="*/ 660 h 1097"/>
                  <a:gd name="T62" fmla="*/ 483 w 543"/>
                  <a:gd name="T63" fmla="*/ 646 h 1097"/>
                  <a:gd name="T64" fmla="*/ 543 w 543"/>
                  <a:gd name="T65" fmla="*/ 722 h 1097"/>
                  <a:gd name="T66" fmla="*/ 93 w 543"/>
                  <a:gd name="T67" fmla="*/ 707 h 1097"/>
                  <a:gd name="T68" fmla="*/ 543 w 543"/>
                  <a:gd name="T69" fmla="*/ 722 h 1097"/>
                  <a:gd name="T70" fmla="*/ 125 w 543"/>
                  <a:gd name="T71" fmla="*/ 769 h 1097"/>
                  <a:gd name="T72" fmla="*/ 525 w 543"/>
                  <a:gd name="T73" fmla="*/ 754 h 1097"/>
                  <a:gd name="T74" fmla="*/ 485 w 543"/>
                  <a:gd name="T75" fmla="*/ 827 h 1097"/>
                  <a:gd name="T76" fmla="*/ 151 w 543"/>
                  <a:gd name="T77" fmla="*/ 813 h 1097"/>
                  <a:gd name="T78" fmla="*/ 485 w 543"/>
                  <a:gd name="T79" fmla="*/ 827 h 1097"/>
                  <a:gd name="T80" fmla="*/ 137 w 543"/>
                  <a:gd name="T81" fmla="*/ 886 h 1097"/>
                  <a:gd name="T82" fmla="*/ 408 w 543"/>
                  <a:gd name="T83" fmla="*/ 871 h 1097"/>
                  <a:gd name="T84" fmla="*/ 309 w 543"/>
                  <a:gd name="T85" fmla="*/ 938 h 1097"/>
                  <a:gd name="T86" fmla="*/ 125 w 543"/>
                  <a:gd name="T87" fmla="*/ 925 h 1097"/>
                  <a:gd name="T88" fmla="*/ 309 w 543"/>
                  <a:gd name="T89" fmla="*/ 938 h 1097"/>
                  <a:gd name="T90" fmla="*/ 148 w 543"/>
                  <a:gd name="T91" fmla="*/ 1097 h 1097"/>
                  <a:gd name="T92" fmla="*/ 220 w 543"/>
                  <a:gd name="T93" fmla="*/ 1082 h 1097"/>
                  <a:gd name="T94" fmla="*/ 234 w 543"/>
                  <a:gd name="T95" fmla="*/ 1047 h 1097"/>
                  <a:gd name="T96" fmla="*/ 137 w 543"/>
                  <a:gd name="T97" fmla="*/ 1034 h 1097"/>
                  <a:gd name="T98" fmla="*/ 234 w 543"/>
                  <a:gd name="T99" fmla="*/ 1047 h 1097"/>
                  <a:gd name="T100" fmla="*/ 117 w 543"/>
                  <a:gd name="T101" fmla="*/ 988 h 1097"/>
                  <a:gd name="T102" fmla="*/ 275 w 543"/>
                  <a:gd name="T103" fmla="*/ 973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43" h="1097">
                    <a:moveTo>
                      <a:pt x="353" y="383"/>
                    </a:moveTo>
                    <a:lnTo>
                      <a:pt x="57" y="383"/>
                    </a:lnTo>
                    <a:lnTo>
                      <a:pt x="57" y="368"/>
                    </a:lnTo>
                    <a:lnTo>
                      <a:pt x="353" y="368"/>
                    </a:lnTo>
                    <a:lnTo>
                      <a:pt x="353" y="383"/>
                    </a:lnTo>
                    <a:close/>
                    <a:moveTo>
                      <a:pt x="390" y="339"/>
                    </a:moveTo>
                    <a:lnTo>
                      <a:pt x="42" y="339"/>
                    </a:lnTo>
                    <a:lnTo>
                      <a:pt x="42" y="326"/>
                    </a:lnTo>
                    <a:lnTo>
                      <a:pt x="390" y="326"/>
                    </a:lnTo>
                    <a:lnTo>
                      <a:pt x="390" y="339"/>
                    </a:lnTo>
                    <a:close/>
                    <a:moveTo>
                      <a:pt x="426" y="292"/>
                    </a:moveTo>
                    <a:lnTo>
                      <a:pt x="19" y="292"/>
                    </a:lnTo>
                    <a:lnTo>
                      <a:pt x="19" y="277"/>
                    </a:lnTo>
                    <a:lnTo>
                      <a:pt x="426" y="277"/>
                    </a:lnTo>
                    <a:lnTo>
                      <a:pt x="426" y="292"/>
                    </a:lnTo>
                    <a:close/>
                    <a:moveTo>
                      <a:pt x="494" y="222"/>
                    </a:moveTo>
                    <a:lnTo>
                      <a:pt x="0" y="222"/>
                    </a:lnTo>
                    <a:lnTo>
                      <a:pt x="0" y="207"/>
                    </a:lnTo>
                    <a:lnTo>
                      <a:pt x="494" y="207"/>
                    </a:lnTo>
                    <a:lnTo>
                      <a:pt x="494" y="222"/>
                    </a:lnTo>
                    <a:close/>
                    <a:moveTo>
                      <a:pt x="506" y="172"/>
                    </a:moveTo>
                    <a:lnTo>
                      <a:pt x="21" y="172"/>
                    </a:lnTo>
                    <a:lnTo>
                      <a:pt x="21" y="157"/>
                    </a:lnTo>
                    <a:lnTo>
                      <a:pt x="506" y="157"/>
                    </a:lnTo>
                    <a:lnTo>
                      <a:pt x="506" y="172"/>
                    </a:lnTo>
                    <a:close/>
                    <a:moveTo>
                      <a:pt x="397" y="110"/>
                    </a:moveTo>
                    <a:lnTo>
                      <a:pt x="73" y="110"/>
                    </a:lnTo>
                    <a:lnTo>
                      <a:pt x="73" y="95"/>
                    </a:lnTo>
                    <a:lnTo>
                      <a:pt x="397" y="95"/>
                    </a:lnTo>
                    <a:lnTo>
                      <a:pt x="397" y="110"/>
                    </a:lnTo>
                    <a:close/>
                    <a:moveTo>
                      <a:pt x="446" y="58"/>
                    </a:moveTo>
                    <a:lnTo>
                      <a:pt x="68" y="58"/>
                    </a:lnTo>
                    <a:lnTo>
                      <a:pt x="68" y="43"/>
                    </a:lnTo>
                    <a:lnTo>
                      <a:pt x="446" y="43"/>
                    </a:lnTo>
                    <a:lnTo>
                      <a:pt x="446" y="58"/>
                    </a:lnTo>
                    <a:close/>
                    <a:moveTo>
                      <a:pt x="472" y="13"/>
                    </a:moveTo>
                    <a:lnTo>
                      <a:pt x="29" y="13"/>
                    </a:lnTo>
                    <a:lnTo>
                      <a:pt x="29" y="0"/>
                    </a:lnTo>
                    <a:lnTo>
                      <a:pt x="472" y="0"/>
                    </a:lnTo>
                    <a:lnTo>
                      <a:pt x="472" y="13"/>
                    </a:lnTo>
                    <a:close/>
                    <a:moveTo>
                      <a:pt x="400" y="599"/>
                    </a:moveTo>
                    <a:lnTo>
                      <a:pt x="141" y="599"/>
                    </a:lnTo>
                    <a:lnTo>
                      <a:pt x="141" y="584"/>
                    </a:lnTo>
                    <a:lnTo>
                      <a:pt x="400" y="584"/>
                    </a:lnTo>
                    <a:lnTo>
                      <a:pt x="400" y="599"/>
                    </a:lnTo>
                    <a:close/>
                    <a:moveTo>
                      <a:pt x="299" y="556"/>
                    </a:moveTo>
                    <a:lnTo>
                      <a:pt x="174" y="556"/>
                    </a:lnTo>
                    <a:lnTo>
                      <a:pt x="174" y="542"/>
                    </a:lnTo>
                    <a:lnTo>
                      <a:pt x="299" y="542"/>
                    </a:lnTo>
                    <a:lnTo>
                      <a:pt x="299" y="556"/>
                    </a:lnTo>
                    <a:close/>
                    <a:moveTo>
                      <a:pt x="237" y="501"/>
                    </a:moveTo>
                    <a:lnTo>
                      <a:pt x="107" y="501"/>
                    </a:lnTo>
                    <a:lnTo>
                      <a:pt x="107" y="487"/>
                    </a:lnTo>
                    <a:lnTo>
                      <a:pt x="237" y="487"/>
                    </a:lnTo>
                    <a:lnTo>
                      <a:pt x="237" y="501"/>
                    </a:lnTo>
                    <a:close/>
                    <a:moveTo>
                      <a:pt x="192" y="451"/>
                    </a:moveTo>
                    <a:lnTo>
                      <a:pt x="76" y="451"/>
                    </a:lnTo>
                    <a:lnTo>
                      <a:pt x="76" y="436"/>
                    </a:lnTo>
                    <a:lnTo>
                      <a:pt x="192" y="436"/>
                    </a:lnTo>
                    <a:lnTo>
                      <a:pt x="192" y="451"/>
                    </a:lnTo>
                    <a:close/>
                    <a:moveTo>
                      <a:pt x="483" y="660"/>
                    </a:moveTo>
                    <a:lnTo>
                      <a:pt x="119" y="660"/>
                    </a:lnTo>
                    <a:lnTo>
                      <a:pt x="119" y="646"/>
                    </a:lnTo>
                    <a:lnTo>
                      <a:pt x="483" y="646"/>
                    </a:lnTo>
                    <a:lnTo>
                      <a:pt x="483" y="660"/>
                    </a:lnTo>
                    <a:close/>
                    <a:moveTo>
                      <a:pt x="543" y="722"/>
                    </a:moveTo>
                    <a:lnTo>
                      <a:pt x="93" y="722"/>
                    </a:lnTo>
                    <a:lnTo>
                      <a:pt x="93" y="707"/>
                    </a:lnTo>
                    <a:lnTo>
                      <a:pt x="543" y="707"/>
                    </a:lnTo>
                    <a:lnTo>
                      <a:pt x="543" y="722"/>
                    </a:lnTo>
                    <a:close/>
                    <a:moveTo>
                      <a:pt x="525" y="769"/>
                    </a:moveTo>
                    <a:lnTo>
                      <a:pt x="125" y="769"/>
                    </a:lnTo>
                    <a:lnTo>
                      <a:pt x="125" y="754"/>
                    </a:lnTo>
                    <a:lnTo>
                      <a:pt x="525" y="754"/>
                    </a:lnTo>
                    <a:lnTo>
                      <a:pt x="525" y="769"/>
                    </a:lnTo>
                    <a:close/>
                    <a:moveTo>
                      <a:pt x="485" y="827"/>
                    </a:moveTo>
                    <a:lnTo>
                      <a:pt x="151" y="827"/>
                    </a:lnTo>
                    <a:lnTo>
                      <a:pt x="151" y="813"/>
                    </a:lnTo>
                    <a:lnTo>
                      <a:pt x="485" y="813"/>
                    </a:lnTo>
                    <a:lnTo>
                      <a:pt x="485" y="827"/>
                    </a:lnTo>
                    <a:close/>
                    <a:moveTo>
                      <a:pt x="408" y="886"/>
                    </a:moveTo>
                    <a:lnTo>
                      <a:pt x="137" y="886"/>
                    </a:lnTo>
                    <a:lnTo>
                      <a:pt x="137" y="871"/>
                    </a:lnTo>
                    <a:lnTo>
                      <a:pt x="408" y="871"/>
                    </a:lnTo>
                    <a:lnTo>
                      <a:pt x="408" y="886"/>
                    </a:lnTo>
                    <a:close/>
                    <a:moveTo>
                      <a:pt x="309" y="938"/>
                    </a:moveTo>
                    <a:lnTo>
                      <a:pt x="125" y="938"/>
                    </a:lnTo>
                    <a:lnTo>
                      <a:pt x="125" y="925"/>
                    </a:lnTo>
                    <a:lnTo>
                      <a:pt x="309" y="925"/>
                    </a:lnTo>
                    <a:lnTo>
                      <a:pt x="309" y="938"/>
                    </a:lnTo>
                    <a:close/>
                    <a:moveTo>
                      <a:pt x="220" y="1097"/>
                    </a:moveTo>
                    <a:lnTo>
                      <a:pt x="148" y="1097"/>
                    </a:lnTo>
                    <a:lnTo>
                      <a:pt x="148" y="1082"/>
                    </a:lnTo>
                    <a:lnTo>
                      <a:pt x="220" y="1082"/>
                    </a:lnTo>
                    <a:lnTo>
                      <a:pt x="220" y="1097"/>
                    </a:lnTo>
                    <a:close/>
                    <a:moveTo>
                      <a:pt x="234" y="1047"/>
                    </a:moveTo>
                    <a:lnTo>
                      <a:pt x="137" y="1047"/>
                    </a:lnTo>
                    <a:lnTo>
                      <a:pt x="137" y="1034"/>
                    </a:lnTo>
                    <a:lnTo>
                      <a:pt x="234" y="1034"/>
                    </a:lnTo>
                    <a:lnTo>
                      <a:pt x="234" y="1047"/>
                    </a:lnTo>
                    <a:close/>
                    <a:moveTo>
                      <a:pt x="275" y="988"/>
                    </a:moveTo>
                    <a:lnTo>
                      <a:pt x="117" y="988"/>
                    </a:lnTo>
                    <a:lnTo>
                      <a:pt x="117" y="973"/>
                    </a:lnTo>
                    <a:lnTo>
                      <a:pt x="275" y="973"/>
                    </a:lnTo>
                    <a:lnTo>
                      <a:pt x="275" y="9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8" name="Freeform 141">
                <a:extLst>
                  <a:ext uri="{FF2B5EF4-FFF2-40B4-BE49-F238E27FC236}">
                    <a16:creationId xmlns:a16="http://schemas.microsoft.com/office/drawing/2014/main" id="{382C18D6-CEDE-246F-6729-F81A47EC2639}"/>
                  </a:ext>
                </a:extLst>
              </p:cNvPr>
              <p:cNvSpPr>
                <a:spLocks noEditPoints="1"/>
              </p:cNvSpPr>
              <p:nvPr/>
            </p:nvSpPr>
            <p:spPr bwMode="auto">
              <a:xfrm>
                <a:off x="140335" y="99060"/>
                <a:ext cx="1424305" cy="832485"/>
              </a:xfrm>
              <a:custGeom>
                <a:avLst/>
                <a:gdLst>
                  <a:gd name="T0" fmla="*/ 2237 w 2243"/>
                  <a:gd name="T1" fmla="*/ 734 h 1311"/>
                  <a:gd name="T2" fmla="*/ 2170 w 2243"/>
                  <a:gd name="T3" fmla="*/ 897 h 1311"/>
                  <a:gd name="T4" fmla="*/ 2040 w 2243"/>
                  <a:gd name="T5" fmla="*/ 1039 h 1311"/>
                  <a:gd name="T6" fmla="*/ 1856 w 2243"/>
                  <a:gd name="T7" fmla="*/ 1154 h 1311"/>
                  <a:gd name="T8" fmla="*/ 1632 w 2243"/>
                  <a:gd name="T9" fmla="*/ 1240 h 1311"/>
                  <a:gd name="T10" fmla="*/ 1378 w 2243"/>
                  <a:gd name="T11" fmla="*/ 1294 h 1311"/>
                  <a:gd name="T12" fmla="*/ 1105 w 2243"/>
                  <a:gd name="T13" fmla="*/ 1311 h 1311"/>
                  <a:gd name="T14" fmla="*/ 1323 w 2243"/>
                  <a:gd name="T15" fmla="*/ 1285 h 1311"/>
                  <a:gd name="T16" fmla="*/ 1580 w 2243"/>
                  <a:gd name="T17" fmla="*/ 1238 h 1311"/>
                  <a:gd name="T18" fmla="*/ 1807 w 2243"/>
                  <a:gd name="T19" fmla="*/ 1159 h 1311"/>
                  <a:gd name="T20" fmla="*/ 1998 w 2243"/>
                  <a:gd name="T21" fmla="*/ 1052 h 1311"/>
                  <a:gd name="T22" fmla="*/ 2136 w 2243"/>
                  <a:gd name="T23" fmla="*/ 919 h 1311"/>
                  <a:gd name="T24" fmla="*/ 2214 w 2243"/>
                  <a:gd name="T25" fmla="*/ 764 h 1311"/>
                  <a:gd name="T26" fmla="*/ 2229 w 2243"/>
                  <a:gd name="T27" fmla="*/ 664 h 1311"/>
                  <a:gd name="T28" fmla="*/ 1123 w 2243"/>
                  <a:gd name="T29" fmla="*/ 0 h 1311"/>
                  <a:gd name="T30" fmla="*/ 1396 w 2243"/>
                  <a:gd name="T31" fmla="*/ 19 h 1311"/>
                  <a:gd name="T32" fmla="*/ 1646 w 2243"/>
                  <a:gd name="T33" fmla="*/ 76 h 1311"/>
                  <a:gd name="T34" fmla="*/ 1868 w 2243"/>
                  <a:gd name="T35" fmla="*/ 165 h 1311"/>
                  <a:gd name="T36" fmla="*/ 2045 w 2243"/>
                  <a:gd name="T37" fmla="*/ 282 h 1311"/>
                  <a:gd name="T38" fmla="*/ 2172 w 2243"/>
                  <a:gd name="T39" fmla="*/ 427 h 1311"/>
                  <a:gd name="T40" fmla="*/ 2237 w 2243"/>
                  <a:gd name="T41" fmla="*/ 592 h 1311"/>
                  <a:gd name="T42" fmla="*/ 2222 w 2243"/>
                  <a:gd name="T43" fmla="*/ 594 h 1311"/>
                  <a:gd name="T44" fmla="*/ 2159 w 2243"/>
                  <a:gd name="T45" fmla="*/ 435 h 1311"/>
                  <a:gd name="T46" fmla="*/ 2035 w 2243"/>
                  <a:gd name="T47" fmla="*/ 294 h 1311"/>
                  <a:gd name="T48" fmla="*/ 1859 w 2243"/>
                  <a:gd name="T49" fmla="*/ 178 h 1311"/>
                  <a:gd name="T50" fmla="*/ 1642 w 2243"/>
                  <a:gd name="T51" fmla="*/ 91 h 1311"/>
                  <a:gd name="T52" fmla="*/ 1393 w 2243"/>
                  <a:gd name="T53" fmla="*/ 34 h 1311"/>
                  <a:gd name="T54" fmla="*/ 1123 w 2243"/>
                  <a:gd name="T55" fmla="*/ 16 h 1311"/>
                  <a:gd name="T56" fmla="*/ 7 w 2243"/>
                  <a:gd name="T57" fmla="*/ 557 h 1311"/>
                  <a:gd name="T58" fmla="*/ 72 w 2243"/>
                  <a:gd name="T59" fmla="*/ 396 h 1311"/>
                  <a:gd name="T60" fmla="*/ 199 w 2243"/>
                  <a:gd name="T61" fmla="*/ 260 h 1311"/>
                  <a:gd name="T62" fmla="*/ 378 w 2243"/>
                  <a:gd name="T63" fmla="*/ 149 h 1311"/>
                  <a:gd name="T64" fmla="*/ 599 w 2243"/>
                  <a:gd name="T65" fmla="*/ 68 h 1311"/>
                  <a:gd name="T66" fmla="*/ 849 w 2243"/>
                  <a:gd name="T67" fmla="*/ 18 h 1311"/>
                  <a:gd name="T68" fmla="*/ 1123 w 2243"/>
                  <a:gd name="T69" fmla="*/ 0 h 1311"/>
                  <a:gd name="T70" fmla="*/ 905 w 2243"/>
                  <a:gd name="T71" fmla="*/ 26 h 1311"/>
                  <a:gd name="T72" fmla="*/ 649 w 2243"/>
                  <a:gd name="T73" fmla="*/ 70 h 1311"/>
                  <a:gd name="T74" fmla="*/ 425 w 2243"/>
                  <a:gd name="T75" fmla="*/ 144 h 1311"/>
                  <a:gd name="T76" fmla="*/ 241 w 2243"/>
                  <a:gd name="T77" fmla="*/ 247 h 1311"/>
                  <a:gd name="T78" fmla="*/ 104 w 2243"/>
                  <a:gd name="T79" fmla="*/ 375 h 1311"/>
                  <a:gd name="T80" fmla="*/ 30 w 2243"/>
                  <a:gd name="T81" fmla="*/ 526 h 1311"/>
                  <a:gd name="T82" fmla="*/ 16 w 2243"/>
                  <a:gd name="T83" fmla="*/ 626 h 1311"/>
                  <a:gd name="T84" fmla="*/ 1105 w 2243"/>
                  <a:gd name="T85" fmla="*/ 1311 h 1311"/>
                  <a:gd name="T86" fmla="*/ 833 w 2243"/>
                  <a:gd name="T87" fmla="*/ 1290 h 1311"/>
                  <a:gd name="T88" fmla="*/ 584 w 2243"/>
                  <a:gd name="T89" fmla="*/ 1232 h 1311"/>
                  <a:gd name="T90" fmla="*/ 368 w 2243"/>
                  <a:gd name="T91" fmla="*/ 1138 h 1311"/>
                  <a:gd name="T92" fmla="*/ 192 w 2243"/>
                  <a:gd name="T93" fmla="*/ 1014 h 1311"/>
                  <a:gd name="T94" fmla="*/ 70 w 2243"/>
                  <a:gd name="T95" fmla="*/ 867 h 1311"/>
                  <a:gd name="T96" fmla="*/ 7 w 2243"/>
                  <a:gd name="T97" fmla="*/ 698 h 1311"/>
                  <a:gd name="T98" fmla="*/ 21 w 2243"/>
                  <a:gd name="T99" fmla="*/ 696 h 1311"/>
                  <a:gd name="T100" fmla="*/ 83 w 2243"/>
                  <a:gd name="T101" fmla="*/ 859 h 1311"/>
                  <a:gd name="T102" fmla="*/ 204 w 2243"/>
                  <a:gd name="T103" fmla="*/ 1003 h 1311"/>
                  <a:gd name="T104" fmla="*/ 376 w 2243"/>
                  <a:gd name="T105" fmla="*/ 1125 h 1311"/>
                  <a:gd name="T106" fmla="*/ 589 w 2243"/>
                  <a:gd name="T107" fmla="*/ 1217 h 1311"/>
                  <a:gd name="T108" fmla="*/ 835 w 2243"/>
                  <a:gd name="T109" fmla="*/ 1276 h 1311"/>
                  <a:gd name="T110" fmla="*/ 1105 w 2243"/>
                  <a:gd name="T111" fmla="*/ 1297 h 1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43" h="1311">
                    <a:moveTo>
                      <a:pt x="2229" y="664"/>
                    </a:moveTo>
                    <a:lnTo>
                      <a:pt x="2243" y="664"/>
                    </a:lnTo>
                    <a:lnTo>
                      <a:pt x="2243" y="664"/>
                    </a:lnTo>
                    <a:lnTo>
                      <a:pt x="2242" y="699"/>
                    </a:lnTo>
                    <a:lnTo>
                      <a:pt x="2237" y="734"/>
                    </a:lnTo>
                    <a:lnTo>
                      <a:pt x="2229" y="768"/>
                    </a:lnTo>
                    <a:lnTo>
                      <a:pt x="2219" y="802"/>
                    </a:lnTo>
                    <a:lnTo>
                      <a:pt x="2206" y="834"/>
                    </a:lnTo>
                    <a:lnTo>
                      <a:pt x="2190" y="867"/>
                    </a:lnTo>
                    <a:lnTo>
                      <a:pt x="2170" y="897"/>
                    </a:lnTo>
                    <a:lnTo>
                      <a:pt x="2149" y="928"/>
                    </a:lnTo>
                    <a:lnTo>
                      <a:pt x="2125" y="956"/>
                    </a:lnTo>
                    <a:lnTo>
                      <a:pt x="2099" y="985"/>
                    </a:lnTo>
                    <a:lnTo>
                      <a:pt x="2071" y="1013"/>
                    </a:lnTo>
                    <a:lnTo>
                      <a:pt x="2040" y="1039"/>
                    </a:lnTo>
                    <a:lnTo>
                      <a:pt x="2006" y="1063"/>
                    </a:lnTo>
                    <a:lnTo>
                      <a:pt x="1972" y="1087"/>
                    </a:lnTo>
                    <a:lnTo>
                      <a:pt x="1936" y="1110"/>
                    </a:lnTo>
                    <a:lnTo>
                      <a:pt x="1897" y="1133"/>
                    </a:lnTo>
                    <a:lnTo>
                      <a:pt x="1856" y="1154"/>
                    </a:lnTo>
                    <a:lnTo>
                      <a:pt x="1814" y="1173"/>
                    </a:lnTo>
                    <a:lnTo>
                      <a:pt x="1772" y="1191"/>
                    </a:lnTo>
                    <a:lnTo>
                      <a:pt x="1726" y="1209"/>
                    </a:lnTo>
                    <a:lnTo>
                      <a:pt x="1681" y="1224"/>
                    </a:lnTo>
                    <a:lnTo>
                      <a:pt x="1632" y="1240"/>
                    </a:lnTo>
                    <a:lnTo>
                      <a:pt x="1583" y="1253"/>
                    </a:lnTo>
                    <a:lnTo>
                      <a:pt x="1534" y="1264"/>
                    </a:lnTo>
                    <a:lnTo>
                      <a:pt x="1482" y="1276"/>
                    </a:lnTo>
                    <a:lnTo>
                      <a:pt x="1430" y="1285"/>
                    </a:lnTo>
                    <a:lnTo>
                      <a:pt x="1378" y="1294"/>
                    </a:lnTo>
                    <a:lnTo>
                      <a:pt x="1324" y="1300"/>
                    </a:lnTo>
                    <a:lnTo>
                      <a:pt x="1271" y="1305"/>
                    </a:lnTo>
                    <a:lnTo>
                      <a:pt x="1215" y="1310"/>
                    </a:lnTo>
                    <a:lnTo>
                      <a:pt x="1160" y="1311"/>
                    </a:lnTo>
                    <a:lnTo>
                      <a:pt x="1105" y="1311"/>
                    </a:lnTo>
                    <a:lnTo>
                      <a:pt x="1105" y="1297"/>
                    </a:lnTo>
                    <a:lnTo>
                      <a:pt x="1160" y="1297"/>
                    </a:lnTo>
                    <a:lnTo>
                      <a:pt x="1214" y="1294"/>
                    </a:lnTo>
                    <a:lnTo>
                      <a:pt x="1269" y="1290"/>
                    </a:lnTo>
                    <a:lnTo>
                      <a:pt x="1323" y="1285"/>
                    </a:lnTo>
                    <a:lnTo>
                      <a:pt x="1376" y="1279"/>
                    </a:lnTo>
                    <a:lnTo>
                      <a:pt x="1428" y="1271"/>
                    </a:lnTo>
                    <a:lnTo>
                      <a:pt x="1479" y="1261"/>
                    </a:lnTo>
                    <a:lnTo>
                      <a:pt x="1529" y="1250"/>
                    </a:lnTo>
                    <a:lnTo>
                      <a:pt x="1580" y="1238"/>
                    </a:lnTo>
                    <a:lnTo>
                      <a:pt x="1628" y="1225"/>
                    </a:lnTo>
                    <a:lnTo>
                      <a:pt x="1676" y="1211"/>
                    </a:lnTo>
                    <a:lnTo>
                      <a:pt x="1721" y="1195"/>
                    </a:lnTo>
                    <a:lnTo>
                      <a:pt x="1765" y="1178"/>
                    </a:lnTo>
                    <a:lnTo>
                      <a:pt x="1807" y="1159"/>
                    </a:lnTo>
                    <a:lnTo>
                      <a:pt x="1850" y="1139"/>
                    </a:lnTo>
                    <a:lnTo>
                      <a:pt x="1889" y="1120"/>
                    </a:lnTo>
                    <a:lnTo>
                      <a:pt x="1928" y="1097"/>
                    </a:lnTo>
                    <a:lnTo>
                      <a:pt x="1964" y="1076"/>
                    </a:lnTo>
                    <a:lnTo>
                      <a:pt x="1998" y="1052"/>
                    </a:lnTo>
                    <a:lnTo>
                      <a:pt x="2030" y="1027"/>
                    </a:lnTo>
                    <a:lnTo>
                      <a:pt x="2060" y="1001"/>
                    </a:lnTo>
                    <a:lnTo>
                      <a:pt x="2087" y="975"/>
                    </a:lnTo>
                    <a:lnTo>
                      <a:pt x="2113" y="948"/>
                    </a:lnTo>
                    <a:lnTo>
                      <a:pt x="2136" y="919"/>
                    </a:lnTo>
                    <a:lnTo>
                      <a:pt x="2157" y="889"/>
                    </a:lnTo>
                    <a:lnTo>
                      <a:pt x="2175" y="860"/>
                    </a:lnTo>
                    <a:lnTo>
                      <a:pt x="2191" y="829"/>
                    </a:lnTo>
                    <a:lnTo>
                      <a:pt x="2204" y="797"/>
                    </a:lnTo>
                    <a:lnTo>
                      <a:pt x="2214" y="764"/>
                    </a:lnTo>
                    <a:lnTo>
                      <a:pt x="2222" y="732"/>
                    </a:lnTo>
                    <a:lnTo>
                      <a:pt x="2227" y="698"/>
                    </a:lnTo>
                    <a:lnTo>
                      <a:pt x="2229" y="664"/>
                    </a:lnTo>
                    <a:lnTo>
                      <a:pt x="2229" y="664"/>
                    </a:lnTo>
                    <a:close/>
                    <a:moveTo>
                      <a:pt x="2229" y="664"/>
                    </a:moveTo>
                    <a:lnTo>
                      <a:pt x="2229" y="664"/>
                    </a:lnTo>
                    <a:lnTo>
                      <a:pt x="2229" y="664"/>
                    </a:lnTo>
                    <a:lnTo>
                      <a:pt x="2229" y="664"/>
                    </a:lnTo>
                    <a:close/>
                    <a:moveTo>
                      <a:pt x="1123" y="16"/>
                    </a:moveTo>
                    <a:lnTo>
                      <a:pt x="1123" y="0"/>
                    </a:lnTo>
                    <a:lnTo>
                      <a:pt x="1178" y="1"/>
                    </a:lnTo>
                    <a:lnTo>
                      <a:pt x="1233" y="3"/>
                    </a:lnTo>
                    <a:lnTo>
                      <a:pt x="1289" y="8"/>
                    </a:lnTo>
                    <a:lnTo>
                      <a:pt x="1342" y="13"/>
                    </a:lnTo>
                    <a:lnTo>
                      <a:pt x="1396" y="19"/>
                    </a:lnTo>
                    <a:lnTo>
                      <a:pt x="1448" y="29"/>
                    </a:lnTo>
                    <a:lnTo>
                      <a:pt x="1498" y="39"/>
                    </a:lnTo>
                    <a:lnTo>
                      <a:pt x="1549" y="50"/>
                    </a:lnTo>
                    <a:lnTo>
                      <a:pt x="1599" y="62"/>
                    </a:lnTo>
                    <a:lnTo>
                      <a:pt x="1646" y="76"/>
                    </a:lnTo>
                    <a:lnTo>
                      <a:pt x="1694" y="91"/>
                    </a:lnTo>
                    <a:lnTo>
                      <a:pt x="1739" y="109"/>
                    </a:lnTo>
                    <a:lnTo>
                      <a:pt x="1783" y="126"/>
                    </a:lnTo>
                    <a:lnTo>
                      <a:pt x="1825" y="144"/>
                    </a:lnTo>
                    <a:lnTo>
                      <a:pt x="1868" y="165"/>
                    </a:lnTo>
                    <a:lnTo>
                      <a:pt x="1907" y="187"/>
                    </a:lnTo>
                    <a:lnTo>
                      <a:pt x="1944" y="209"/>
                    </a:lnTo>
                    <a:lnTo>
                      <a:pt x="1980" y="232"/>
                    </a:lnTo>
                    <a:lnTo>
                      <a:pt x="2014" y="258"/>
                    </a:lnTo>
                    <a:lnTo>
                      <a:pt x="2045" y="282"/>
                    </a:lnTo>
                    <a:lnTo>
                      <a:pt x="2076" y="310"/>
                    </a:lnTo>
                    <a:lnTo>
                      <a:pt x="2103" y="337"/>
                    </a:lnTo>
                    <a:lnTo>
                      <a:pt x="2128" y="367"/>
                    </a:lnTo>
                    <a:lnTo>
                      <a:pt x="2152" y="396"/>
                    </a:lnTo>
                    <a:lnTo>
                      <a:pt x="2172" y="427"/>
                    </a:lnTo>
                    <a:lnTo>
                      <a:pt x="2191" y="458"/>
                    </a:lnTo>
                    <a:lnTo>
                      <a:pt x="2206" y="490"/>
                    </a:lnTo>
                    <a:lnTo>
                      <a:pt x="2219" y="524"/>
                    </a:lnTo>
                    <a:lnTo>
                      <a:pt x="2230" y="557"/>
                    </a:lnTo>
                    <a:lnTo>
                      <a:pt x="2237" y="592"/>
                    </a:lnTo>
                    <a:lnTo>
                      <a:pt x="2242" y="626"/>
                    </a:lnTo>
                    <a:lnTo>
                      <a:pt x="2243" y="664"/>
                    </a:lnTo>
                    <a:lnTo>
                      <a:pt x="2229" y="664"/>
                    </a:lnTo>
                    <a:lnTo>
                      <a:pt x="2227" y="628"/>
                    </a:lnTo>
                    <a:lnTo>
                      <a:pt x="2222" y="594"/>
                    </a:lnTo>
                    <a:lnTo>
                      <a:pt x="2216" y="561"/>
                    </a:lnTo>
                    <a:lnTo>
                      <a:pt x="2204" y="527"/>
                    </a:lnTo>
                    <a:lnTo>
                      <a:pt x="2193" y="497"/>
                    </a:lnTo>
                    <a:lnTo>
                      <a:pt x="2177" y="464"/>
                    </a:lnTo>
                    <a:lnTo>
                      <a:pt x="2159" y="435"/>
                    </a:lnTo>
                    <a:lnTo>
                      <a:pt x="2139" y="404"/>
                    </a:lnTo>
                    <a:lnTo>
                      <a:pt x="2116" y="376"/>
                    </a:lnTo>
                    <a:lnTo>
                      <a:pt x="2092" y="347"/>
                    </a:lnTo>
                    <a:lnTo>
                      <a:pt x="2064" y="320"/>
                    </a:lnTo>
                    <a:lnTo>
                      <a:pt x="2035" y="294"/>
                    </a:lnTo>
                    <a:lnTo>
                      <a:pt x="2004" y="269"/>
                    </a:lnTo>
                    <a:lnTo>
                      <a:pt x="1970" y="245"/>
                    </a:lnTo>
                    <a:lnTo>
                      <a:pt x="1936" y="222"/>
                    </a:lnTo>
                    <a:lnTo>
                      <a:pt x="1899" y="199"/>
                    </a:lnTo>
                    <a:lnTo>
                      <a:pt x="1859" y="178"/>
                    </a:lnTo>
                    <a:lnTo>
                      <a:pt x="1819" y="159"/>
                    </a:lnTo>
                    <a:lnTo>
                      <a:pt x="1777" y="139"/>
                    </a:lnTo>
                    <a:lnTo>
                      <a:pt x="1734" y="122"/>
                    </a:lnTo>
                    <a:lnTo>
                      <a:pt x="1689" y="105"/>
                    </a:lnTo>
                    <a:lnTo>
                      <a:pt x="1642" y="91"/>
                    </a:lnTo>
                    <a:lnTo>
                      <a:pt x="1594" y="76"/>
                    </a:lnTo>
                    <a:lnTo>
                      <a:pt x="1546" y="63"/>
                    </a:lnTo>
                    <a:lnTo>
                      <a:pt x="1495" y="53"/>
                    </a:lnTo>
                    <a:lnTo>
                      <a:pt x="1445" y="44"/>
                    </a:lnTo>
                    <a:lnTo>
                      <a:pt x="1393" y="34"/>
                    </a:lnTo>
                    <a:lnTo>
                      <a:pt x="1341" y="27"/>
                    </a:lnTo>
                    <a:lnTo>
                      <a:pt x="1287" y="23"/>
                    </a:lnTo>
                    <a:lnTo>
                      <a:pt x="1232" y="18"/>
                    </a:lnTo>
                    <a:lnTo>
                      <a:pt x="1178" y="16"/>
                    </a:lnTo>
                    <a:lnTo>
                      <a:pt x="1123" y="16"/>
                    </a:lnTo>
                    <a:close/>
                    <a:moveTo>
                      <a:pt x="16" y="626"/>
                    </a:moveTo>
                    <a:lnTo>
                      <a:pt x="0" y="626"/>
                    </a:lnTo>
                    <a:lnTo>
                      <a:pt x="0" y="626"/>
                    </a:lnTo>
                    <a:lnTo>
                      <a:pt x="2" y="591"/>
                    </a:lnTo>
                    <a:lnTo>
                      <a:pt x="7" y="557"/>
                    </a:lnTo>
                    <a:lnTo>
                      <a:pt x="15" y="523"/>
                    </a:lnTo>
                    <a:lnTo>
                      <a:pt x="25" y="490"/>
                    </a:lnTo>
                    <a:lnTo>
                      <a:pt x="38" y="458"/>
                    </a:lnTo>
                    <a:lnTo>
                      <a:pt x="54" y="425"/>
                    </a:lnTo>
                    <a:lnTo>
                      <a:pt x="72" y="396"/>
                    </a:lnTo>
                    <a:lnTo>
                      <a:pt x="93" y="367"/>
                    </a:lnTo>
                    <a:lnTo>
                      <a:pt x="116" y="337"/>
                    </a:lnTo>
                    <a:lnTo>
                      <a:pt x="142" y="310"/>
                    </a:lnTo>
                    <a:lnTo>
                      <a:pt x="169" y="284"/>
                    </a:lnTo>
                    <a:lnTo>
                      <a:pt x="199" y="260"/>
                    </a:lnTo>
                    <a:lnTo>
                      <a:pt x="231" y="235"/>
                    </a:lnTo>
                    <a:lnTo>
                      <a:pt x="265" y="211"/>
                    </a:lnTo>
                    <a:lnTo>
                      <a:pt x="301" y="190"/>
                    </a:lnTo>
                    <a:lnTo>
                      <a:pt x="339" y="169"/>
                    </a:lnTo>
                    <a:lnTo>
                      <a:pt x="378" y="149"/>
                    </a:lnTo>
                    <a:lnTo>
                      <a:pt x="418" y="130"/>
                    </a:lnTo>
                    <a:lnTo>
                      <a:pt x="462" y="113"/>
                    </a:lnTo>
                    <a:lnTo>
                      <a:pt x="506" y="97"/>
                    </a:lnTo>
                    <a:lnTo>
                      <a:pt x="552" y="81"/>
                    </a:lnTo>
                    <a:lnTo>
                      <a:pt x="599" y="68"/>
                    </a:lnTo>
                    <a:lnTo>
                      <a:pt x="646" y="55"/>
                    </a:lnTo>
                    <a:lnTo>
                      <a:pt x="695" y="44"/>
                    </a:lnTo>
                    <a:lnTo>
                      <a:pt x="745" y="34"/>
                    </a:lnTo>
                    <a:lnTo>
                      <a:pt x="797" y="26"/>
                    </a:lnTo>
                    <a:lnTo>
                      <a:pt x="849" y="18"/>
                    </a:lnTo>
                    <a:lnTo>
                      <a:pt x="903" y="11"/>
                    </a:lnTo>
                    <a:lnTo>
                      <a:pt x="957" y="6"/>
                    </a:lnTo>
                    <a:lnTo>
                      <a:pt x="1010" y="3"/>
                    </a:lnTo>
                    <a:lnTo>
                      <a:pt x="1066" y="1"/>
                    </a:lnTo>
                    <a:lnTo>
                      <a:pt x="1123" y="0"/>
                    </a:lnTo>
                    <a:lnTo>
                      <a:pt x="1123" y="16"/>
                    </a:lnTo>
                    <a:lnTo>
                      <a:pt x="1067" y="16"/>
                    </a:lnTo>
                    <a:lnTo>
                      <a:pt x="1012" y="18"/>
                    </a:lnTo>
                    <a:lnTo>
                      <a:pt x="958" y="21"/>
                    </a:lnTo>
                    <a:lnTo>
                      <a:pt x="905" y="26"/>
                    </a:lnTo>
                    <a:lnTo>
                      <a:pt x="851" y="32"/>
                    </a:lnTo>
                    <a:lnTo>
                      <a:pt x="799" y="40"/>
                    </a:lnTo>
                    <a:lnTo>
                      <a:pt x="748" y="49"/>
                    </a:lnTo>
                    <a:lnTo>
                      <a:pt x="698" y="58"/>
                    </a:lnTo>
                    <a:lnTo>
                      <a:pt x="649" y="70"/>
                    </a:lnTo>
                    <a:lnTo>
                      <a:pt x="602" y="83"/>
                    </a:lnTo>
                    <a:lnTo>
                      <a:pt x="557" y="96"/>
                    </a:lnTo>
                    <a:lnTo>
                      <a:pt x="511" y="110"/>
                    </a:lnTo>
                    <a:lnTo>
                      <a:pt x="467" y="126"/>
                    </a:lnTo>
                    <a:lnTo>
                      <a:pt x="425" y="144"/>
                    </a:lnTo>
                    <a:lnTo>
                      <a:pt x="384" y="162"/>
                    </a:lnTo>
                    <a:lnTo>
                      <a:pt x="347" y="182"/>
                    </a:lnTo>
                    <a:lnTo>
                      <a:pt x="309" y="203"/>
                    </a:lnTo>
                    <a:lnTo>
                      <a:pt x="273" y="224"/>
                    </a:lnTo>
                    <a:lnTo>
                      <a:pt x="241" y="247"/>
                    </a:lnTo>
                    <a:lnTo>
                      <a:pt x="208" y="271"/>
                    </a:lnTo>
                    <a:lnTo>
                      <a:pt x="179" y="295"/>
                    </a:lnTo>
                    <a:lnTo>
                      <a:pt x="153" y="321"/>
                    </a:lnTo>
                    <a:lnTo>
                      <a:pt x="127" y="347"/>
                    </a:lnTo>
                    <a:lnTo>
                      <a:pt x="104" y="375"/>
                    </a:lnTo>
                    <a:lnTo>
                      <a:pt x="85" y="404"/>
                    </a:lnTo>
                    <a:lnTo>
                      <a:pt x="67" y="433"/>
                    </a:lnTo>
                    <a:lnTo>
                      <a:pt x="52" y="462"/>
                    </a:lnTo>
                    <a:lnTo>
                      <a:pt x="39" y="493"/>
                    </a:lnTo>
                    <a:lnTo>
                      <a:pt x="30" y="526"/>
                    </a:lnTo>
                    <a:lnTo>
                      <a:pt x="21" y="558"/>
                    </a:lnTo>
                    <a:lnTo>
                      <a:pt x="18" y="592"/>
                    </a:lnTo>
                    <a:lnTo>
                      <a:pt x="16" y="626"/>
                    </a:lnTo>
                    <a:lnTo>
                      <a:pt x="16" y="626"/>
                    </a:lnTo>
                    <a:close/>
                    <a:moveTo>
                      <a:pt x="16" y="626"/>
                    </a:moveTo>
                    <a:lnTo>
                      <a:pt x="16" y="626"/>
                    </a:lnTo>
                    <a:lnTo>
                      <a:pt x="16" y="626"/>
                    </a:lnTo>
                    <a:lnTo>
                      <a:pt x="16" y="626"/>
                    </a:lnTo>
                    <a:close/>
                    <a:moveTo>
                      <a:pt x="1105" y="1297"/>
                    </a:moveTo>
                    <a:lnTo>
                      <a:pt x="1105" y="1311"/>
                    </a:lnTo>
                    <a:lnTo>
                      <a:pt x="1048" y="1311"/>
                    </a:lnTo>
                    <a:lnTo>
                      <a:pt x="992" y="1308"/>
                    </a:lnTo>
                    <a:lnTo>
                      <a:pt x="939" y="1305"/>
                    </a:lnTo>
                    <a:lnTo>
                      <a:pt x="885" y="1298"/>
                    </a:lnTo>
                    <a:lnTo>
                      <a:pt x="833" y="1290"/>
                    </a:lnTo>
                    <a:lnTo>
                      <a:pt x="781" y="1282"/>
                    </a:lnTo>
                    <a:lnTo>
                      <a:pt x="729" y="1271"/>
                    </a:lnTo>
                    <a:lnTo>
                      <a:pt x="680" y="1259"/>
                    </a:lnTo>
                    <a:lnTo>
                      <a:pt x="631" y="1246"/>
                    </a:lnTo>
                    <a:lnTo>
                      <a:pt x="584" y="1232"/>
                    </a:lnTo>
                    <a:lnTo>
                      <a:pt x="537" y="1216"/>
                    </a:lnTo>
                    <a:lnTo>
                      <a:pt x="493" y="1198"/>
                    </a:lnTo>
                    <a:lnTo>
                      <a:pt x="449" y="1178"/>
                    </a:lnTo>
                    <a:lnTo>
                      <a:pt x="409" y="1159"/>
                    </a:lnTo>
                    <a:lnTo>
                      <a:pt x="368" y="1138"/>
                    </a:lnTo>
                    <a:lnTo>
                      <a:pt x="329" y="1115"/>
                    </a:lnTo>
                    <a:lnTo>
                      <a:pt x="293" y="1091"/>
                    </a:lnTo>
                    <a:lnTo>
                      <a:pt x="257" y="1066"/>
                    </a:lnTo>
                    <a:lnTo>
                      <a:pt x="225" y="1040"/>
                    </a:lnTo>
                    <a:lnTo>
                      <a:pt x="192" y="1014"/>
                    </a:lnTo>
                    <a:lnTo>
                      <a:pt x="165" y="987"/>
                    </a:lnTo>
                    <a:lnTo>
                      <a:pt x="137" y="958"/>
                    </a:lnTo>
                    <a:lnTo>
                      <a:pt x="112" y="928"/>
                    </a:lnTo>
                    <a:lnTo>
                      <a:pt x="90" y="897"/>
                    </a:lnTo>
                    <a:lnTo>
                      <a:pt x="70" y="867"/>
                    </a:lnTo>
                    <a:lnTo>
                      <a:pt x="52" y="834"/>
                    </a:lnTo>
                    <a:lnTo>
                      <a:pt x="36" y="802"/>
                    </a:lnTo>
                    <a:lnTo>
                      <a:pt x="23" y="768"/>
                    </a:lnTo>
                    <a:lnTo>
                      <a:pt x="13" y="734"/>
                    </a:lnTo>
                    <a:lnTo>
                      <a:pt x="7" y="698"/>
                    </a:lnTo>
                    <a:lnTo>
                      <a:pt x="2" y="664"/>
                    </a:lnTo>
                    <a:lnTo>
                      <a:pt x="0" y="626"/>
                    </a:lnTo>
                    <a:lnTo>
                      <a:pt x="16" y="626"/>
                    </a:lnTo>
                    <a:lnTo>
                      <a:pt x="18" y="662"/>
                    </a:lnTo>
                    <a:lnTo>
                      <a:pt x="21" y="696"/>
                    </a:lnTo>
                    <a:lnTo>
                      <a:pt x="30" y="730"/>
                    </a:lnTo>
                    <a:lnTo>
                      <a:pt x="39" y="763"/>
                    </a:lnTo>
                    <a:lnTo>
                      <a:pt x="51" y="795"/>
                    </a:lnTo>
                    <a:lnTo>
                      <a:pt x="65" y="828"/>
                    </a:lnTo>
                    <a:lnTo>
                      <a:pt x="83" y="859"/>
                    </a:lnTo>
                    <a:lnTo>
                      <a:pt x="103" y="889"/>
                    </a:lnTo>
                    <a:lnTo>
                      <a:pt x="124" y="919"/>
                    </a:lnTo>
                    <a:lnTo>
                      <a:pt x="148" y="948"/>
                    </a:lnTo>
                    <a:lnTo>
                      <a:pt x="174" y="975"/>
                    </a:lnTo>
                    <a:lnTo>
                      <a:pt x="204" y="1003"/>
                    </a:lnTo>
                    <a:lnTo>
                      <a:pt x="234" y="1029"/>
                    </a:lnTo>
                    <a:lnTo>
                      <a:pt x="267" y="1055"/>
                    </a:lnTo>
                    <a:lnTo>
                      <a:pt x="301" y="1079"/>
                    </a:lnTo>
                    <a:lnTo>
                      <a:pt x="337" y="1102"/>
                    </a:lnTo>
                    <a:lnTo>
                      <a:pt x="376" y="1125"/>
                    </a:lnTo>
                    <a:lnTo>
                      <a:pt x="415" y="1146"/>
                    </a:lnTo>
                    <a:lnTo>
                      <a:pt x="456" y="1165"/>
                    </a:lnTo>
                    <a:lnTo>
                      <a:pt x="500" y="1183"/>
                    </a:lnTo>
                    <a:lnTo>
                      <a:pt x="544" y="1201"/>
                    </a:lnTo>
                    <a:lnTo>
                      <a:pt x="589" y="1217"/>
                    </a:lnTo>
                    <a:lnTo>
                      <a:pt x="636" y="1232"/>
                    </a:lnTo>
                    <a:lnTo>
                      <a:pt x="683" y="1245"/>
                    </a:lnTo>
                    <a:lnTo>
                      <a:pt x="734" y="1256"/>
                    </a:lnTo>
                    <a:lnTo>
                      <a:pt x="784" y="1268"/>
                    </a:lnTo>
                    <a:lnTo>
                      <a:pt x="835" y="1276"/>
                    </a:lnTo>
                    <a:lnTo>
                      <a:pt x="887" y="1284"/>
                    </a:lnTo>
                    <a:lnTo>
                      <a:pt x="940" y="1290"/>
                    </a:lnTo>
                    <a:lnTo>
                      <a:pt x="994" y="1294"/>
                    </a:lnTo>
                    <a:lnTo>
                      <a:pt x="1049" y="1297"/>
                    </a:lnTo>
                    <a:lnTo>
                      <a:pt x="1105" y="129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sp>
            <p:nvSpPr>
              <p:cNvPr id="109" name="Freeform 142">
                <a:extLst>
                  <a:ext uri="{FF2B5EF4-FFF2-40B4-BE49-F238E27FC236}">
                    <a16:creationId xmlns:a16="http://schemas.microsoft.com/office/drawing/2014/main" id="{272EED39-AABF-E951-A42B-2EE9AE82242C}"/>
                  </a:ext>
                </a:extLst>
              </p:cNvPr>
              <p:cNvSpPr>
                <a:spLocks noEditPoints="1"/>
              </p:cNvSpPr>
              <p:nvPr/>
            </p:nvSpPr>
            <p:spPr bwMode="auto">
              <a:xfrm>
                <a:off x="420370" y="107315"/>
                <a:ext cx="861695" cy="823595"/>
              </a:xfrm>
              <a:custGeom>
                <a:avLst/>
                <a:gdLst>
                  <a:gd name="T0" fmla="*/ 11 w 1357"/>
                  <a:gd name="T1" fmla="*/ 516 h 1297"/>
                  <a:gd name="T2" fmla="*/ 72 w 1357"/>
                  <a:gd name="T3" fmla="*/ 355 h 1297"/>
                  <a:gd name="T4" fmla="*/ 166 w 1357"/>
                  <a:gd name="T5" fmla="*/ 224 h 1297"/>
                  <a:gd name="T6" fmla="*/ 272 w 1357"/>
                  <a:gd name="T7" fmla="*/ 122 h 1297"/>
                  <a:gd name="T8" fmla="*/ 369 w 1357"/>
                  <a:gd name="T9" fmla="*/ 50 h 1297"/>
                  <a:gd name="T10" fmla="*/ 438 w 1357"/>
                  <a:gd name="T11" fmla="*/ 10 h 1297"/>
                  <a:gd name="T12" fmla="*/ 465 w 1357"/>
                  <a:gd name="T13" fmla="*/ 13 h 1297"/>
                  <a:gd name="T14" fmla="*/ 436 w 1357"/>
                  <a:gd name="T15" fmla="*/ 27 h 1297"/>
                  <a:gd name="T16" fmla="*/ 361 w 1357"/>
                  <a:gd name="T17" fmla="*/ 74 h 1297"/>
                  <a:gd name="T18" fmla="*/ 260 w 1357"/>
                  <a:gd name="T19" fmla="*/ 151 h 1297"/>
                  <a:gd name="T20" fmla="*/ 158 w 1357"/>
                  <a:gd name="T21" fmla="*/ 256 h 1297"/>
                  <a:gd name="T22" fmla="*/ 70 w 1357"/>
                  <a:gd name="T23" fmla="*/ 391 h 1297"/>
                  <a:gd name="T24" fmla="*/ 21 w 1357"/>
                  <a:gd name="T25" fmla="*/ 553 h 1297"/>
                  <a:gd name="T26" fmla="*/ 566 w 1357"/>
                  <a:gd name="T27" fmla="*/ 1297 h 1297"/>
                  <a:gd name="T28" fmla="*/ 452 w 1357"/>
                  <a:gd name="T29" fmla="*/ 1271 h 1297"/>
                  <a:gd name="T30" fmla="*/ 330 w 1357"/>
                  <a:gd name="T31" fmla="*/ 1209 h 1297"/>
                  <a:gd name="T32" fmla="*/ 212 w 1357"/>
                  <a:gd name="T33" fmla="*/ 1117 h 1297"/>
                  <a:gd name="T34" fmla="*/ 109 w 1357"/>
                  <a:gd name="T35" fmla="*/ 992 h 1297"/>
                  <a:gd name="T36" fmla="*/ 36 w 1357"/>
                  <a:gd name="T37" fmla="*/ 841 h 1297"/>
                  <a:gd name="T38" fmla="*/ 2 w 1357"/>
                  <a:gd name="T39" fmla="*/ 665 h 1297"/>
                  <a:gd name="T40" fmla="*/ 24 w 1357"/>
                  <a:gd name="T41" fmla="*/ 735 h 1297"/>
                  <a:gd name="T42" fmla="*/ 75 w 1357"/>
                  <a:gd name="T43" fmla="*/ 899 h 1297"/>
                  <a:gd name="T44" fmla="*/ 159 w 1357"/>
                  <a:gd name="T45" fmla="*/ 1035 h 1297"/>
                  <a:gd name="T46" fmla="*/ 268 w 1357"/>
                  <a:gd name="T47" fmla="*/ 1146 h 1297"/>
                  <a:gd name="T48" fmla="*/ 386 w 1357"/>
                  <a:gd name="T49" fmla="*/ 1225 h 1297"/>
                  <a:gd name="T50" fmla="*/ 503 w 1357"/>
                  <a:gd name="T51" fmla="*/ 1271 h 1297"/>
                  <a:gd name="T52" fmla="*/ 1357 w 1357"/>
                  <a:gd name="T53" fmla="*/ 626 h 1297"/>
                  <a:gd name="T54" fmla="*/ 1322 w 1357"/>
                  <a:gd name="T55" fmla="*/ 485 h 1297"/>
                  <a:gd name="T56" fmla="*/ 1256 w 1357"/>
                  <a:gd name="T57" fmla="*/ 334 h 1297"/>
                  <a:gd name="T58" fmla="*/ 1160 w 1357"/>
                  <a:gd name="T59" fmla="*/ 212 h 1297"/>
                  <a:gd name="T60" fmla="*/ 1056 w 1357"/>
                  <a:gd name="T61" fmla="*/ 118 h 1297"/>
                  <a:gd name="T62" fmla="*/ 965 w 1357"/>
                  <a:gd name="T63" fmla="*/ 53 h 1297"/>
                  <a:gd name="T64" fmla="*/ 906 w 1357"/>
                  <a:gd name="T65" fmla="*/ 19 h 1297"/>
                  <a:gd name="T66" fmla="*/ 903 w 1357"/>
                  <a:gd name="T67" fmla="*/ 1 h 1297"/>
                  <a:gd name="T68" fmla="*/ 943 w 1357"/>
                  <a:gd name="T69" fmla="*/ 24 h 1297"/>
                  <a:gd name="T70" fmla="*/ 1026 w 1357"/>
                  <a:gd name="T71" fmla="*/ 76 h 1297"/>
                  <a:gd name="T72" fmla="*/ 1129 w 1357"/>
                  <a:gd name="T73" fmla="*/ 161 h 1297"/>
                  <a:gd name="T74" fmla="*/ 1233 w 1357"/>
                  <a:gd name="T75" fmla="*/ 273 h 1297"/>
                  <a:gd name="T76" fmla="*/ 1314 w 1357"/>
                  <a:gd name="T77" fmla="*/ 417 h 1297"/>
                  <a:gd name="T78" fmla="*/ 1355 w 1357"/>
                  <a:gd name="T79" fmla="*/ 589 h 1297"/>
                  <a:gd name="T80" fmla="*/ 810 w 1357"/>
                  <a:gd name="T81" fmla="*/ 1277 h 1297"/>
                  <a:gd name="T82" fmla="*/ 924 w 1357"/>
                  <a:gd name="T83" fmla="*/ 1246 h 1297"/>
                  <a:gd name="T84" fmla="*/ 1043 w 1357"/>
                  <a:gd name="T85" fmla="*/ 1180 h 1297"/>
                  <a:gd name="T86" fmla="*/ 1157 w 1357"/>
                  <a:gd name="T87" fmla="*/ 1083 h 1297"/>
                  <a:gd name="T88" fmla="*/ 1251 w 1357"/>
                  <a:gd name="T89" fmla="*/ 956 h 1297"/>
                  <a:gd name="T90" fmla="*/ 1318 w 1357"/>
                  <a:gd name="T91" fmla="*/ 803 h 1297"/>
                  <a:gd name="T92" fmla="*/ 1342 w 1357"/>
                  <a:gd name="T93" fmla="*/ 626 h 1297"/>
                  <a:gd name="T94" fmla="*/ 1340 w 1357"/>
                  <a:gd name="T95" fmla="*/ 774 h 1297"/>
                  <a:gd name="T96" fmla="*/ 1280 w 1357"/>
                  <a:gd name="T97" fmla="*/ 935 h 1297"/>
                  <a:gd name="T98" fmla="*/ 1189 w 1357"/>
                  <a:gd name="T99" fmla="*/ 1070 h 1297"/>
                  <a:gd name="T100" fmla="*/ 1075 w 1357"/>
                  <a:gd name="T101" fmla="*/ 1175 h 1297"/>
                  <a:gd name="T102" fmla="*/ 953 w 1357"/>
                  <a:gd name="T103" fmla="*/ 1248 h 1297"/>
                  <a:gd name="T104" fmla="*/ 835 w 1357"/>
                  <a:gd name="T105" fmla="*/ 1289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57" h="1297">
                    <a:moveTo>
                      <a:pt x="15" y="626"/>
                    </a:moveTo>
                    <a:lnTo>
                      <a:pt x="0" y="626"/>
                    </a:lnTo>
                    <a:lnTo>
                      <a:pt x="2" y="589"/>
                    </a:lnTo>
                    <a:lnTo>
                      <a:pt x="5" y="552"/>
                    </a:lnTo>
                    <a:lnTo>
                      <a:pt x="11" y="516"/>
                    </a:lnTo>
                    <a:lnTo>
                      <a:pt x="20" y="482"/>
                    </a:lnTo>
                    <a:lnTo>
                      <a:pt x="31" y="448"/>
                    </a:lnTo>
                    <a:lnTo>
                      <a:pt x="42" y="417"/>
                    </a:lnTo>
                    <a:lnTo>
                      <a:pt x="57" y="385"/>
                    </a:lnTo>
                    <a:lnTo>
                      <a:pt x="72" y="355"/>
                    </a:lnTo>
                    <a:lnTo>
                      <a:pt x="88" y="326"/>
                    </a:lnTo>
                    <a:lnTo>
                      <a:pt x="106" y="298"/>
                    </a:lnTo>
                    <a:lnTo>
                      <a:pt x="125" y="273"/>
                    </a:lnTo>
                    <a:lnTo>
                      <a:pt x="145" y="248"/>
                    </a:lnTo>
                    <a:lnTo>
                      <a:pt x="166" y="224"/>
                    </a:lnTo>
                    <a:lnTo>
                      <a:pt x="187" y="201"/>
                    </a:lnTo>
                    <a:lnTo>
                      <a:pt x="208" y="180"/>
                    </a:lnTo>
                    <a:lnTo>
                      <a:pt x="229" y="159"/>
                    </a:lnTo>
                    <a:lnTo>
                      <a:pt x="251" y="139"/>
                    </a:lnTo>
                    <a:lnTo>
                      <a:pt x="272" y="122"/>
                    </a:lnTo>
                    <a:lnTo>
                      <a:pt x="293" y="105"/>
                    </a:lnTo>
                    <a:lnTo>
                      <a:pt x="312" y="89"/>
                    </a:lnTo>
                    <a:lnTo>
                      <a:pt x="332" y="76"/>
                    </a:lnTo>
                    <a:lnTo>
                      <a:pt x="351" y="62"/>
                    </a:lnTo>
                    <a:lnTo>
                      <a:pt x="369" y="50"/>
                    </a:lnTo>
                    <a:lnTo>
                      <a:pt x="386" y="40"/>
                    </a:lnTo>
                    <a:lnTo>
                      <a:pt x="402" y="31"/>
                    </a:lnTo>
                    <a:lnTo>
                      <a:pt x="415" y="23"/>
                    </a:lnTo>
                    <a:lnTo>
                      <a:pt x="428" y="16"/>
                    </a:lnTo>
                    <a:lnTo>
                      <a:pt x="438" y="10"/>
                    </a:lnTo>
                    <a:lnTo>
                      <a:pt x="446" y="5"/>
                    </a:lnTo>
                    <a:lnTo>
                      <a:pt x="452" y="1"/>
                    </a:lnTo>
                    <a:lnTo>
                      <a:pt x="457" y="0"/>
                    </a:lnTo>
                    <a:lnTo>
                      <a:pt x="457" y="0"/>
                    </a:lnTo>
                    <a:lnTo>
                      <a:pt x="465" y="13"/>
                    </a:lnTo>
                    <a:lnTo>
                      <a:pt x="464" y="13"/>
                    </a:lnTo>
                    <a:lnTo>
                      <a:pt x="460" y="14"/>
                    </a:lnTo>
                    <a:lnTo>
                      <a:pt x="454" y="18"/>
                    </a:lnTo>
                    <a:lnTo>
                      <a:pt x="446" y="23"/>
                    </a:lnTo>
                    <a:lnTo>
                      <a:pt x="436" y="27"/>
                    </a:lnTo>
                    <a:lnTo>
                      <a:pt x="423" y="36"/>
                    </a:lnTo>
                    <a:lnTo>
                      <a:pt x="410" y="44"/>
                    </a:lnTo>
                    <a:lnTo>
                      <a:pt x="395" y="52"/>
                    </a:lnTo>
                    <a:lnTo>
                      <a:pt x="377" y="63"/>
                    </a:lnTo>
                    <a:lnTo>
                      <a:pt x="361" y="74"/>
                    </a:lnTo>
                    <a:lnTo>
                      <a:pt x="342" y="87"/>
                    </a:lnTo>
                    <a:lnTo>
                      <a:pt x="322" y="102"/>
                    </a:lnTo>
                    <a:lnTo>
                      <a:pt x="303" y="117"/>
                    </a:lnTo>
                    <a:lnTo>
                      <a:pt x="281" y="133"/>
                    </a:lnTo>
                    <a:lnTo>
                      <a:pt x="260" y="151"/>
                    </a:lnTo>
                    <a:lnTo>
                      <a:pt x="239" y="170"/>
                    </a:lnTo>
                    <a:lnTo>
                      <a:pt x="218" y="190"/>
                    </a:lnTo>
                    <a:lnTo>
                      <a:pt x="198" y="211"/>
                    </a:lnTo>
                    <a:lnTo>
                      <a:pt x="177" y="234"/>
                    </a:lnTo>
                    <a:lnTo>
                      <a:pt x="158" y="256"/>
                    </a:lnTo>
                    <a:lnTo>
                      <a:pt x="138" y="281"/>
                    </a:lnTo>
                    <a:lnTo>
                      <a:pt x="119" y="307"/>
                    </a:lnTo>
                    <a:lnTo>
                      <a:pt x="103" y="334"/>
                    </a:lnTo>
                    <a:lnTo>
                      <a:pt x="85" y="362"/>
                    </a:lnTo>
                    <a:lnTo>
                      <a:pt x="70" y="391"/>
                    </a:lnTo>
                    <a:lnTo>
                      <a:pt x="57" y="422"/>
                    </a:lnTo>
                    <a:lnTo>
                      <a:pt x="46" y="453"/>
                    </a:lnTo>
                    <a:lnTo>
                      <a:pt x="34" y="485"/>
                    </a:lnTo>
                    <a:lnTo>
                      <a:pt x="26" y="519"/>
                    </a:lnTo>
                    <a:lnTo>
                      <a:pt x="21" y="553"/>
                    </a:lnTo>
                    <a:lnTo>
                      <a:pt x="16" y="591"/>
                    </a:lnTo>
                    <a:lnTo>
                      <a:pt x="15" y="626"/>
                    </a:lnTo>
                    <a:close/>
                    <a:moveTo>
                      <a:pt x="587" y="1282"/>
                    </a:moveTo>
                    <a:lnTo>
                      <a:pt x="587" y="1297"/>
                    </a:lnTo>
                    <a:lnTo>
                      <a:pt x="566" y="1297"/>
                    </a:lnTo>
                    <a:lnTo>
                      <a:pt x="545" y="1295"/>
                    </a:lnTo>
                    <a:lnTo>
                      <a:pt x="522" y="1290"/>
                    </a:lnTo>
                    <a:lnTo>
                      <a:pt x="499" y="1285"/>
                    </a:lnTo>
                    <a:lnTo>
                      <a:pt x="475" y="1279"/>
                    </a:lnTo>
                    <a:lnTo>
                      <a:pt x="452" y="1271"/>
                    </a:lnTo>
                    <a:lnTo>
                      <a:pt x="428" y="1261"/>
                    </a:lnTo>
                    <a:lnTo>
                      <a:pt x="403" y="1250"/>
                    </a:lnTo>
                    <a:lnTo>
                      <a:pt x="379" y="1238"/>
                    </a:lnTo>
                    <a:lnTo>
                      <a:pt x="355" y="1224"/>
                    </a:lnTo>
                    <a:lnTo>
                      <a:pt x="330" y="1209"/>
                    </a:lnTo>
                    <a:lnTo>
                      <a:pt x="306" y="1193"/>
                    </a:lnTo>
                    <a:lnTo>
                      <a:pt x="281" y="1175"/>
                    </a:lnTo>
                    <a:lnTo>
                      <a:pt x="257" y="1157"/>
                    </a:lnTo>
                    <a:lnTo>
                      <a:pt x="234" y="1138"/>
                    </a:lnTo>
                    <a:lnTo>
                      <a:pt x="212" y="1117"/>
                    </a:lnTo>
                    <a:lnTo>
                      <a:pt x="190" y="1094"/>
                    </a:lnTo>
                    <a:lnTo>
                      <a:pt x="169" y="1070"/>
                    </a:lnTo>
                    <a:lnTo>
                      <a:pt x="148" y="1045"/>
                    </a:lnTo>
                    <a:lnTo>
                      <a:pt x="129" y="1019"/>
                    </a:lnTo>
                    <a:lnTo>
                      <a:pt x="109" y="992"/>
                    </a:lnTo>
                    <a:lnTo>
                      <a:pt x="93" y="964"/>
                    </a:lnTo>
                    <a:lnTo>
                      <a:pt x="76" y="935"/>
                    </a:lnTo>
                    <a:lnTo>
                      <a:pt x="62" y="906"/>
                    </a:lnTo>
                    <a:lnTo>
                      <a:pt x="47" y="873"/>
                    </a:lnTo>
                    <a:lnTo>
                      <a:pt x="36" y="841"/>
                    </a:lnTo>
                    <a:lnTo>
                      <a:pt x="24" y="808"/>
                    </a:lnTo>
                    <a:lnTo>
                      <a:pt x="16" y="774"/>
                    </a:lnTo>
                    <a:lnTo>
                      <a:pt x="10" y="738"/>
                    </a:lnTo>
                    <a:lnTo>
                      <a:pt x="5" y="703"/>
                    </a:lnTo>
                    <a:lnTo>
                      <a:pt x="2" y="665"/>
                    </a:lnTo>
                    <a:lnTo>
                      <a:pt x="0" y="626"/>
                    </a:lnTo>
                    <a:lnTo>
                      <a:pt x="15" y="626"/>
                    </a:lnTo>
                    <a:lnTo>
                      <a:pt x="16" y="664"/>
                    </a:lnTo>
                    <a:lnTo>
                      <a:pt x="20" y="701"/>
                    </a:lnTo>
                    <a:lnTo>
                      <a:pt x="24" y="735"/>
                    </a:lnTo>
                    <a:lnTo>
                      <a:pt x="31" y="771"/>
                    </a:lnTo>
                    <a:lnTo>
                      <a:pt x="41" y="803"/>
                    </a:lnTo>
                    <a:lnTo>
                      <a:pt x="50" y="836"/>
                    </a:lnTo>
                    <a:lnTo>
                      <a:pt x="62" y="868"/>
                    </a:lnTo>
                    <a:lnTo>
                      <a:pt x="75" y="899"/>
                    </a:lnTo>
                    <a:lnTo>
                      <a:pt x="90" y="928"/>
                    </a:lnTo>
                    <a:lnTo>
                      <a:pt x="106" y="958"/>
                    </a:lnTo>
                    <a:lnTo>
                      <a:pt x="124" y="985"/>
                    </a:lnTo>
                    <a:lnTo>
                      <a:pt x="142" y="1011"/>
                    </a:lnTo>
                    <a:lnTo>
                      <a:pt x="159" y="1035"/>
                    </a:lnTo>
                    <a:lnTo>
                      <a:pt x="181" y="1060"/>
                    </a:lnTo>
                    <a:lnTo>
                      <a:pt x="202" y="1084"/>
                    </a:lnTo>
                    <a:lnTo>
                      <a:pt x="223" y="1105"/>
                    </a:lnTo>
                    <a:lnTo>
                      <a:pt x="246" y="1126"/>
                    </a:lnTo>
                    <a:lnTo>
                      <a:pt x="268" y="1146"/>
                    </a:lnTo>
                    <a:lnTo>
                      <a:pt x="291" y="1164"/>
                    </a:lnTo>
                    <a:lnTo>
                      <a:pt x="314" y="1182"/>
                    </a:lnTo>
                    <a:lnTo>
                      <a:pt x="338" y="1198"/>
                    </a:lnTo>
                    <a:lnTo>
                      <a:pt x="363" y="1212"/>
                    </a:lnTo>
                    <a:lnTo>
                      <a:pt x="386" y="1225"/>
                    </a:lnTo>
                    <a:lnTo>
                      <a:pt x="410" y="1237"/>
                    </a:lnTo>
                    <a:lnTo>
                      <a:pt x="433" y="1248"/>
                    </a:lnTo>
                    <a:lnTo>
                      <a:pt x="457" y="1256"/>
                    </a:lnTo>
                    <a:lnTo>
                      <a:pt x="480" y="1264"/>
                    </a:lnTo>
                    <a:lnTo>
                      <a:pt x="503" y="1271"/>
                    </a:lnTo>
                    <a:lnTo>
                      <a:pt x="525" y="1276"/>
                    </a:lnTo>
                    <a:lnTo>
                      <a:pt x="547" y="1279"/>
                    </a:lnTo>
                    <a:lnTo>
                      <a:pt x="568" y="1282"/>
                    </a:lnTo>
                    <a:lnTo>
                      <a:pt x="587" y="1282"/>
                    </a:lnTo>
                    <a:close/>
                    <a:moveTo>
                      <a:pt x="1357" y="626"/>
                    </a:moveTo>
                    <a:lnTo>
                      <a:pt x="1342" y="626"/>
                    </a:lnTo>
                    <a:lnTo>
                      <a:pt x="1340" y="591"/>
                    </a:lnTo>
                    <a:lnTo>
                      <a:pt x="1337" y="553"/>
                    </a:lnTo>
                    <a:lnTo>
                      <a:pt x="1331" y="519"/>
                    </a:lnTo>
                    <a:lnTo>
                      <a:pt x="1322" y="485"/>
                    </a:lnTo>
                    <a:lnTo>
                      <a:pt x="1313" y="453"/>
                    </a:lnTo>
                    <a:lnTo>
                      <a:pt x="1300" y="422"/>
                    </a:lnTo>
                    <a:lnTo>
                      <a:pt x="1287" y="391"/>
                    </a:lnTo>
                    <a:lnTo>
                      <a:pt x="1272" y="362"/>
                    </a:lnTo>
                    <a:lnTo>
                      <a:pt x="1256" y="334"/>
                    </a:lnTo>
                    <a:lnTo>
                      <a:pt x="1238" y="308"/>
                    </a:lnTo>
                    <a:lnTo>
                      <a:pt x="1220" y="282"/>
                    </a:lnTo>
                    <a:lnTo>
                      <a:pt x="1201" y="258"/>
                    </a:lnTo>
                    <a:lnTo>
                      <a:pt x="1181" y="234"/>
                    </a:lnTo>
                    <a:lnTo>
                      <a:pt x="1160" y="212"/>
                    </a:lnTo>
                    <a:lnTo>
                      <a:pt x="1139" y="191"/>
                    </a:lnTo>
                    <a:lnTo>
                      <a:pt x="1119" y="170"/>
                    </a:lnTo>
                    <a:lnTo>
                      <a:pt x="1098" y="152"/>
                    </a:lnTo>
                    <a:lnTo>
                      <a:pt x="1077" y="135"/>
                    </a:lnTo>
                    <a:lnTo>
                      <a:pt x="1056" y="118"/>
                    </a:lnTo>
                    <a:lnTo>
                      <a:pt x="1036" y="102"/>
                    </a:lnTo>
                    <a:lnTo>
                      <a:pt x="1017" y="89"/>
                    </a:lnTo>
                    <a:lnTo>
                      <a:pt x="999" y="76"/>
                    </a:lnTo>
                    <a:lnTo>
                      <a:pt x="981" y="65"/>
                    </a:lnTo>
                    <a:lnTo>
                      <a:pt x="965" y="53"/>
                    </a:lnTo>
                    <a:lnTo>
                      <a:pt x="950" y="45"/>
                    </a:lnTo>
                    <a:lnTo>
                      <a:pt x="935" y="37"/>
                    </a:lnTo>
                    <a:lnTo>
                      <a:pt x="924" y="31"/>
                    </a:lnTo>
                    <a:lnTo>
                      <a:pt x="914" y="24"/>
                    </a:lnTo>
                    <a:lnTo>
                      <a:pt x="906" y="19"/>
                    </a:lnTo>
                    <a:lnTo>
                      <a:pt x="900" y="18"/>
                    </a:lnTo>
                    <a:lnTo>
                      <a:pt x="896" y="14"/>
                    </a:lnTo>
                    <a:lnTo>
                      <a:pt x="895" y="14"/>
                    </a:lnTo>
                    <a:lnTo>
                      <a:pt x="901" y="1"/>
                    </a:lnTo>
                    <a:lnTo>
                      <a:pt x="903" y="1"/>
                    </a:lnTo>
                    <a:lnTo>
                      <a:pt x="908" y="3"/>
                    </a:lnTo>
                    <a:lnTo>
                      <a:pt x="913" y="6"/>
                    </a:lnTo>
                    <a:lnTo>
                      <a:pt x="922" y="11"/>
                    </a:lnTo>
                    <a:lnTo>
                      <a:pt x="932" y="18"/>
                    </a:lnTo>
                    <a:lnTo>
                      <a:pt x="943" y="24"/>
                    </a:lnTo>
                    <a:lnTo>
                      <a:pt x="958" y="32"/>
                    </a:lnTo>
                    <a:lnTo>
                      <a:pt x="973" y="42"/>
                    </a:lnTo>
                    <a:lnTo>
                      <a:pt x="989" y="52"/>
                    </a:lnTo>
                    <a:lnTo>
                      <a:pt x="1007" y="63"/>
                    </a:lnTo>
                    <a:lnTo>
                      <a:pt x="1026" y="76"/>
                    </a:lnTo>
                    <a:lnTo>
                      <a:pt x="1046" y="91"/>
                    </a:lnTo>
                    <a:lnTo>
                      <a:pt x="1065" y="107"/>
                    </a:lnTo>
                    <a:lnTo>
                      <a:pt x="1087" y="123"/>
                    </a:lnTo>
                    <a:lnTo>
                      <a:pt x="1108" y="141"/>
                    </a:lnTo>
                    <a:lnTo>
                      <a:pt x="1129" y="161"/>
                    </a:lnTo>
                    <a:lnTo>
                      <a:pt x="1150" y="180"/>
                    </a:lnTo>
                    <a:lnTo>
                      <a:pt x="1171" y="201"/>
                    </a:lnTo>
                    <a:lnTo>
                      <a:pt x="1192" y="224"/>
                    </a:lnTo>
                    <a:lnTo>
                      <a:pt x="1212" y="248"/>
                    </a:lnTo>
                    <a:lnTo>
                      <a:pt x="1233" y="273"/>
                    </a:lnTo>
                    <a:lnTo>
                      <a:pt x="1251" y="300"/>
                    </a:lnTo>
                    <a:lnTo>
                      <a:pt x="1269" y="328"/>
                    </a:lnTo>
                    <a:lnTo>
                      <a:pt x="1285" y="355"/>
                    </a:lnTo>
                    <a:lnTo>
                      <a:pt x="1301" y="386"/>
                    </a:lnTo>
                    <a:lnTo>
                      <a:pt x="1314" y="417"/>
                    </a:lnTo>
                    <a:lnTo>
                      <a:pt x="1327" y="448"/>
                    </a:lnTo>
                    <a:lnTo>
                      <a:pt x="1337" y="482"/>
                    </a:lnTo>
                    <a:lnTo>
                      <a:pt x="1345" y="516"/>
                    </a:lnTo>
                    <a:lnTo>
                      <a:pt x="1352" y="552"/>
                    </a:lnTo>
                    <a:lnTo>
                      <a:pt x="1355" y="589"/>
                    </a:lnTo>
                    <a:lnTo>
                      <a:pt x="1357" y="626"/>
                    </a:lnTo>
                    <a:close/>
                    <a:moveTo>
                      <a:pt x="769" y="1295"/>
                    </a:moveTo>
                    <a:lnTo>
                      <a:pt x="769" y="1281"/>
                    </a:lnTo>
                    <a:lnTo>
                      <a:pt x="791" y="1281"/>
                    </a:lnTo>
                    <a:lnTo>
                      <a:pt x="810" y="1277"/>
                    </a:lnTo>
                    <a:lnTo>
                      <a:pt x="831" y="1274"/>
                    </a:lnTo>
                    <a:lnTo>
                      <a:pt x="854" y="1269"/>
                    </a:lnTo>
                    <a:lnTo>
                      <a:pt x="877" y="1263"/>
                    </a:lnTo>
                    <a:lnTo>
                      <a:pt x="900" y="1255"/>
                    </a:lnTo>
                    <a:lnTo>
                      <a:pt x="924" y="1246"/>
                    </a:lnTo>
                    <a:lnTo>
                      <a:pt x="947" y="1235"/>
                    </a:lnTo>
                    <a:lnTo>
                      <a:pt x="971" y="1224"/>
                    </a:lnTo>
                    <a:lnTo>
                      <a:pt x="996" y="1211"/>
                    </a:lnTo>
                    <a:lnTo>
                      <a:pt x="1018" y="1196"/>
                    </a:lnTo>
                    <a:lnTo>
                      <a:pt x="1043" y="1180"/>
                    </a:lnTo>
                    <a:lnTo>
                      <a:pt x="1065" y="1164"/>
                    </a:lnTo>
                    <a:lnTo>
                      <a:pt x="1090" y="1144"/>
                    </a:lnTo>
                    <a:lnTo>
                      <a:pt x="1113" y="1125"/>
                    </a:lnTo>
                    <a:lnTo>
                      <a:pt x="1134" y="1105"/>
                    </a:lnTo>
                    <a:lnTo>
                      <a:pt x="1157" y="1083"/>
                    </a:lnTo>
                    <a:lnTo>
                      <a:pt x="1176" y="1060"/>
                    </a:lnTo>
                    <a:lnTo>
                      <a:pt x="1197" y="1035"/>
                    </a:lnTo>
                    <a:lnTo>
                      <a:pt x="1215" y="1009"/>
                    </a:lnTo>
                    <a:lnTo>
                      <a:pt x="1235" y="984"/>
                    </a:lnTo>
                    <a:lnTo>
                      <a:pt x="1251" y="956"/>
                    </a:lnTo>
                    <a:lnTo>
                      <a:pt x="1267" y="928"/>
                    </a:lnTo>
                    <a:lnTo>
                      <a:pt x="1282" y="899"/>
                    </a:lnTo>
                    <a:lnTo>
                      <a:pt x="1295" y="868"/>
                    </a:lnTo>
                    <a:lnTo>
                      <a:pt x="1306" y="836"/>
                    </a:lnTo>
                    <a:lnTo>
                      <a:pt x="1318" y="803"/>
                    </a:lnTo>
                    <a:lnTo>
                      <a:pt x="1326" y="771"/>
                    </a:lnTo>
                    <a:lnTo>
                      <a:pt x="1332" y="735"/>
                    </a:lnTo>
                    <a:lnTo>
                      <a:pt x="1337" y="701"/>
                    </a:lnTo>
                    <a:lnTo>
                      <a:pt x="1340" y="664"/>
                    </a:lnTo>
                    <a:lnTo>
                      <a:pt x="1342" y="626"/>
                    </a:lnTo>
                    <a:lnTo>
                      <a:pt x="1357" y="626"/>
                    </a:lnTo>
                    <a:lnTo>
                      <a:pt x="1357" y="665"/>
                    </a:lnTo>
                    <a:lnTo>
                      <a:pt x="1353" y="703"/>
                    </a:lnTo>
                    <a:lnTo>
                      <a:pt x="1347" y="738"/>
                    </a:lnTo>
                    <a:lnTo>
                      <a:pt x="1340" y="774"/>
                    </a:lnTo>
                    <a:lnTo>
                      <a:pt x="1332" y="808"/>
                    </a:lnTo>
                    <a:lnTo>
                      <a:pt x="1321" y="841"/>
                    </a:lnTo>
                    <a:lnTo>
                      <a:pt x="1309" y="873"/>
                    </a:lnTo>
                    <a:lnTo>
                      <a:pt x="1296" y="904"/>
                    </a:lnTo>
                    <a:lnTo>
                      <a:pt x="1280" y="935"/>
                    </a:lnTo>
                    <a:lnTo>
                      <a:pt x="1264" y="964"/>
                    </a:lnTo>
                    <a:lnTo>
                      <a:pt x="1248" y="992"/>
                    </a:lnTo>
                    <a:lnTo>
                      <a:pt x="1228" y="1019"/>
                    </a:lnTo>
                    <a:lnTo>
                      <a:pt x="1209" y="1045"/>
                    </a:lnTo>
                    <a:lnTo>
                      <a:pt x="1189" y="1070"/>
                    </a:lnTo>
                    <a:lnTo>
                      <a:pt x="1168" y="1092"/>
                    </a:lnTo>
                    <a:lnTo>
                      <a:pt x="1145" y="1115"/>
                    </a:lnTo>
                    <a:lnTo>
                      <a:pt x="1122" y="1136"/>
                    </a:lnTo>
                    <a:lnTo>
                      <a:pt x="1100" y="1156"/>
                    </a:lnTo>
                    <a:lnTo>
                      <a:pt x="1075" y="1175"/>
                    </a:lnTo>
                    <a:lnTo>
                      <a:pt x="1051" y="1191"/>
                    </a:lnTo>
                    <a:lnTo>
                      <a:pt x="1028" y="1208"/>
                    </a:lnTo>
                    <a:lnTo>
                      <a:pt x="1004" y="1224"/>
                    </a:lnTo>
                    <a:lnTo>
                      <a:pt x="978" y="1237"/>
                    </a:lnTo>
                    <a:lnTo>
                      <a:pt x="953" y="1248"/>
                    </a:lnTo>
                    <a:lnTo>
                      <a:pt x="929" y="1259"/>
                    </a:lnTo>
                    <a:lnTo>
                      <a:pt x="906" y="1269"/>
                    </a:lnTo>
                    <a:lnTo>
                      <a:pt x="882" y="1277"/>
                    </a:lnTo>
                    <a:lnTo>
                      <a:pt x="859" y="1284"/>
                    </a:lnTo>
                    <a:lnTo>
                      <a:pt x="835" y="1289"/>
                    </a:lnTo>
                    <a:lnTo>
                      <a:pt x="813" y="1292"/>
                    </a:lnTo>
                    <a:lnTo>
                      <a:pt x="791" y="1295"/>
                    </a:lnTo>
                    <a:lnTo>
                      <a:pt x="769" y="12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s-PE"/>
              </a:p>
            </p:txBody>
          </p:sp>
        </p:grpSp>
      </p:grpSp>
    </p:spTree>
    <p:extLst>
      <p:ext uri="{BB962C8B-B14F-4D97-AF65-F5344CB8AC3E}">
        <p14:creationId xmlns:p14="http://schemas.microsoft.com/office/powerpoint/2010/main" val="1947134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E478B0-C7B5-EE40-32F3-048B20495279}"/>
              </a:ext>
            </a:extLst>
          </p:cNvPr>
          <p:cNvSpPr>
            <a:spLocks noGrp="1"/>
          </p:cNvSpPr>
          <p:nvPr>
            <p:ph type="title"/>
          </p:nvPr>
        </p:nvSpPr>
        <p:spPr>
          <a:xfrm>
            <a:off x="838200" y="365126"/>
            <a:ext cx="10515600" cy="874128"/>
          </a:xfrm>
        </p:spPr>
        <p:txBody>
          <a:bodyPr/>
          <a:lstStyle/>
          <a:p>
            <a:r>
              <a:rPr lang="es-MX" b="1" dirty="0" err="1"/>
              <a:t>Economic</a:t>
            </a:r>
            <a:r>
              <a:rPr lang="es-MX" b="1" dirty="0"/>
              <a:t> </a:t>
            </a:r>
            <a:r>
              <a:rPr lang="es-MX" b="1" dirty="0" err="1"/>
              <a:t>Context</a:t>
            </a:r>
            <a:endParaRPr lang="en-US" b="1" dirty="0"/>
          </a:p>
        </p:txBody>
      </p:sp>
      <p:sp>
        <p:nvSpPr>
          <p:cNvPr id="3" name="Marcador de contenido 2">
            <a:extLst>
              <a:ext uri="{FF2B5EF4-FFF2-40B4-BE49-F238E27FC236}">
                <a16:creationId xmlns:a16="http://schemas.microsoft.com/office/drawing/2014/main" id="{78BA75FC-DE8B-9BEB-614A-BAAC1A1DFE50}"/>
              </a:ext>
            </a:extLst>
          </p:cNvPr>
          <p:cNvSpPr>
            <a:spLocks noGrp="1"/>
          </p:cNvSpPr>
          <p:nvPr>
            <p:ph idx="1"/>
          </p:nvPr>
        </p:nvSpPr>
        <p:spPr>
          <a:xfrm>
            <a:off x="8145379" y="1825625"/>
            <a:ext cx="3208420" cy="4351338"/>
          </a:xfrm>
        </p:spPr>
        <p:txBody>
          <a:bodyPr>
            <a:normAutofit/>
          </a:bodyPr>
          <a:lstStyle/>
          <a:p>
            <a:r>
              <a:rPr lang="en-US" dirty="0"/>
              <a:t>LAC reached a GDP of US$7.09 trillion 
It represents only 6.7% of the Global GDP</a:t>
            </a:r>
          </a:p>
        </p:txBody>
      </p:sp>
      <p:graphicFrame>
        <p:nvGraphicFramePr>
          <p:cNvPr id="4" name="Gráfico 3">
            <a:extLst>
              <a:ext uri="{FF2B5EF4-FFF2-40B4-BE49-F238E27FC236}">
                <a16:creationId xmlns:a16="http://schemas.microsoft.com/office/drawing/2014/main" id="{BB8202C9-8A4A-4237-2CD3-BD585632D284}"/>
              </a:ext>
            </a:extLst>
          </p:cNvPr>
          <p:cNvGraphicFramePr>
            <a:graphicFrameLocks/>
          </p:cNvGraphicFramePr>
          <p:nvPr>
            <p:extLst>
              <p:ext uri="{D42A27DB-BD31-4B8C-83A1-F6EECF244321}">
                <p14:modId xmlns:p14="http://schemas.microsoft.com/office/powerpoint/2010/main" val="127388541"/>
              </p:ext>
            </p:extLst>
          </p:nvPr>
        </p:nvGraphicFramePr>
        <p:xfrm>
          <a:off x="838200" y="1311442"/>
          <a:ext cx="7355305" cy="4523302"/>
        </p:xfrm>
        <a:graphic>
          <a:graphicData uri="http://schemas.openxmlformats.org/drawingml/2006/chart">
            <c:chart xmlns:c="http://schemas.openxmlformats.org/drawingml/2006/chart" xmlns:r="http://schemas.openxmlformats.org/officeDocument/2006/relationships" r:id="rId3"/>
          </a:graphicData>
        </a:graphic>
      </p:graphicFrame>
      <p:sp>
        <p:nvSpPr>
          <p:cNvPr id="6" name="CuadroTexto 5">
            <a:extLst>
              <a:ext uri="{FF2B5EF4-FFF2-40B4-BE49-F238E27FC236}">
                <a16:creationId xmlns:a16="http://schemas.microsoft.com/office/drawing/2014/main" id="{7E86005B-293C-3AC8-E7E6-775BFDC84131}"/>
              </a:ext>
            </a:extLst>
          </p:cNvPr>
          <p:cNvSpPr txBox="1"/>
          <p:nvPr/>
        </p:nvSpPr>
        <p:spPr>
          <a:xfrm>
            <a:off x="272143" y="6308209"/>
            <a:ext cx="6096000" cy="276999"/>
          </a:xfrm>
          <a:prstGeom prst="rect">
            <a:avLst/>
          </a:prstGeom>
          <a:noFill/>
        </p:spPr>
        <p:txBody>
          <a:bodyPr wrap="square">
            <a:spAutoFit/>
          </a:bodyPr>
          <a:lstStyle/>
          <a:p>
            <a:r>
              <a:rPr lang="en-US" sz="1200">
                <a:solidFill>
                  <a:schemeClr val="bg1">
                    <a:lumMod val="50000"/>
                  </a:schemeClr>
                </a:solidFill>
                <a:latin typeface="Arial" panose="020B0604020202020204" pitchFamily="34" charset="0"/>
              </a:rPr>
              <a:t>Source: World Bank</a:t>
            </a:r>
            <a:endParaRPr lang="en-US" sz="1200" dirty="0">
              <a:solidFill>
                <a:schemeClr val="bg1">
                  <a:lumMod val="50000"/>
                </a:schemeClr>
              </a:solidFill>
            </a:endParaRPr>
          </a:p>
        </p:txBody>
      </p:sp>
      <p:pic>
        <p:nvPicPr>
          <p:cNvPr id="146" name="Imagen 145">
            <a:extLst>
              <a:ext uri="{FF2B5EF4-FFF2-40B4-BE49-F238E27FC236}">
                <a16:creationId xmlns:a16="http://schemas.microsoft.com/office/drawing/2014/main" id="{19C4A140-8157-4889-888F-B857416957E8}"/>
              </a:ext>
            </a:extLst>
          </p:cNvPr>
          <p:cNvPicPr>
            <a:picLocks noChangeAspect="1"/>
          </p:cNvPicPr>
          <p:nvPr/>
        </p:nvPicPr>
        <p:blipFill>
          <a:blip r:embed="rId4"/>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3153823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75C27A1-049B-5562-3815-2CE97CCBF1FF}"/>
              </a:ext>
            </a:extLst>
          </p:cNvPr>
          <p:cNvSpPr>
            <a:spLocks noGrp="1"/>
          </p:cNvSpPr>
          <p:nvPr>
            <p:ph idx="1"/>
          </p:nvPr>
        </p:nvSpPr>
        <p:spPr>
          <a:xfrm>
            <a:off x="7303169" y="842210"/>
            <a:ext cx="4038600" cy="5450306"/>
          </a:xfrm>
        </p:spPr>
        <p:txBody>
          <a:bodyPr>
            <a:normAutofit lnSpcReduction="10000"/>
          </a:bodyPr>
          <a:lstStyle/>
          <a:p>
            <a:r>
              <a:rPr lang="en-US" sz="2400" dirty="0">
                <a:solidFill>
                  <a:srgbClr val="333333"/>
                </a:solidFill>
              </a:rPr>
              <a:t>GDP growth rates are varied in each country. The average for the region was 2.15% in 2023
According to World Bank projections: 
1.6% in 2024
2.7% in 2025
2.6% in 2026, 
Although a slow post-pandemic recovery is shown: "These figures are the lowest compared to all other regions of the world, and are insufficient to promote prosperity."</a:t>
            </a:r>
            <a:endParaRPr lang="en-US" sz="2400" dirty="0"/>
          </a:p>
        </p:txBody>
      </p:sp>
      <p:graphicFrame>
        <p:nvGraphicFramePr>
          <p:cNvPr id="4" name="Gráfico 3">
            <a:extLst>
              <a:ext uri="{FF2B5EF4-FFF2-40B4-BE49-F238E27FC236}">
                <a16:creationId xmlns:a16="http://schemas.microsoft.com/office/drawing/2014/main" id="{8182288A-9BC5-D18D-DFA1-044307F77030}"/>
              </a:ext>
            </a:extLst>
          </p:cNvPr>
          <p:cNvGraphicFramePr>
            <a:graphicFrameLocks/>
          </p:cNvGraphicFramePr>
          <p:nvPr>
            <p:extLst>
              <p:ext uri="{D42A27DB-BD31-4B8C-83A1-F6EECF244321}">
                <p14:modId xmlns:p14="http://schemas.microsoft.com/office/powerpoint/2010/main" val="4274240024"/>
              </p:ext>
            </p:extLst>
          </p:nvPr>
        </p:nvGraphicFramePr>
        <p:xfrm>
          <a:off x="718456" y="500743"/>
          <a:ext cx="6248401" cy="5992132"/>
        </p:xfrm>
        <a:graphic>
          <a:graphicData uri="http://schemas.openxmlformats.org/drawingml/2006/chart">
            <c:chart xmlns:c="http://schemas.openxmlformats.org/drawingml/2006/chart" xmlns:r="http://schemas.openxmlformats.org/officeDocument/2006/relationships" r:id="rId2"/>
          </a:graphicData>
        </a:graphic>
      </p:graphicFrame>
      <p:sp>
        <p:nvSpPr>
          <p:cNvPr id="2" name="CuadroTexto 1">
            <a:extLst>
              <a:ext uri="{FF2B5EF4-FFF2-40B4-BE49-F238E27FC236}">
                <a16:creationId xmlns:a16="http://schemas.microsoft.com/office/drawing/2014/main" id="{A19A5E82-B94A-0A6E-0B7A-6179E9E5D6F4}"/>
              </a:ext>
            </a:extLst>
          </p:cNvPr>
          <p:cNvSpPr txBox="1"/>
          <p:nvPr/>
        </p:nvSpPr>
        <p:spPr>
          <a:xfrm>
            <a:off x="272143" y="6308209"/>
            <a:ext cx="6096000" cy="307777"/>
          </a:xfrm>
          <a:prstGeom prst="rect">
            <a:avLst/>
          </a:prstGeom>
          <a:noFill/>
        </p:spPr>
        <p:txBody>
          <a:bodyPr wrap="square">
            <a:spAutoFit/>
          </a:bodyPr>
          <a:lstStyle/>
          <a:p>
            <a:r>
              <a:rPr lang="en-US" sz="1400">
                <a:solidFill>
                  <a:schemeClr val="bg1">
                    <a:lumMod val="50000"/>
                  </a:schemeClr>
                </a:solidFill>
                <a:latin typeface="Arial" panose="020B0604020202020204" pitchFamily="34" charset="0"/>
              </a:rPr>
              <a:t>Source: World Bank</a:t>
            </a:r>
            <a:endParaRPr lang="en-US" sz="1400" dirty="0">
              <a:solidFill>
                <a:schemeClr val="bg1">
                  <a:lumMod val="50000"/>
                </a:schemeClr>
              </a:solidFill>
            </a:endParaRPr>
          </a:p>
        </p:txBody>
      </p:sp>
      <p:pic>
        <p:nvPicPr>
          <p:cNvPr id="145" name="Imagen 144">
            <a:extLst>
              <a:ext uri="{FF2B5EF4-FFF2-40B4-BE49-F238E27FC236}">
                <a16:creationId xmlns:a16="http://schemas.microsoft.com/office/drawing/2014/main" id="{52DABA34-C1E5-3135-152F-BBC11EE8582E}"/>
              </a:ext>
            </a:extLst>
          </p:cNvPr>
          <p:cNvPicPr>
            <a:picLocks noChangeAspect="1"/>
          </p:cNvPicPr>
          <p:nvPr/>
        </p:nvPicPr>
        <p:blipFill>
          <a:blip r:embed="rId3"/>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2645239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3C6FAE5-19FD-EFA9-0D35-34A4C20D28A6}"/>
              </a:ext>
            </a:extLst>
          </p:cNvPr>
          <p:cNvSpPr>
            <a:spLocks noGrp="1"/>
          </p:cNvSpPr>
          <p:nvPr>
            <p:ph idx="1"/>
          </p:nvPr>
        </p:nvSpPr>
        <p:spPr>
          <a:xfrm>
            <a:off x="7053944" y="932997"/>
            <a:ext cx="4800597" cy="4351338"/>
          </a:xfrm>
        </p:spPr>
        <p:txBody>
          <a:bodyPr>
            <a:normAutofit/>
          </a:bodyPr>
          <a:lstStyle/>
          <a:p>
            <a:r>
              <a:rPr lang="en-US" dirty="0"/>
              <a:t>GDP per capita, which is also diverse in the countries of the region, varies between US$ 2,500 and US$ 22,550.
In 2023, the average in the region reaches US$ 10,681.73 with a growth rate of 1.41%. 
In 2022, the average in the region reaches US$ 9,618.71 with a growth rate of 3.31%</a:t>
            </a:r>
          </a:p>
        </p:txBody>
      </p:sp>
      <p:sp>
        <p:nvSpPr>
          <p:cNvPr id="2" name="CuadroTexto 1">
            <a:extLst>
              <a:ext uri="{FF2B5EF4-FFF2-40B4-BE49-F238E27FC236}">
                <a16:creationId xmlns:a16="http://schemas.microsoft.com/office/drawing/2014/main" id="{8599C076-5726-FEA2-3EE0-16D6A9FB355B}"/>
              </a:ext>
            </a:extLst>
          </p:cNvPr>
          <p:cNvSpPr txBox="1"/>
          <p:nvPr/>
        </p:nvSpPr>
        <p:spPr>
          <a:xfrm>
            <a:off x="272143" y="6308209"/>
            <a:ext cx="6096000" cy="276999"/>
          </a:xfrm>
          <a:prstGeom prst="rect">
            <a:avLst/>
          </a:prstGeom>
          <a:noFill/>
        </p:spPr>
        <p:txBody>
          <a:bodyPr wrap="square">
            <a:spAutoFit/>
          </a:bodyPr>
          <a:lstStyle/>
          <a:p>
            <a:r>
              <a:rPr lang="en-US" sz="1200">
                <a:solidFill>
                  <a:schemeClr val="bg1">
                    <a:lumMod val="50000"/>
                  </a:schemeClr>
                </a:solidFill>
                <a:latin typeface="Arial" panose="020B0604020202020204" pitchFamily="34" charset="0"/>
              </a:rPr>
              <a:t>Source: World Bank</a:t>
            </a:r>
            <a:endParaRPr lang="en-US" sz="1200" dirty="0">
              <a:solidFill>
                <a:schemeClr val="bg1">
                  <a:lumMod val="50000"/>
                </a:schemeClr>
              </a:solidFill>
            </a:endParaRPr>
          </a:p>
        </p:txBody>
      </p:sp>
      <p:graphicFrame>
        <p:nvGraphicFramePr>
          <p:cNvPr id="4" name="Gráfico 3">
            <a:extLst>
              <a:ext uri="{FF2B5EF4-FFF2-40B4-BE49-F238E27FC236}">
                <a16:creationId xmlns:a16="http://schemas.microsoft.com/office/drawing/2014/main" id="{26C5652F-8634-AB1A-4BF3-E5868A01F8B7}"/>
              </a:ext>
            </a:extLst>
          </p:cNvPr>
          <p:cNvGraphicFramePr>
            <a:graphicFrameLocks/>
          </p:cNvGraphicFramePr>
          <p:nvPr>
            <p:extLst>
              <p:ext uri="{D42A27DB-BD31-4B8C-83A1-F6EECF244321}">
                <p14:modId xmlns:p14="http://schemas.microsoft.com/office/powerpoint/2010/main" val="1317686882"/>
              </p:ext>
            </p:extLst>
          </p:nvPr>
        </p:nvGraphicFramePr>
        <p:xfrm>
          <a:off x="822145" y="272792"/>
          <a:ext cx="6180234" cy="5772408"/>
        </p:xfrm>
        <a:graphic>
          <a:graphicData uri="http://schemas.openxmlformats.org/drawingml/2006/chart">
            <c:chart xmlns:c="http://schemas.openxmlformats.org/drawingml/2006/chart" xmlns:r="http://schemas.openxmlformats.org/officeDocument/2006/relationships" r:id="rId2"/>
          </a:graphicData>
        </a:graphic>
      </p:graphicFrame>
      <p:pic>
        <p:nvPicPr>
          <p:cNvPr id="145" name="Imagen 144">
            <a:extLst>
              <a:ext uri="{FF2B5EF4-FFF2-40B4-BE49-F238E27FC236}">
                <a16:creationId xmlns:a16="http://schemas.microsoft.com/office/drawing/2014/main" id="{607EA706-46F6-3C10-D422-0364E00FE745}"/>
              </a:ext>
            </a:extLst>
          </p:cNvPr>
          <p:cNvPicPr>
            <a:picLocks noChangeAspect="1"/>
          </p:cNvPicPr>
          <p:nvPr/>
        </p:nvPicPr>
        <p:blipFill>
          <a:blip r:embed="rId3"/>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3198929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FCC11FD-6FEB-DFCD-C0FB-7C2032540B48}"/>
              </a:ext>
            </a:extLst>
          </p:cNvPr>
          <p:cNvSpPr>
            <a:spLocks noGrp="1"/>
          </p:cNvSpPr>
          <p:nvPr>
            <p:ph idx="1"/>
          </p:nvPr>
        </p:nvSpPr>
        <p:spPr>
          <a:xfrm>
            <a:off x="8301016" y="620486"/>
            <a:ext cx="3052783" cy="5556477"/>
          </a:xfrm>
        </p:spPr>
        <p:txBody>
          <a:bodyPr>
            <a:normAutofit fontScale="85000" lnSpcReduction="10000"/>
          </a:bodyPr>
          <a:lstStyle/>
          <a:p>
            <a:r>
              <a:rPr lang="en-US" dirty="0"/>
              <a:t>The LAC region maintains high levels of inflation and unemployment.
In 2022, the average inflation for the region reached 7.8% and unemployment at 6.9%
In 2023, an improvement is shown, and the average inflation for the region reached 4.6% and unemployment at 6.2%</a:t>
            </a:r>
          </a:p>
        </p:txBody>
      </p:sp>
      <p:graphicFrame>
        <p:nvGraphicFramePr>
          <p:cNvPr id="5" name="Gráfico 4">
            <a:extLst>
              <a:ext uri="{FF2B5EF4-FFF2-40B4-BE49-F238E27FC236}">
                <a16:creationId xmlns:a16="http://schemas.microsoft.com/office/drawing/2014/main" id="{D2A35CA6-0467-44B6-689B-5C938C387E88}"/>
              </a:ext>
            </a:extLst>
          </p:cNvPr>
          <p:cNvGraphicFramePr>
            <a:graphicFrameLocks/>
          </p:cNvGraphicFramePr>
          <p:nvPr>
            <p:extLst>
              <p:ext uri="{D42A27DB-BD31-4B8C-83A1-F6EECF244321}">
                <p14:modId xmlns:p14="http://schemas.microsoft.com/office/powerpoint/2010/main" val="544350174"/>
              </p:ext>
            </p:extLst>
          </p:nvPr>
        </p:nvGraphicFramePr>
        <p:xfrm>
          <a:off x="80982" y="211447"/>
          <a:ext cx="8024091" cy="5481782"/>
        </p:xfrm>
        <a:graphic>
          <a:graphicData uri="http://schemas.openxmlformats.org/drawingml/2006/chart">
            <c:chart xmlns:c="http://schemas.openxmlformats.org/drawingml/2006/chart" xmlns:r="http://schemas.openxmlformats.org/officeDocument/2006/relationships" r:id="rId2"/>
          </a:graphicData>
        </a:graphic>
      </p:graphicFrame>
      <p:sp>
        <p:nvSpPr>
          <p:cNvPr id="2" name="CuadroTexto 1">
            <a:extLst>
              <a:ext uri="{FF2B5EF4-FFF2-40B4-BE49-F238E27FC236}">
                <a16:creationId xmlns:a16="http://schemas.microsoft.com/office/drawing/2014/main" id="{DFE5C8A1-1296-72AA-0BA0-4B6979C4B131}"/>
              </a:ext>
            </a:extLst>
          </p:cNvPr>
          <p:cNvSpPr txBox="1"/>
          <p:nvPr/>
        </p:nvSpPr>
        <p:spPr>
          <a:xfrm>
            <a:off x="272143" y="6308209"/>
            <a:ext cx="6096000" cy="461665"/>
          </a:xfrm>
          <a:prstGeom prst="rect">
            <a:avLst/>
          </a:prstGeom>
          <a:noFill/>
        </p:spPr>
        <p:txBody>
          <a:bodyPr wrap="square">
            <a:spAutoFit/>
          </a:bodyPr>
          <a:lstStyle/>
          <a:p>
            <a:r>
              <a:rPr lang="en-US" sz="1200">
                <a:solidFill>
                  <a:schemeClr val="bg1">
                    <a:lumMod val="50000"/>
                  </a:schemeClr>
                </a:solidFill>
                <a:latin typeface="Arial" panose="020B0604020202020204" pitchFamily="34" charset="0"/>
              </a:rPr>
              <a:t>Source: World Bank 
*Inflation Not available for Argentina and Venezuela</a:t>
            </a:r>
            <a:endParaRPr lang="en-US" sz="1200" dirty="0">
              <a:solidFill>
                <a:schemeClr val="bg1">
                  <a:lumMod val="50000"/>
                </a:schemeClr>
              </a:solidFill>
            </a:endParaRPr>
          </a:p>
        </p:txBody>
      </p:sp>
      <p:pic>
        <p:nvPicPr>
          <p:cNvPr id="145" name="Imagen 144">
            <a:extLst>
              <a:ext uri="{FF2B5EF4-FFF2-40B4-BE49-F238E27FC236}">
                <a16:creationId xmlns:a16="http://schemas.microsoft.com/office/drawing/2014/main" id="{EEC42771-726C-17C0-4F86-6CE412359EC4}"/>
              </a:ext>
            </a:extLst>
          </p:cNvPr>
          <p:cNvPicPr>
            <a:picLocks noChangeAspect="1"/>
          </p:cNvPicPr>
          <p:nvPr/>
        </p:nvPicPr>
        <p:blipFill>
          <a:blip r:embed="rId3"/>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488535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88D020-BB16-C517-89B9-15D11EB2B35E}"/>
              </a:ext>
            </a:extLst>
          </p:cNvPr>
          <p:cNvSpPr>
            <a:spLocks noGrp="1"/>
          </p:cNvSpPr>
          <p:nvPr>
            <p:ph idx="1"/>
          </p:nvPr>
        </p:nvSpPr>
        <p:spPr>
          <a:xfrm>
            <a:off x="6520543" y="601662"/>
            <a:ext cx="5197929" cy="2947081"/>
          </a:xfrm>
        </p:spPr>
        <p:txBody>
          <a:bodyPr>
            <a:normAutofit fontScale="92500" lnSpcReduction="20000"/>
          </a:bodyPr>
          <a:lstStyle/>
          <a:p>
            <a:r>
              <a:rPr lang="en-US"/>
              <a:t>Total LAC population: 664 million inhabitants
From 2050 onwards, the growth trend changes
The urban population is growing steadily, as of 2023:
82% live in urban areas
18% in rural areas</a:t>
            </a:r>
            <a:endParaRPr lang="en-US" dirty="0"/>
          </a:p>
        </p:txBody>
      </p:sp>
      <p:graphicFrame>
        <p:nvGraphicFramePr>
          <p:cNvPr id="4" name="Gráfico 3">
            <a:extLst>
              <a:ext uri="{FF2B5EF4-FFF2-40B4-BE49-F238E27FC236}">
                <a16:creationId xmlns:a16="http://schemas.microsoft.com/office/drawing/2014/main" id="{FF24F805-9564-90A4-F629-EB2D3616C789}"/>
              </a:ext>
            </a:extLst>
          </p:cNvPr>
          <p:cNvGraphicFramePr>
            <a:graphicFrameLocks/>
          </p:cNvGraphicFramePr>
          <p:nvPr>
            <p:extLst>
              <p:ext uri="{D42A27DB-BD31-4B8C-83A1-F6EECF244321}">
                <p14:modId xmlns:p14="http://schemas.microsoft.com/office/powerpoint/2010/main" val="3620521408"/>
              </p:ext>
            </p:extLst>
          </p:nvPr>
        </p:nvGraphicFramePr>
        <p:xfrm>
          <a:off x="5856515" y="3430040"/>
          <a:ext cx="6178040" cy="3155168"/>
        </p:xfrm>
        <a:graphic>
          <a:graphicData uri="http://schemas.openxmlformats.org/drawingml/2006/chart">
            <c:chart xmlns:c="http://schemas.openxmlformats.org/drawingml/2006/chart" xmlns:r="http://schemas.openxmlformats.org/officeDocument/2006/relationships" r:id="rId2"/>
          </a:graphicData>
        </a:graphic>
      </p:graphicFrame>
      <p:sp>
        <p:nvSpPr>
          <p:cNvPr id="2" name="Título 1">
            <a:extLst>
              <a:ext uri="{FF2B5EF4-FFF2-40B4-BE49-F238E27FC236}">
                <a16:creationId xmlns:a16="http://schemas.microsoft.com/office/drawing/2014/main" id="{20D55611-233F-0443-B76A-E34104F85BF1}"/>
              </a:ext>
            </a:extLst>
          </p:cNvPr>
          <p:cNvSpPr>
            <a:spLocks noGrp="1"/>
          </p:cNvSpPr>
          <p:nvPr>
            <p:ph type="title"/>
          </p:nvPr>
        </p:nvSpPr>
        <p:spPr>
          <a:xfrm>
            <a:off x="838200" y="365125"/>
            <a:ext cx="10515600" cy="473075"/>
          </a:xfrm>
        </p:spPr>
        <p:txBody>
          <a:bodyPr>
            <a:normAutofit fontScale="90000"/>
          </a:bodyPr>
          <a:lstStyle/>
          <a:p>
            <a:r>
              <a:rPr lang="es-MX" b="1" dirty="0"/>
              <a:t>LAC </a:t>
            </a:r>
            <a:r>
              <a:rPr lang="es-MX" b="1" dirty="0" err="1"/>
              <a:t>Population</a:t>
            </a:r>
            <a:endParaRPr lang="en-US" b="1" dirty="0"/>
          </a:p>
        </p:txBody>
      </p:sp>
      <p:sp>
        <p:nvSpPr>
          <p:cNvPr id="5" name="CuadroTexto 4">
            <a:extLst>
              <a:ext uri="{FF2B5EF4-FFF2-40B4-BE49-F238E27FC236}">
                <a16:creationId xmlns:a16="http://schemas.microsoft.com/office/drawing/2014/main" id="{E7E445A6-017C-608D-BBEE-2F0DAC5A53F7}"/>
              </a:ext>
            </a:extLst>
          </p:cNvPr>
          <p:cNvSpPr txBox="1"/>
          <p:nvPr/>
        </p:nvSpPr>
        <p:spPr>
          <a:xfrm>
            <a:off x="237049" y="6581001"/>
            <a:ext cx="6096000" cy="276999"/>
          </a:xfrm>
          <a:prstGeom prst="rect">
            <a:avLst/>
          </a:prstGeom>
          <a:noFill/>
        </p:spPr>
        <p:txBody>
          <a:bodyPr wrap="square">
            <a:spAutoFit/>
          </a:bodyPr>
          <a:lstStyle/>
          <a:p>
            <a:r>
              <a:rPr lang="en-US" sz="1200">
                <a:solidFill>
                  <a:schemeClr val="bg1">
                    <a:lumMod val="50000"/>
                  </a:schemeClr>
                </a:solidFill>
                <a:latin typeface="Arial" panose="020B0604020202020204" pitchFamily="34" charset="0"/>
              </a:rPr>
              <a:t>Source: World Bank</a:t>
            </a:r>
            <a:endParaRPr lang="en-US" sz="1200" dirty="0">
              <a:solidFill>
                <a:schemeClr val="bg1">
                  <a:lumMod val="50000"/>
                </a:schemeClr>
              </a:solidFill>
            </a:endParaRPr>
          </a:p>
        </p:txBody>
      </p:sp>
      <p:pic>
        <p:nvPicPr>
          <p:cNvPr id="7" name="Imagen 6">
            <a:extLst>
              <a:ext uri="{FF2B5EF4-FFF2-40B4-BE49-F238E27FC236}">
                <a16:creationId xmlns:a16="http://schemas.microsoft.com/office/drawing/2014/main" id="{B8141195-8700-F136-055A-FAEB1A0BDF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049" y="1009623"/>
            <a:ext cx="5536802" cy="4838753"/>
          </a:xfrm>
          <a:prstGeom prst="rect">
            <a:avLst/>
          </a:prstGeom>
        </p:spPr>
      </p:pic>
    </p:spTree>
    <p:extLst>
      <p:ext uri="{BB962C8B-B14F-4D97-AF65-F5344CB8AC3E}">
        <p14:creationId xmlns:p14="http://schemas.microsoft.com/office/powerpoint/2010/main" val="865049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44B4D46-308B-D21C-2250-54A29E99F664}"/>
              </a:ext>
            </a:extLst>
          </p:cNvPr>
          <p:cNvSpPr>
            <a:spLocks noGrp="1"/>
          </p:cNvSpPr>
          <p:nvPr>
            <p:ph idx="1"/>
          </p:nvPr>
        </p:nvSpPr>
        <p:spPr>
          <a:xfrm>
            <a:off x="7380514" y="1045029"/>
            <a:ext cx="3973286" cy="5131934"/>
          </a:xfrm>
        </p:spPr>
        <p:txBody>
          <a:bodyPr/>
          <a:lstStyle/>
          <a:p>
            <a:pPr marL="0" indent="0">
              <a:buNone/>
            </a:pPr>
            <a:r>
              <a:rPr lang="en-US" dirty="0"/>
              <a:t>New homes, new demand for housing:</a:t>
            </a:r>
          </a:p>
          <a:p>
            <a:r>
              <a:rPr lang="en-US" dirty="0"/>
              <a:t>By 2030, the formation of new households would be 9.6 million
By 2040 there will be 19.7 million
By 2050 there will be 24.8 million</a:t>
            </a:r>
          </a:p>
        </p:txBody>
      </p:sp>
      <p:graphicFrame>
        <p:nvGraphicFramePr>
          <p:cNvPr id="4" name="Gráfico 3">
            <a:extLst>
              <a:ext uri="{FF2B5EF4-FFF2-40B4-BE49-F238E27FC236}">
                <a16:creationId xmlns:a16="http://schemas.microsoft.com/office/drawing/2014/main" id="{C31CDC94-BEA4-052D-E277-CC2D9AD181F7}"/>
              </a:ext>
            </a:extLst>
          </p:cNvPr>
          <p:cNvGraphicFramePr>
            <a:graphicFrameLocks/>
          </p:cNvGraphicFramePr>
          <p:nvPr>
            <p:extLst>
              <p:ext uri="{D42A27DB-BD31-4B8C-83A1-F6EECF244321}">
                <p14:modId xmlns:p14="http://schemas.microsoft.com/office/powerpoint/2010/main" val="1014582743"/>
              </p:ext>
            </p:extLst>
          </p:nvPr>
        </p:nvGraphicFramePr>
        <p:xfrm>
          <a:off x="566056" y="457201"/>
          <a:ext cx="6019801" cy="5323113"/>
        </p:xfrm>
        <a:graphic>
          <a:graphicData uri="http://schemas.openxmlformats.org/drawingml/2006/chart">
            <c:chart xmlns:c="http://schemas.openxmlformats.org/drawingml/2006/chart" xmlns:r="http://schemas.openxmlformats.org/officeDocument/2006/relationships" r:id="rId2"/>
          </a:graphicData>
        </a:graphic>
      </p:graphicFrame>
      <p:sp>
        <p:nvSpPr>
          <p:cNvPr id="5" name="Marcador de contenido 2">
            <a:extLst>
              <a:ext uri="{FF2B5EF4-FFF2-40B4-BE49-F238E27FC236}">
                <a16:creationId xmlns:a16="http://schemas.microsoft.com/office/drawing/2014/main" id="{CFA2C43C-FFDE-F6A2-AAC9-7CEF5E5CA57B}"/>
              </a:ext>
            </a:extLst>
          </p:cNvPr>
          <p:cNvSpPr txBox="1">
            <a:spLocks/>
          </p:cNvSpPr>
          <p:nvPr/>
        </p:nvSpPr>
        <p:spPr>
          <a:xfrm>
            <a:off x="965537" y="5929672"/>
            <a:ext cx="4827182" cy="47112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a:solidFill>
                  <a:schemeClr val="accent1">
                    <a:lumMod val="50000"/>
                  </a:schemeClr>
                </a:solidFill>
              </a:rPr>
              <a:t>Source: ECLAC
*Average household size 3.5 people, ECLAC, 2022</a:t>
            </a:r>
            <a:endParaRPr lang="es-PE" sz="1200" dirty="0">
              <a:solidFill>
                <a:schemeClr val="accent1">
                  <a:lumMod val="50000"/>
                </a:schemeClr>
              </a:solidFill>
            </a:endParaRPr>
          </a:p>
        </p:txBody>
      </p:sp>
      <p:pic>
        <p:nvPicPr>
          <p:cNvPr id="145" name="Imagen 144">
            <a:extLst>
              <a:ext uri="{FF2B5EF4-FFF2-40B4-BE49-F238E27FC236}">
                <a16:creationId xmlns:a16="http://schemas.microsoft.com/office/drawing/2014/main" id="{9A7CFDD8-0712-C0E3-8053-87D3D7F93BEE}"/>
              </a:ext>
            </a:extLst>
          </p:cNvPr>
          <p:cNvPicPr>
            <a:picLocks noChangeAspect="1"/>
          </p:cNvPicPr>
          <p:nvPr/>
        </p:nvPicPr>
        <p:blipFill>
          <a:blip r:embed="rId3"/>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13355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6B66605-9DD2-FF56-E5F4-4F36818F293D}"/>
              </a:ext>
            </a:extLst>
          </p:cNvPr>
          <p:cNvSpPr>
            <a:spLocks noGrp="1"/>
          </p:cNvSpPr>
          <p:nvPr>
            <p:ph idx="1"/>
          </p:nvPr>
        </p:nvSpPr>
        <p:spPr>
          <a:xfrm>
            <a:off x="7580085" y="990600"/>
            <a:ext cx="3646714" cy="2982686"/>
          </a:xfrm>
        </p:spPr>
        <p:txBody>
          <a:bodyPr>
            <a:normAutofit/>
          </a:bodyPr>
          <a:lstStyle/>
          <a:p>
            <a:r>
              <a:rPr lang="en-US" dirty="0">
                <a:latin typeface="Calibri" panose="020F0502020204030204" pitchFamily="34" charset="0"/>
              </a:rPr>
              <a:t>Total Housing Deficit in LAC reaches 69.5 Million Homes
54.2% is urban and 45.8% rural</a:t>
            </a:r>
          </a:p>
        </p:txBody>
      </p:sp>
      <p:graphicFrame>
        <p:nvGraphicFramePr>
          <p:cNvPr id="4" name="Gráfico 3">
            <a:extLst>
              <a:ext uri="{FF2B5EF4-FFF2-40B4-BE49-F238E27FC236}">
                <a16:creationId xmlns:a16="http://schemas.microsoft.com/office/drawing/2014/main" id="{738BD274-81F3-2488-1E23-04023FFACF87}"/>
              </a:ext>
            </a:extLst>
          </p:cNvPr>
          <p:cNvGraphicFramePr>
            <a:graphicFrameLocks/>
          </p:cNvGraphicFramePr>
          <p:nvPr>
            <p:extLst>
              <p:ext uri="{D42A27DB-BD31-4B8C-83A1-F6EECF244321}">
                <p14:modId xmlns:p14="http://schemas.microsoft.com/office/powerpoint/2010/main" val="1296413195"/>
              </p:ext>
            </p:extLst>
          </p:nvPr>
        </p:nvGraphicFramePr>
        <p:xfrm>
          <a:off x="468085" y="748082"/>
          <a:ext cx="7244157" cy="57724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áfico 5">
            <a:extLst>
              <a:ext uri="{FF2B5EF4-FFF2-40B4-BE49-F238E27FC236}">
                <a16:creationId xmlns:a16="http://schemas.microsoft.com/office/drawing/2014/main" id="{3F713DD9-1985-0DE7-3A1B-11F829BEF3AE}"/>
              </a:ext>
            </a:extLst>
          </p:cNvPr>
          <p:cNvGraphicFramePr>
            <a:graphicFrameLocks/>
          </p:cNvGraphicFramePr>
          <p:nvPr>
            <p:extLst>
              <p:ext uri="{D42A27DB-BD31-4B8C-83A1-F6EECF244321}">
                <p14:modId xmlns:p14="http://schemas.microsoft.com/office/powerpoint/2010/main" val="2757531860"/>
              </p:ext>
            </p:extLst>
          </p:nvPr>
        </p:nvGraphicFramePr>
        <p:xfrm>
          <a:off x="7815941" y="3344780"/>
          <a:ext cx="3589996" cy="3191412"/>
        </p:xfrm>
        <a:graphic>
          <a:graphicData uri="http://schemas.openxmlformats.org/drawingml/2006/chart">
            <c:chart xmlns:c="http://schemas.openxmlformats.org/drawingml/2006/chart" xmlns:r="http://schemas.openxmlformats.org/officeDocument/2006/relationships" r:id="rId3"/>
          </a:graphicData>
        </a:graphic>
      </p:graphicFrame>
      <p:sp>
        <p:nvSpPr>
          <p:cNvPr id="2" name="Título 1">
            <a:extLst>
              <a:ext uri="{FF2B5EF4-FFF2-40B4-BE49-F238E27FC236}">
                <a16:creationId xmlns:a16="http://schemas.microsoft.com/office/drawing/2014/main" id="{7CB3DAD5-FF4F-0A42-5DFA-82624BA19991}"/>
              </a:ext>
            </a:extLst>
          </p:cNvPr>
          <p:cNvSpPr>
            <a:spLocks noGrp="1"/>
          </p:cNvSpPr>
          <p:nvPr>
            <p:ph type="title"/>
          </p:nvPr>
        </p:nvSpPr>
        <p:spPr>
          <a:xfrm>
            <a:off x="838200" y="242349"/>
            <a:ext cx="10515600" cy="505732"/>
          </a:xfrm>
        </p:spPr>
        <p:txBody>
          <a:bodyPr>
            <a:normAutofit fontScale="90000"/>
          </a:bodyPr>
          <a:lstStyle/>
          <a:p>
            <a:pPr algn="ctr"/>
            <a:r>
              <a:rPr lang="es-MX" b="1"/>
              <a:t>Housing deficit</a:t>
            </a:r>
            <a:endParaRPr lang="en-US" b="1" dirty="0"/>
          </a:p>
        </p:txBody>
      </p:sp>
      <p:sp>
        <p:nvSpPr>
          <p:cNvPr id="7" name="CuadroTexto 6">
            <a:extLst>
              <a:ext uri="{FF2B5EF4-FFF2-40B4-BE49-F238E27FC236}">
                <a16:creationId xmlns:a16="http://schemas.microsoft.com/office/drawing/2014/main" id="{97A172E1-421C-E276-4534-7487AA5AA3A5}"/>
              </a:ext>
            </a:extLst>
          </p:cNvPr>
          <p:cNvSpPr txBox="1"/>
          <p:nvPr/>
        </p:nvSpPr>
        <p:spPr>
          <a:xfrm>
            <a:off x="301170" y="6373132"/>
            <a:ext cx="6096000" cy="461665"/>
          </a:xfrm>
          <a:prstGeom prst="rect">
            <a:avLst/>
          </a:prstGeom>
          <a:noFill/>
        </p:spPr>
        <p:txBody>
          <a:bodyPr wrap="square">
            <a:spAutoFit/>
          </a:bodyPr>
          <a:lstStyle/>
          <a:p>
            <a:r>
              <a:rPr lang="en-US" sz="1200">
                <a:solidFill>
                  <a:schemeClr val="bg2">
                    <a:lumMod val="50000"/>
                  </a:schemeClr>
                </a:solidFill>
              </a:rPr>
              <a:t>Sources: National Statistics Institutes, Ministries and Secretariats of Housing, Trade Unions, Housing and Construction Sector Foundations</a:t>
            </a:r>
            <a:endParaRPr lang="en-US" sz="1200" dirty="0">
              <a:solidFill>
                <a:schemeClr val="bg2">
                  <a:lumMod val="50000"/>
                </a:schemeClr>
              </a:solidFill>
            </a:endParaRPr>
          </a:p>
        </p:txBody>
      </p:sp>
      <p:pic>
        <p:nvPicPr>
          <p:cNvPr id="147" name="Imagen 146">
            <a:extLst>
              <a:ext uri="{FF2B5EF4-FFF2-40B4-BE49-F238E27FC236}">
                <a16:creationId xmlns:a16="http://schemas.microsoft.com/office/drawing/2014/main" id="{7649EBFE-4056-8430-F200-1E39435331D1}"/>
              </a:ext>
            </a:extLst>
          </p:cNvPr>
          <p:cNvPicPr>
            <a:picLocks noChangeAspect="1"/>
          </p:cNvPicPr>
          <p:nvPr/>
        </p:nvPicPr>
        <p:blipFill>
          <a:blip r:embed="rId4"/>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1778016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DDECCBF-3BD3-438D-5F70-88E9BC66AA33}"/>
              </a:ext>
            </a:extLst>
          </p:cNvPr>
          <p:cNvSpPr>
            <a:spLocks noGrp="1"/>
          </p:cNvSpPr>
          <p:nvPr>
            <p:ph idx="1"/>
          </p:nvPr>
        </p:nvSpPr>
        <p:spPr>
          <a:xfrm>
            <a:off x="7904747" y="1253331"/>
            <a:ext cx="3470824" cy="4351338"/>
          </a:xfrm>
        </p:spPr>
        <p:txBody>
          <a:bodyPr>
            <a:normAutofit fontScale="92500" lnSpcReduction="10000"/>
          </a:bodyPr>
          <a:lstStyle/>
          <a:p>
            <a:pPr marL="0" indent="0">
              <a:buNone/>
            </a:pPr>
            <a:r>
              <a:rPr lang="en-US" dirty="0"/>
              <a:t>Quantitative Deficit: 22%</a:t>
            </a:r>
          </a:p>
          <a:p>
            <a:r>
              <a:rPr lang="en-US" dirty="0"/>
              <a:t>Number of new homes required. 
15.1 Million homes</a:t>
            </a:r>
          </a:p>
          <a:p>
            <a:endParaRPr lang="en-US" dirty="0"/>
          </a:p>
          <a:p>
            <a:pPr marL="0" indent="0">
              <a:buNone/>
            </a:pPr>
            <a:r>
              <a:rPr lang="en-US" dirty="0"/>
              <a:t>Qualitative deficit 78%</a:t>
            </a:r>
          </a:p>
          <a:p>
            <a:r>
              <a:rPr lang="en-US" dirty="0"/>
              <a:t>Housing with poor housing quality and lack of basic services
54.4 Million Homes</a:t>
            </a:r>
          </a:p>
        </p:txBody>
      </p:sp>
      <p:graphicFrame>
        <p:nvGraphicFramePr>
          <p:cNvPr id="4" name="Gráfico 3">
            <a:extLst>
              <a:ext uri="{FF2B5EF4-FFF2-40B4-BE49-F238E27FC236}">
                <a16:creationId xmlns:a16="http://schemas.microsoft.com/office/drawing/2014/main" id="{E19ACD62-1859-4CFE-99E0-E2A765F9D817}"/>
              </a:ext>
            </a:extLst>
          </p:cNvPr>
          <p:cNvGraphicFramePr>
            <a:graphicFrameLocks/>
          </p:cNvGraphicFramePr>
          <p:nvPr>
            <p:extLst>
              <p:ext uri="{D42A27DB-BD31-4B8C-83A1-F6EECF244321}">
                <p14:modId xmlns:p14="http://schemas.microsoft.com/office/powerpoint/2010/main" val="3819545107"/>
              </p:ext>
            </p:extLst>
          </p:nvPr>
        </p:nvGraphicFramePr>
        <p:xfrm>
          <a:off x="490653" y="118551"/>
          <a:ext cx="7257683" cy="6485413"/>
        </p:xfrm>
        <a:graphic>
          <a:graphicData uri="http://schemas.openxmlformats.org/drawingml/2006/chart">
            <c:chart xmlns:c="http://schemas.openxmlformats.org/drawingml/2006/chart" xmlns:r="http://schemas.openxmlformats.org/officeDocument/2006/relationships" r:id="rId2"/>
          </a:graphicData>
        </a:graphic>
      </p:graphicFrame>
      <p:sp>
        <p:nvSpPr>
          <p:cNvPr id="2" name="CuadroTexto 1">
            <a:extLst>
              <a:ext uri="{FF2B5EF4-FFF2-40B4-BE49-F238E27FC236}">
                <a16:creationId xmlns:a16="http://schemas.microsoft.com/office/drawing/2014/main" id="{FC9FE812-F3CA-F977-58A2-BA9207E47A9F}"/>
              </a:ext>
            </a:extLst>
          </p:cNvPr>
          <p:cNvSpPr txBox="1"/>
          <p:nvPr/>
        </p:nvSpPr>
        <p:spPr>
          <a:xfrm>
            <a:off x="301170" y="6373132"/>
            <a:ext cx="6096000" cy="461665"/>
          </a:xfrm>
          <a:prstGeom prst="rect">
            <a:avLst/>
          </a:prstGeom>
          <a:noFill/>
        </p:spPr>
        <p:txBody>
          <a:bodyPr wrap="square">
            <a:spAutoFit/>
          </a:bodyPr>
          <a:lstStyle/>
          <a:p>
            <a:r>
              <a:rPr lang="en-US" sz="1200">
                <a:solidFill>
                  <a:schemeClr val="bg2">
                    <a:lumMod val="50000"/>
                  </a:schemeClr>
                </a:solidFill>
              </a:rPr>
              <a:t>Sources: National Statistics Institutes, Ministries and Secretariats of Housing, Trade Unions, Housing and Construction Sector Foundations</a:t>
            </a:r>
            <a:endParaRPr lang="en-US" sz="1200" dirty="0">
              <a:solidFill>
                <a:schemeClr val="bg2">
                  <a:lumMod val="50000"/>
                </a:schemeClr>
              </a:solidFill>
            </a:endParaRPr>
          </a:p>
        </p:txBody>
      </p:sp>
      <p:pic>
        <p:nvPicPr>
          <p:cNvPr id="145" name="Imagen 144">
            <a:extLst>
              <a:ext uri="{FF2B5EF4-FFF2-40B4-BE49-F238E27FC236}">
                <a16:creationId xmlns:a16="http://schemas.microsoft.com/office/drawing/2014/main" id="{E182F6DA-E72A-4724-1789-2264F98D5C1B}"/>
              </a:ext>
            </a:extLst>
          </p:cNvPr>
          <p:cNvPicPr>
            <a:picLocks noChangeAspect="1"/>
          </p:cNvPicPr>
          <p:nvPr/>
        </p:nvPicPr>
        <p:blipFill>
          <a:blip r:embed="rId3"/>
          <a:stretch>
            <a:fillRect/>
          </a:stretch>
        </p:blipFill>
        <p:spPr>
          <a:xfrm>
            <a:off x="10811777" y="5833712"/>
            <a:ext cx="891540" cy="701040"/>
          </a:xfrm>
          <a:prstGeom prst="rect">
            <a:avLst/>
          </a:prstGeom>
        </p:spPr>
      </p:pic>
    </p:spTree>
    <p:extLst>
      <p:ext uri="{BB962C8B-B14F-4D97-AF65-F5344CB8AC3E}">
        <p14:creationId xmlns:p14="http://schemas.microsoft.com/office/powerpoint/2010/main" val="27913569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1438</Words>
  <Application>Microsoft Macintosh PowerPoint</Application>
  <PresentationFormat>Panorámica</PresentationFormat>
  <Paragraphs>99</Paragraphs>
  <Slides>17</Slides>
  <Notes>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Segoe UI Web (West European)</vt:lpstr>
      <vt:lpstr>Tema de Office</vt:lpstr>
      <vt:lpstr>Housing Finance in Latin America and the Caribbean (LAC)</vt:lpstr>
      <vt:lpstr>Economic Context</vt:lpstr>
      <vt:lpstr>Presentación de PowerPoint</vt:lpstr>
      <vt:lpstr>Presentación de PowerPoint</vt:lpstr>
      <vt:lpstr>Presentación de PowerPoint</vt:lpstr>
      <vt:lpstr>LAC Population</vt:lpstr>
      <vt:lpstr>Presentación de PowerPoint</vt:lpstr>
      <vt:lpstr>Housing deficit</vt:lpstr>
      <vt:lpstr>Presentación de PowerPoint</vt:lpstr>
      <vt:lpstr>Home credit portfolio</vt:lpstr>
      <vt:lpstr>Presentación de PowerPoint</vt:lpstr>
      <vt:lpstr>Presentación de PowerPoint</vt:lpstr>
      <vt:lpstr>Presentación de PowerPoint</vt:lpstr>
      <vt:lpstr>Presentación de PowerPoint</vt:lpstr>
      <vt:lpstr>Investment required</vt:lpstr>
      <vt:lpstr>Highlights</vt:lpstr>
      <vt:lpstr>Highlights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José Luis Ventura</cp:lastModifiedBy>
  <cp:revision>20</cp:revision>
  <dcterms:created xsi:type="dcterms:W3CDTF">2024-07-04T03:40:45Z</dcterms:created>
  <dcterms:modified xsi:type="dcterms:W3CDTF">2024-07-18T18:07:54Z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29d743a-42b6-4543-bf78-5d1dbd2664d4_Enabled">
    <vt:lpwstr>true</vt:lpwstr>
  </property>
  <property fmtid="{D5CDD505-2E9C-101B-9397-08002B2CF9AE}" pid="3" name="MSIP_Label_629d743a-42b6-4543-bf78-5d1dbd2664d4_SetDate">
    <vt:lpwstr>2024-07-18T18:07:40Z</vt:lpwstr>
  </property>
  <property fmtid="{D5CDD505-2E9C-101B-9397-08002B2CF9AE}" pid="4" name="MSIP_Label_629d743a-42b6-4543-bf78-5d1dbd2664d4_Method">
    <vt:lpwstr>Privileged</vt:lpwstr>
  </property>
  <property fmtid="{D5CDD505-2E9C-101B-9397-08002B2CF9AE}" pid="5" name="MSIP_Label_629d743a-42b6-4543-bf78-5d1dbd2664d4_Name">
    <vt:lpwstr>629d743a-42b6-4543-bf78-5d1dbd2664d4</vt:lpwstr>
  </property>
  <property fmtid="{D5CDD505-2E9C-101B-9397-08002B2CF9AE}" pid="6" name="MSIP_Label_629d743a-42b6-4543-bf78-5d1dbd2664d4_SiteId">
    <vt:lpwstr>ecf390a7-4463-4f87-93f3-376442fd93a9</vt:lpwstr>
  </property>
  <property fmtid="{D5CDD505-2E9C-101B-9397-08002B2CF9AE}" pid="7" name="MSIP_Label_629d743a-42b6-4543-bf78-5d1dbd2664d4_ActionId">
    <vt:lpwstr>597ee43f-a699-47dd-a7e5-9fc7b83cfd3b</vt:lpwstr>
  </property>
  <property fmtid="{D5CDD505-2E9C-101B-9397-08002B2CF9AE}" pid="8" name="MSIP_Label_629d743a-42b6-4543-bf78-5d1dbd2664d4_ContentBits">
    <vt:lpwstr>1</vt:lpwstr>
  </property>
  <property fmtid="{D5CDD505-2E9C-101B-9397-08002B2CF9AE}" pid="9" name="ClassificationContentMarkingHeaderLocations">
    <vt:lpwstr>Tema de Office:8</vt:lpwstr>
  </property>
  <property fmtid="{D5CDD505-2E9C-101B-9397-08002B2CF9AE}" pid="10" name="ClassificationContentMarkingHeaderText">
    <vt:lpwstr>Restringido Externo</vt:lpwstr>
  </property>
</Properties>
</file>